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sldIdLst>
    <p:sldId id="260" r:id="rId2"/>
    <p:sldId id="263" r:id="rId3"/>
    <p:sldId id="267" r:id="rId4"/>
    <p:sldId id="268" r:id="rId5"/>
    <p:sldId id="269" r:id="rId6"/>
    <p:sldId id="272" r:id="rId7"/>
    <p:sldId id="271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D8E6"/>
    <a:srgbClr val="000000"/>
    <a:srgbClr val="0082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366671-F529-4DA2-952B-8873624F4D5E}" v="9" dt="2024-11-06T05:49:00.8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1"/>
  </p:normalViewPr>
  <p:slideViewPr>
    <p:cSldViewPr snapToGrid="0">
      <p:cViewPr varScale="1">
        <p:scale>
          <a:sx n="90" d="100"/>
          <a:sy n="90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MO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7D46B-BA0C-AE4F-837B-1A75489DBC98}" type="datetimeFigureOut">
              <a:rPr kumimoji="1" lang="zh-MO" altLang="en-US" smtClean="0"/>
              <a:t>6/11/2024</a:t>
            </a:fld>
            <a:endParaRPr kumimoji="1" lang="zh-MO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MO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MO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MO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DB773-E636-2B47-8E21-3900C3BF7344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68271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DB773-E636-2B47-8E21-3900C3BF7344}" type="slidenum">
              <a:rPr kumimoji="1" lang="zh-MO" altLang="en-US" smtClean="0"/>
              <a:t>1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3455136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2CA-428B-1D4C-A910-B09C225BDBA8}" type="datetimeFigureOut">
              <a:rPr kumimoji="1" lang="zh-MO" altLang="en-US" smtClean="0"/>
              <a:t>6/11/2024</a:t>
            </a:fld>
            <a:endParaRPr kumimoji="1" lang="zh-MO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148059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2CA-428B-1D4C-A910-B09C225BDBA8}" type="datetimeFigureOut">
              <a:rPr kumimoji="1" lang="zh-MO" altLang="en-US" smtClean="0"/>
              <a:t>6/11/2024</a:t>
            </a:fld>
            <a:endParaRPr kumimoji="1" lang="zh-MO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2506817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2CA-428B-1D4C-A910-B09C225BDBA8}" type="datetimeFigureOut">
              <a:rPr kumimoji="1" lang="zh-MO" altLang="en-US" smtClean="0"/>
              <a:t>6/11/2024</a:t>
            </a:fld>
            <a:endParaRPr kumimoji="1" lang="zh-MO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1013565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2CA-428B-1D4C-A910-B09C225BDBA8}" type="datetimeFigureOut">
              <a:rPr kumimoji="1" lang="zh-MO" altLang="en-US" smtClean="0"/>
              <a:t>6/11/2024</a:t>
            </a:fld>
            <a:endParaRPr kumimoji="1" lang="zh-MO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1384006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2CA-428B-1D4C-A910-B09C225BDBA8}" type="datetimeFigureOut">
              <a:rPr kumimoji="1" lang="zh-MO" altLang="en-US" smtClean="0"/>
              <a:t>6/11/2024</a:t>
            </a:fld>
            <a:endParaRPr kumimoji="1" lang="zh-MO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2883448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2CA-428B-1D4C-A910-B09C225BDBA8}" type="datetimeFigureOut">
              <a:rPr kumimoji="1" lang="zh-MO" altLang="en-US" smtClean="0"/>
              <a:t>6/11/2024</a:t>
            </a:fld>
            <a:endParaRPr kumimoji="1" lang="zh-MO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664274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2CA-428B-1D4C-A910-B09C225BDBA8}" type="datetimeFigureOut">
              <a:rPr kumimoji="1" lang="zh-MO" altLang="en-US" smtClean="0"/>
              <a:t>6/11/2024</a:t>
            </a:fld>
            <a:endParaRPr kumimoji="1" lang="zh-MO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192723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2CA-428B-1D4C-A910-B09C225BDBA8}" type="datetimeFigureOut">
              <a:rPr kumimoji="1" lang="zh-MO" altLang="en-US" smtClean="0"/>
              <a:t>6/11/2024</a:t>
            </a:fld>
            <a:endParaRPr kumimoji="1" lang="zh-MO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27273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2CA-428B-1D4C-A910-B09C225BDBA8}" type="datetimeFigureOut">
              <a:rPr kumimoji="1" lang="zh-MO" altLang="en-US" smtClean="0"/>
              <a:t>6/11/2024</a:t>
            </a:fld>
            <a:endParaRPr kumimoji="1" lang="zh-MO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117327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2CA-428B-1D4C-A910-B09C225BDBA8}" type="datetimeFigureOut">
              <a:rPr kumimoji="1" lang="zh-MO" altLang="en-US" smtClean="0"/>
              <a:t>6/11/2024</a:t>
            </a:fld>
            <a:endParaRPr kumimoji="1" lang="zh-MO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58613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2CA-428B-1D4C-A910-B09C225BDBA8}" type="datetimeFigureOut">
              <a:rPr kumimoji="1" lang="zh-MO" altLang="en-US" smtClean="0"/>
              <a:t>6/11/2024</a:t>
            </a:fld>
            <a:endParaRPr kumimoji="1" lang="zh-MO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3673724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612CA-428B-1D4C-A910-B09C225BDBA8}" type="datetimeFigureOut">
              <a:rPr kumimoji="1" lang="zh-MO" altLang="en-US" smtClean="0"/>
              <a:t>6/11/2024</a:t>
            </a:fld>
            <a:endParaRPr kumimoji="1" lang="zh-MO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MO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1575371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0D19B-5B2F-EFA0-07D6-EC0C876AC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4102D9-6386-3CF1-851E-602B3368C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">
            <a:extLst>
              <a:ext uri="{FF2B5EF4-FFF2-40B4-BE49-F238E27FC236}">
                <a16:creationId xmlns:a16="http://schemas.microsoft.com/office/drawing/2014/main" id="{BAB7F604-C19E-CD75-1F80-41CBC40CDA8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C070621-089F-6466-2184-F4A251E1E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127" y="4366078"/>
            <a:ext cx="9745360" cy="198528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B3F034C-D031-FA98-8CD4-2871281992F6}"/>
              </a:ext>
            </a:extLst>
          </p:cNvPr>
          <p:cNvSpPr txBox="1"/>
          <p:nvPr/>
        </p:nvSpPr>
        <p:spPr>
          <a:xfrm>
            <a:off x="2204550" y="4488764"/>
            <a:ext cx="77829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蘋果 </a:t>
            </a:r>
            <a:r>
              <a:rPr lang="en-US" altLang="zh-CN" sz="4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 </a:t>
            </a:r>
            <a:r>
              <a:rPr lang="zh-CN" altLang="en-US" sz="4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系列晶片的發展與分析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D285E94-48E3-A2CE-3A64-800ACFCA270E}"/>
              </a:ext>
            </a:extLst>
          </p:cNvPr>
          <p:cNvSpPr txBox="1"/>
          <p:nvPr/>
        </p:nvSpPr>
        <p:spPr>
          <a:xfrm>
            <a:off x="4492208" y="5452936"/>
            <a:ext cx="381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pc="20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主講人 │ </a:t>
            </a:r>
            <a:r>
              <a:rPr lang="zh-CN" altLang="en-US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王國霖   張晟赫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E6DCBEA-62F4-7CA5-2A59-68450E2E10D6}"/>
              </a:ext>
            </a:extLst>
          </p:cNvPr>
          <p:cNvSpPr txBox="1"/>
          <p:nvPr/>
        </p:nvSpPr>
        <p:spPr>
          <a:xfrm>
            <a:off x="4943216" y="5942568"/>
            <a:ext cx="230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November 12, 2024</a:t>
            </a:r>
            <a:endParaRPr lang="zh-CN" altLang="en-US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8928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5798479-5C0A-D5DA-DFA8-A7C1D743688B}"/>
              </a:ext>
            </a:extLst>
          </p:cNvPr>
          <p:cNvSpPr txBox="1"/>
          <p:nvPr/>
        </p:nvSpPr>
        <p:spPr>
          <a:xfrm>
            <a:off x="3918857" y="20197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24B6927-2A16-1C2B-BC05-28198B695913}"/>
              </a:ext>
            </a:extLst>
          </p:cNvPr>
          <p:cNvSpPr txBox="1"/>
          <p:nvPr/>
        </p:nvSpPr>
        <p:spPr>
          <a:xfrm>
            <a:off x="4977745" y="47156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內容大綱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6A3E059-A140-D634-9D07-95CD7BF5D4D4}"/>
              </a:ext>
            </a:extLst>
          </p:cNvPr>
          <p:cNvSpPr/>
          <p:nvPr/>
        </p:nvSpPr>
        <p:spPr>
          <a:xfrm>
            <a:off x="2221265" y="3129405"/>
            <a:ext cx="261257" cy="24714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9131B27-0139-DFCF-057A-9D722A9F6797}"/>
              </a:ext>
            </a:extLst>
          </p:cNvPr>
          <p:cNvSpPr/>
          <p:nvPr/>
        </p:nvSpPr>
        <p:spPr>
          <a:xfrm>
            <a:off x="2226000" y="2150380"/>
            <a:ext cx="261257" cy="24714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2C258D3-06DC-53B9-3F15-41E503E24DDE}"/>
              </a:ext>
            </a:extLst>
          </p:cNvPr>
          <p:cNvSpPr/>
          <p:nvPr/>
        </p:nvSpPr>
        <p:spPr>
          <a:xfrm>
            <a:off x="2227941" y="3622305"/>
            <a:ext cx="261257" cy="24714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BB8CE7C-0F5B-2E11-AE07-ADE9B56742B9}"/>
              </a:ext>
            </a:extLst>
          </p:cNvPr>
          <p:cNvSpPr/>
          <p:nvPr/>
        </p:nvSpPr>
        <p:spPr>
          <a:xfrm>
            <a:off x="2221264" y="4112946"/>
            <a:ext cx="261257" cy="24714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8D29D85-3DA6-E432-9BEC-055B553C2DFD}"/>
              </a:ext>
            </a:extLst>
          </p:cNvPr>
          <p:cNvSpPr/>
          <p:nvPr/>
        </p:nvSpPr>
        <p:spPr>
          <a:xfrm>
            <a:off x="2221263" y="4601330"/>
            <a:ext cx="261257" cy="24714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3FF94652-B7BE-69CF-C14C-2A22B63FCC38}"/>
              </a:ext>
            </a:extLst>
          </p:cNvPr>
          <p:cNvSpPr/>
          <p:nvPr/>
        </p:nvSpPr>
        <p:spPr>
          <a:xfrm>
            <a:off x="2227941" y="5118953"/>
            <a:ext cx="261257" cy="24714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EE5C8B8-E4B6-B7C8-A740-576F5137D2CE}"/>
              </a:ext>
            </a:extLst>
          </p:cNvPr>
          <p:cNvSpPr/>
          <p:nvPr/>
        </p:nvSpPr>
        <p:spPr>
          <a:xfrm>
            <a:off x="2221262" y="5636576"/>
            <a:ext cx="261257" cy="24714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E77EF37-A76E-2F28-C11C-297D11723C92}"/>
              </a:ext>
            </a:extLst>
          </p:cNvPr>
          <p:cNvSpPr/>
          <p:nvPr/>
        </p:nvSpPr>
        <p:spPr>
          <a:xfrm>
            <a:off x="2226000" y="2641021"/>
            <a:ext cx="261257" cy="24714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線接點 6">
            <a:extLst>
              <a:ext uri="{FF2B5EF4-FFF2-40B4-BE49-F238E27FC236}">
                <a16:creationId xmlns:a16="http://schemas.microsoft.com/office/drawing/2014/main" id="{82DB84B8-8218-B9B8-82F5-CB5F4434504A}"/>
              </a:ext>
            </a:extLst>
          </p:cNvPr>
          <p:cNvCxnSpPr>
            <a:cxnSpLocks/>
          </p:cNvCxnSpPr>
          <p:nvPr/>
        </p:nvCxnSpPr>
        <p:spPr>
          <a:xfrm>
            <a:off x="2227941" y="1495312"/>
            <a:ext cx="7235727" cy="0"/>
          </a:xfrm>
          <a:prstGeom prst="line">
            <a:avLst/>
          </a:prstGeom>
          <a:ln w="15875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D53968A1-C9EB-7872-1ACE-D5DD645AAA90}"/>
              </a:ext>
            </a:extLst>
          </p:cNvPr>
          <p:cNvSpPr txBox="1"/>
          <p:nvPr/>
        </p:nvSpPr>
        <p:spPr>
          <a:xfrm>
            <a:off x="3457224" y="20935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背景介紹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EB538FB-FC6B-788C-FCC1-F160BF7C2DAC}"/>
              </a:ext>
            </a:extLst>
          </p:cNvPr>
          <p:cNvSpPr txBox="1"/>
          <p:nvPr/>
        </p:nvSpPr>
        <p:spPr>
          <a:xfrm>
            <a:off x="3452399" y="453508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未來趨勢和展望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1422915-5ACD-9209-9136-55E13D1CD419}"/>
              </a:ext>
            </a:extLst>
          </p:cNvPr>
          <p:cNvSpPr txBox="1"/>
          <p:nvPr/>
        </p:nvSpPr>
        <p:spPr>
          <a:xfrm>
            <a:off x="3457222" y="307254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關鍵技術和創新點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25C87EF-3472-2586-E03C-C39E2C3D48B4}"/>
              </a:ext>
            </a:extLst>
          </p:cNvPr>
          <p:cNvSpPr txBox="1"/>
          <p:nvPr/>
        </p:nvSpPr>
        <p:spPr>
          <a:xfrm>
            <a:off x="3457222" y="356446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性能分析與對比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677623E-01AD-3E7E-1E5A-1DCDB93248C9}"/>
              </a:ext>
            </a:extLst>
          </p:cNvPr>
          <p:cNvSpPr txBox="1"/>
          <p:nvPr/>
        </p:nvSpPr>
        <p:spPr>
          <a:xfrm>
            <a:off x="3457224" y="404977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目前應用情況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D9B733E-F9D4-D503-6E8A-3822AC374F0C}"/>
              </a:ext>
            </a:extLst>
          </p:cNvPr>
          <p:cNvSpPr txBox="1"/>
          <p:nvPr/>
        </p:nvSpPr>
        <p:spPr>
          <a:xfrm>
            <a:off x="3452399" y="50578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總結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FA55D36-93D8-4833-DBDF-75DE71D51935}"/>
              </a:ext>
            </a:extLst>
          </p:cNvPr>
          <p:cNvSpPr txBox="1"/>
          <p:nvPr/>
        </p:nvSpPr>
        <p:spPr>
          <a:xfrm>
            <a:off x="3457224" y="5580642"/>
            <a:ext cx="1048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altLang="zh-CN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QA </a:t>
            </a:r>
            <a:r>
              <a:rPr lang="zh-CN" altLang="en-US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環節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4A0A5A2-020E-6688-E2A9-12A1332F1747}"/>
              </a:ext>
            </a:extLst>
          </p:cNvPr>
          <p:cNvSpPr txBox="1"/>
          <p:nvPr/>
        </p:nvSpPr>
        <p:spPr>
          <a:xfrm>
            <a:off x="3457224" y="257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架構與原理</a:t>
            </a:r>
          </a:p>
        </p:txBody>
      </p:sp>
    </p:spTree>
    <p:extLst>
      <p:ext uri="{BB962C8B-B14F-4D97-AF65-F5344CB8AC3E}">
        <p14:creationId xmlns:p14="http://schemas.microsoft.com/office/powerpoint/2010/main" val="589232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FD669F-C6EF-D0FE-AF8A-E0BFC95A1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3AA629E3-06F7-8D85-2BE9-B3F8F89FCA75}"/>
              </a:ext>
            </a:extLst>
          </p:cNvPr>
          <p:cNvSpPr txBox="1"/>
          <p:nvPr/>
        </p:nvSpPr>
        <p:spPr>
          <a:xfrm>
            <a:off x="4977745" y="47156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背景介紹</a:t>
            </a:r>
          </a:p>
        </p:txBody>
      </p:sp>
      <p:cxnSp>
        <p:nvCxnSpPr>
          <p:cNvPr id="23" name="直線接點 6">
            <a:extLst>
              <a:ext uri="{FF2B5EF4-FFF2-40B4-BE49-F238E27FC236}">
                <a16:creationId xmlns:a16="http://schemas.microsoft.com/office/drawing/2014/main" id="{EDDAD797-5E1C-27B4-47A4-25598A009AF6}"/>
              </a:ext>
            </a:extLst>
          </p:cNvPr>
          <p:cNvCxnSpPr/>
          <p:nvPr/>
        </p:nvCxnSpPr>
        <p:spPr>
          <a:xfrm>
            <a:off x="2227941" y="1495312"/>
            <a:ext cx="7236000" cy="0"/>
          </a:xfrm>
          <a:prstGeom prst="line">
            <a:avLst/>
          </a:prstGeom>
          <a:ln w="15875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328B4C0-D033-5ADF-BE7E-510CE5183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341" y="1754465"/>
            <a:ext cx="6048079" cy="388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1ACBE61-0308-DD68-FDF3-9414798D5D5C}"/>
              </a:ext>
            </a:extLst>
          </p:cNvPr>
          <p:cNvSpPr txBox="1"/>
          <p:nvPr/>
        </p:nvSpPr>
        <p:spPr>
          <a:xfrm>
            <a:off x="2227941" y="2460703"/>
            <a:ext cx="383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蘋果晶片的演進：從 </a:t>
            </a:r>
            <a:r>
              <a:rPr lang="en-HK" altLang="zh-CN" b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Intel</a:t>
            </a:r>
            <a:r>
              <a:rPr lang="en-HK" altLang="zh-CN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 </a:t>
            </a:r>
            <a:r>
              <a:rPr lang="en-HK" altLang="zh-CN" b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</a:t>
            </a:r>
            <a:endParaRPr lang="zh-CN" altLang="en-US" b="1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FC8BA69-8958-1D32-41A3-8B211B0497B1}"/>
              </a:ext>
            </a:extLst>
          </p:cNvPr>
          <p:cNvSpPr txBox="1"/>
          <p:nvPr/>
        </p:nvSpPr>
        <p:spPr>
          <a:xfrm>
            <a:off x="2227941" y="4580646"/>
            <a:ext cx="4332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自研晶片的動機：</a:t>
            </a:r>
            <a:r>
              <a:rPr lang="zh-CN" altLang="en-US" b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性能</a:t>
            </a:r>
            <a:r>
              <a:rPr lang="zh-CN" altLang="en-US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zh-CN" altLang="en-US" b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功耗</a:t>
            </a:r>
            <a:r>
              <a:rPr lang="zh-CN" altLang="en-US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zh-CN" altLang="en-US" b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生態</a:t>
            </a:r>
          </a:p>
        </p:txBody>
      </p:sp>
    </p:spTree>
    <p:extLst>
      <p:ext uri="{BB962C8B-B14F-4D97-AF65-F5344CB8AC3E}">
        <p14:creationId xmlns:p14="http://schemas.microsoft.com/office/powerpoint/2010/main" val="2090500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F247FE-C4D8-A6CA-C69E-645FE08EE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3BF921B9-3B3D-A6D2-417A-E4920690A6F9}"/>
              </a:ext>
            </a:extLst>
          </p:cNvPr>
          <p:cNvSpPr txBox="1"/>
          <p:nvPr/>
        </p:nvSpPr>
        <p:spPr>
          <a:xfrm>
            <a:off x="4977745" y="47156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4472C4">
                        <a:lumMod val="5000"/>
                        <a:lumOff val="95000"/>
                      </a:srgbClr>
                    </a:gs>
                    <a:gs pos="74000">
                      <a:srgbClr val="4472C4">
                        <a:lumMod val="45000"/>
                        <a:lumOff val="55000"/>
                      </a:srgbClr>
                    </a:gs>
                    <a:gs pos="83000">
                      <a:srgbClr val="4472C4">
                        <a:lumMod val="45000"/>
                        <a:lumOff val="55000"/>
                      </a:srgbClr>
                    </a:gs>
                    <a:gs pos="100000">
                      <a:srgbClr val="4472C4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背景介紹</a:t>
            </a:r>
          </a:p>
        </p:txBody>
      </p:sp>
      <p:cxnSp>
        <p:nvCxnSpPr>
          <p:cNvPr id="23" name="直線接點 6">
            <a:extLst>
              <a:ext uri="{FF2B5EF4-FFF2-40B4-BE49-F238E27FC236}">
                <a16:creationId xmlns:a16="http://schemas.microsoft.com/office/drawing/2014/main" id="{42DB5A40-1229-4703-D2D3-3887FB9A5233}"/>
              </a:ext>
            </a:extLst>
          </p:cNvPr>
          <p:cNvCxnSpPr/>
          <p:nvPr/>
        </p:nvCxnSpPr>
        <p:spPr>
          <a:xfrm>
            <a:off x="2227941" y="1495312"/>
            <a:ext cx="7236000" cy="0"/>
          </a:xfrm>
          <a:prstGeom prst="line">
            <a:avLst/>
          </a:prstGeom>
          <a:ln w="15875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83AD745-E13C-F34B-1D5B-2DC616919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341" y="1754465"/>
            <a:ext cx="6048079" cy="388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B079CA8-1B68-367D-BB39-E9775372F936}"/>
              </a:ext>
            </a:extLst>
          </p:cNvPr>
          <p:cNvSpPr txBox="1"/>
          <p:nvPr/>
        </p:nvSpPr>
        <p:spPr>
          <a:xfrm>
            <a:off x="2227941" y="2460703"/>
            <a:ext cx="4986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蘋果的</a:t>
            </a:r>
            <a:r>
              <a:rPr lang="en-US" altLang="zh-CN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系列晶片借助台積電先進的</a:t>
            </a:r>
            <a:r>
              <a:rPr lang="en-US" altLang="zh-CN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納米制程工藝，顯著提升了晶片性能。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2FB0A3-AC5E-F92D-1DC1-30CFAD4C189B}"/>
              </a:ext>
            </a:extLst>
          </p:cNvPr>
          <p:cNvSpPr txBox="1"/>
          <p:nvPr/>
        </p:nvSpPr>
        <p:spPr>
          <a:xfrm>
            <a:off x="2227941" y="4580646"/>
            <a:ext cx="4923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zh-CN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-US" altLang="zh-CN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系列晶片自</a:t>
            </a:r>
            <a:r>
              <a:rPr lang="en-US" altLang="zh-CN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2020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年發佈以來，以高能效比和出色的性能引領電腦處理器市場。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6809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60A4E0-C61F-77FA-EE71-C8034BA94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E999864-D990-8E9B-B1E5-109907BC56E2}"/>
              </a:ext>
            </a:extLst>
          </p:cNvPr>
          <p:cNvSpPr txBox="1"/>
          <p:nvPr/>
        </p:nvSpPr>
        <p:spPr>
          <a:xfrm>
            <a:off x="4977745" y="471566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架構與原理</a:t>
            </a:r>
          </a:p>
        </p:txBody>
      </p:sp>
      <p:cxnSp>
        <p:nvCxnSpPr>
          <p:cNvPr id="23" name="直線接點 6">
            <a:extLst>
              <a:ext uri="{FF2B5EF4-FFF2-40B4-BE49-F238E27FC236}">
                <a16:creationId xmlns:a16="http://schemas.microsoft.com/office/drawing/2014/main" id="{98534FAE-6077-8789-CB62-8F11E0571F0C}"/>
              </a:ext>
            </a:extLst>
          </p:cNvPr>
          <p:cNvCxnSpPr/>
          <p:nvPr/>
        </p:nvCxnSpPr>
        <p:spPr>
          <a:xfrm>
            <a:off x="2227941" y="1495312"/>
            <a:ext cx="7236000" cy="0"/>
          </a:xfrm>
          <a:prstGeom prst="line">
            <a:avLst/>
          </a:prstGeom>
          <a:ln w="15875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FBE3759-B0C0-56AA-44BE-C2123E18B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7363235" y="1754465"/>
            <a:ext cx="3940709" cy="388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C11223A-C4F1-89F6-242C-7906CD07FF1D}"/>
              </a:ext>
            </a:extLst>
          </p:cNvPr>
          <p:cNvSpPr txBox="1"/>
          <p:nvPr/>
        </p:nvSpPr>
        <p:spPr>
          <a:xfrm>
            <a:off x="2199712" y="1908158"/>
            <a:ext cx="498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使用</a:t>
            </a:r>
            <a:r>
              <a:rPr lang="en" altLang="zh-CN" dirty="0">
                <a:solidFill>
                  <a:schemeClr val="bg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 </a:t>
            </a:r>
            <a:r>
              <a:rPr lang="zh-CN" altLang="en-US" dirty="0">
                <a:solidFill>
                  <a:schemeClr val="bg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架構，功耗更低，效率更高。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DB885EB-53ED-0C3F-AF13-9A27B299E84E}"/>
              </a:ext>
            </a:extLst>
          </p:cNvPr>
          <p:cNvSpPr txBox="1"/>
          <p:nvPr/>
        </p:nvSpPr>
        <p:spPr>
          <a:xfrm>
            <a:off x="2199712" y="3059668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采用了多核设计，包括高效能核心和高能效核心。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E275EBC-C627-8EF6-B41F-10C4997F24CC}"/>
              </a:ext>
            </a:extLst>
          </p:cNvPr>
          <p:cNvSpPr txBox="1"/>
          <p:nvPr/>
        </p:nvSpPr>
        <p:spPr>
          <a:xfrm>
            <a:off x="2227941" y="4212631"/>
            <a:ext cx="4986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统一内存架构， </a:t>
            </a:r>
            <a:r>
              <a:rPr lang="en-US" altLang="zh-CN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CPU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GPU 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和其他处理单元共享同一块内存。</a:t>
            </a:r>
            <a:endParaRPr lang="zh-CN" altLang="en-US" dirty="0">
              <a:solidFill>
                <a:schemeClr val="bg1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7679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67FBE2-C33E-0CCE-D163-C01E26280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38C94C37-9FAC-D3B9-7AD6-2ADA7953DCA0}"/>
              </a:ext>
            </a:extLst>
          </p:cNvPr>
          <p:cNvSpPr txBox="1"/>
          <p:nvPr/>
        </p:nvSpPr>
        <p:spPr>
          <a:xfrm>
            <a:off x="4977745" y="471566"/>
            <a:ext cx="2518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altLang="zh-CN" sz="40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 </a:t>
            </a:r>
            <a:r>
              <a:rPr lang="zh-CN" altLang="en-US" sz="40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架構</a:t>
            </a:r>
            <a:endParaRPr lang="zh-CN" altLang="en-US" sz="4000" b="1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3" name="直線接點 6">
            <a:extLst>
              <a:ext uri="{FF2B5EF4-FFF2-40B4-BE49-F238E27FC236}">
                <a16:creationId xmlns:a16="http://schemas.microsoft.com/office/drawing/2014/main" id="{B64F12BD-FD48-7F7E-8599-AF8DC3D12D26}"/>
              </a:ext>
            </a:extLst>
          </p:cNvPr>
          <p:cNvCxnSpPr/>
          <p:nvPr/>
        </p:nvCxnSpPr>
        <p:spPr>
          <a:xfrm>
            <a:off x="2227941" y="1495312"/>
            <a:ext cx="7236000" cy="0"/>
          </a:xfrm>
          <a:prstGeom prst="line">
            <a:avLst/>
          </a:prstGeom>
          <a:ln w="15875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92A1720-570A-3172-E4AF-899A75EB9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7496383" y="1303925"/>
            <a:ext cx="4527688" cy="543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BCD1820-B384-F3FE-D301-FB1B213902C7}"/>
              </a:ext>
            </a:extLst>
          </p:cNvPr>
          <p:cNvSpPr txBox="1"/>
          <p:nvPr/>
        </p:nvSpPr>
        <p:spPr>
          <a:xfrm>
            <a:off x="2227941" y="1751866"/>
            <a:ext cx="498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altLang="zh-CN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 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架構屬於精簡指令集架構 </a:t>
            </a:r>
            <a:r>
              <a:rPr lang="en-US" altLang="zh-CN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HK" altLang="zh-CN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RISC)</a:t>
            </a:r>
            <a:r>
              <a:rPr lang="zh-CN" altLang="en-US" dirty="0">
                <a:solidFill>
                  <a:schemeClr val="bg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A6EEE4-6E46-CA1C-4063-75118E5B4A41}"/>
              </a:ext>
            </a:extLst>
          </p:cNvPr>
          <p:cNvSpPr txBox="1"/>
          <p:nvPr/>
        </p:nvSpPr>
        <p:spPr>
          <a:xfrm>
            <a:off x="2227941" y="2377751"/>
            <a:ext cx="487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精簡指令集架構的特點</a:t>
            </a:r>
            <a:r>
              <a:rPr lang="en-US" altLang="zh-CN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  <a:endParaRPr lang="en-HK" altLang="zh-CN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447DBB7-8DC2-DA5B-5E9E-FB447F820C01}"/>
              </a:ext>
            </a:extLst>
          </p:cNvPr>
          <p:cNvSpPr txBox="1"/>
          <p:nvPr/>
        </p:nvSpPr>
        <p:spPr>
          <a:xfrm>
            <a:off x="2227940" y="3003636"/>
            <a:ext cx="4875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1. 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指令集簡單</a:t>
            </a:r>
            <a:endParaRPr lang="en-US" altLang="zh-CN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2.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單週期指令執行</a:t>
            </a:r>
            <a:endParaRPr lang="en-US" altLang="zh-CN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3.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大量的通用寄存器</a:t>
            </a:r>
            <a:endParaRPr lang="en-US" altLang="zh-CN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4.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載入</a:t>
            </a:r>
            <a:r>
              <a:rPr lang="en-US" altLang="zh-CN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存儲架構</a:t>
            </a:r>
            <a:endParaRPr lang="en-HK" altLang="zh-CN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0CA5442-06BE-AFD0-6885-025F2FC69E80}"/>
              </a:ext>
            </a:extLst>
          </p:cNvPr>
          <p:cNvSpPr txBox="1"/>
          <p:nvPr/>
        </p:nvSpPr>
        <p:spPr>
          <a:xfrm>
            <a:off x="2227939" y="4460518"/>
            <a:ext cx="487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精簡指令集架構的優點</a:t>
            </a:r>
            <a:r>
              <a:rPr lang="en-US" altLang="zh-CN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  <a:endParaRPr lang="en-HK" altLang="zh-CN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68CF4C8-F1CC-A9DA-588E-E54EA381C4E3}"/>
              </a:ext>
            </a:extLst>
          </p:cNvPr>
          <p:cNvSpPr txBox="1"/>
          <p:nvPr/>
        </p:nvSpPr>
        <p:spPr>
          <a:xfrm>
            <a:off x="2329289" y="5086403"/>
            <a:ext cx="4875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1.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高性能和高能效</a:t>
            </a:r>
            <a:endParaRPr lang="en-US" altLang="zh-CN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2.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簡單的設計</a:t>
            </a:r>
            <a:endParaRPr lang="en-US" altLang="zh-CN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3.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便於擴展</a:t>
            </a:r>
            <a:endParaRPr lang="en-US" altLang="zh-CN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6565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1AD309-F33F-2B70-71A1-947D357B8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0EEFA367-B6B0-2D55-44F1-F79065224D25}"/>
              </a:ext>
            </a:extLst>
          </p:cNvPr>
          <p:cNvSpPr txBox="1"/>
          <p:nvPr/>
        </p:nvSpPr>
        <p:spPr>
          <a:xfrm>
            <a:off x="2580609" y="336862"/>
            <a:ext cx="72971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20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</a:t>
            </a:r>
            <a:r>
              <a:rPr lang="zh-CN" altLang="en" sz="20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系列</a:t>
            </a:r>
            <a:r>
              <a:rPr lang="zh-CN" altLang="en-US" sz="20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晶片以更低的功耗，提供遠超傳統 </a:t>
            </a:r>
            <a:r>
              <a:rPr lang="en" altLang="zh-CN" sz="20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PC </a:t>
            </a:r>
            <a:r>
              <a:rPr lang="zh-CN" altLang="en-US" sz="20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晶片的卓越性能。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1C4039-9C02-50E2-A6F3-81EEB656B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608" y="1019562"/>
            <a:ext cx="8471192" cy="583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445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60596C8-6163-0BB3-C19B-7885B388FDCF}"/>
              </a:ext>
            </a:extLst>
          </p:cNvPr>
          <p:cNvSpPr txBox="1"/>
          <p:nvPr/>
        </p:nvSpPr>
        <p:spPr>
          <a:xfrm>
            <a:off x="3939800" y="2921168"/>
            <a:ext cx="43123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altLang="zh-CN" sz="60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Questions?</a:t>
            </a:r>
            <a:endParaRPr lang="zh-CN" altLang="en-US" sz="6000" b="1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5475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31808-5073-48E0-9557-72EAA957D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13ECA5-ED6C-B673-FAD8-2AB96FEB5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C92E77-AEFA-C27A-21C4-5B940B192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5F1179B-A25D-F475-CA5E-BD4722DC3107}"/>
              </a:ext>
            </a:extLst>
          </p:cNvPr>
          <p:cNvSpPr txBox="1"/>
          <p:nvPr/>
        </p:nvSpPr>
        <p:spPr>
          <a:xfrm>
            <a:off x="2947830" y="5439851"/>
            <a:ext cx="62963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b="1" spc="1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Thank you for listening.</a:t>
            </a:r>
            <a:endParaRPr kumimoji="1" lang="zh-TW" altLang="en-US" sz="4000" b="1" spc="1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744A37F-92F4-BF3D-70A1-A7E07799FEFE}"/>
              </a:ext>
            </a:extLst>
          </p:cNvPr>
          <p:cNvSpPr txBox="1"/>
          <p:nvPr/>
        </p:nvSpPr>
        <p:spPr>
          <a:xfrm>
            <a:off x="4823857" y="4569676"/>
            <a:ext cx="2544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4000" b="1" spc="6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感謝觀賞</a:t>
            </a:r>
          </a:p>
        </p:txBody>
      </p:sp>
    </p:spTree>
    <p:extLst>
      <p:ext uri="{BB962C8B-B14F-4D97-AF65-F5344CB8AC3E}">
        <p14:creationId xmlns:p14="http://schemas.microsoft.com/office/powerpoint/2010/main" val="2395346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主题">
  <a:themeElements>
    <a:clrScheme name="Office 2013 - 2022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62</TotalTime>
  <Words>317</Words>
  <Application>Microsoft Office PowerPoint</Application>
  <PresentationFormat>宽屏</PresentationFormat>
  <Paragraphs>38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Microsoft JhengHei</vt:lpstr>
      <vt:lpstr>Microsoft JhengHei UI</vt:lpstr>
      <vt:lpstr>Arial</vt:lpstr>
      <vt:lpstr>Calibri</vt:lpstr>
      <vt:lpstr>Calibri Light</vt:lpstr>
      <vt:lpstr>Office 2013 - 2022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janethuang</dc:creator>
  <cp:lastModifiedBy>王国霖WANG GUOLIN</cp:lastModifiedBy>
  <cp:revision>3</cp:revision>
  <dcterms:created xsi:type="dcterms:W3CDTF">2020-09-01T04:24:54Z</dcterms:created>
  <dcterms:modified xsi:type="dcterms:W3CDTF">2024-11-06T06:00:20Z</dcterms:modified>
</cp:coreProperties>
</file>