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notesMasterIdLst>
    <p:notesMasterId r:id="rId20"/>
  </p:notesMasterIdLst>
  <p:sldIdLst>
    <p:sldId id="256" r:id="rId2"/>
    <p:sldId id="265" r:id="rId3"/>
    <p:sldId id="257" r:id="rId4"/>
    <p:sldId id="269" r:id="rId5"/>
    <p:sldId id="259" r:id="rId6"/>
    <p:sldId id="267" r:id="rId7"/>
    <p:sldId id="271" r:id="rId8"/>
    <p:sldId id="276" r:id="rId9"/>
    <p:sldId id="260" r:id="rId10"/>
    <p:sldId id="261" r:id="rId11"/>
    <p:sldId id="262" r:id="rId12"/>
    <p:sldId id="270" r:id="rId13"/>
    <p:sldId id="263" r:id="rId14"/>
    <p:sldId id="264"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74"/>
    <p:restoredTop sz="95890"/>
  </p:normalViewPr>
  <p:slideViewPr>
    <p:cSldViewPr snapToGrid="0" snapToObjects="1">
      <p:cViewPr varScale="1">
        <p:scale>
          <a:sx n="115" d="100"/>
          <a:sy n="115" d="100"/>
        </p:scale>
        <p:origin x="208"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77ABC4-F4C2-474C-9C20-A8F36967384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839A907-47C5-489F-BDA6-A2EA43C8EE22}">
      <dgm:prSet/>
      <dgm:spPr/>
      <dgm:t>
        <a:bodyPr/>
        <a:lstStyle/>
        <a:p>
          <a:pPr>
            <a:lnSpc>
              <a:spcPct val="100000"/>
            </a:lnSpc>
          </a:pPr>
          <a:r>
            <a:rPr lang="en-US" dirty="0"/>
            <a:t>Research Question</a:t>
          </a:r>
        </a:p>
      </dgm:t>
    </dgm:pt>
    <dgm:pt modelId="{5729E556-8FF2-4191-B7CC-EEF2020D27E9}" type="parTrans" cxnId="{640B3F92-39AC-4275-9C75-7B019AEDF806}">
      <dgm:prSet/>
      <dgm:spPr/>
      <dgm:t>
        <a:bodyPr/>
        <a:lstStyle/>
        <a:p>
          <a:endParaRPr lang="en-US"/>
        </a:p>
      </dgm:t>
    </dgm:pt>
    <dgm:pt modelId="{20978278-5D7A-4120-9798-95FCBD0CEEB5}" type="sibTrans" cxnId="{640B3F92-39AC-4275-9C75-7B019AEDF806}">
      <dgm:prSet/>
      <dgm:spPr/>
      <dgm:t>
        <a:bodyPr/>
        <a:lstStyle/>
        <a:p>
          <a:endParaRPr lang="en-US"/>
        </a:p>
      </dgm:t>
    </dgm:pt>
    <dgm:pt modelId="{C895BAA0-5E7C-475A-9BFD-77A7587A8BB6}">
      <dgm:prSet/>
      <dgm:spPr/>
      <dgm:t>
        <a:bodyPr/>
        <a:lstStyle/>
        <a:p>
          <a:pPr>
            <a:lnSpc>
              <a:spcPct val="100000"/>
            </a:lnSpc>
          </a:pPr>
          <a:r>
            <a:rPr lang="en-US" dirty="0"/>
            <a:t>Motivation</a:t>
          </a:r>
        </a:p>
      </dgm:t>
    </dgm:pt>
    <dgm:pt modelId="{C15F3C9F-8041-4D78-B460-316A370AB3D4}" type="parTrans" cxnId="{78FA6780-E392-483C-BA55-FF30999585AE}">
      <dgm:prSet/>
      <dgm:spPr/>
      <dgm:t>
        <a:bodyPr/>
        <a:lstStyle/>
        <a:p>
          <a:endParaRPr lang="en-US"/>
        </a:p>
      </dgm:t>
    </dgm:pt>
    <dgm:pt modelId="{FDC1AEBD-9D55-43FE-A841-702EE99B4226}" type="sibTrans" cxnId="{78FA6780-E392-483C-BA55-FF30999585AE}">
      <dgm:prSet/>
      <dgm:spPr/>
      <dgm:t>
        <a:bodyPr/>
        <a:lstStyle/>
        <a:p>
          <a:endParaRPr lang="en-US"/>
        </a:p>
      </dgm:t>
    </dgm:pt>
    <dgm:pt modelId="{99933B96-35C1-49BC-B598-86BB4077E730}">
      <dgm:prSet/>
      <dgm:spPr/>
      <dgm:t>
        <a:bodyPr/>
        <a:lstStyle/>
        <a:p>
          <a:pPr>
            <a:lnSpc>
              <a:spcPct val="100000"/>
            </a:lnSpc>
          </a:pPr>
          <a:r>
            <a:rPr lang="en-US" dirty="0"/>
            <a:t>Data Collection</a:t>
          </a:r>
        </a:p>
      </dgm:t>
    </dgm:pt>
    <dgm:pt modelId="{00A9CE6A-80AB-4555-B640-4DACD6FAD534}" type="parTrans" cxnId="{3B438575-E344-49B8-A6E0-5A8ECCE68F10}">
      <dgm:prSet/>
      <dgm:spPr/>
      <dgm:t>
        <a:bodyPr/>
        <a:lstStyle/>
        <a:p>
          <a:endParaRPr lang="en-US"/>
        </a:p>
      </dgm:t>
    </dgm:pt>
    <dgm:pt modelId="{B4C49670-5E4E-49FB-AB7B-85FE0CB6F0B4}" type="sibTrans" cxnId="{3B438575-E344-49B8-A6E0-5A8ECCE68F10}">
      <dgm:prSet/>
      <dgm:spPr/>
      <dgm:t>
        <a:bodyPr/>
        <a:lstStyle/>
        <a:p>
          <a:endParaRPr lang="en-US"/>
        </a:p>
      </dgm:t>
    </dgm:pt>
    <dgm:pt modelId="{FC9DFA84-116E-4712-B0C0-4A43E6EA2438}">
      <dgm:prSet/>
      <dgm:spPr/>
      <dgm:t>
        <a:bodyPr/>
        <a:lstStyle/>
        <a:p>
          <a:pPr>
            <a:lnSpc>
              <a:spcPct val="100000"/>
            </a:lnSpc>
          </a:pPr>
          <a:r>
            <a:rPr lang="en-US"/>
            <a:t>Methods</a:t>
          </a:r>
        </a:p>
      </dgm:t>
    </dgm:pt>
    <dgm:pt modelId="{E56DBB18-A186-4FD2-BF90-04E83F4851B8}" type="parTrans" cxnId="{B62EA62B-0D80-46C3-AB3B-52D3D69711E7}">
      <dgm:prSet/>
      <dgm:spPr/>
      <dgm:t>
        <a:bodyPr/>
        <a:lstStyle/>
        <a:p>
          <a:endParaRPr lang="en-US"/>
        </a:p>
      </dgm:t>
    </dgm:pt>
    <dgm:pt modelId="{C67E998A-E529-4426-A79E-B31D7E17577D}" type="sibTrans" cxnId="{B62EA62B-0D80-46C3-AB3B-52D3D69711E7}">
      <dgm:prSet/>
      <dgm:spPr/>
      <dgm:t>
        <a:bodyPr/>
        <a:lstStyle/>
        <a:p>
          <a:endParaRPr lang="en-US"/>
        </a:p>
      </dgm:t>
    </dgm:pt>
    <dgm:pt modelId="{66690859-387C-4A16-9D5D-BFA5A5964AD2}">
      <dgm:prSet/>
      <dgm:spPr/>
      <dgm:t>
        <a:bodyPr/>
        <a:lstStyle/>
        <a:p>
          <a:pPr>
            <a:lnSpc>
              <a:spcPct val="100000"/>
            </a:lnSpc>
          </a:pPr>
          <a:r>
            <a:rPr lang="en-US"/>
            <a:t>Results</a:t>
          </a:r>
        </a:p>
      </dgm:t>
    </dgm:pt>
    <dgm:pt modelId="{61C82498-9EFC-4D86-A201-B420F8DCF160}" type="parTrans" cxnId="{2A1EB487-8F29-4ADF-A31E-83A0CF852DC9}">
      <dgm:prSet/>
      <dgm:spPr/>
      <dgm:t>
        <a:bodyPr/>
        <a:lstStyle/>
        <a:p>
          <a:endParaRPr lang="en-US"/>
        </a:p>
      </dgm:t>
    </dgm:pt>
    <dgm:pt modelId="{A5E081D5-6215-4F1D-9C66-B6EE4575C7AA}" type="sibTrans" cxnId="{2A1EB487-8F29-4ADF-A31E-83A0CF852DC9}">
      <dgm:prSet/>
      <dgm:spPr/>
      <dgm:t>
        <a:bodyPr/>
        <a:lstStyle/>
        <a:p>
          <a:endParaRPr lang="en-US"/>
        </a:p>
      </dgm:t>
    </dgm:pt>
    <dgm:pt modelId="{7574901F-6404-454B-B7B0-0013149DA8FD}">
      <dgm:prSet/>
      <dgm:spPr/>
      <dgm:t>
        <a:bodyPr/>
        <a:lstStyle/>
        <a:p>
          <a:pPr>
            <a:lnSpc>
              <a:spcPct val="100000"/>
            </a:lnSpc>
          </a:pPr>
          <a:r>
            <a:rPr lang="en-US"/>
            <a:t>Discussion &amp; Conclusion</a:t>
          </a:r>
        </a:p>
      </dgm:t>
    </dgm:pt>
    <dgm:pt modelId="{7B597148-2DD5-4A0D-B0FA-2F3AA9B5F11E}" type="parTrans" cxnId="{EE031838-AD45-4CD2-A85A-C3A1555A11F2}">
      <dgm:prSet/>
      <dgm:spPr/>
      <dgm:t>
        <a:bodyPr/>
        <a:lstStyle/>
        <a:p>
          <a:endParaRPr lang="en-US"/>
        </a:p>
      </dgm:t>
    </dgm:pt>
    <dgm:pt modelId="{93E50697-94DD-4D24-9D88-23C03031332D}" type="sibTrans" cxnId="{EE031838-AD45-4CD2-A85A-C3A1555A11F2}">
      <dgm:prSet/>
      <dgm:spPr/>
      <dgm:t>
        <a:bodyPr/>
        <a:lstStyle/>
        <a:p>
          <a:endParaRPr lang="en-US"/>
        </a:p>
      </dgm:t>
    </dgm:pt>
    <dgm:pt modelId="{8A83D9C9-EB56-9645-AA4F-DDDC2616E657}">
      <dgm:prSet/>
      <dgm:spPr/>
      <dgm:t>
        <a:bodyPr/>
        <a:lstStyle/>
        <a:p>
          <a:r>
            <a:rPr lang="en-US"/>
            <a:t>Introduction</a:t>
          </a:r>
        </a:p>
      </dgm:t>
    </dgm:pt>
    <dgm:pt modelId="{E1AF244A-E498-4543-8045-464B6B05B7D9}" type="parTrans" cxnId="{977BFC58-F16D-2F41-B7CF-74CD7D01DEFB}">
      <dgm:prSet/>
      <dgm:spPr/>
      <dgm:t>
        <a:bodyPr/>
        <a:lstStyle/>
        <a:p>
          <a:endParaRPr lang="en-US"/>
        </a:p>
      </dgm:t>
    </dgm:pt>
    <dgm:pt modelId="{7DC91055-5E1C-C448-92D9-C2B4DFF02D49}" type="sibTrans" cxnId="{977BFC58-F16D-2F41-B7CF-74CD7D01DEFB}">
      <dgm:prSet/>
      <dgm:spPr/>
      <dgm:t>
        <a:bodyPr/>
        <a:lstStyle/>
        <a:p>
          <a:endParaRPr lang="en-US"/>
        </a:p>
      </dgm:t>
    </dgm:pt>
    <dgm:pt modelId="{A82511DB-96D2-8A4D-B5B8-F77901538C94}">
      <dgm:prSet/>
      <dgm:spPr/>
      <dgm:t>
        <a:bodyPr/>
        <a:lstStyle/>
        <a:p>
          <a:r>
            <a:rPr lang="en-US" dirty="0"/>
            <a:t>Literature Review</a:t>
          </a:r>
        </a:p>
      </dgm:t>
    </dgm:pt>
    <dgm:pt modelId="{B02D0778-8F4A-574E-97A9-1AFA4DAEDF9C}" type="parTrans" cxnId="{D44951DC-5F0C-AC4C-81CB-09F6681CE815}">
      <dgm:prSet/>
      <dgm:spPr/>
      <dgm:t>
        <a:bodyPr/>
        <a:lstStyle/>
        <a:p>
          <a:endParaRPr lang="en-US"/>
        </a:p>
      </dgm:t>
    </dgm:pt>
    <dgm:pt modelId="{42EBF003-1835-F542-BB47-EB3F1A3570DA}" type="sibTrans" cxnId="{D44951DC-5F0C-AC4C-81CB-09F6681CE815}">
      <dgm:prSet/>
      <dgm:spPr/>
      <dgm:t>
        <a:bodyPr/>
        <a:lstStyle/>
        <a:p>
          <a:endParaRPr lang="en-US"/>
        </a:p>
      </dgm:t>
    </dgm:pt>
    <dgm:pt modelId="{4AC9A861-93AC-1D42-9114-3D654CB80465}" type="pres">
      <dgm:prSet presAssocID="{7E77ABC4-F4C2-474C-9C20-A8F369673841}" presName="vert0" presStyleCnt="0">
        <dgm:presLayoutVars>
          <dgm:dir/>
          <dgm:animOne val="branch"/>
          <dgm:animLvl val="lvl"/>
        </dgm:presLayoutVars>
      </dgm:prSet>
      <dgm:spPr/>
    </dgm:pt>
    <dgm:pt modelId="{B2CF0AF3-56B9-2C44-96B5-5584646CE247}" type="pres">
      <dgm:prSet presAssocID="{8A83D9C9-EB56-9645-AA4F-DDDC2616E657}" presName="thickLine" presStyleLbl="alignNode1" presStyleIdx="0" presStyleCnt="8"/>
      <dgm:spPr/>
    </dgm:pt>
    <dgm:pt modelId="{817085ED-0440-9B43-B11B-6824E6B50EFE}" type="pres">
      <dgm:prSet presAssocID="{8A83D9C9-EB56-9645-AA4F-DDDC2616E657}" presName="horz1" presStyleCnt="0"/>
      <dgm:spPr/>
    </dgm:pt>
    <dgm:pt modelId="{B4BF5D22-16C1-2146-AA4A-2BAC8F863C2F}" type="pres">
      <dgm:prSet presAssocID="{8A83D9C9-EB56-9645-AA4F-DDDC2616E657}" presName="tx1" presStyleLbl="revTx" presStyleIdx="0" presStyleCnt="8"/>
      <dgm:spPr/>
    </dgm:pt>
    <dgm:pt modelId="{5F63FD58-9E0F-174F-919D-BFF53407A0EA}" type="pres">
      <dgm:prSet presAssocID="{8A83D9C9-EB56-9645-AA4F-DDDC2616E657}" presName="vert1" presStyleCnt="0"/>
      <dgm:spPr/>
    </dgm:pt>
    <dgm:pt modelId="{7A92C26D-382E-9446-BB21-37458187B5F9}" type="pres">
      <dgm:prSet presAssocID="{C895BAA0-5E7C-475A-9BFD-77A7587A8BB6}" presName="thickLine" presStyleLbl="alignNode1" presStyleIdx="1" presStyleCnt="8"/>
      <dgm:spPr/>
    </dgm:pt>
    <dgm:pt modelId="{A7308C96-33F7-EC4E-813D-91DE1DD97532}" type="pres">
      <dgm:prSet presAssocID="{C895BAA0-5E7C-475A-9BFD-77A7587A8BB6}" presName="horz1" presStyleCnt="0"/>
      <dgm:spPr/>
    </dgm:pt>
    <dgm:pt modelId="{88533A8A-18A5-7C47-9520-04749D983920}" type="pres">
      <dgm:prSet presAssocID="{C895BAA0-5E7C-475A-9BFD-77A7587A8BB6}" presName="tx1" presStyleLbl="revTx" presStyleIdx="1" presStyleCnt="8"/>
      <dgm:spPr/>
    </dgm:pt>
    <dgm:pt modelId="{9DC13866-BA86-F347-9109-DE8D917D03EB}" type="pres">
      <dgm:prSet presAssocID="{C895BAA0-5E7C-475A-9BFD-77A7587A8BB6}" presName="vert1" presStyleCnt="0"/>
      <dgm:spPr/>
    </dgm:pt>
    <dgm:pt modelId="{EB0A03D2-797D-2941-97A9-31FA8794869D}" type="pres">
      <dgm:prSet presAssocID="{E839A907-47C5-489F-BDA6-A2EA43C8EE22}" presName="thickLine" presStyleLbl="alignNode1" presStyleIdx="2" presStyleCnt="8"/>
      <dgm:spPr/>
    </dgm:pt>
    <dgm:pt modelId="{76741C74-6E71-0644-A794-03B77AD35935}" type="pres">
      <dgm:prSet presAssocID="{E839A907-47C5-489F-BDA6-A2EA43C8EE22}" presName="horz1" presStyleCnt="0"/>
      <dgm:spPr/>
    </dgm:pt>
    <dgm:pt modelId="{1C2EBB28-89D2-DF4E-A03C-50F1B5E5A81A}" type="pres">
      <dgm:prSet presAssocID="{E839A907-47C5-489F-BDA6-A2EA43C8EE22}" presName="tx1" presStyleLbl="revTx" presStyleIdx="2" presStyleCnt="8"/>
      <dgm:spPr/>
    </dgm:pt>
    <dgm:pt modelId="{1F14CE4D-8F1A-1A4F-A954-F7FAD2105881}" type="pres">
      <dgm:prSet presAssocID="{E839A907-47C5-489F-BDA6-A2EA43C8EE22}" presName="vert1" presStyleCnt="0"/>
      <dgm:spPr/>
    </dgm:pt>
    <dgm:pt modelId="{6268898E-9A7B-1047-8B24-DF8FF9B960BD}" type="pres">
      <dgm:prSet presAssocID="{A82511DB-96D2-8A4D-B5B8-F77901538C94}" presName="thickLine" presStyleLbl="alignNode1" presStyleIdx="3" presStyleCnt="8"/>
      <dgm:spPr/>
    </dgm:pt>
    <dgm:pt modelId="{B5DB2CFB-0D58-5644-8B41-6B25722ACA3A}" type="pres">
      <dgm:prSet presAssocID="{A82511DB-96D2-8A4D-B5B8-F77901538C94}" presName="horz1" presStyleCnt="0"/>
      <dgm:spPr/>
    </dgm:pt>
    <dgm:pt modelId="{23E81565-4652-D647-BB75-B65645945E3C}" type="pres">
      <dgm:prSet presAssocID="{A82511DB-96D2-8A4D-B5B8-F77901538C94}" presName="tx1" presStyleLbl="revTx" presStyleIdx="3" presStyleCnt="8"/>
      <dgm:spPr/>
    </dgm:pt>
    <dgm:pt modelId="{3D7636D6-379F-AA4A-8DCE-633B87199A9A}" type="pres">
      <dgm:prSet presAssocID="{A82511DB-96D2-8A4D-B5B8-F77901538C94}" presName="vert1" presStyleCnt="0"/>
      <dgm:spPr/>
    </dgm:pt>
    <dgm:pt modelId="{8BC0920A-D00C-BA43-892E-B5987DF98FA9}" type="pres">
      <dgm:prSet presAssocID="{99933B96-35C1-49BC-B598-86BB4077E730}" presName="thickLine" presStyleLbl="alignNode1" presStyleIdx="4" presStyleCnt="8"/>
      <dgm:spPr/>
    </dgm:pt>
    <dgm:pt modelId="{C22455CB-4E35-E541-8340-67B4448C1822}" type="pres">
      <dgm:prSet presAssocID="{99933B96-35C1-49BC-B598-86BB4077E730}" presName="horz1" presStyleCnt="0"/>
      <dgm:spPr/>
    </dgm:pt>
    <dgm:pt modelId="{6FC9F6C2-D123-EE4F-8598-7C4D4F411F37}" type="pres">
      <dgm:prSet presAssocID="{99933B96-35C1-49BC-B598-86BB4077E730}" presName="tx1" presStyleLbl="revTx" presStyleIdx="4" presStyleCnt="8"/>
      <dgm:spPr/>
    </dgm:pt>
    <dgm:pt modelId="{04323476-CB35-F240-BAA8-DA4E9765FDED}" type="pres">
      <dgm:prSet presAssocID="{99933B96-35C1-49BC-B598-86BB4077E730}" presName="vert1" presStyleCnt="0"/>
      <dgm:spPr/>
    </dgm:pt>
    <dgm:pt modelId="{140F1861-B92F-7948-AE28-CB09CAEBF291}" type="pres">
      <dgm:prSet presAssocID="{FC9DFA84-116E-4712-B0C0-4A43E6EA2438}" presName="thickLine" presStyleLbl="alignNode1" presStyleIdx="5" presStyleCnt="8"/>
      <dgm:spPr/>
    </dgm:pt>
    <dgm:pt modelId="{721BAE35-B13D-994C-B154-3C07D0225446}" type="pres">
      <dgm:prSet presAssocID="{FC9DFA84-116E-4712-B0C0-4A43E6EA2438}" presName="horz1" presStyleCnt="0"/>
      <dgm:spPr/>
    </dgm:pt>
    <dgm:pt modelId="{FB1B9BE1-2793-F249-A190-5D87C4601984}" type="pres">
      <dgm:prSet presAssocID="{FC9DFA84-116E-4712-B0C0-4A43E6EA2438}" presName="tx1" presStyleLbl="revTx" presStyleIdx="5" presStyleCnt="8"/>
      <dgm:spPr/>
    </dgm:pt>
    <dgm:pt modelId="{1EB4C7D5-2EFF-B54F-8CF3-70A0A3442531}" type="pres">
      <dgm:prSet presAssocID="{FC9DFA84-116E-4712-B0C0-4A43E6EA2438}" presName="vert1" presStyleCnt="0"/>
      <dgm:spPr/>
    </dgm:pt>
    <dgm:pt modelId="{1FA91744-B36C-5F4C-9652-DB2A668E47D8}" type="pres">
      <dgm:prSet presAssocID="{66690859-387C-4A16-9D5D-BFA5A5964AD2}" presName="thickLine" presStyleLbl="alignNode1" presStyleIdx="6" presStyleCnt="8"/>
      <dgm:spPr/>
    </dgm:pt>
    <dgm:pt modelId="{7E70D77C-0810-C84A-B872-C6870CD11768}" type="pres">
      <dgm:prSet presAssocID="{66690859-387C-4A16-9D5D-BFA5A5964AD2}" presName="horz1" presStyleCnt="0"/>
      <dgm:spPr/>
    </dgm:pt>
    <dgm:pt modelId="{2ACA2180-327A-8345-BCB4-B34327C8A03C}" type="pres">
      <dgm:prSet presAssocID="{66690859-387C-4A16-9D5D-BFA5A5964AD2}" presName="tx1" presStyleLbl="revTx" presStyleIdx="6" presStyleCnt="8"/>
      <dgm:spPr/>
    </dgm:pt>
    <dgm:pt modelId="{306E8CCC-5388-6240-B334-382FA722D55A}" type="pres">
      <dgm:prSet presAssocID="{66690859-387C-4A16-9D5D-BFA5A5964AD2}" presName="vert1" presStyleCnt="0"/>
      <dgm:spPr/>
    </dgm:pt>
    <dgm:pt modelId="{103DAEB4-416B-314D-B20A-5AB6483E6EB9}" type="pres">
      <dgm:prSet presAssocID="{7574901F-6404-454B-B7B0-0013149DA8FD}" presName="thickLine" presStyleLbl="alignNode1" presStyleIdx="7" presStyleCnt="8"/>
      <dgm:spPr/>
    </dgm:pt>
    <dgm:pt modelId="{7F1D6455-2BAA-4148-A87D-70B9B36EAEB3}" type="pres">
      <dgm:prSet presAssocID="{7574901F-6404-454B-B7B0-0013149DA8FD}" presName="horz1" presStyleCnt="0"/>
      <dgm:spPr/>
    </dgm:pt>
    <dgm:pt modelId="{34975A0D-B0F7-6A4D-A396-0F5474D3769B}" type="pres">
      <dgm:prSet presAssocID="{7574901F-6404-454B-B7B0-0013149DA8FD}" presName="tx1" presStyleLbl="revTx" presStyleIdx="7" presStyleCnt="8"/>
      <dgm:spPr/>
    </dgm:pt>
    <dgm:pt modelId="{58DAB509-210C-F348-87FC-DDBE31DE9613}" type="pres">
      <dgm:prSet presAssocID="{7574901F-6404-454B-B7B0-0013149DA8FD}" presName="vert1" presStyleCnt="0"/>
      <dgm:spPr/>
    </dgm:pt>
  </dgm:ptLst>
  <dgm:cxnLst>
    <dgm:cxn modelId="{BE6C801F-49F7-FA4E-9BB8-9E93A122472C}" type="presOf" srcId="{8A83D9C9-EB56-9645-AA4F-DDDC2616E657}" destId="{B4BF5D22-16C1-2146-AA4A-2BAC8F863C2F}" srcOrd="0" destOrd="0" presId="urn:microsoft.com/office/officeart/2008/layout/LinedList"/>
    <dgm:cxn modelId="{B62EA62B-0D80-46C3-AB3B-52D3D69711E7}" srcId="{7E77ABC4-F4C2-474C-9C20-A8F369673841}" destId="{FC9DFA84-116E-4712-B0C0-4A43E6EA2438}" srcOrd="5" destOrd="0" parTransId="{E56DBB18-A186-4FD2-BF90-04E83F4851B8}" sibTransId="{C67E998A-E529-4426-A79E-B31D7E17577D}"/>
    <dgm:cxn modelId="{E5802633-C8C3-A24E-8DDD-4B19952D105D}" type="presOf" srcId="{7574901F-6404-454B-B7B0-0013149DA8FD}" destId="{34975A0D-B0F7-6A4D-A396-0F5474D3769B}" srcOrd="0" destOrd="0" presId="urn:microsoft.com/office/officeart/2008/layout/LinedList"/>
    <dgm:cxn modelId="{EE031838-AD45-4CD2-A85A-C3A1555A11F2}" srcId="{7E77ABC4-F4C2-474C-9C20-A8F369673841}" destId="{7574901F-6404-454B-B7B0-0013149DA8FD}" srcOrd="7" destOrd="0" parTransId="{7B597148-2DD5-4A0D-B0FA-2F3AA9B5F11E}" sibTransId="{93E50697-94DD-4D24-9D88-23C03031332D}"/>
    <dgm:cxn modelId="{BA114A48-F207-854A-9764-DB67C0A6C4A2}" type="presOf" srcId="{A82511DB-96D2-8A4D-B5B8-F77901538C94}" destId="{23E81565-4652-D647-BB75-B65645945E3C}" srcOrd="0" destOrd="0" presId="urn:microsoft.com/office/officeart/2008/layout/LinedList"/>
    <dgm:cxn modelId="{977BFC58-F16D-2F41-B7CF-74CD7D01DEFB}" srcId="{7E77ABC4-F4C2-474C-9C20-A8F369673841}" destId="{8A83D9C9-EB56-9645-AA4F-DDDC2616E657}" srcOrd="0" destOrd="0" parTransId="{E1AF244A-E498-4543-8045-464B6B05B7D9}" sibTransId="{7DC91055-5E1C-C448-92D9-C2B4DFF02D49}"/>
    <dgm:cxn modelId="{E6D45A5E-F97E-4243-9EBB-C58593F841C2}" type="presOf" srcId="{E839A907-47C5-489F-BDA6-A2EA43C8EE22}" destId="{1C2EBB28-89D2-DF4E-A03C-50F1B5E5A81A}" srcOrd="0" destOrd="0" presId="urn:microsoft.com/office/officeart/2008/layout/LinedList"/>
    <dgm:cxn modelId="{3B438575-E344-49B8-A6E0-5A8ECCE68F10}" srcId="{7E77ABC4-F4C2-474C-9C20-A8F369673841}" destId="{99933B96-35C1-49BC-B598-86BB4077E730}" srcOrd="4" destOrd="0" parTransId="{00A9CE6A-80AB-4555-B640-4DACD6FAD534}" sibTransId="{B4C49670-5E4E-49FB-AB7B-85FE0CB6F0B4}"/>
    <dgm:cxn modelId="{5643D475-885E-114C-B927-8FECEEEFE671}" type="presOf" srcId="{FC9DFA84-116E-4712-B0C0-4A43E6EA2438}" destId="{FB1B9BE1-2793-F249-A190-5D87C4601984}" srcOrd="0" destOrd="0" presId="urn:microsoft.com/office/officeart/2008/layout/LinedList"/>
    <dgm:cxn modelId="{78FA6780-E392-483C-BA55-FF30999585AE}" srcId="{7E77ABC4-F4C2-474C-9C20-A8F369673841}" destId="{C895BAA0-5E7C-475A-9BFD-77A7587A8BB6}" srcOrd="1" destOrd="0" parTransId="{C15F3C9F-8041-4D78-B460-316A370AB3D4}" sibTransId="{FDC1AEBD-9D55-43FE-A841-702EE99B4226}"/>
    <dgm:cxn modelId="{AE749087-2965-ED48-90E5-7D2FFB8AD6DF}" type="presOf" srcId="{99933B96-35C1-49BC-B598-86BB4077E730}" destId="{6FC9F6C2-D123-EE4F-8598-7C4D4F411F37}" srcOrd="0" destOrd="0" presId="urn:microsoft.com/office/officeart/2008/layout/LinedList"/>
    <dgm:cxn modelId="{2A1EB487-8F29-4ADF-A31E-83A0CF852DC9}" srcId="{7E77ABC4-F4C2-474C-9C20-A8F369673841}" destId="{66690859-387C-4A16-9D5D-BFA5A5964AD2}" srcOrd="6" destOrd="0" parTransId="{61C82498-9EFC-4D86-A201-B420F8DCF160}" sibTransId="{A5E081D5-6215-4F1D-9C66-B6EE4575C7AA}"/>
    <dgm:cxn modelId="{96B52788-FEBD-424A-BB1D-23DADAEE4E12}" type="presOf" srcId="{66690859-387C-4A16-9D5D-BFA5A5964AD2}" destId="{2ACA2180-327A-8345-BCB4-B34327C8A03C}" srcOrd="0" destOrd="0" presId="urn:microsoft.com/office/officeart/2008/layout/LinedList"/>
    <dgm:cxn modelId="{640B3F92-39AC-4275-9C75-7B019AEDF806}" srcId="{7E77ABC4-F4C2-474C-9C20-A8F369673841}" destId="{E839A907-47C5-489F-BDA6-A2EA43C8EE22}" srcOrd="2" destOrd="0" parTransId="{5729E556-8FF2-4191-B7CC-EEF2020D27E9}" sibTransId="{20978278-5D7A-4120-9798-95FCBD0CEEB5}"/>
    <dgm:cxn modelId="{D44951DC-5F0C-AC4C-81CB-09F6681CE815}" srcId="{7E77ABC4-F4C2-474C-9C20-A8F369673841}" destId="{A82511DB-96D2-8A4D-B5B8-F77901538C94}" srcOrd="3" destOrd="0" parTransId="{B02D0778-8F4A-574E-97A9-1AFA4DAEDF9C}" sibTransId="{42EBF003-1835-F542-BB47-EB3F1A3570DA}"/>
    <dgm:cxn modelId="{461CC8F6-69EA-8541-BADA-F7EB23BF62AE}" type="presOf" srcId="{7E77ABC4-F4C2-474C-9C20-A8F369673841}" destId="{4AC9A861-93AC-1D42-9114-3D654CB80465}" srcOrd="0" destOrd="0" presId="urn:microsoft.com/office/officeart/2008/layout/LinedList"/>
    <dgm:cxn modelId="{85FFB3FB-4859-794E-8E87-F015AF859199}" type="presOf" srcId="{C895BAA0-5E7C-475A-9BFD-77A7587A8BB6}" destId="{88533A8A-18A5-7C47-9520-04749D983920}" srcOrd="0" destOrd="0" presId="urn:microsoft.com/office/officeart/2008/layout/LinedList"/>
    <dgm:cxn modelId="{A4914232-919C-984E-A54A-788D8A448E6B}" type="presParOf" srcId="{4AC9A861-93AC-1D42-9114-3D654CB80465}" destId="{B2CF0AF3-56B9-2C44-96B5-5584646CE247}" srcOrd="0" destOrd="0" presId="urn:microsoft.com/office/officeart/2008/layout/LinedList"/>
    <dgm:cxn modelId="{634C05C7-A3BD-6C4D-90DA-ECB4979392E1}" type="presParOf" srcId="{4AC9A861-93AC-1D42-9114-3D654CB80465}" destId="{817085ED-0440-9B43-B11B-6824E6B50EFE}" srcOrd="1" destOrd="0" presId="urn:microsoft.com/office/officeart/2008/layout/LinedList"/>
    <dgm:cxn modelId="{B4E480D7-1453-514F-8405-3112AC49BCD4}" type="presParOf" srcId="{817085ED-0440-9B43-B11B-6824E6B50EFE}" destId="{B4BF5D22-16C1-2146-AA4A-2BAC8F863C2F}" srcOrd="0" destOrd="0" presId="urn:microsoft.com/office/officeart/2008/layout/LinedList"/>
    <dgm:cxn modelId="{58346CBC-3097-DE4B-A172-3CAC49A862A8}" type="presParOf" srcId="{817085ED-0440-9B43-B11B-6824E6B50EFE}" destId="{5F63FD58-9E0F-174F-919D-BFF53407A0EA}" srcOrd="1" destOrd="0" presId="urn:microsoft.com/office/officeart/2008/layout/LinedList"/>
    <dgm:cxn modelId="{8CBD0316-FC58-3046-AE89-C49D4075E5B8}" type="presParOf" srcId="{4AC9A861-93AC-1D42-9114-3D654CB80465}" destId="{7A92C26D-382E-9446-BB21-37458187B5F9}" srcOrd="2" destOrd="0" presId="urn:microsoft.com/office/officeart/2008/layout/LinedList"/>
    <dgm:cxn modelId="{C136E3C4-789B-3842-997F-88B12E56E1FA}" type="presParOf" srcId="{4AC9A861-93AC-1D42-9114-3D654CB80465}" destId="{A7308C96-33F7-EC4E-813D-91DE1DD97532}" srcOrd="3" destOrd="0" presId="urn:microsoft.com/office/officeart/2008/layout/LinedList"/>
    <dgm:cxn modelId="{6445B740-F8D7-1D4C-AC24-3DA3B5B66B04}" type="presParOf" srcId="{A7308C96-33F7-EC4E-813D-91DE1DD97532}" destId="{88533A8A-18A5-7C47-9520-04749D983920}" srcOrd="0" destOrd="0" presId="urn:microsoft.com/office/officeart/2008/layout/LinedList"/>
    <dgm:cxn modelId="{6792B610-C218-0949-9E35-259FA816393B}" type="presParOf" srcId="{A7308C96-33F7-EC4E-813D-91DE1DD97532}" destId="{9DC13866-BA86-F347-9109-DE8D917D03EB}" srcOrd="1" destOrd="0" presId="urn:microsoft.com/office/officeart/2008/layout/LinedList"/>
    <dgm:cxn modelId="{3546984C-990D-724A-AE82-B2486153EF9E}" type="presParOf" srcId="{4AC9A861-93AC-1D42-9114-3D654CB80465}" destId="{EB0A03D2-797D-2941-97A9-31FA8794869D}" srcOrd="4" destOrd="0" presId="urn:microsoft.com/office/officeart/2008/layout/LinedList"/>
    <dgm:cxn modelId="{889D7AD6-5DC7-A14C-A87F-6BC5A0D2D7B1}" type="presParOf" srcId="{4AC9A861-93AC-1D42-9114-3D654CB80465}" destId="{76741C74-6E71-0644-A794-03B77AD35935}" srcOrd="5" destOrd="0" presId="urn:microsoft.com/office/officeart/2008/layout/LinedList"/>
    <dgm:cxn modelId="{81846AE9-8523-E744-98F0-9EA0767D3179}" type="presParOf" srcId="{76741C74-6E71-0644-A794-03B77AD35935}" destId="{1C2EBB28-89D2-DF4E-A03C-50F1B5E5A81A}" srcOrd="0" destOrd="0" presId="urn:microsoft.com/office/officeart/2008/layout/LinedList"/>
    <dgm:cxn modelId="{7081443E-BF1A-7B43-A23F-F16B76DC61B3}" type="presParOf" srcId="{76741C74-6E71-0644-A794-03B77AD35935}" destId="{1F14CE4D-8F1A-1A4F-A954-F7FAD2105881}" srcOrd="1" destOrd="0" presId="urn:microsoft.com/office/officeart/2008/layout/LinedList"/>
    <dgm:cxn modelId="{C93D9563-F30B-B04F-AF5F-E9E999750FB6}" type="presParOf" srcId="{4AC9A861-93AC-1D42-9114-3D654CB80465}" destId="{6268898E-9A7B-1047-8B24-DF8FF9B960BD}" srcOrd="6" destOrd="0" presId="urn:microsoft.com/office/officeart/2008/layout/LinedList"/>
    <dgm:cxn modelId="{57753740-573E-E34B-B258-E0C39F6B4AFC}" type="presParOf" srcId="{4AC9A861-93AC-1D42-9114-3D654CB80465}" destId="{B5DB2CFB-0D58-5644-8B41-6B25722ACA3A}" srcOrd="7" destOrd="0" presId="urn:microsoft.com/office/officeart/2008/layout/LinedList"/>
    <dgm:cxn modelId="{004DF757-F9B9-1345-9EEB-1D545D45AB35}" type="presParOf" srcId="{B5DB2CFB-0D58-5644-8B41-6B25722ACA3A}" destId="{23E81565-4652-D647-BB75-B65645945E3C}" srcOrd="0" destOrd="0" presId="urn:microsoft.com/office/officeart/2008/layout/LinedList"/>
    <dgm:cxn modelId="{7C649677-B99E-A648-977A-86FA002CC882}" type="presParOf" srcId="{B5DB2CFB-0D58-5644-8B41-6B25722ACA3A}" destId="{3D7636D6-379F-AA4A-8DCE-633B87199A9A}" srcOrd="1" destOrd="0" presId="urn:microsoft.com/office/officeart/2008/layout/LinedList"/>
    <dgm:cxn modelId="{B1A73F4C-460E-C540-B2F8-9E83ABD7D6A0}" type="presParOf" srcId="{4AC9A861-93AC-1D42-9114-3D654CB80465}" destId="{8BC0920A-D00C-BA43-892E-B5987DF98FA9}" srcOrd="8" destOrd="0" presId="urn:microsoft.com/office/officeart/2008/layout/LinedList"/>
    <dgm:cxn modelId="{D0FF6599-E9CD-624E-A48A-C513B8858B1F}" type="presParOf" srcId="{4AC9A861-93AC-1D42-9114-3D654CB80465}" destId="{C22455CB-4E35-E541-8340-67B4448C1822}" srcOrd="9" destOrd="0" presId="urn:microsoft.com/office/officeart/2008/layout/LinedList"/>
    <dgm:cxn modelId="{814FB85E-CBA0-4C4C-9B33-0294FB5A32BE}" type="presParOf" srcId="{C22455CB-4E35-E541-8340-67B4448C1822}" destId="{6FC9F6C2-D123-EE4F-8598-7C4D4F411F37}" srcOrd="0" destOrd="0" presId="urn:microsoft.com/office/officeart/2008/layout/LinedList"/>
    <dgm:cxn modelId="{535B376E-D19C-6740-8C97-90F05A1FCB49}" type="presParOf" srcId="{C22455CB-4E35-E541-8340-67B4448C1822}" destId="{04323476-CB35-F240-BAA8-DA4E9765FDED}" srcOrd="1" destOrd="0" presId="urn:microsoft.com/office/officeart/2008/layout/LinedList"/>
    <dgm:cxn modelId="{7FDD2F42-BB48-4040-9D43-E0DD3BF3BCE7}" type="presParOf" srcId="{4AC9A861-93AC-1D42-9114-3D654CB80465}" destId="{140F1861-B92F-7948-AE28-CB09CAEBF291}" srcOrd="10" destOrd="0" presId="urn:microsoft.com/office/officeart/2008/layout/LinedList"/>
    <dgm:cxn modelId="{82F800E0-B45F-784B-9C60-6D3D6FFA1B7C}" type="presParOf" srcId="{4AC9A861-93AC-1D42-9114-3D654CB80465}" destId="{721BAE35-B13D-994C-B154-3C07D0225446}" srcOrd="11" destOrd="0" presId="urn:microsoft.com/office/officeart/2008/layout/LinedList"/>
    <dgm:cxn modelId="{FE5968E6-5404-7F4D-BEFB-87966259FA7D}" type="presParOf" srcId="{721BAE35-B13D-994C-B154-3C07D0225446}" destId="{FB1B9BE1-2793-F249-A190-5D87C4601984}" srcOrd="0" destOrd="0" presId="urn:microsoft.com/office/officeart/2008/layout/LinedList"/>
    <dgm:cxn modelId="{93008656-1F02-5D4B-BA2D-CF900AA2F16E}" type="presParOf" srcId="{721BAE35-B13D-994C-B154-3C07D0225446}" destId="{1EB4C7D5-2EFF-B54F-8CF3-70A0A3442531}" srcOrd="1" destOrd="0" presId="urn:microsoft.com/office/officeart/2008/layout/LinedList"/>
    <dgm:cxn modelId="{81EA3DD5-A965-134B-96E7-6D4CA42F26FE}" type="presParOf" srcId="{4AC9A861-93AC-1D42-9114-3D654CB80465}" destId="{1FA91744-B36C-5F4C-9652-DB2A668E47D8}" srcOrd="12" destOrd="0" presId="urn:microsoft.com/office/officeart/2008/layout/LinedList"/>
    <dgm:cxn modelId="{EB259AD9-64CB-B849-AF76-62AA3D63DE36}" type="presParOf" srcId="{4AC9A861-93AC-1D42-9114-3D654CB80465}" destId="{7E70D77C-0810-C84A-B872-C6870CD11768}" srcOrd="13" destOrd="0" presId="urn:microsoft.com/office/officeart/2008/layout/LinedList"/>
    <dgm:cxn modelId="{8D3EE8B0-8A5F-D549-A1D9-7A26B6FD3B0B}" type="presParOf" srcId="{7E70D77C-0810-C84A-B872-C6870CD11768}" destId="{2ACA2180-327A-8345-BCB4-B34327C8A03C}" srcOrd="0" destOrd="0" presId="urn:microsoft.com/office/officeart/2008/layout/LinedList"/>
    <dgm:cxn modelId="{59788D30-CDEB-4942-9705-F63D41C7CA99}" type="presParOf" srcId="{7E70D77C-0810-C84A-B872-C6870CD11768}" destId="{306E8CCC-5388-6240-B334-382FA722D55A}" srcOrd="1" destOrd="0" presId="urn:microsoft.com/office/officeart/2008/layout/LinedList"/>
    <dgm:cxn modelId="{56EA5328-454C-AA47-AC65-F2E9A584302F}" type="presParOf" srcId="{4AC9A861-93AC-1D42-9114-3D654CB80465}" destId="{103DAEB4-416B-314D-B20A-5AB6483E6EB9}" srcOrd="14" destOrd="0" presId="urn:microsoft.com/office/officeart/2008/layout/LinedList"/>
    <dgm:cxn modelId="{9AC36554-97FB-6449-AC62-51C39CCB8F73}" type="presParOf" srcId="{4AC9A861-93AC-1D42-9114-3D654CB80465}" destId="{7F1D6455-2BAA-4148-A87D-70B9B36EAEB3}" srcOrd="15" destOrd="0" presId="urn:microsoft.com/office/officeart/2008/layout/LinedList"/>
    <dgm:cxn modelId="{21A0EF21-7A2E-BD46-BD15-BF451DB29014}" type="presParOf" srcId="{7F1D6455-2BAA-4148-A87D-70B9B36EAEB3}" destId="{34975A0D-B0F7-6A4D-A396-0F5474D3769B}" srcOrd="0" destOrd="0" presId="urn:microsoft.com/office/officeart/2008/layout/LinedList"/>
    <dgm:cxn modelId="{F8C1BC18-CE98-5547-A997-C4C2B7F17180}" type="presParOf" srcId="{7F1D6455-2BAA-4148-A87D-70B9B36EAEB3}" destId="{58DAB509-210C-F348-87FC-DDBE31DE961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C37D34-F2E6-4F37-95ED-728A06164EE2}" type="doc">
      <dgm:prSet loTypeId="urn:microsoft.com/office/officeart/2008/layout/LinedList" loCatId="icon" qsTypeId="urn:microsoft.com/office/officeart/2005/8/quickstyle/simple1" qsCatId="simple" csTypeId="urn:microsoft.com/office/officeart/2018/5/colors/Iconchunking_neutralbg_accent3_2" csCatId="accent3" phldr="1"/>
      <dgm:spPr/>
      <dgm:t>
        <a:bodyPr/>
        <a:lstStyle/>
        <a:p>
          <a:endParaRPr lang="en-US"/>
        </a:p>
      </dgm:t>
    </dgm:pt>
    <dgm:pt modelId="{118C90C3-120C-4181-BCCF-B00B468CD221}">
      <dgm:prSet/>
      <dgm:spPr/>
      <dgm:t>
        <a:bodyPr/>
        <a:lstStyle/>
        <a:p>
          <a:r>
            <a:rPr lang="en-US" dirty="0"/>
            <a:t>Logistic Regression Model </a:t>
          </a:r>
        </a:p>
      </dgm:t>
    </dgm:pt>
    <dgm:pt modelId="{85D2C626-7CC8-4A65-8D42-5597EC2A6043}" type="parTrans" cxnId="{76474ECF-72A9-4A47-8498-08CCA54CE360}">
      <dgm:prSet/>
      <dgm:spPr/>
      <dgm:t>
        <a:bodyPr/>
        <a:lstStyle/>
        <a:p>
          <a:endParaRPr lang="en-US"/>
        </a:p>
      </dgm:t>
    </dgm:pt>
    <dgm:pt modelId="{D074D42E-3E5B-488F-90D5-EA496B4E22D8}" type="sibTrans" cxnId="{76474ECF-72A9-4A47-8498-08CCA54CE360}">
      <dgm:prSet/>
      <dgm:spPr/>
      <dgm:t>
        <a:bodyPr/>
        <a:lstStyle/>
        <a:p>
          <a:endParaRPr lang="en-US"/>
        </a:p>
      </dgm:t>
    </dgm:pt>
    <dgm:pt modelId="{5444A329-2BE9-4AE9-88DA-C97F810AAB42}">
      <dgm:prSet/>
      <dgm:spPr/>
      <dgm:t>
        <a:bodyPr/>
        <a:lstStyle/>
        <a:p>
          <a:r>
            <a:rPr lang="en-US" dirty="0"/>
            <a:t>Naïve Bayes Model </a:t>
          </a:r>
        </a:p>
      </dgm:t>
    </dgm:pt>
    <dgm:pt modelId="{B2D52939-67BE-45C5-9862-E337D3B404B8}" type="parTrans" cxnId="{974ED77F-CF93-478B-86AE-802EFEEB5028}">
      <dgm:prSet/>
      <dgm:spPr/>
      <dgm:t>
        <a:bodyPr/>
        <a:lstStyle/>
        <a:p>
          <a:endParaRPr lang="en-US"/>
        </a:p>
      </dgm:t>
    </dgm:pt>
    <dgm:pt modelId="{8F69AF68-161A-4442-8FCC-6D5A9E307D97}" type="sibTrans" cxnId="{974ED77F-CF93-478B-86AE-802EFEEB5028}">
      <dgm:prSet/>
      <dgm:spPr/>
      <dgm:t>
        <a:bodyPr/>
        <a:lstStyle/>
        <a:p>
          <a:endParaRPr lang="en-US"/>
        </a:p>
      </dgm:t>
    </dgm:pt>
    <dgm:pt modelId="{1E00ED44-2748-4BD7-91CC-E89FCFE838AB}">
      <dgm:prSet/>
      <dgm:spPr/>
      <dgm:t>
        <a:bodyPr/>
        <a:lstStyle/>
        <a:p>
          <a:r>
            <a:rPr lang="en-US" dirty="0"/>
            <a:t>Logistic Regression Classification Model</a:t>
          </a:r>
        </a:p>
      </dgm:t>
    </dgm:pt>
    <dgm:pt modelId="{76C34056-C479-41B2-B6AC-0C195D187EBE}" type="parTrans" cxnId="{D54DC791-6DEE-488D-B673-91CCD91A8980}">
      <dgm:prSet/>
      <dgm:spPr/>
      <dgm:t>
        <a:bodyPr/>
        <a:lstStyle/>
        <a:p>
          <a:endParaRPr lang="en-US"/>
        </a:p>
      </dgm:t>
    </dgm:pt>
    <dgm:pt modelId="{B033326D-E7E4-4276-A3BE-A5F3931AC3FE}" type="sibTrans" cxnId="{D54DC791-6DEE-488D-B673-91CCD91A8980}">
      <dgm:prSet/>
      <dgm:spPr/>
      <dgm:t>
        <a:bodyPr/>
        <a:lstStyle/>
        <a:p>
          <a:endParaRPr lang="en-US"/>
        </a:p>
      </dgm:t>
    </dgm:pt>
    <dgm:pt modelId="{F9E0C2F2-DDFA-4F10-B509-DC908CD73CAA}">
      <dgm:prSet/>
      <dgm:spPr/>
      <dgm:t>
        <a:bodyPr/>
        <a:lstStyle/>
        <a:p>
          <a:r>
            <a:rPr lang="en-US" dirty="0"/>
            <a:t>Decision Tree Model </a:t>
          </a:r>
        </a:p>
      </dgm:t>
    </dgm:pt>
    <dgm:pt modelId="{5E394A3E-4184-483D-A557-8C7B3544E471}" type="parTrans" cxnId="{55CC418E-D6D4-4923-BD49-78CFC06B3D52}">
      <dgm:prSet/>
      <dgm:spPr/>
      <dgm:t>
        <a:bodyPr/>
        <a:lstStyle/>
        <a:p>
          <a:endParaRPr lang="en-US"/>
        </a:p>
      </dgm:t>
    </dgm:pt>
    <dgm:pt modelId="{10DBD4B1-1B1E-4C70-B258-150D1B640ECD}" type="sibTrans" cxnId="{55CC418E-D6D4-4923-BD49-78CFC06B3D52}">
      <dgm:prSet/>
      <dgm:spPr/>
      <dgm:t>
        <a:bodyPr/>
        <a:lstStyle/>
        <a:p>
          <a:endParaRPr lang="en-US"/>
        </a:p>
      </dgm:t>
    </dgm:pt>
    <dgm:pt modelId="{5E610FF1-A51E-D642-80E4-EC9FFAFE45B8}" type="pres">
      <dgm:prSet presAssocID="{69C37D34-F2E6-4F37-95ED-728A06164EE2}" presName="vert0" presStyleCnt="0">
        <dgm:presLayoutVars>
          <dgm:dir/>
          <dgm:animOne val="branch"/>
          <dgm:animLvl val="lvl"/>
        </dgm:presLayoutVars>
      </dgm:prSet>
      <dgm:spPr/>
    </dgm:pt>
    <dgm:pt modelId="{9A2E92B1-1CC5-9E41-84C5-55BEFB6541AF}" type="pres">
      <dgm:prSet presAssocID="{118C90C3-120C-4181-BCCF-B00B468CD221}" presName="thickLine" presStyleLbl="alignNode1" presStyleIdx="0" presStyleCnt="4"/>
      <dgm:spPr/>
    </dgm:pt>
    <dgm:pt modelId="{7C89B1F2-3256-4F4F-9714-929AC88A5F98}" type="pres">
      <dgm:prSet presAssocID="{118C90C3-120C-4181-BCCF-B00B468CD221}" presName="horz1" presStyleCnt="0"/>
      <dgm:spPr/>
    </dgm:pt>
    <dgm:pt modelId="{A1AA083C-5E29-724B-BBEA-02F998BEDE9A}" type="pres">
      <dgm:prSet presAssocID="{118C90C3-120C-4181-BCCF-B00B468CD221}" presName="tx1" presStyleLbl="revTx" presStyleIdx="0" presStyleCnt="4"/>
      <dgm:spPr/>
    </dgm:pt>
    <dgm:pt modelId="{10E78188-E935-3943-AA6B-D73B4CFF2E0B}" type="pres">
      <dgm:prSet presAssocID="{118C90C3-120C-4181-BCCF-B00B468CD221}" presName="vert1" presStyleCnt="0"/>
      <dgm:spPr/>
    </dgm:pt>
    <dgm:pt modelId="{AAA1E30C-49D4-1649-9097-3B4593AA4967}" type="pres">
      <dgm:prSet presAssocID="{5444A329-2BE9-4AE9-88DA-C97F810AAB42}" presName="thickLine" presStyleLbl="alignNode1" presStyleIdx="1" presStyleCnt="4"/>
      <dgm:spPr/>
    </dgm:pt>
    <dgm:pt modelId="{76BA26C9-62B4-FE4B-A01D-C280A4E455D7}" type="pres">
      <dgm:prSet presAssocID="{5444A329-2BE9-4AE9-88DA-C97F810AAB42}" presName="horz1" presStyleCnt="0"/>
      <dgm:spPr/>
    </dgm:pt>
    <dgm:pt modelId="{47EFB1B8-78C1-8849-A3C1-4E6BFC086A78}" type="pres">
      <dgm:prSet presAssocID="{5444A329-2BE9-4AE9-88DA-C97F810AAB42}" presName="tx1" presStyleLbl="revTx" presStyleIdx="1" presStyleCnt="4"/>
      <dgm:spPr/>
    </dgm:pt>
    <dgm:pt modelId="{FB40E87A-15DB-AE47-93E5-F6CF8A56B2C3}" type="pres">
      <dgm:prSet presAssocID="{5444A329-2BE9-4AE9-88DA-C97F810AAB42}" presName="vert1" presStyleCnt="0"/>
      <dgm:spPr/>
    </dgm:pt>
    <dgm:pt modelId="{12DB2104-3016-7945-A7B2-C8659952DD2F}" type="pres">
      <dgm:prSet presAssocID="{1E00ED44-2748-4BD7-91CC-E89FCFE838AB}" presName="thickLine" presStyleLbl="alignNode1" presStyleIdx="2" presStyleCnt="4"/>
      <dgm:spPr/>
    </dgm:pt>
    <dgm:pt modelId="{6A2F8F61-7A3A-4B40-BF49-6CF59378BF41}" type="pres">
      <dgm:prSet presAssocID="{1E00ED44-2748-4BD7-91CC-E89FCFE838AB}" presName="horz1" presStyleCnt="0"/>
      <dgm:spPr/>
    </dgm:pt>
    <dgm:pt modelId="{FB8D25AB-4701-9741-BF99-0097DD528FD3}" type="pres">
      <dgm:prSet presAssocID="{1E00ED44-2748-4BD7-91CC-E89FCFE838AB}" presName="tx1" presStyleLbl="revTx" presStyleIdx="2" presStyleCnt="4"/>
      <dgm:spPr/>
    </dgm:pt>
    <dgm:pt modelId="{3C6A75AA-3033-C142-AB7B-1C55755ED08B}" type="pres">
      <dgm:prSet presAssocID="{1E00ED44-2748-4BD7-91CC-E89FCFE838AB}" presName="vert1" presStyleCnt="0"/>
      <dgm:spPr/>
    </dgm:pt>
    <dgm:pt modelId="{B9A50C48-12EA-AC4E-A0DF-95F81BA0EFE0}" type="pres">
      <dgm:prSet presAssocID="{F9E0C2F2-DDFA-4F10-B509-DC908CD73CAA}" presName="thickLine" presStyleLbl="alignNode1" presStyleIdx="3" presStyleCnt="4"/>
      <dgm:spPr/>
    </dgm:pt>
    <dgm:pt modelId="{99CF3A70-F4A0-7343-857C-018E9465581B}" type="pres">
      <dgm:prSet presAssocID="{F9E0C2F2-DDFA-4F10-B509-DC908CD73CAA}" presName="horz1" presStyleCnt="0"/>
      <dgm:spPr/>
    </dgm:pt>
    <dgm:pt modelId="{4D4F79E1-DB6E-2042-893D-1FE27985F801}" type="pres">
      <dgm:prSet presAssocID="{F9E0C2F2-DDFA-4F10-B509-DC908CD73CAA}" presName="tx1" presStyleLbl="revTx" presStyleIdx="3" presStyleCnt="4"/>
      <dgm:spPr/>
    </dgm:pt>
    <dgm:pt modelId="{62631AA1-8803-D248-BA09-9FD54B46ED48}" type="pres">
      <dgm:prSet presAssocID="{F9E0C2F2-DDFA-4F10-B509-DC908CD73CAA}" presName="vert1" presStyleCnt="0"/>
      <dgm:spPr/>
    </dgm:pt>
  </dgm:ptLst>
  <dgm:cxnLst>
    <dgm:cxn modelId="{A5511414-450C-C749-BEC2-33D579109BB0}" type="presOf" srcId="{1E00ED44-2748-4BD7-91CC-E89FCFE838AB}" destId="{FB8D25AB-4701-9741-BF99-0097DD528FD3}" srcOrd="0" destOrd="0" presId="urn:microsoft.com/office/officeart/2008/layout/LinedList"/>
    <dgm:cxn modelId="{974ED77F-CF93-478B-86AE-802EFEEB5028}" srcId="{69C37D34-F2E6-4F37-95ED-728A06164EE2}" destId="{5444A329-2BE9-4AE9-88DA-C97F810AAB42}" srcOrd="1" destOrd="0" parTransId="{B2D52939-67BE-45C5-9862-E337D3B404B8}" sibTransId="{8F69AF68-161A-4442-8FCC-6D5A9E307D97}"/>
    <dgm:cxn modelId="{55CC418E-D6D4-4923-BD49-78CFC06B3D52}" srcId="{69C37D34-F2E6-4F37-95ED-728A06164EE2}" destId="{F9E0C2F2-DDFA-4F10-B509-DC908CD73CAA}" srcOrd="3" destOrd="0" parTransId="{5E394A3E-4184-483D-A557-8C7B3544E471}" sibTransId="{10DBD4B1-1B1E-4C70-B258-150D1B640ECD}"/>
    <dgm:cxn modelId="{D54DC791-6DEE-488D-B673-91CCD91A8980}" srcId="{69C37D34-F2E6-4F37-95ED-728A06164EE2}" destId="{1E00ED44-2748-4BD7-91CC-E89FCFE838AB}" srcOrd="2" destOrd="0" parTransId="{76C34056-C479-41B2-B6AC-0C195D187EBE}" sibTransId="{B033326D-E7E4-4276-A3BE-A5F3931AC3FE}"/>
    <dgm:cxn modelId="{4BE9FF9E-855C-F843-938F-EB40C4575771}" type="presOf" srcId="{69C37D34-F2E6-4F37-95ED-728A06164EE2}" destId="{5E610FF1-A51E-D642-80E4-EC9FFAFE45B8}" srcOrd="0" destOrd="0" presId="urn:microsoft.com/office/officeart/2008/layout/LinedList"/>
    <dgm:cxn modelId="{8ADDA6AF-F520-D848-B730-97596201E49E}" type="presOf" srcId="{118C90C3-120C-4181-BCCF-B00B468CD221}" destId="{A1AA083C-5E29-724B-BBEA-02F998BEDE9A}" srcOrd="0" destOrd="0" presId="urn:microsoft.com/office/officeart/2008/layout/LinedList"/>
    <dgm:cxn modelId="{76474ECF-72A9-4A47-8498-08CCA54CE360}" srcId="{69C37D34-F2E6-4F37-95ED-728A06164EE2}" destId="{118C90C3-120C-4181-BCCF-B00B468CD221}" srcOrd="0" destOrd="0" parTransId="{85D2C626-7CC8-4A65-8D42-5597EC2A6043}" sibTransId="{D074D42E-3E5B-488F-90D5-EA496B4E22D8}"/>
    <dgm:cxn modelId="{9B10FAD2-25D7-574A-ADBB-31D3850BD752}" type="presOf" srcId="{5444A329-2BE9-4AE9-88DA-C97F810AAB42}" destId="{47EFB1B8-78C1-8849-A3C1-4E6BFC086A78}" srcOrd="0" destOrd="0" presId="urn:microsoft.com/office/officeart/2008/layout/LinedList"/>
    <dgm:cxn modelId="{346372D9-0BB7-5A43-86BF-AFD05294524D}" type="presOf" srcId="{F9E0C2F2-DDFA-4F10-B509-DC908CD73CAA}" destId="{4D4F79E1-DB6E-2042-893D-1FE27985F801}" srcOrd="0" destOrd="0" presId="urn:microsoft.com/office/officeart/2008/layout/LinedList"/>
    <dgm:cxn modelId="{BCCAAB5C-3808-B24E-B2E6-4B8783AD60C9}" type="presParOf" srcId="{5E610FF1-A51E-D642-80E4-EC9FFAFE45B8}" destId="{9A2E92B1-1CC5-9E41-84C5-55BEFB6541AF}" srcOrd="0" destOrd="0" presId="urn:microsoft.com/office/officeart/2008/layout/LinedList"/>
    <dgm:cxn modelId="{1DEE74E1-2A05-DF4A-B2C8-C19498D678B4}" type="presParOf" srcId="{5E610FF1-A51E-D642-80E4-EC9FFAFE45B8}" destId="{7C89B1F2-3256-4F4F-9714-929AC88A5F98}" srcOrd="1" destOrd="0" presId="urn:microsoft.com/office/officeart/2008/layout/LinedList"/>
    <dgm:cxn modelId="{A0BF4C93-08BC-714D-BD7F-DA90429379B6}" type="presParOf" srcId="{7C89B1F2-3256-4F4F-9714-929AC88A5F98}" destId="{A1AA083C-5E29-724B-BBEA-02F998BEDE9A}" srcOrd="0" destOrd="0" presId="urn:microsoft.com/office/officeart/2008/layout/LinedList"/>
    <dgm:cxn modelId="{30650D25-48E6-E546-AF1B-097227035AAA}" type="presParOf" srcId="{7C89B1F2-3256-4F4F-9714-929AC88A5F98}" destId="{10E78188-E935-3943-AA6B-D73B4CFF2E0B}" srcOrd="1" destOrd="0" presId="urn:microsoft.com/office/officeart/2008/layout/LinedList"/>
    <dgm:cxn modelId="{EE9F2A05-FE03-C641-987F-0C8B89777D5B}" type="presParOf" srcId="{5E610FF1-A51E-D642-80E4-EC9FFAFE45B8}" destId="{AAA1E30C-49D4-1649-9097-3B4593AA4967}" srcOrd="2" destOrd="0" presId="urn:microsoft.com/office/officeart/2008/layout/LinedList"/>
    <dgm:cxn modelId="{BC311AB7-01D1-5D42-9D8F-DFA03220139B}" type="presParOf" srcId="{5E610FF1-A51E-D642-80E4-EC9FFAFE45B8}" destId="{76BA26C9-62B4-FE4B-A01D-C280A4E455D7}" srcOrd="3" destOrd="0" presId="urn:microsoft.com/office/officeart/2008/layout/LinedList"/>
    <dgm:cxn modelId="{295274C4-807A-0D40-8E2D-BBC78E5632F4}" type="presParOf" srcId="{76BA26C9-62B4-FE4B-A01D-C280A4E455D7}" destId="{47EFB1B8-78C1-8849-A3C1-4E6BFC086A78}" srcOrd="0" destOrd="0" presId="urn:microsoft.com/office/officeart/2008/layout/LinedList"/>
    <dgm:cxn modelId="{67405E9F-368F-AE44-BE5A-91BFEB96BC82}" type="presParOf" srcId="{76BA26C9-62B4-FE4B-A01D-C280A4E455D7}" destId="{FB40E87A-15DB-AE47-93E5-F6CF8A56B2C3}" srcOrd="1" destOrd="0" presId="urn:microsoft.com/office/officeart/2008/layout/LinedList"/>
    <dgm:cxn modelId="{5819C520-4942-0F47-A7C2-33BF683CCD79}" type="presParOf" srcId="{5E610FF1-A51E-D642-80E4-EC9FFAFE45B8}" destId="{12DB2104-3016-7945-A7B2-C8659952DD2F}" srcOrd="4" destOrd="0" presId="urn:microsoft.com/office/officeart/2008/layout/LinedList"/>
    <dgm:cxn modelId="{4D914CE5-5949-F448-9908-2F856383C4FC}" type="presParOf" srcId="{5E610FF1-A51E-D642-80E4-EC9FFAFE45B8}" destId="{6A2F8F61-7A3A-4B40-BF49-6CF59378BF41}" srcOrd="5" destOrd="0" presId="urn:microsoft.com/office/officeart/2008/layout/LinedList"/>
    <dgm:cxn modelId="{E0AFE2D8-FB9B-7745-A936-1208C598CC65}" type="presParOf" srcId="{6A2F8F61-7A3A-4B40-BF49-6CF59378BF41}" destId="{FB8D25AB-4701-9741-BF99-0097DD528FD3}" srcOrd="0" destOrd="0" presId="urn:microsoft.com/office/officeart/2008/layout/LinedList"/>
    <dgm:cxn modelId="{953168FE-5E17-A34C-B1BB-AAB75A66CC0B}" type="presParOf" srcId="{6A2F8F61-7A3A-4B40-BF49-6CF59378BF41}" destId="{3C6A75AA-3033-C142-AB7B-1C55755ED08B}" srcOrd="1" destOrd="0" presId="urn:microsoft.com/office/officeart/2008/layout/LinedList"/>
    <dgm:cxn modelId="{1727AB69-168D-A448-A118-E980A6E7B3FF}" type="presParOf" srcId="{5E610FF1-A51E-D642-80E4-EC9FFAFE45B8}" destId="{B9A50C48-12EA-AC4E-A0DF-95F81BA0EFE0}" srcOrd="6" destOrd="0" presId="urn:microsoft.com/office/officeart/2008/layout/LinedList"/>
    <dgm:cxn modelId="{AAF29D63-4C00-0F48-B411-E6C7AA413AD6}" type="presParOf" srcId="{5E610FF1-A51E-D642-80E4-EC9FFAFE45B8}" destId="{99CF3A70-F4A0-7343-857C-018E9465581B}" srcOrd="7" destOrd="0" presId="urn:microsoft.com/office/officeart/2008/layout/LinedList"/>
    <dgm:cxn modelId="{1ED0B836-C74D-3848-8EB5-06EC353627A7}" type="presParOf" srcId="{99CF3A70-F4A0-7343-857C-018E9465581B}" destId="{4D4F79E1-DB6E-2042-893D-1FE27985F801}" srcOrd="0" destOrd="0" presId="urn:microsoft.com/office/officeart/2008/layout/LinedList"/>
    <dgm:cxn modelId="{C2B7F462-8A68-2A41-BD81-8C6AD5763050}" type="presParOf" srcId="{99CF3A70-F4A0-7343-857C-018E9465581B}" destId="{62631AA1-8803-D248-BA09-9FD54B46ED4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C37D34-F2E6-4F37-95ED-728A06164EE2}"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118C90C3-120C-4181-BCCF-B00B468CD221}">
      <dgm:prSet/>
      <dgm:spPr/>
      <dgm:t>
        <a:bodyPr/>
        <a:lstStyle/>
        <a:p>
          <a:r>
            <a:rPr lang="en-US" dirty="0"/>
            <a:t>Logistic Regression Model </a:t>
          </a:r>
        </a:p>
      </dgm:t>
    </dgm:pt>
    <dgm:pt modelId="{85D2C626-7CC8-4A65-8D42-5597EC2A6043}" type="parTrans" cxnId="{76474ECF-72A9-4A47-8498-08CCA54CE360}">
      <dgm:prSet/>
      <dgm:spPr/>
      <dgm:t>
        <a:bodyPr/>
        <a:lstStyle/>
        <a:p>
          <a:endParaRPr lang="en-US"/>
        </a:p>
      </dgm:t>
    </dgm:pt>
    <dgm:pt modelId="{D074D42E-3E5B-488F-90D5-EA496B4E22D8}" type="sibTrans" cxnId="{76474ECF-72A9-4A47-8498-08CCA54CE360}">
      <dgm:prSet/>
      <dgm:spPr/>
      <dgm:t>
        <a:bodyPr/>
        <a:lstStyle/>
        <a:p>
          <a:endParaRPr lang="en-US"/>
        </a:p>
      </dgm:t>
    </dgm:pt>
    <dgm:pt modelId="{5444A329-2BE9-4AE9-88DA-C97F810AAB42}">
      <dgm:prSet/>
      <dgm:spPr/>
      <dgm:t>
        <a:bodyPr/>
        <a:lstStyle/>
        <a:p>
          <a:r>
            <a:rPr lang="en-US" dirty="0"/>
            <a:t>Naïve Bayes Model </a:t>
          </a:r>
        </a:p>
      </dgm:t>
    </dgm:pt>
    <dgm:pt modelId="{B2D52939-67BE-45C5-9862-E337D3B404B8}" type="parTrans" cxnId="{974ED77F-CF93-478B-86AE-802EFEEB5028}">
      <dgm:prSet/>
      <dgm:spPr/>
      <dgm:t>
        <a:bodyPr/>
        <a:lstStyle/>
        <a:p>
          <a:endParaRPr lang="en-US"/>
        </a:p>
      </dgm:t>
    </dgm:pt>
    <dgm:pt modelId="{8F69AF68-161A-4442-8FCC-6D5A9E307D97}" type="sibTrans" cxnId="{974ED77F-CF93-478B-86AE-802EFEEB5028}">
      <dgm:prSet/>
      <dgm:spPr/>
      <dgm:t>
        <a:bodyPr/>
        <a:lstStyle/>
        <a:p>
          <a:endParaRPr lang="en-US"/>
        </a:p>
      </dgm:t>
    </dgm:pt>
    <dgm:pt modelId="{1E00ED44-2748-4BD7-91CC-E89FCFE838AB}">
      <dgm:prSet/>
      <dgm:spPr/>
      <dgm:t>
        <a:bodyPr/>
        <a:lstStyle/>
        <a:p>
          <a:r>
            <a:rPr lang="en-US" dirty="0"/>
            <a:t>Logistic Regression Classification Model</a:t>
          </a:r>
        </a:p>
      </dgm:t>
    </dgm:pt>
    <dgm:pt modelId="{76C34056-C479-41B2-B6AC-0C195D187EBE}" type="parTrans" cxnId="{D54DC791-6DEE-488D-B673-91CCD91A8980}">
      <dgm:prSet/>
      <dgm:spPr/>
      <dgm:t>
        <a:bodyPr/>
        <a:lstStyle/>
        <a:p>
          <a:endParaRPr lang="en-US"/>
        </a:p>
      </dgm:t>
    </dgm:pt>
    <dgm:pt modelId="{B033326D-E7E4-4276-A3BE-A5F3931AC3FE}" type="sibTrans" cxnId="{D54DC791-6DEE-488D-B673-91CCD91A8980}">
      <dgm:prSet/>
      <dgm:spPr/>
      <dgm:t>
        <a:bodyPr/>
        <a:lstStyle/>
        <a:p>
          <a:endParaRPr lang="en-US"/>
        </a:p>
      </dgm:t>
    </dgm:pt>
    <dgm:pt modelId="{F9E0C2F2-DDFA-4F10-B509-DC908CD73CAA}">
      <dgm:prSet/>
      <dgm:spPr/>
      <dgm:t>
        <a:bodyPr/>
        <a:lstStyle/>
        <a:p>
          <a:r>
            <a:rPr lang="en-US" dirty="0"/>
            <a:t>Decision Tree Model </a:t>
          </a:r>
        </a:p>
      </dgm:t>
    </dgm:pt>
    <dgm:pt modelId="{5E394A3E-4184-483D-A557-8C7B3544E471}" type="parTrans" cxnId="{55CC418E-D6D4-4923-BD49-78CFC06B3D52}">
      <dgm:prSet/>
      <dgm:spPr/>
      <dgm:t>
        <a:bodyPr/>
        <a:lstStyle/>
        <a:p>
          <a:endParaRPr lang="en-US"/>
        </a:p>
      </dgm:t>
    </dgm:pt>
    <dgm:pt modelId="{10DBD4B1-1B1E-4C70-B258-150D1B640ECD}" type="sibTrans" cxnId="{55CC418E-D6D4-4923-BD49-78CFC06B3D52}">
      <dgm:prSet/>
      <dgm:spPr/>
      <dgm:t>
        <a:bodyPr/>
        <a:lstStyle/>
        <a:p>
          <a:endParaRPr lang="en-US"/>
        </a:p>
      </dgm:t>
    </dgm:pt>
    <dgm:pt modelId="{0E01D6CF-908C-4A12-970C-72E3C406B9DB}" type="pres">
      <dgm:prSet presAssocID="{69C37D34-F2E6-4F37-95ED-728A06164EE2}" presName="root" presStyleCnt="0">
        <dgm:presLayoutVars>
          <dgm:dir/>
          <dgm:resizeHandles val="exact"/>
        </dgm:presLayoutVars>
      </dgm:prSet>
      <dgm:spPr/>
    </dgm:pt>
    <dgm:pt modelId="{C1147DE9-5DAB-4B48-A5CD-F50C2F440A1A}" type="pres">
      <dgm:prSet presAssocID="{118C90C3-120C-4181-BCCF-B00B468CD221}" presName="compNode" presStyleCnt="0"/>
      <dgm:spPr/>
    </dgm:pt>
    <dgm:pt modelId="{FCF455BE-226C-4C6C-A47E-0CA71B156E1E}" type="pres">
      <dgm:prSet presAssocID="{118C90C3-120C-4181-BCCF-B00B468CD22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0DD85F3-9E71-4C1A-AA4A-290BF3CD31CB}" type="pres">
      <dgm:prSet presAssocID="{118C90C3-120C-4181-BCCF-B00B468CD221}" presName="spaceRect" presStyleCnt="0"/>
      <dgm:spPr/>
    </dgm:pt>
    <dgm:pt modelId="{0CD51B70-4090-4042-ABBF-CF1CA5B51623}" type="pres">
      <dgm:prSet presAssocID="{118C90C3-120C-4181-BCCF-B00B468CD221}" presName="textRect" presStyleLbl="revTx" presStyleIdx="0" presStyleCnt="4">
        <dgm:presLayoutVars>
          <dgm:chMax val="1"/>
          <dgm:chPref val="1"/>
        </dgm:presLayoutVars>
      </dgm:prSet>
      <dgm:spPr/>
    </dgm:pt>
    <dgm:pt modelId="{21FDE27F-79A4-4120-9C1D-3F316B44959A}" type="pres">
      <dgm:prSet presAssocID="{D074D42E-3E5B-488F-90D5-EA496B4E22D8}" presName="sibTrans" presStyleCnt="0"/>
      <dgm:spPr/>
    </dgm:pt>
    <dgm:pt modelId="{D6D835CF-836E-4DF2-BEF5-541FE8C2DE4A}" type="pres">
      <dgm:prSet presAssocID="{5444A329-2BE9-4AE9-88DA-C97F810AAB42}" presName="compNode" presStyleCnt="0"/>
      <dgm:spPr/>
    </dgm:pt>
    <dgm:pt modelId="{6D9F26E6-02CE-435C-A78B-A6ED799A7B22}" type="pres">
      <dgm:prSet presAssocID="{5444A329-2BE9-4AE9-88DA-C97F810AAB4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6616833-3ED3-41FF-B937-0488C62B2BB8}" type="pres">
      <dgm:prSet presAssocID="{5444A329-2BE9-4AE9-88DA-C97F810AAB42}" presName="spaceRect" presStyleCnt="0"/>
      <dgm:spPr/>
    </dgm:pt>
    <dgm:pt modelId="{E55D236F-5379-4836-B14E-07A1B8AEAC07}" type="pres">
      <dgm:prSet presAssocID="{5444A329-2BE9-4AE9-88DA-C97F810AAB42}" presName="textRect" presStyleLbl="revTx" presStyleIdx="1" presStyleCnt="4">
        <dgm:presLayoutVars>
          <dgm:chMax val="1"/>
          <dgm:chPref val="1"/>
        </dgm:presLayoutVars>
      </dgm:prSet>
      <dgm:spPr/>
    </dgm:pt>
    <dgm:pt modelId="{348E11EB-F500-4163-95A6-7878A0CC68F2}" type="pres">
      <dgm:prSet presAssocID="{8F69AF68-161A-4442-8FCC-6D5A9E307D97}" presName="sibTrans" presStyleCnt="0"/>
      <dgm:spPr/>
    </dgm:pt>
    <dgm:pt modelId="{81101E6B-717F-47AC-B71A-A25DE6EB8B11}" type="pres">
      <dgm:prSet presAssocID="{1E00ED44-2748-4BD7-91CC-E89FCFE838AB}" presName="compNode" presStyleCnt="0"/>
      <dgm:spPr/>
    </dgm:pt>
    <dgm:pt modelId="{2A9D97DC-DCC7-407E-80A3-9AA1740A66CA}" type="pres">
      <dgm:prSet presAssocID="{1E00ED44-2748-4BD7-91CC-E89FCFE838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E2AA84BB-74CF-4AB9-86BD-4BA68ACED929}" type="pres">
      <dgm:prSet presAssocID="{1E00ED44-2748-4BD7-91CC-E89FCFE838AB}" presName="spaceRect" presStyleCnt="0"/>
      <dgm:spPr/>
    </dgm:pt>
    <dgm:pt modelId="{D85AE1E0-79A6-41E2-8F7D-958F4FBBC3D5}" type="pres">
      <dgm:prSet presAssocID="{1E00ED44-2748-4BD7-91CC-E89FCFE838AB}" presName="textRect" presStyleLbl="revTx" presStyleIdx="2" presStyleCnt="4">
        <dgm:presLayoutVars>
          <dgm:chMax val="1"/>
          <dgm:chPref val="1"/>
        </dgm:presLayoutVars>
      </dgm:prSet>
      <dgm:spPr/>
    </dgm:pt>
    <dgm:pt modelId="{52F643C8-65A6-4A11-A29F-0FB96F82698E}" type="pres">
      <dgm:prSet presAssocID="{B033326D-E7E4-4276-A3BE-A5F3931AC3FE}" presName="sibTrans" presStyleCnt="0"/>
      <dgm:spPr/>
    </dgm:pt>
    <dgm:pt modelId="{D27268F2-5538-4043-ACC5-3353160328A2}" type="pres">
      <dgm:prSet presAssocID="{F9E0C2F2-DDFA-4F10-B509-DC908CD73CAA}" presName="compNode" presStyleCnt="0"/>
      <dgm:spPr/>
    </dgm:pt>
    <dgm:pt modelId="{17F07C4E-8D46-45B6-829B-90B360B9DCE6}" type="pres">
      <dgm:prSet presAssocID="{F9E0C2F2-DDFA-4F10-B509-DC908CD73CA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59C724D2-F400-498F-BDFE-9CDEC480B972}" type="pres">
      <dgm:prSet presAssocID="{F9E0C2F2-DDFA-4F10-B509-DC908CD73CAA}" presName="spaceRect" presStyleCnt="0"/>
      <dgm:spPr/>
    </dgm:pt>
    <dgm:pt modelId="{74193162-9773-4092-BC07-1823EED32A9C}" type="pres">
      <dgm:prSet presAssocID="{F9E0C2F2-DDFA-4F10-B509-DC908CD73CAA}" presName="textRect" presStyleLbl="revTx" presStyleIdx="3" presStyleCnt="4">
        <dgm:presLayoutVars>
          <dgm:chMax val="1"/>
          <dgm:chPref val="1"/>
        </dgm:presLayoutVars>
      </dgm:prSet>
      <dgm:spPr/>
    </dgm:pt>
  </dgm:ptLst>
  <dgm:cxnLst>
    <dgm:cxn modelId="{85D2E100-F63B-44FC-8023-760FB9C68548}" type="presOf" srcId="{118C90C3-120C-4181-BCCF-B00B468CD221}" destId="{0CD51B70-4090-4042-ABBF-CF1CA5B51623}" srcOrd="0" destOrd="0" presId="urn:microsoft.com/office/officeart/2018/2/layout/IconLabelList"/>
    <dgm:cxn modelId="{3B14A620-5103-4D36-9505-37E1FFF4614F}" type="presOf" srcId="{F9E0C2F2-DDFA-4F10-B509-DC908CD73CAA}" destId="{74193162-9773-4092-BC07-1823EED32A9C}" srcOrd="0" destOrd="0" presId="urn:microsoft.com/office/officeart/2018/2/layout/IconLabelList"/>
    <dgm:cxn modelId="{76D6644B-E1C2-45C7-A053-11DC4F6886C2}" type="presOf" srcId="{5444A329-2BE9-4AE9-88DA-C97F810AAB42}" destId="{E55D236F-5379-4836-B14E-07A1B8AEAC07}" srcOrd="0" destOrd="0" presId="urn:microsoft.com/office/officeart/2018/2/layout/IconLabelList"/>
    <dgm:cxn modelId="{BFCEA953-396E-4D8F-A9F6-AC467A08BCA0}" type="presOf" srcId="{69C37D34-F2E6-4F37-95ED-728A06164EE2}" destId="{0E01D6CF-908C-4A12-970C-72E3C406B9DB}" srcOrd="0" destOrd="0" presId="urn:microsoft.com/office/officeart/2018/2/layout/IconLabelList"/>
    <dgm:cxn modelId="{9E22AB7D-D274-45BE-A270-81004A54E89C}" type="presOf" srcId="{1E00ED44-2748-4BD7-91CC-E89FCFE838AB}" destId="{D85AE1E0-79A6-41E2-8F7D-958F4FBBC3D5}" srcOrd="0" destOrd="0" presId="urn:microsoft.com/office/officeart/2018/2/layout/IconLabelList"/>
    <dgm:cxn modelId="{974ED77F-CF93-478B-86AE-802EFEEB5028}" srcId="{69C37D34-F2E6-4F37-95ED-728A06164EE2}" destId="{5444A329-2BE9-4AE9-88DA-C97F810AAB42}" srcOrd="1" destOrd="0" parTransId="{B2D52939-67BE-45C5-9862-E337D3B404B8}" sibTransId="{8F69AF68-161A-4442-8FCC-6D5A9E307D97}"/>
    <dgm:cxn modelId="{55CC418E-D6D4-4923-BD49-78CFC06B3D52}" srcId="{69C37D34-F2E6-4F37-95ED-728A06164EE2}" destId="{F9E0C2F2-DDFA-4F10-B509-DC908CD73CAA}" srcOrd="3" destOrd="0" parTransId="{5E394A3E-4184-483D-A557-8C7B3544E471}" sibTransId="{10DBD4B1-1B1E-4C70-B258-150D1B640ECD}"/>
    <dgm:cxn modelId="{D54DC791-6DEE-488D-B673-91CCD91A8980}" srcId="{69C37D34-F2E6-4F37-95ED-728A06164EE2}" destId="{1E00ED44-2748-4BD7-91CC-E89FCFE838AB}" srcOrd="2" destOrd="0" parTransId="{76C34056-C479-41B2-B6AC-0C195D187EBE}" sibTransId="{B033326D-E7E4-4276-A3BE-A5F3931AC3FE}"/>
    <dgm:cxn modelId="{76474ECF-72A9-4A47-8498-08CCA54CE360}" srcId="{69C37D34-F2E6-4F37-95ED-728A06164EE2}" destId="{118C90C3-120C-4181-BCCF-B00B468CD221}" srcOrd="0" destOrd="0" parTransId="{85D2C626-7CC8-4A65-8D42-5597EC2A6043}" sibTransId="{D074D42E-3E5B-488F-90D5-EA496B4E22D8}"/>
    <dgm:cxn modelId="{363FF24B-D784-4F0B-94B1-1BEACA01C174}" type="presParOf" srcId="{0E01D6CF-908C-4A12-970C-72E3C406B9DB}" destId="{C1147DE9-5DAB-4B48-A5CD-F50C2F440A1A}" srcOrd="0" destOrd="0" presId="urn:microsoft.com/office/officeart/2018/2/layout/IconLabelList"/>
    <dgm:cxn modelId="{E2C4FFFF-0514-4ACE-8034-1CC30D9C61CA}" type="presParOf" srcId="{C1147DE9-5DAB-4B48-A5CD-F50C2F440A1A}" destId="{FCF455BE-226C-4C6C-A47E-0CA71B156E1E}" srcOrd="0" destOrd="0" presId="urn:microsoft.com/office/officeart/2018/2/layout/IconLabelList"/>
    <dgm:cxn modelId="{3E45CDAB-D47B-4F74-ACD1-F67DC85AE65F}" type="presParOf" srcId="{C1147DE9-5DAB-4B48-A5CD-F50C2F440A1A}" destId="{10DD85F3-9E71-4C1A-AA4A-290BF3CD31CB}" srcOrd="1" destOrd="0" presId="urn:microsoft.com/office/officeart/2018/2/layout/IconLabelList"/>
    <dgm:cxn modelId="{EEC36A6D-11C6-4638-9749-401C20035A56}" type="presParOf" srcId="{C1147DE9-5DAB-4B48-A5CD-F50C2F440A1A}" destId="{0CD51B70-4090-4042-ABBF-CF1CA5B51623}" srcOrd="2" destOrd="0" presId="urn:microsoft.com/office/officeart/2018/2/layout/IconLabelList"/>
    <dgm:cxn modelId="{17AAE13B-F1FA-4360-A13F-31F5BB7C0917}" type="presParOf" srcId="{0E01D6CF-908C-4A12-970C-72E3C406B9DB}" destId="{21FDE27F-79A4-4120-9C1D-3F316B44959A}" srcOrd="1" destOrd="0" presId="urn:microsoft.com/office/officeart/2018/2/layout/IconLabelList"/>
    <dgm:cxn modelId="{1805FD23-96FC-4E93-986B-2001E67C356F}" type="presParOf" srcId="{0E01D6CF-908C-4A12-970C-72E3C406B9DB}" destId="{D6D835CF-836E-4DF2-BEF5-541FE8C2DE4A}" srcOrd="2" destOrd="0" presId="urn:microsoft.com/office/officeart/2018/2/layout/IconLabelList"/>
    <dgm:cxn modelId="{BC10DDE2-40D8-423D-9726-2A06F513F520}" type="presParOf" srcId="{D6D835CF-836E-4DF2-BEF5-541FE8C2DE4A}" destId="{6D9F26E6-02CE-435C-A78B-A6ED799A7B22}" srcOrd="0" destOrd="0" presId="urn:microsoft.com/office/officeart/2018/2/layout/IconLabelList"/>
    <dgm:cxn modelId="{60BCF510-E61D-477F-8096-8B5D0C546D08}" type="presParOf" srcId="{D6D835CF-836E-4DF2-BEF5-541FE8C2DE4A}" destId="{A6616833-3ED3-41FF-B937-0488C62B2BB8}" srcOrd="1" destOrd="0" presId="urn:microsoft.com/office/officeart/2018/2/layout/IconLabelList"/>
    <dgm:cxn modelId="{8D2C9AEF-7B64-4C29-945A-17301171F3DA}" type="presParOf" srcId="{D6D835CF-836E-4DF2-BEF5-541FE8C2DE4A}" destId="{E55D236F-5379-4836-B14E-07A1B8AEAC07}" srcOrd="2" destOrd="0" presId="urn:microsoft.com/office/officeart/2018/2/layout/IconLabelList"/>
    <dgm:cxn modelId="{D62D34B2-4B92-4949-998B-B21D9203B548}" type="presParOf" srcId="{0E01D6CF-908C-4A12-970C-72E3C406B9DB}" destId="{348E11EB-F500-4163-95A6-7878A0CC68F2}" srcOrd="3" destOrd="0" presId="urn:microsoft.com/office/officeart/2018/2/layout/IconLabelList"/>
    <dgm:cxn modelId="{C0E040EF-A242-49F4-BAE1-933A393B9D9C}" type="presParOf" srcId="{0E01D6CF-908C-4A12-970C-72E3C406B9DB}" destId="{81101E6B-717F-47AC-B71A-A25DE6EB8B11}" srcOrd="4" destOrd="0" presId="urn:microsoft.com/office/officeart/2018/2/layout/IconLabelList"/>
    <dgm:cxn modelId="{4A9F4DAE-4436-4031-B953-E01C970FAE3B}" type="presParOf" srcId="{81101E6B-717F-47AC-B71A-A25DE6EB8B11}" destId="{2A9D97DC-DCC7-407E-80A3-9AA1740A66CA}" srcOrd="0" destOrd="0" presId="urn:microsoft.com/office/officeart/2018/2/layout/IconLabelList"/>
    <dgm:cxn modelId="{9E739211-0904-4EFF-9E08-2FD344B58A4C}" type="presParOf" srcId="{81101E6B-717F-47AC-B71A-A25DE6EB8B11}" destId="{E2AA84BB-74CF-4AB9-86BD-4BA68ACED929}" srcOrd="1" destOrd="0" presId="urn:microsoft.com/office/officeart/2018/2/layout/IconLabelList"/>
    <dgm:cxn modelId="{6C7D35C4-187A-4ABF-B0E2-E91665BFB4EB}" type="presParOf" srcId="{81101E6B-717F-47AC-B71A-A25DE6EB8B11}" destId="{D85AE1E0-79A6-41E2-8F7D-958F4FBBC3D5}" srcOrd="2" destOrd="0" presId="urn:microsoft.com/office/officeart/2018/2/layout/IconLabelList"/>
    <dgm:cxn modelId="{297ECF9A-25E8-4BEF-A16D-0F0AB259ACE9}" type="presParOf" srcId="{0E01D6CF-908C-4A12-970C-72E3C406B9DB}" destId="{52F643C8-65A6-4A11-A29F-0FB96F82698E}" srcOrd="5" destOrd="0" presId="urn:microsoft.com/office/officeart/2018/2/layout/IconLabelList"/>
    <dgm:cxn modelId="{1DF4BCD0-A9BD-4C65-9F53-05C706591FA7}" type="presParOf" srcId="{0E01D6CF-908C-4A12-970C-72E3C406B9DB}" destId="{D27268F2-5538-4043-ACC5-3353160328A2}" srcOrd="6" destOrd="0" presId="urn:microsoft.com/office/officeart/2018/2/layout/IconLabelList"/>
    <dgm:cxn modelId="{F5E9D8BC-CC46-4B94-A0CF-CEFAED2B8B85}" type="presParOf" srcId="{D27268F2-5538-4043-ACC5-3353160328A2}" destId="{17F07C4E-8D46-45B6-829B-90B360B9DCE6}" srcOrd="0" destOrd="0" presId="urn:microsoft.com/office/officeart/2018/2/layout/IconLabelList"/>
    <dgm:cxn modelId="{C8139A5E-430A-45DA-9711-2C06C98E801D}" type="presParOf" srcId="{D27268F2-5538-4043-ACC5-3353160328A2}" destId="{59C724D2-F400-498F-BDFE-9CDEC480B972}" srcOrd="1" destOrd="0" presId="urn:microsoft.com/office/officeart/2018/2/layout/IconLabelList"/>
    <dgm:cxn modelId="{8B1398B5-A663-4ECA-A297-068EFC941251}" type="presParOf" srcId="{D27268F2-5538-4043-ACC5-3353160328A2}" destId="{74193162-9773-4092-BC07-1823EED32A9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F0AF3-56B9-2C44-96B5-5584646CE247}">
      <dsp:nvSpPr>
        <dsp:cNvPr id="0" name=""/>
        <dsp:cNvSpPr/>
      </dsp:nvSpPr>
      <dsp:spPr>
        <a:xfrm>
          <a:off x="0" y="0"/>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BF5D22-16C1-2146-AA4A-2BAC8F863C2F}">
      <dsp:nvSpPr>
        <dsp:cNvPr id="0" name=""/>
        <dsp:cNvSpPr/>
      </dsp:nvSpPr>
      <dsp:spPr>
        <a:xfrm>
          <a:off x="0" y="0"/>
          <a:ext cx="10820400" cy="50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Introduction</a:t>
          </a:r>
        </a:p>
      </dsp:txBody>
      <dsp:txXfrm>
        <a:off x="0" y="0"/>
        <a:ext cx="10820400" cy="503039"/>
      </dsp:txXfrm>
    </dsp:sp>
    <dsp:sp modelId="{7A92C26D-382E-9446-BB21-37458187B5F9}">
      <dsp:nvSpPr>
        <dsp:cNvPr id="0" name=""/>
        <dsp:cNvSpPr/>
      </dsp:nvSpPr>
      <dsp:spPr>
        <a:xfrm>
          <a:off x="0" y="503039"/>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533A8A-18A5-7C47-9520-04749D983920}">
      <dsp:nvSpPr>
        <dsp:cNvPr id="0" name=""/>
        <dsp:cNvSpPr/>
      </dsp:nvSpPr>
      <dsp:spPr>
        <a:xfrm>
          <a:off x="0" y="503039"/>
          <a:ext cx="10820400" cy="50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dirty="0"/>
            <a:t>Motivation</a:t>
          </a:r>
        </a:p>
      </dsp:txBody>
      <dsp:txXfrm>
        <a:off x="0" y="503039"/>
        <a:ext cx="10820400" cy="503039"/>
      </dsp:txXfrm>
    </dsp:sp>
    <dsp:sp modelId="{EB0A03D2-797D-2941-97A9-31FA8794869D}">
      <dsp:nvSpPr>
        <dsp:cNvPr id="0" name=""/>
        <dsp:cNvSpPr/>
      </dsp:nvSpPr>
      <dsp:spPr>
        <a:xfrm>
          <a:off x="0" y="1006078"/>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2EBB28-89D2-DF4E-A03C-50F1B5E5A81A}">
      <dsp:nvSpPr>
        <dsp:cNvPr id="0" name=""/>
        <dsp:cNvSpPr/>
      </dsp:nvSpPr>
      <dsp:spPr>
        <a:xfrm>
          <a:off x="0" y="1006078"/>
          <a:ext cx="10820400" cy="50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dirty="0"/>
            <a:t>Research Question</a:t>
          </a:r>
        </a:p>
      </dsp:txBody>
      <dsp:txXfrm>
        <a:off x="0" y="1006078"/>
        <a:ext cx="10820400" cy="503039"/>
      </dsp:txXfrm>
    </dsp:sp>
    <dsp:sp modelId="{6268898E-9A7B-1047-8B24-DF8FF9B960BD}">
      <dsp:nvSpPr>
        <dsp:cNvPr id="0" name=""/>
        <dsp:cNvSpPr/>
      </dsp:nvSpPr>
      <dsp:spPr>
        <a:xfrm>
          <a:off x="0" y="1509117"/>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81565-4652-D647-BB75-B65645945E3C}">
      <dsp:nvSpPr>
        <dsp:cNvPr id="0" name=""/>
        <dsp:cNvSpPr/>
      </dsp:nvSpPr>
      <dsp:spPr>
        <a:xfrm>
          <a:off x="0" y="1509117"/>
          <a:ext cx="10820400" cy="50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Literature Review</a:t>
          </a:r>
        </a:p>
      </dsp:txBody>
      <dsp:txXfrm>
        <a:off x="0" y="1509117"/>
        <a:ext cx="10820400" cy="503039"/>
      </dsp:txXfrm>
    </dsp:sp>
    <dsp:sp modelId="{8BC0920A-D00C-BA43-892E-B5987DF98FA9}">
      <dsp:nvSpPr>
        <dsp:cNvPr id="0" name=""/>
        <dsp:cNvSpPr/>
      </dsp:nvSpPr>
      <dsp:spPr>
        <a:xfrm>
          <a:off x="0" y="2012156"/>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C9F6C2-D123-EE4F-8598-7C4D4F411F37}">
      <dsp:nvSpPr>
        <dsp:cNvPr id="0" name=""/>
        <dsp:cNvSpPr/>
      </dsp:nvSpPr>
      <dsp:spPr>
        <a:xfrm>
          <a:off x="0" y="2012156"/>
          <a:ext cx="10820400" cy="50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dirty="0"/>
            <a:t>Data Collection</a:t>
          </a:r>
        </a:p>
      </dsp:txBody>
      <dsp:txXfrm>
        <a:off x="0" y="2012156"/>
        <a:ext cx="10820400" cy="503039"/>
      </dsp:txXfrm>
    </dsp:sp>
    <dsp:sp modelId="{140F1861-B92F-7948-AE28-CB09CAEBF291}">
      <dsp:nvSpPr>
        <dsp:cNvPr id="0" name=""/>
        <dsp:cNvSpPr/>
      </dsp:nvSpPr>
      <dsp:spPr>
        <a:xfrm>
          <a:off x="0" y="2515195"/>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B9BE1-2793-F249-A190-5D87C4601984}">
      <dsp:nvSpPr>
        <dsp:cNvPr id="0" name=""/>
        <dsp:cNvSpPr/>
      </dsp:nvSpPr>
      <dsp:spPr>
        <a:xfrm>
          <a:off x="0" y="2515195"/>
          <a:ext cx="10820400" cy="50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Methods</a:t>
          </a:r>
        </a:p>
      </dsp:txBody>
      <dsp:txXfrm>
        <a:off x="0" y="2515195"/>
        <a:ext cx="10820400" cy="503039"/>
      </dsp:txXfrm>
    </dsp:sp>
    <dsp:sp modelId="{1FA91744-B36C-5F4C-9652-DB2A668E47D8}">
      <dsp:nvSpPr>
        <dsp:cNvPr id="0" name=""/>
        <dsp:cNvSpPr/>
      </dsp:nvSpPr>
      <dsp:spPr>
        <a:xfrm>
          <a:off x="0" y="3018234"/>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2180-327A-8345-BCB4-B34327C8A03C}">
      <dsp:nvSpPr>
        <dsp:cNvPr id="0" name=""/>
        <dsp:cNvSpPr/>
      </dsp:nvSpPr>
      <dsp:spPr>
        <a:xfrm>
          <a:off x="0" y="3018234"/>
          <a:ext cx="10820400" cy="50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Results</a:t>
          </a:r>
        </a:p>
      </dsp:txBody>
      <dsp:txXfrm>
        <a:off x="0" y="3018234"/>
        <a:ext cx="10820400" cy="503039"/>
      </dsp:txXfrm>
    </dsp:sp>
    <dsp:sp modelId="{103DAEB4-416B-314D-B20A-5AB6483E6EB9}">
      <dsp:nvSpPr>
        <dsp:cNvPr id="0" name=""/>
        <dsp:cNvSpPr/>
      </dsp:nvSpPr>
      <dsp:spPr>
        <a:xfrm>
          <a:off x="0" y="3521273"/>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975A0D-B0F7-6A4D-A396-0F5474D3769B}">
      <dsp:nvSpPr>
        <dsp:cNvPr id="0" name=""/>
        <dsp:cNvSpPr/>
      </dsp:nvSpPr>
      <dsp:spPr>
        <a:xfrm>
          <a:off x="0" y="3521273"/>
          <a:ext cx="10820400" cy="50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Discussion &amp; Conclusion</a:t>
          </a:r>
        </a:p>
      </dsp:txBody>
      <dsp:txXfrm>
        <a:off x="0" y="3521273"/>
        <a:ext cx="10820400" cy="503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E92B1-1CC5-9E41-84C5-55BEFB6541AF}">
      <dsp:nvSpPr>
        <dsp:cNvPr id="0" name=""/>
        <dsp:cNvSpPr/>
      </dsp:nvSpPr>
      <dsp:spPr>
        <a:xfrm>
          <a:off x="0" y="0"/>
          <a:ext cx="55778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AA083C-5E29-724B-BBEA-02F998BEDE9A}">
      <dsp:nvSpPr>
        <dsp:cNvPr id="0" name=""/>
        <dsp:cNvSpPr/>
      </dsp:nvSpPr>
      <dsp:spPr>
        <a:xfrm>
          <a:off x="0" y="0"/>
          <a:ext cx="5577840" cy="474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Logistic Regression Model </a:t>
          </a:r>
        </a:p>
      </dsp:txBody>
      <dsp:txXfrm>
        <a:off x="0" y="0"/>
        <a:ext cx="5577840" cy="474657"/>
      </dsp:txXfrm>
    </dsp:sp>
    <dsp:sp modelId="{AAA1E30C-49D4-1649-9097-3B4593AA4967}">
      <dsp:nvSpPr>
        <dsp:cNvPr id="0" name=""/>
        <dsp:cNvSpPr/>
      </dsp:nvSpPr>
      <dsp:spPr>
        <a:xfrm>
          <a:off x="0" y="474657"/>
          <a:ext cx="55778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FB1B8-78C1-8849-A3C1-4E6BFC086A78}">
      <dsp:nvSpPr>
        <dsp:cNvPr id="0" name=""/>
        <dsp:cNvSpPr/>
      </dsp:nvSpPr>
      <dsp:spPr>
        <a:xfrm>
          <a:off x="0" y="474657"/>
          <a:ext cx="5577840" cy="474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Naïve Bayes Model </a:t>
          </a:r>
        </a:p>
      </dsp:txBody>
      <dsp:txXfrm>
        <a:off x="0" y="474657"/>
        <a:ext cx="5577840" cy="474657"/>
      </dsp:txXfrm>
    </dsp:sp>
    <dsp:sp modelId="{12DB2104-3016-7945-A7B2-C8659952DD2F}">
      <dsp:nvSpPr>
        <dsp:cNvPr id="0" name=""/>
        <dsp:cNvSpPr/>
      </dsp:nvSpPr>
      <dsp:spPr>
        <a:xfrm>
          <a:off x="0" y="949315"/>
          <a:ext cx="55778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8D25AB-4701-9741-BF99-0097DD528FD3}">
      <dsp:nvSpPr>
        <dsp:cNvPr id="0" name=""/>
        <dsp:cNvSpPr/>
      </dsp:nvSpPr>
      <dsp:spPr>
        <a:xfrm>
          <a:off x="0" y="949315"/>
          <a:ext cx="5577840" cy="474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Logistic Regression Classification Model</a:t>
          </a:r>
        </a:p>
      </dsp:txBody>
      <dsp:txXfrm>
        <a:off x="0" y="949315"/>
        <a:ext cx="5577840" cy="474657"/>
      </dsp:txXfrm>
    </dsp:sp>
    <dsp:sp modelId="{B9A50C48-12EA-AC4E-A0DF-95F81BA0EFE0}">
      <dsp:nvSpPr>
        <dsp:cNvPr id="0" name=""/>
        <dsp:cNvSpPr/>
      </dsp:nvSpPr>
      <dsp:spPr>
        <a:xfrm>
          <a:off x="0" y="1423973"/>
          <a:ext cx="55778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4F79E1-DB6E-2042-893D-1FE27985F801}">
      <dsp:nvSpPr>
        <dsp:cNvPr id="0" name=""/>
        <dsp:cNvSpPr/>
      </dsp:nvSpPr>
      <dsp:spPr>
        <a:xfrm>
          <a:off x="0" y="1423973"/>
          <a:ext cx="5577840" cy="474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Decision Tree Model </a:t>
          </a:r>
        </a:p>
      </dsp:txBody>
      <dsp:txXfrm>
        <a:off x="0" y="1423973"/>
        <a:ext cx="5577840" cy="4746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455BE-226C-4C6C-A47E-0CA71B156E1E}">
      <dsp:nvSpPr>
        <dsp:cNvPr id="0" name=""/>
        <dsp:cNvSpPr/>
      </dsp:nvSpPr>
      <dsp:spPr>
        <a:xfrm>
          <a:off x="712197" y="715776"/>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D51B70-4090-4042-ABBF-CF1CA5B51623}">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dirty="0"/>
            <a:t>Logistic Regression Model </a:t>
          </a:r>
        </a:p>
      </dsp:txBody>
      <dsp:txXfrm>
        <a:off x="62159" y="2094285"/>
        <a:ext cx="2363775" cy="720000"/>
      </dsp:txXfrm>
    </dsp:sp>
    <dsp:sp modelId="{6D9F26E6-02CE-435C-A78B-A6ED799A7B22}">
      <dsp:nvSpPr>
        <dsp:cNvPr id="0" name=""/>
        <dsp:cNvSpPr/>
      </dsp:nvSpPr>
      <dsp:spPr>
        <a:xfrm>
          <a:off x="3489632" y="715776"/>
          <a:ext cx="1063698" cy="1063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5D236F-5379-4836-B14E-07A1B8AEAC07}">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dirty="0"/>
            <a:t>Naïve Bayes Model </a:t>
          </a:r>
        </a:p>
      </dsp:txBody>
      <dsp:txXfrm>
        <a:off x="2839594" y="2094285"/>
        <a:ext cx="2363775" cy="720000"/>
      </dsp:txXfrm>
    </dsp:sp>
    <dsp:sp modelId="{2A9D97DC-DCC7-407E-80A3-9AA1740A66CA}">
      <dsp:nvSpPr>
        <dsp:cNvPr id="0" name=""/>
        <dsp:cNvSpPr/>
      </dsp:nvSpPr>
      <dsp:spPr>
        <a:xfrm>
          <a:off x="6267068" y="715776"/>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5AE1E0-79A6-41E2-8F7D-958F4FBBC3D5}">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dirty="0"/>
            <a:t>Logistic Regression Classification Model</a:t>
          </a:r>
        </a:p>
      </dsp:txBody>
      <dsp:txXfrm>
        <a:off x="5617030" y="2094285"/>
        <a:ext cx="2363775" cy="720000"/>
      </dsp:txXfrm>
    </dsp:sp>
    <dsp:sp modelId="{17F07C4E-8D46-45B6-829B-90B360B9DCE6}">
      <dsp:nvSpPr>
        <dsp:cNvPr id="0" name=""/>
        <dsp:cNvSpPr/>
      </dsp:nvSpPr>
      <dsp:spPr>
        <a:xfrm>
          <a:off x="9044504" y="715776"/>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193162-9773-4092-BC07-1823EED32A9C}">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dirty="0"/>
            <a:t>Decision Tree Model </a:t>
          </a:r>
        </a:p>
      </dsp:txBody>
      <dsp:txXfrm>
        <a:off x="8394465" y="2094285"/>
        <a:ext cx="2363775"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469D9-18AA-CE4C-A4AE-4741F465EF5B}"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15A1F-CB67-4441-BA11-579BF2D44F82}" type="slidenum">
              <a:rPr lang="en-US" smtClean="0"/>
              <a:t>‹#›</a:t>
            </a:fld>
            <a:endParaRPr lang="en-US"/>
          </a:p>
        </p:txBody>
      </p:sp>
    </p:spTree>
    <p:extLst>
      <p:ext uri="{BB962C8B-B14F-4D97-AF65-F5344CB8AC3E}">
        <p14:creationId xmlns:p14="http://schemas.microsoft.com/office/powerpoint/2010/main" val="4288891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dive into my research, I thought it would be a good idea to give some background on the topic, which is immigration policy</a:t>
            </a:r>
          </a:p>
        </p:txBody>
      </p:sp>
      <p:sp>
        <p:nvSpPr>
          <p:cNvPr id="4" name="Slide Number Placeholder 3"/>
          <p:cNvSpPr>
            <a:spLocks noGrp="1"/>
          </p:cNvSpPr>
          <p:nvPr>
            <p:ph type="sldNum" sz="quarter" idx="5"/>
          </p:nvPr>
        </p:nvSpPr>
        <p:spPr/>
        <p:txBody>
          <a:bodyPr/>
          <a:lstStyle/>
          <a:p>
            <a:fld id="{D6615A1F-CB67-4441-BA11-579BF2D44F82}" type="slidenum">
              <a:rPr lang="en-US" smtClean="0"/>
              <a:t>2</a:t>
            </a:fld>
            <a:endParaRPr lang="en-US"/>
          </a:p>
        </p:txBody>
      </p:sp>
    </p:spTree>
    <p:extLst>
      <p:ext uri="{BB962C8B-B14F-4D97-AF65-F5344CB8AC3E}">
        <p14:creationId xmlns:p14="http://schemas.microsoft.com/office/powerpoint/2010/main" val="1432737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Plot 1:</a:t>
            </a:r>
          </a:p>
          <a:p>
            <a:r>
              <a:rPr lang="en-US" sz="1200" kern="1200" dirty="0">
                <a:solidFill>
                  <a:schemeClr val="tx1"/>
                </a:solidFill>
                <a:effectLst/>
                <a:latin typeface="+mn-lt"/>
                <a:ea typeface="+mn-ea"/>
                <a:cs typeface="+mn-cs"/>
              </a:rPr>
              <a:t>• Every year from 2017 onwards has a higher expected probability of detainment longer than 72 hours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Plot 2:</a:t>
            </a:r>
          </a:p>
          <a:p>
            <a:r>
              <a:rPr lang="en-US" sz="1200" kern="1200" dirty="0">
                <a:solidFill>
                  <a:schemeClr val="tx1"/>
                </a:solidFill>
                <a:effectLst/>
                <a:latin typeface="+mn-lt"/>
                <a:ea typeface="+mn-ea"/>
                <a:cs typeface="+mn-cs"/>
              </a:rPr>
              <a:t>• Female immigrant children have a higher expected probability of being detained longer than 72 hours than males (0.332 vs. 0.325)</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Plot 3:</a:t>
            </a:r>
          </a:p>
          <a:p>
            <a:r>
              <a:rPr lang="en-US" sz="1200" kern="1200" dirty="0">
                <a:solidFill>
                  <a:schemeClr val="tx1"/>
                </a:solidFill>
                <a:effectLst/>
                <a:latin typeface="+mn-lt"/>
                <a:ea typeface="+mn-ea"/>
                <a:cs typeface="+mn-cs"/>
              </a:rPr>
              <a:t>• Immigrant children in age group 7 (15-18 years old) have the lowest expected probability of being detained longer than 72 hours (0.28)</a:t>
            </a:r>
          </a:p>
          <a:p>
            <a:r>
              <a:rPr lang="en-US" sz="1200" kern="1200" dirty="0">
                <a:solidFill>
                  <a:schemeClr val="tx1"/>
                </a:solidFill>
                <a:effectLst/>
                <a:latin typeface="+mn-lt"/>
                <a:ea typeface="+mn-ea"/>
                <a:cs typeface="+mn-cs"/>
              </a:rPr>
              <a:t>• Immigrant children in age group 4 (6-8 years old) have the highest expected probability of being detained longer than 72 hours (0.36)</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Plot 4:</a:t>
            </a:r>
          </a:p>
          <a:p>
            <a:r>
              <a:rPr lang="en-US" sz="1200" kern="1200" dirty="0">
                <a:solidFill>
                  <a:schemeClr val="tx1"/>
                </a:solidFill>
                <a:effectLst/>
                <a:latin typeface="+mn-lt"/>
                <a:ea typeface="+mn-ea"/>
                <a:cs typeface="+mn-cs"/>
              </a:rPr>
              <a:t>• Immigrant children from Central America have the highest expected probability of being detained longer than 72 hours (0.3)</a:t>
            </a:r>
          </a:p>
          <a:p>
            <a:r>
              <a:rPr lang="en-US" sz="1200" kern="1200" dirty="0">
                <a:solidFill>
                  <a:schemeClr val="tx1"/>
                </a:solidFill>
                <a:effectLst/>
                <a:latin typeface="+mn-lt"/>
                <a:ea typeface="+mn-ea"/>
                <a:cs typeface="+mn-cs"/>
              </a:rPr>
              <a:t>• Immigrant children from Canada have the lowest expected probability (with the lowest error bar) of being detained longer than 72 hours (0.1)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Scope of Inference:</a:t>
            </a:r>
          </a:p>
          <a:p>
            <a:r>
              <a:rPr lang="en-US" sz="1200" kern="1200" dirty="0">
                <a:solidFill>
                  <a:schemeClr val="tx1"/>
                </a:solidFill>
                <a:effectLst/>
                <a:latin typeface="+mn-lt"/>
                <a:ea typeface="+mn-ea"/>
                <a:cs typeface="+mn-cs"/>
              </a:rPr>
              <a:t>The scope of inference for this report is based on the data used, in that scope would lie within the United</a:t>
            </a:r>
          </a:p>
          <a:p>
            <a:r>
              <a:rPr lang="en-US" sz="1200" kern="1200" dirty="0">
                <a:solidFill>
                  <a:schemeClr val="tx1"/>
                </a:solidFill>
                <a:effectLst/>
                <a:latin typeface="+mn-lt"/>
                <a:ea typeface="+mn-ea"/>
                <a:cs typeface="+mn-cs"/>
              </a:rPr>
              <a:t>States’ child detentions reported by the CBP Office of Field Operations and the CBP Border Patrol between</a:t>
            </a:r>
          </a:p>
          <a:p>
            <a:r>
              <a:rPr lang="en-US" sz="1200" kern="1200" dirty="0">
                <a:solidFill>
                  <a:schemeClr val="tx1"/>
                </a:solidFill>
                <a:effectLst/>
                <a:latin typeface="+mn-lt"/>
                <a:ea typeface="+mn-ea"/>
                <a:cs typeface="+mn-cs"/>
              </a:rPr>
              <a:t>mid-January 2017 and late January 2020.</a:t>
            </a:r>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11</a:t>
            </a:fld>
            <a:endParaRPr lang="en-US"/>
          </a:p>
        </p:txBody>
      </p:sp>
    </p:spTree>
    <p:extLst>
      <p:ext uri="{BB962C8B-B14F-4D97-AF65-F5344CB8AC3E}">
        <p14:creationId xmlns:p14="http://schemas.microsoft.com/office/powerpoint/2010/main" val="3278180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 Year</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For every one-year increase from 2017 to 2020, the log odds of overtime increases by 0.07</a:t>
            </a: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 Gender:</a:t>
            </a:r>
          </a:p>
          <a:p>
            <a:r>
              <a:rPr lang="en-US" sz="1200" kern="1200" dirty="0">
                <a:solidFill>
                  <a:schemeClr val="tx1"/>
                </a:solidFill>
                <a:effectLst/>
                <a:latin typeface="+mn-lt"/>
                <a:ea typeface="+mn-ea"/>
                <a:cs typeface="+mn-cs"/>
              </a:rPr>
              <a:t>• Being female instead of male increases the log odds of overtime by 0.009</a:t>
            </a: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 Age Group:</a:t>
            </a:r>
          </a:p>
          <a:p>
            <a:r>
              <a:rPr lang="en-US" sz="1200" kern="1200" dirty="0">
                <a:solidFill>
                  <a:schemeClr val="tx1"/>
                </a:solidFill>
                <a:effectLst/>
                <a:latin typeface="+mn-lt"/>
                <a:ea typeface="+mn-ea"/>
                <a:cs typeface="+mn-cs"/>
              </a:rPr>
              <a:t>• An immigrant child in age group 3 (3-5 years old), versus an immigrant in age group 1, increases the log</a:t>
            </a:r>
          </a:p>
          <a:p>
            <a:r>
              <a:rPr lang="en-US" sz="1200" kern="1200" dirty="0">
                <a:solidFill>
                  <a:schemeClr val="tx1"/>
                </a:solidFill>
                <a:effectLst/>
                <a:latin typeface="+mn-lt"/>
                <a:ea typeface="+mn-ea"/>
                <a:cs typeface="+mn-cs"/>
              </a:rPr>
              <a:t>odds of overtime by 0.009</a:t>
            </a:r>
          </a:p>
          <a:p>
            <a:r>
              <a:rPr lang="en-US" sz="1200" kern="1200" dirty="0">
                <a:solidFill>
                  <a:schemeClr val="tx1"/>
                </a:solidFill>
                <a:effectLst/>
                <a:latin typeface="+mn-lt"/>
                <a:ea typeface="+mn-ea"/>
                <a:cs typeface="+mn-cs"/>
              </a:rPr>
              <a:t>• An immigrant child in age group 4 (6-8 years old), versus an immigrant in age group 1, increases the log</a:t>
            </a:r>
          </a:p>
          <a:p>
            <a:r>
              <a:rPr lang="en-US" sz="1200" kern="1200" dirty="0">
                <a:solidFill>
                  <a:schemeClr val="tx1"/>
                </a:solidFill>
                <a:effectLst/>
                <a:latin typeface="+mn-lt"/>
                <a:ea typeface="+mn-ea"/>
                <a:cs typeface="+mn-cs"/>
              </a:rPr>
              <a:t>odds of overtime by 0.020</a:t>
            </a:r>
          </a:p>
          <a:p>
            <a:r>
              <a:rPr lang="en-US" sz="1200" kern="1200" dirty="0">
                <a:solidFill>
                  <a:schemeClr val="tx1"/>
                </a:solidFill>
                <a:effectLst/>
                <a:latin typeface="+mn-lt"/>
                <a:ea typeface="+mn-ea"/>
                <a:cs typeface="+mn-cs"/>
              </a:rPr>
              <a:t>• An immigrant child in age group 5 (9-11 years old), versus an immigrant in age group 1, increases the log</a:t>
            </a:r>
          </a:p>
          <a:p>
            <a:r>
              <a:rPr lang="en-US" sz="1200" kern="1200" dirty="0">
                <a:solidFill>
                  <a:schemeClr val="tx1"/>
                </a:solidFill>
                <a:effectLst/>
                <a:latin typeface="+mn-lt"/>
                <a:ea typeface="+mn-ea"/>
                <a:cs typeface="+mn-cs"/>
              </a:rPr>
              <a:t>odds of overtime by 0.013</a:t>
            </a:r>
          </a:p>
          <a:p>
            <a:r>
              <a:rPr lang="en-US" sz="1200" kern="1200" dirty="0">
                <a:solidFill>
                  <a:schemeClr val="tx1"/>
                </a:solidFill>
                <a:effectLst/>
                <a:latin typeface="+mn-lt"/>
                <a:ea typeface="+mn-ea"/>
                <a:cs typeface="+mn-cs"/>
              </a:rPr>
              <a:t>• An immigrant child in age group 7 (15-18 years old), versus an immigrant in age group 1, decreases the</a:t>
            </a:r>
          </a:p>
          <a:p>
            <a:r>
              <a:rPr lang="en-US" sz="1200" kern="1200" dirty="0">
                <a:solidFill>
                  <a:schemeClr val="tx1"/>
                </a:solidFill>
                <a:effectLst/>
                <a:latin typeface="+mn-lt"/>
                <a:ea typeface="+mn-ea"/>
                <a:cs typeface="+mn-cs"/>
              </a:rPr>
              <a:t>log odds of overtime by 0.055</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Region of Origin:</a:t>
            </a:r>
          </a:p>
          <a:p>
            <a:r>
              <a:rPr lang="en-US" sz="1200" kern="1200" dirty="0">
                <a:solidFill>
                  <a:schemeClr val="tx1"/>
                </a:solidFill>
                <a:effectLst/>
                <a:latin typeface="+mn-lt"/>
                <a:ea typeface="+mn-ea"/>
                <a:cs typeface="+mn-cs"/>
              </a:rPr>
              <a:t>• An immigrant child from Europe, versus an immigrant from Mexico, increases the log odds of overtime</a:t>
            </a:r>
          </a:p>
          <a:p>
            <a:r>
              <a:rPr lang="en-US" sz="1200" kern="1200" dirty="0">
                <a:solidFill>
                  <a:schemeClr val="tx1"/>
                </a:solidFill>
                <a:effectLst/>
                <a:latin typeface="+mn-lt"/>
                <a:ea typeface="+mn-ea"/>
                <a:cs typeface="+mn-cs"/>
              </a:rPr>
              <a:t>by 0.172</a:t>
            </a:r>
          </a:p>
          <a:p>
            <a:r>
              <a:rPr lang="en-US" sz="1200" kern="1200" dirty="0">
                <a:solidFill>
                  <a:schemeClr val="tx1"/>
                </a:solidFill>
                <a:effectLst/>
                <a:latin typeface="+mn-lt"/>
                <a:ea typeface="+mn-ea"/>
                <a:cs typeface="+mn-cs"/>
              </a:rPr>
              <a:t>• An immigrant child from Asia, versus an immigrant from Mexico, increases the log odds of overtime by</a:t>
            </a:r>
          </a:p>
          <a:p>
            <a:r>
              <a:rPr lang="en-US" sz="1200" kern="1200" dirty="0">
                <a:solidFill>
                  <a:schemeClr val="tx1"/>
                </a:solidFill>
                <a:effectLst/>
                <a:latin typeface="+mn-lt"/>
                <a:ea typeface="+mn-ea"/>
                <a:cs typeface="+mn-cs"/>
              </a:rPr>
              <a:t>0.182</a:t>
            </a:r>
          </a:p>
          <a:p>
            <a:r>
              <a:rPr lang="en-US" sz="1200" kern="1200" dirty="0">
                <a:solidFill>
                  <a:schemeClr val="tx1"/>
                </a:solidFill>
                <a:effectLst/>
                <a:latin typeface="+mn-lt"/>
                <a:ea typeface="+mn-ea"/>
                <a:cs typeface="+mn-cs"/>
              </a:rPr>
              <a:t>• An immigrant child from Africa, versus an immigrant from Mexico, increases the log odds of overtime by</a:t>
            </a:r>
          </a:p>
          <a:p>
            <a:r>
              <a:rPr lang="en-US" sz="1200" kern="1200" dirty="0">
                <a:solidFill>
                  <a:schemeClr val="tx1"/>
                </a:solidFill>
                <a:effectLst/>
                <a:latin typeface="+mn-lt"/>
                <a:ea typeface="+mn-ea"/>
                <a:cs typeface="+mn-cs"/>
              </a:rPr>
              <a:t>0.115</a:t>
            </a:r>
          </a:p>
          <a:p>
            <a:r>
              <a:rPr lang="en-US" sz="1200" kern="1200" dirty="0">
                <a:solidFill>
                  <a:schemeClr val="tx1"/>
                </a:solidFill>
                <a:effectLst/>
                <a:latin typeface="+mn-lt"/>
                <a:ea typeface="+mn-ea"/>
                <a:cs typeface="+mn-cs"/>
              </a:rPr>
              <a:t>• An immigrant child from Central America, versus an immigrant from Mexico, increases the log odds of</a:t>
            </a:r>
          </a:p>
          <a:p>
            <a:r>
              <a:rPr lang="en-US" sz="1200" kern="1200" dirty="0">
                <a:solidFill>
                  <a:schemeClr val="tx1"/>
                </a:solidFill>
                <a:effectLst/>
                <a:latin typeface="+mn-lt"/>
                <a:ea typeface="+mn-ea"/>
                <a:cs typeface="+mn-cs"/>
              </a:rPr>
              <a:t>overtime by 0.230</a:t>
            </a:r>
          </a:p>
          <a:p>
            <a:r>
              <a:rPr lang="en-US" sz="1200" kern="1200" dirty="0">
                <a:solidFill>
                  <a:schemeClr val="tx1"/>
                </a:solidFill>
                <a:effectLst/>
                <a:latin typeface="+mn-lt"/>
                <a:ea typeface="+mn-ea"/>
                <a:cs typeface="+mn-cs"/>
              </a:rPr>
              <a:t>• An immigrant child from Middle East, versus an immigrant from Mexico, increases the log odds of overtime</a:t>
            </a:r>
          </a:p>
          <a:p>
            <a:r>
              <a:rPr lang="en-US" sz="1200" kern="1200" dirty="0">
                <a:solidFill>
                  <a:schemeClr val="tx1"/>
                </a:solidFill>
                <a:effectLst/>
                <a:latin typeface="+mn-lt"/>
                <a:ea typeface="+mn-ea"/>
                <a:cs typeface="+mn-cs"/>
              </a:rPr>
              <a:t>by 0.176</a:t>
            </a:r>
          </a:p>
          <a:p>
            <a:r>
              <a:rPr lang="en-US" sz="1200" kern="1200" dirty="0">
                <a:solidFill>
                  <a:schemeClr val="tx1"/>
                </a:solidFill>
                <a:effectLst/>
                <a:latin typeface="+mn-lt"/>
                <a:ea typeface="+mn-ea"/>
                <a:cs typeface="+mn-cs"/>
              </a:rPr>
              <a:t>• An immigrant child from South America, versus an immigrant from Mexico, increases the log odds of</a:t>
            </a:r>
          </a:p>
          <a:p>
            <a:r>
              <a:rPr lang="en-US" sz="1200" kern="1200" dirty="0">
                <a:solidFill>
                  <a:schemeClr val="tx1"/>
                </a:solidFill>
                <a:effectLst/>
                <a:latin typeface="+mn-lt"/>
                <a:ea typeface="+mn-ea"/>
                <a:cs typeface="+mn-cs"/>
              </a:rPr>
              <a:t>overtime by 0.090</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12</a:t>
            </a:fld>
            <a:endParaRPr lang="en-US"/>
          </a:p>
        </p:txBody>
      </p:sp>
    </p:spTree>
    <p:extLst>
      <p:ext uri="{BB962C8B-B14F-4D97-AF65-F5344CB8AC3E}">
        <p14:creationId xmlns:p14="http://schemas.microsoft.com/office/powerpoint/2010/main" val="1041896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13</a:t>
            </a:fld>
            <a:endParaRPr lang="en-US"/>
          </a:p>
        </p:txBody>
      </p:sp>
    </p:spTree>
    <p:extLst>
      <p:ext uri="{BB962C8B-B14F-4D97-AF65-F5344CB8AC3E}">
        <p14:creationId xmlns:p14="http://schemas.microsoft.com/office/powerpoint/2010/main" val="2937810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14</a:t>
            </a:fld>
            <a:endParaRPr lang="en-US"/>
          </a:p>
        </p:txBody>
      </p:sp>
    </p:spTree>
    <p:extLst>
      <p:ext uri="{BB962C8B-B14F-4D97-AF65-F5344CB8AC3E}">
        <p14:creationId xmlns:p14="http://schemas.microsoft.com/office/powerpoint/2010/main" val="267119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a logistic regression classification model was created with a balanced dataset. A balanced dataset</a:t>
            </a:r>
          </a:p>
          <a:p>
            <a:r>
              <a:rPr lang="en-US" sz="1200" kern="1200" dirty="0">
                <a:solidFill>
                  <a:schemeClr val="tx1"/>
                </a:solidFill>
                <a:effectLst/>
                <a:latin typeface="+mn-lt"/>
                <a:ea typeface="+mn-ea"/>
                <a:cs typeface="+mn-cs"/>
              </a:rPr>
              <a:t>was achieved through undersampling so the number of data points in which over_72_hours = 1 and</a:t>
            </a:r>
          </a:p>
          <a:p>
            <a:r>
              <a:rPr lang="en-US" sz="1200" kern="1200" dirty="0">
                <a:solidFill>
                  <a:schemeClr val="tx1"/>
                </a:solidFill>
                <a:effectLst/>
                <a:latin typeface="+mn-lt"/>
                <a:ea typeface="+mn-ea"/>
                <a:cs typeface="+mn-cs"/>
              </a:rPr>
              <a:t>over_72_hours = 0 were the same. The accuracy score remained around the same. The area under the</a:t>
            </a:r>
          </a:p>
          <a:p>
            <a:r>
              <a:rPr lang="en-US" sz="1200" kern="1200" dirty="0">
                <a:solidFill>
                  <a:schemeClr val="tx1"/>
                </a:solidFill>
                <a:effectLst/>
                <a:latin typeface="+mn-lt"/>
                <a:ea typeface="+mn-ea"/>
                <a:cs typeface="+mn-cs"/>
              </a:rPr>
              <a:t>ROC curve was 0.629.</a:t>
            </a:r>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15</a:t>
            </a:fld>
            <a:endParaRPr lang="en-US"/>
          </a:p>
        </p:txBody>
      </p:sp>
    </p:spTree>
    <p:extLst>
      <p:ext uri="{BB962C8B-B14F-4D97-AF65-F5344CB8AC3E}">
        <p14:creationId xmlns:p14="http://schemas.microsoft.com/office/powerpoint/2010/main" val="3512338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limitations to this study. First, no causal claims between immigrant children characteristics and</a:t>
            </a:r>
          </a:p>
          <a:p>
            <a:r>
              <a:rPr lang="en-US" sz="1200" kern="1200" dirty="0">
                <a:solidFill>
                  <a:schemeClr val="tx1"/>
                </a:solidFill>
                <a:effectLst/>
                <a:latin typeface="+mn-lt"/>
                <a:ea typeface="+mn-ea"/>
                <a:cs typeface="+mn-cs"/>
              </a:rPr>
              <a:t>being kept overtime in a detention facility can be made because there was no randomized treatment nor</a:t>
            </a:r>
          </a:p>
          <a:p>
            <a:r>
              <a:rPr lang="en-US" sz="1200" kern="1200" dirty="0">
                <a:solidFill>
                  <a:schemeClr val="tx1"/>
                </a:solidFill>
                <a:effectLst/>
                <a:latin typeface="+mn-lt"/>
                <a:ea typeface="+mn-ea"/>
                <a:cs typeface="+mn-cs"/>
              </a:rPr>
              <a:t>administered randomization. In addition, this study’s findings cannot be extrapolated outside of the years</a:t>
            </a:r>
          </a:p>
          <a:p>
            <a:r>
              <a:rPr lang="en-US" sz="1200" kern="1200" dirty="0">
                <a:solidFill>
                  <a:schemeClr val="tx1"/>
                </a:solidFill>
                <a:effectLst/>
                <a:latin typeface="+mn-lt"/>
                <a:ea typeface="+mn-ea"/>
                <a:cs typeface="+mn-cs"/>
              </a:rPr>
              <a:t>2017 to 2020. Instead, this study confirms correlations between certain immigrant characteristics and the</a:t>
            </a:r>
          </a:p>
          <a:p>
            <a:r>
              <a:rPr lang="en-US" sz="1200" kern="1200" dirty="0">
                <a:solidFill>
                  <a:schemeClr val="tx1"/>
                </a:solidFill>
                <a:effectLst/>
                <a:latin typeface="+mn-lt"/>
                <a:ea typeface="+mn-ea"/>
                <a:cs typeface="+mn-cs"/>
              </a:rPr>
              <a:t>odds of being detained overtime. This study confirms that during Donald Trump’s presidency, thousands of</a:t>
            </a:r>
          </a:p>
          <a:p>
            <a:r>
              <a:rPr lang="en-US" sz="1200" kern="1200" dirty="0">
                <a:solidFill>
                  <a:schemeClr val="tx1"/>
                </a:solidFill>
                <a:effectLst/>
                <a:latin typeface="+mn-lt"/>
                <a:ea typeface="+mn-ea"/>
                <a:cs typeface="+mn-cs"/>
              </a:rPr>
              <a:t>immigrant children were kept over the 72 hour limit at detention facilities, and further supports the theory</a:t>
            </a:r>
          </a:p>
          <a:p>
            <a:r>
              <a:rPr lang="en-US" sz="1200" kern="1200" dirty="0">
                <a:solidFill>
                  <a:schemeClr val="tx1"/>
                </a:solidFill>
                <a:effectLst/>
                <a:latin typeface="+mn-lt"/>
                <a:ea typeface="+mn-ea"/>
                <a:cs typeface="+mn-cs"/>
              </a:rPr>
              <a:t>that Trump disregarded the human rights of thousands of immigrants and their children. The classification</a:t>
            </a:r>
          </a:p>
          <a:p>
            <a:r>
              <a:rPr lang="en-US" sz="1200" kern="1200" dirty="0">
                <a:solidFill>
                  <a:schemeClr val="tx1"/>
                </a:solidFill>
                <a:effectLst/>
                <a:latin typeface="+mn-lt"/>
                <a:ea typeface="+mn-ea"/>
                <a:cs typeface="+mn-cs"/>
              </a:rPr>
              <a:t>models built also need to be used with discretion because of their accuracy scores around 65%.</a:t>
            </a:r>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17</a:t>
            </a:fld>
            <a:endParaRPr lang="en-US"/>
          </a:p>
        </p:txBody>
      </p:sp>
    </p:spTree>
    <p:extLst>
      <p:ext uri="{BB962C8B-B14F-4D97-AF65-F5344CB8AC3E}">
        <p14:creationId xmlns:p14="http://schemas.microsoft.com/office/powerpoint/2010/main" val="3291180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Under the Trump administration, children were held in cages, lived in freezing temperatures, and were</a:t>
            </a:r>
          </a:p>
          <a:p>
            <a:r>
              <a:rPr lang="en-US" sz="1200" kern="1200" dirty="0">
                <a:solidFill>
                  <a:schemeClr val="tx1"/>
                </a:solidFill>
                <a:effectLst/>
                <a:latin typeface="+mn-lt"/>
                <a:ea typeface="+mn-ea"/>
                <a:cs typeface="+mn-cs"/>
              </a:rPr>
              <a:t>separated from their parents. Trump not only failed to provide the basic standards of care immigrants were</a:t>
            </a:r>
          </a:p>
          <a:p>
            <a:r>
              <a:rPr lang="en-US" sz="1200" kern="1200" dirty="0">
                <a:solidFill>
                  <a:schemeClr val="tx1"/>
                </a:solidFill>
                <a:effectLst/>
                <a:latin typeface="+mn-lt"/>
                <a:ea typeface="+mn-ea"/>
                <a:cs typeface="+mn-cs"/>
              </a:rPr>
              <a:t>required to receive, but also failed to respect basic human rights. With the limited data available from 2017</a:t>
            </a:r>
          </a:p>
          <a:p>
            <a:r>
              <a:rPr lang="en-US" sz="1200" kern="1200" dirty="0">
                <a:solidFill>
                  <a:schemeClr val="tx1"/>
                </a:solidFill>
                <a:effectLst/>
                <a:latin typeface="+mn-lt"/>
                <a:ea typeface="+mn-ea"/>
                <a:cs typeface="+mn-cs"/>
              </a:rPr>
              <a:t>to 2020, this study has completed data analysis to expand on the existing literature centered on immigration</a:t>
            </a:r>
          </a:p>
          <a:p>
            <a:r>
              <a:rPr lang="en-US" sz="1200" kern="1200" dirty="0">
                <a:solidFill>
                  <a:schemeClr val="tx1"/>
                </a:solidFill>
                <a:effectLst/>
                <a:latin typeface="+mn-lt"/>
                <a:ea typeface="+mn-ea"/>
                <a:cs typeface="+mn-cs"/>
              </a:rPr>
              <a:t>policy under President Trump.</a:t>
            </a:r>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18</a:t>
            </a:fld>
            <a:endParaRPr lang="en-US"/>
          </a:p>
        </p:txBody>
      </p:sp>
    </p:spTree>
    <p:extLst>
      <p:ext uri="{BB962C8B-B14F-4D97-AF65-F5344CB8AC3E}">
        <p14:creationId xmlns:p14="http://schemas.microsoft.com/office/powerpoint/2010/main" val="3930780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 the Trump administration, immigrant children have been kept in abysmal conditions at detention facilities. This report aims to answer this overarching question: </a:t>
            </a:r>
            <a:r>
              <a:rPr lang="en-US" sz="1200" b="1" kern="1200" dirty="0">
                <a:solidFill>
                  <a:schemeClr val="tx1"/>
                </a:solidFill>
                <a:effectLst/>
                <a:latin typeface="+mn-lt"/>
                <a:ea typeface="+mn-ea"/>
                <a:cs typeface="+mn-cs"/>
              </a:rPr>
              <a:t>Were immigrant children of certain nationalities, genders, and ages more likely to spend more than 72 hours in a detention facility than others?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report will utilize logistic regression and classification models to answer this question</a:t>
            </a:r>
            <a:r>
              <a:rPr lang="en-US" dirty="0">
                <a:effectLst/>
              </a:rPr>
              <a:t> </a:t>
            </a:r>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3</a:t>
            </a:fld>
            <a:endParaRPr lang="en-US"/>
          </a:p>
        </p:txBody>
      </p:sp>
    </p:spTree>
    <p:extLst>
      <p:ext uri="{BB962C8B-B14F-4D97-AF65-F5344CB8AC3E}">
        <p14:creationId xmlns:p14="http://schemas.microsoft.com/office/powerpoint/2010/main" val="232626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Question: Were immigrant children of certain nationalities, genders, and ages more likely to be kept over the legal time limit in a detention facility than others? </a:t>
            </a:r>
          </a:p>
          <a:p>
            <a:endParaRPr lang="en-US" dirty="0"/>
          </a:p>
          <a:p>
            <a:r>
              <a:rPr lang="en-US" sz="1200" kern="1200" dirty="0">
                <a:solidFill>
                  <a:schemeClr val="tx1"/>
                </a:solidFill>
                <a:effectLst/>
                <a:latin typeface="+mn-lt"/>
                <a:ea typeface="+mn-ea"/>
                <a:cs typeface="+mn-cs"/>
              </a:rPr>
              <a:t> One side of the debate argues that the Trump administration has implemented policies that violate human</a:t>
            </a:r>
          </a:p>
          <a:p>
            <a:r>
              <a:rPr lang="en-US" sz="1200" kern="1200" dirty="0">
                <a:solidFill>
                  <a:schemeClr val="tx1"/>
                </a:solidFill>
                <a:effectLst/>
                <a:latin typeface="+mn-lt"/>
                <a:ea typeface="+mn-ea"/>
                <a:cs typeface="+mn-cs"/>
              </a:rPr>
              <a:t>rights. “Policy Point-Counterpoint: Are the Trump Administration’s Immigration Policies Just or Unjust</a:t>
            </a:r>
          </a:p>
          <a:p>
            <a:r>
              <a:rPr lang="en-US" sz="1200" kern="1200" dirty="0">
                <a:solidFill>
                  <a:schemeClr val="tx1"/>
                </a:solidFill>
                <a:effectLst/>
                <a:latin typeface="+mn-lt"/>
                <a:ea typeface="+mn-ea"/>
                <a:cs typeface="+mn-cs"/>
              </a:rPr>
              <a:t>for Immigrant Children in Particular and the Country in General?”, written by Dr. Victoria A. Anyikwa</a:t>
            </a:r>
          </a:p>
          <a:p>
            <a:r>
              <a:rPr lang="en-US" sz="1200" kern="1200" dirty="0">
                <a:solidFill>
                  <a:schemeClr val="tx1"/>
                </a:solidFill>
                <a:effectLst/>
                <a:latin typeface="+mn-lt"/>
                <a:ea typeface="+mn-ea"/>
                <a:cs typeface="+mn-cs"/>
              </a:rPr>
              <a:t>and colleagues, evaluates how immigration laws under the Trump Administration have negatively impacted</a:t>
            </a:r>
          </a:p>
          <a:p>
            <a:r>
              <a:rPr lang="en-US" sz="1200" kern="1200" dirty="0">
                <a:solidFill>
                  <a:schemeClr val="tx1"/>
                </a:solidFill>
                <a:effectLst/>
                <a:latin typeface="+mn-lt"/>
                <a:ea typeface="+mn-ea"/>
                <a:cs typeface="+mn-cs"/>
              </a:rPr>
              <a:t>immigrant children and contributed to the psychological trauma and health consequences they face (Anyikwa</a:t>
            </a:r>
          </a:p>
          <a:p>
            <a:r>
              <a:rPr lang="en-US" sz="1200" kern="1200" dirty="0">
                <a:solidFill>
                  <a:schemeClr val="tx1"/>
                </a:solidFill>
                <a:effectLst/>
                <a:latin typeface="+mn-lt"/>
                <a:ea typeface="+mn-ea"/>
                <a:cs typeface="+mn-cs"/>
              </a:rPr>
              <a:t>et al 2019, 1). The Trump administration has implemented a series of “no-nonsense” policies; his antiimmigration</a:t>
            </a:r>
          </a:p>
          <a:p>
            <a:r>
              <a:rPr lang="en-US" sz="1200" kern="1200" dirty="0">
                <a:solidFill>
                  <a:schemeClr val="tx1"/>
                </a:solidFill>
                <a:effectLst/>
                <a:latin typeface="+mn-lt"/>
                <a:ea typeface="+mn-ea"/>
                <a:cs typeface="+mn-cs"/>
              </a:rPr>
              <a:t>rhetoric has fueled anti-immigrant sentiment and the creation of hate groups to promote negative</a:t>
            </a:r>
          </a:p>
          <a:p>
            <a:r>
              <a:rPr lang="en-US" sz="1200" kern="1200" dirty="0">
                <a:solidFill>
                  <a:schemeClr val="tx1"/>
                </a:solidFill>
                <a:effectLst/>
                <a:latin typeface="+mn-lt"/>
                <a:ea typeface="+mn-ea"/>
                <a:cs typeface="+mn-cs"/>
              </a:rPr>
              <a:t>attitudes among U.S. citizens (Anyikwa 6).</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“Family Separation and Lives in Limbo: U.S. Immigration Policy in the 1920s and during the Trump</a:t>
            </a:r>
          </a:p>
          <a:p>
            <a:r>
              <a:rPr lang="en-US" sz="1200" kern="1200" dirty="0">
                <a:solidFill>
                  <a:schemeClr val="tx1"/>
                </a:solidFill>
                <a:effectLst/>
                <a:latin typeface="+mn-lt"/>
                <a:ea typeface="+mn-ea"/>
                <a:cs typeface="+mn-cs"/>
              </a:rPr>
              <a:t>Administration”, written by Yael Schachear, examines policies and practices that are related to family</a:t>
            </a:r>
          </a:p>
          <a:p>
            <a:r>
              <a:rPr lang="en-US" sz="1200" kern="1200" dirty="0">
                <a:solidFill>
                  <a:schemeClr val="tx1"/>
                </a:solidFill>
                <a:effectLst/>
                <a:latin typeface="+mn-lt"/>
                <a:ea typeface="+mn-ea"/>
                <a:cs typeface="+mn-cs"/>
              </a:rPr>
              <a:t>separation among immigrants in the 1920s and now. It asserts that the Trump administration supports family</a:t>
            </a:r>
          </a:p>
          <a:p>
            <a:r>
              <a:rPr lang="en-US" sz="1200" kern="1200" dirty="0">
                <a:solidFill>
                  <a:schemeClr val="tx1"/>
                </a:solidFill>
                <a:effectLst/>
                <a:latin typeface="+mn-lt"/>
                <a:ea typeface="+mn-ea"/>
                <a:cs typeface="+mn-cs"/>
              </a:rPr>
              <a:t>separations and deporting critically ill immigrant children. It concludes that the current administration goes</a:t>
            </a:r>
          </a:p>
          <a:p>
            <a:r>
              <a:rPr lang="en-US" sz="1200" kern="1200" dirty="0">
                <a:solidFill>
                  <a:schemeClr val="tx1"/>
                </a:solidFill>
                <a:effectLst/>
                <a:latin typeface="+mn-lt"/>
                <a:ea typeface="+mn-ea"/>
                <a:cs typeface="+mn-cs"/>
              </a:rPr>
              <a:t>beyond the policies from the 1920s and has imposed policies to restrict admission and impede the successful</a:t>
            </a:r>
          </a:p>
          <a:p>
            <a:r>
              <a:rPr lang="en-US" sz="1200" kern="1200" dirty="0">
                <a:solidFill>
                  <a:schemeClr val="tx1"/>
                </a:solidFill>
                <a:effectLst/>
                <a:latin typeface="+mn-lt"/>
                <a:ea typeface="+mn-ea"/>
                <a:cs typeface="+mn-cs"/>
              </a:rPr>
              <a:t>integration of immigrants (Schachear 2020, 197). Schachear’s research demonstrates that Trump’s policies</a:t>
            </a:r>
          </a:p>
          <a:p>
            <a:r>
              <a:rPr lang="en-US" sz="1200" kern="1200" dirty="0">
                <a:solidFill>
                  <a:schemeClr val="tx1"/>
                </a:solidFill>
                <a:effectLst/>
                <a:latin typeface="+mn-lt"/>
                <a:ea typeface="+mn-ea"/>
                <a:cs typeface="+mn-cs"/>
              </a:rPr>
              <a:t>separating families not only excludes newcomers but also prevents those immigrants already in the United</a:t>
            </a:r>
          </a:p>
          <a:p>
            <a:r>
              <a:rPr lang="en-US" sz="1200" kern="1200" dirty="0">
                <a:solidFill>
                  <a:schemeClr val="tx1"/>
                </a:solidFill>
                <a:effectLst/>
                <a:latin typeface="+mn-lt"/>
                <a:ea typeface="+mn-ea"/>
                <a:cs typeface="+mn-cs"/>
              </a:rPr>
              <a:t>States’ from feeling a valued part of the United States (193).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other side of the scholarly debate argues that Trump’s administration has implemented policies that</a:t>
            </a:r>
          </a:p>
          <a:p>
            <a:r>
              <a:rPr lang="en-US" sz="1200" kern="1200" dirty="0">
                <a:solidFill>
                  <a:schemeClr val="tx1"/>
                </a:solidFill>
                <a:effectLst/>
                <a:latin typeface="+mn-lt"/>
                <a:ea typeface="+mn-ea"/>
                <a:cs typeface="+mn-cs"/>
              </a:rPr>
              <a:t>are protecting U.S. citizens from the harms caused by immigrants to the economy. Donald Trump’s White</a:t>
            </a:r>
          </a:p>
          <a:p>
            <a:r>
              <a:rPr lang="en-US" sz="1200" kern="1200" dirty="0">
                <a:solidFill>
                  <a:schemeClr val="tx1"/>
                </a:solidFill>
                <a:effectLst/>
                <a:latin typeface="+mn-lt"/>
                <a:ea typeface="+mn-ea"/>
                <a:cs typeface="+mn-cs"/>
              </a:rPr>
              <a:t>House released a memo outlining that immigrants are a strain on public resources. The rate of low-skilled</a:t>
            </a:r>
          </a:p>
          <a:p>
            <a:r>
              <a:rPr lang="en-US" sz="1200" kern="1200" dirty="0">
                <a:solidFill>
                  <a:schemeClr val="tx1"/>
                </a:solidFill>
                <a:effectLst/>
                <a:latin typeface="+mn-lt"/>
                <a:ea typeface="+mn-ea"/>
                <a:cs typeface="+mn-cs"/>
              </a:rPr>
              <a:t>immigration in the United States puts a strain on public resources (welfare programs) and increases the</a:t>
            </a:r>
          </a:p>
          <a:p>
            <a:r>
              <a:rPr lang="en-US" sz="1200" kern="1200" dirty="0">
                <a:solidFill>
                  <a:schemeClr val="tx1"/>
                </a:solidFill>
                <a:effectLst/>
                <a:latin typeface="+mn-lt"/>
                <a:ea typeface="+mn-ea"/>
                <a:cs typeface="+mn-cs"/>
              </a:rPr>
              <a:t>burden of American taxpayers. Trump’s immigration reform will stem the tide of low-skilled immigration</a:t>
            </a:r>
          </a:p>
          <a:p>
            <a:r>
              <a:rPr lang="en-US" sz="1200" kern="1200" dirty="0">
                <a:solidFill>
                  <a:schemeClr val="tx1"/>
                </a:solidFill>
                <a:effectLst/>
                <a:latin typeface="+mn-lt"/>
                <a:ea typeface="+mn-ea"/>
                <a:cs typeface="+mn-cs"/>
              </a:rPr>
              <a:t>to secure the borders, curb the low-skilled workers by ending extended-family chain migration, and end the</a:t>
            </a:r>
          </a:p>
          <a:p>
            <a:r>
              <a:rPr lang="en-US" sz="1200" kern="1200" dirty="0">
                <a:solidFill>
                  <a:schemeClr val="tx1"/>
                </a:solidFill>
                <a:effectLst/>
                <a:latin typeface="+mn-lt"/>
                <a:ea typeface="+mn-ea"/>
                <a:cs typeface="+mn-cs"/>
              </a:rPr>
              <a:t>visa lottery system (White House).</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4</a:t>
            </a:fld>
            <a:endParaRPr lang="en-US"/>
          </a:p>
        </p:txBody>
      </p:sp>
    </p:spTree>
    <p:extLst>
      <p:ext uri="{BB962C8B-B14F-4D97-AF65-F5344CB8AC3E}">
        <p14:creationId xmlns:p14="http://schemas.microsoft.com/office/powerpoint/2010/main" val="331777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for this report was from the U.S. Customs and Border Protection in October, 2020. The dataset is a combination of two sources:</a:t>
            </a:r>
          </a:p>
          <a:p>
            <a:endParaRPr lang="en-US" sz="1200" kern="1200" dirty="0">
              <a:solidFill>
                <a:schemeClr val="tx1"/>
              </a:solidFill>
              <a:effectLst/>
              <a:latin typeface="+mn-lt"/>
              <a:ea typeface="+mn-ea"/>
              <a:cs typeface="+mn-cs"/>
            </a:endParaRPr>
          </a:p>
          <a:p>
            <a:pPr marL="228600" indent="-228600">
              <a:buAutoNum type="arabicPeriod"/>
            </a:pPr>
            <a:r>
              <a:rPr lang="en-US" sz="1200" kern="1200" dirty="0">
                <a:solidFill>
                  <a:schemeClr val="tx1"/>
                </a:solidFill>
                <a:effectLst/>
                <a:latin typeface="+mn-lt"/>
                <a:ea typeface="+mn-ea"/>
                <a:cs typeface="+mn-cs"/>
              </a:rPr>
              <a:t>Office of Field Operations child detentions: Detentions of children at all ports of entry by the U.S. Customs and Border Protection Border Patrol between mid-January 2017 and late January of 2020</a:t>
            </a:r>
          </a:p>
          <a:p>
            <a:pPr marL="228600" indent="-228600">
              <a:buAutoNum type="arabicPeriod"/>
            </a:pPr>
            <a:r>
              <a:rPr lang="en-US" sz="1200" kern="1200" dirty="0">
                <a:solidFill>
                  <a:schemeClr val="tx1"/>
                </a:solidFill>
                <a:effectLst/>
                <a:latin typeface="+mn-lt"/>
                <a:ea typeface="+mn-ea"/>
                <a:cs typeface="+mn-cs"/>
              </a:rPr>
              <a:t>Border Patrol child detentions: Detentions of children between all ports of entry by the U.S. Customs and Border Protection Office of Field Operations between mid-January 2017 and mid-June 2020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original dataset had the variables you can see in the table: custody book-in time and date, custody book-out time and date, apprehension date, time in custody in hours, age group of child, child gender, child country of citizenship, border, field office name, data source.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5</a:t>
            </a:fld>
            <a:endParaRPr lang="en-US"/>
          </a:p>
        </p:txBody>
      </p:sp>
    </p:spTree>
    <p:extLst>
      <p:ext uri="{BB962C8B-B14F-4D97-AF65-F5344CB8AC3E}">
        <p14:creationId xmlns:p14="http://schemas.microsoft.com/office/powerpoint/2010/main" val="87338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a:solidFill>
                  <a:schemeClr val="tx1"/>
                </a:solidFill>
                <a:effectLst/>
                <a:latin typeface="+mn-lt"/>
                <a:ea typeface="+mn-ea"/>
                <a:cs typeface="+mn-cs"/>
              </a:rPr>
              <a:t>After gathering the data, a “Year” column was added, and the custody book-in time and date, custody book-out time and date, border, field office name, and data source variables were removed. Next, a binary outcome variable was added called: “Over_72_hours”. It was set to 1 if the number of hours a child was held in custody was greater than 72, and 0 if the number of hours a child was held in custody was less than 72. </a:t>
            </a:r>
          </a:p>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The variables of age group and gender were changed to characters to feed into the logistic regression. This dataset was merged with another dataset contained regions of the world and the corresponding countries in each respective region. These regions included: Asia, Europe, Africa, Central America, Oceania, Caribbean, South America, Oceania, Caribbean, South America, Canada, Middle East, Mexico. The citizenship column was then removed from this final dataset. </a:t>
            </a:r>
          </a:p>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The final dataset contained columns: Year, Gender, Age Group, Region of Origin, Over_72_hours. Each row represented an immigrant children held in a detention facility. </a:t>
            </a:r>
          </a:p>
          <a:p>
            <a:pPr marL="0" indent="0">
              <a:buNone/>
            </a:pPr>
            <a:endParaRPr lang="en-US" sz="1800" dirty="0"/>
          </a:p>
          <a:p>
            <a:r>
              <a:rPr lang="en-US" sz="1800" b="1" dirty="0"/>
              <a:t>Final Dataset: </a:t>
            </a:r>
            <a:r>
              <a:rPr lang="en-US" sz="1800" dirty="0"/>
              <a:t>Year, Gender, Age Group, Region of Origin, Over_72_hours </a:t>
            </a:r>
          </a:p>
          <a:p>
            <a:pPr lvl="1"/>
            <a:r>
              <a:rPr lang="en-US" sz="1800" dirty="0"/>
              <a:t>Over_72_hours = 1 if the child was kept over 72-hour legal limit</a:t>
            </a:r>
          </a:p>
          <a:p>
            <a:pPr lvl="1"/>
            <a:r>
              <a:rPr lang="en-US" sz="1800" dirty="0"/>
              <a:t>Over_72_hours = 0 if the child was kept within the 72-hour legal limit</a:t>
            </a:r>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6</a:t>
            </a:fld>
            <a:endParaRPr lang="en-US"/>
          </a:p>
        </p:txBody>
      </p:sp>
    </p:spTree>
    <p:extLst>
      <p:ext uri="{BB962C8B-B14F-4D97-AF65-F5344CB8AC3E}">
        <p14:creationId xmlns:p14="http://schemas.microsoft.com/office/powerpoint/2010/main" val="3277592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amount of data, there is a sufficient amount of data to make the study worthwhile. This is also all the data made publicly available by Customs and Border Protection.</a:t>
            </a:r>
          </a:p>
          <a:p>
            <a:endParaRPr lang="en-US" dirty="0"/>
          </a:p>
          <a:p>
            <a:r>
              <a:rPr lang="en-US" dirty="0"/>
              <a:t>However, there are some imbalances in the dataset. There is an unequal amount of children detained in each year; an unequal number of female and male children; an unequal number of immigrant children in each age group; an unequal number of children from each region of origin, and in the number of immigrant children held over 72 hours. </a:t>
            </a:r>
          </a:p>
          <a:p>
            <a:endParaRPr lang="en-US" dirty="0"/>
          </a:p>
          <a:p>
            <a:r>
              <a:rPr lang="en-US" dirty="0"/>
              <a:t>However, I tried to account for these imbalances in my analysis.</a:t>
            </a:r>
          </a:p>
          <a:p>
            <a:r>
              <a:rPr lang="en-US" dirty="0"/>
              <a:t>First, these imbalances are accounted for in the logistic regression due to the error bars created. </a:t>
            </a:r>
          </a:p>
          <a:p>
            <a:r>
              <a:rPr lang="en-US" dirty="0"/>
              <a:t>Second, I use undersampling in the classification models to demonstrate the differences in the results between balanced and unbalanced datasets. </a:t>
            </a:r>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7</a:t>
            </a:fld>
            <a:endParaRPr lang="en-US"/>
          </a:p>
        </p:txBody>
      </p:sp>
    </p:spTree>
    <p:extLst>
      <p:ext uri="{BB962C8B-B14F-4D97-AF65-F5344CB8AC3E}">
        <p14:creationId xmlns:p14="http://schemas.microsoft.com/office/powerpoint/2010/main" val="417361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groups:</a:t>
            </a:r>
          </a:p>
          <a:p>
            <a:r>
              <a:rPr lang="en-US" dirty="0"/>
              <a:t>1: 0-1</a:t>
            </a:r>
          </a:p>
          <a:p>
            <a:r>
              <a:rPr lang="en-US" dirty="0"/>
              <a:t>2: 1-2</a:t>
            </a:r>
          </a:p>
          <a:p>
            <a:r>
              <a:rPr lang="en-US" dirty="0"/>
              <a:t>3: 3-5</a:t>
            </a:r>
          </a:p>
          <a:p>
            <a:r>
              <a:rPr lang="en-US" dirty="0"/>
              <a:t>4: 6-8</a:t>
            </a:r>
          </a:p>
          <a:p>
            <a:r>
              <a:rPr lang="en-US" dirty="0"/>
              <a:t>5: 9-11</a:t>
            </a:r>
          </a:p>
          <a:p>
            <a:r>
              <a:rPr lang="en-US" dirty="0"/>
              <a:t>6: 12-14</a:t>
            </a:r>
          </a:p>
          <a:p>
            <a:r>
              <a:rPr lang="en-US" dirty="0"/>
              <a:t>7:15-18 </a:t>
            </a:r>
          </a:p>
          <a:p>
            <a:endParaRPr lang="en-US" dirty="0"/>
          </a:p>
          <a:p>
            <a:r>
              <a:rPr lang="en-US" dirty="0"/>
              <a:t>Regions:</a:t>
            </a:r>
          </a:p>
          <a:p>
            <a:r>
              <a:rPr lang="en-US" dirty="0"/>
              <a:t>Central America, Mexico, south America </a:t>
            </a:r>
          </a:p>
          <a:p>
            <a:endParaRPr lang="en-US" dirty="0"/>
          </a:p>
          <a:p>
            <a:r>
              <a:rPr lang="en-US" dirty="0"/>
              <a:t>2020 – pandemic shut down borders </a:t>
            </a:r>
          </a:p>
        </p:txBody>
      </p:sp>
      <p:sp>
        <p:nvSpPr>
          <p:cNvPr id="4" name="Slide Number Placeholder 3"/>
          <p:cNvSpPr>
            <a:spLocks noGrp="1"/>
          </p:cNvSpPr>
          <p:nvPr>
            <p:ph type="sldNum" sz="quarter" idx="5"/>
          </p:nvPr>
        </p:nvSpPr>
        <p:spPr/>
        <p:txBody>
          <a:bodyPr/>
          <a:lstStyle/>
          <a:p>
            <a:fld id="{D6615A1F-CB67-4441-BA11-579BF2D44F82}" type="slidenum">
              <a:rPr lang="en-US" smtClean="0"/>
              <a:t>8</a:t>
            </a:fld>
            <a:endParaRPr lang="en-US"/>
          </a:p>
        </p:txBody>
      </p:sp>
    </p:spTree>
    <p:extLst>
      <p:ext uri="{BB962C8B-B14F-4D97-AF65-F5344CB8AC3E}">
        <p14:creationId xmlns:p14="http://schemas.microsoft.com/office/powerpoint/2010/main" val="263282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answer whether immigrant children of certain nationalities, genders, and ages were more likely to spend more than 72 hours in a detention facility than others, a logistic regression model was created.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full logistic regression model looked at overtime in detention facilities based on immigrant gender, age group, region of origin, and year.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 a naive bayes classification model was created to predict an immigrant child’s odds of overtime in a detention facility. The dataset was converted to factors to feed into the model. The dataset was then split into a training set and a test set with a 70/30 split. The naive bayes classification model was created using the training dataset. Contingency tables on the training dataset and the test dataset were generated and then the accuracy scores on both sets were calculated.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Third, a logistic regression classification model was created to predict an immigrant child’s odds of overtime in a detention facility. The dataset was split into a training set and a test set with a 70/30 split. A classification model was built using the training data, and the model performance was evaluated on the training set and the test set through accuracy scores. Fourth, a logistic regression classification model was made with a balanced dataset in which the over_72_hours = 1 datapoints and over_72_hours = 0 datapoints were equal in number (See Section 5. Results were detailed step-by-step code).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Fifth, a decision tree classifier was made with four different balanced datasets in which the datapoints in which over_72_hours = 1 and over_72_hours = 0 were equal (see Appendix 4 for detailed step-by-step code).</a:t>
            </a:r>
          </a:p>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9</a:t>
            </a:fld>
            <a:endParaRPr lang="en-US"/>
          </a:p>
        </p:txBody>
      </p:sp>
    </p:spTree>
    <p:extLst>
      <p:ext uri="{BB962C8B-B14F-4D97-AF65-F5344CB8AC3E}">
        <p14:creationId xmlns:p14="http://schemas.microsoft.com/office/powerpoint/2010/main" val="133804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615A1F-CB67-4441-BA11-579BF2D44F82}" type="slidenum">
              <a:rPr lang="en-US" smtClean="0"/>
              <a:t>10</a:t>
            </a:fld>
            <a:endParaRPr lang="en-US"/>
          </a:p>
        </p:txBody>
      </p:sp>
    </p:spTree>
    <p:extLst>
      <p:ext uri="{BB962C8B-B14F-4D97-AF65-F5344CB8AC3E}">
        <p14:creationId xmlns:p14="http://schemas.microsoft.com/office/powerpoint/2010/main" val="1588066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12/4/20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600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0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12/4/20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0042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12/4/20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242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12/4/20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177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5220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440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8559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12/4/20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57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00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12/4/20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675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69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235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723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186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16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420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12/4/20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526009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3971-976B-A744-AB9A-AE6275F6A38E}"/>
              </a:ext>
            </a:extLst>
          </p:cNvPr>
          <p:cNvSpPr>
            <a:spLocks noGrp="1"/>
          </p:cNvSpPr>
          <p:nvPr>
            <p:ph type="ctrTitle"/>
          </p:nvPr>
        </p:nvSpPr>
        <p:spPr>
          <a:xfrm>
            <a:off x="792483" y="821265"/>
            <a:ext cx="6098705" cy="5222117"/>
          </a:xfrm>
        </p:spPr>
        <p:txBody>
          <a:bodyPr anchor="ctr">
            <a:normAutofit/>
          </a:bodyPr>
          <a:lstStyle/>
          <a:p>
            <a:pPr algn="r"/>
            <a:r>
              <a:rPr lang="en-US" sz="2400" b="1" dirty="0"/>
              <a:t>The impact of President trump’s first term on immigrant children in detention facilities  </a:t>
            </a:r>
          </a:p>
        </p:txBody>
      </p:sp>
      <p:sp>
        <p:nvSpPr>
          <p:cNvPr id="3" name="Subtitle 2">
            <a:extLst>
              <a:ext uri="{FF2B5EF4-FFF2-40B4-BE49-F238E27FC236}">
                <a16:creationId xmlns:a16="http://schemas.microsoft.com/office/drawing/2014/main" id="{4D0A1673-9C4A-C043-B6DD-2F8A46E6CF6F}"/>
              </a:ext>
            </a:extLst>
          </p:cNvPr>
          <p:cNvSpPr>
            <a:spLocks noGrp="1"/>
          </p:cNvSpPr>
          <p:nvPr>
            <p:ph type="subTitle" idx="1"/>
          </p:nvPr>
        </p:nvSpPr>
        <p:spPr>
          <a:xfrm>
            <a:off x="7903028" y="821265"/>
            <a:ext cx="3265713" cy="5222117"/>
          </a:xfrm>
        </p:spPr>
        <p:txBody>
          <a:bodyPr anchor="ctr">
            <a:normAutofit/>
          </a:bodyPr>
          <a:lstStyle/>
          <a:p>
            <a:r>
              <a:rPr lang="en-US" dirty="0"/>
              <a:t>SML310: Final Project</a:t>
            </a:r>
          </a:p>
          <a:p>
            <a:r>
              <a:rPr lang="en-US" i="1" dirty="0"/>
              <a:t>Mia Rosini</a:t>
            </a:r>
          </a:p>
        </p:txBody>
      </p:sp>
    </p:spTree>
    <p:extLst>
      <p:ext uri="{BB962C8B-B14F-4D97-AF65-F5344CB8AC3E}">
        <p14:creationId xmlns:p14="http://schemas.microsoft.com/office/powerpoint/2010/main" val="427786721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31" name="Rectangle 3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3" name="Picture 32">
            <a:extLst>
              <a:ext uri="{FF2B5EF4-FFF2-40B4-BE49-F238E27FC236}">
                <a16:creationId xmlns:a16="http://schemas.microsoft.com/office/drawing/2014/main" id="{7A771FBF-1693-4446-977C-DBF8387D19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0792"/>
          <a:stretch/>
        </p:blipFill>
        <p:spPr>
          <a:xfrm rot="10800000" flipH="1" flipV="1">
            <a:off x="0" y="4102768"/>
            <a:ext cx="4642202" cy="2755232"/>
          </a:xfrm>
          <a:prstGeom prst="rect">
            <a:avLst/>
          </a:prstGeom>
        </p:spPr>
      </p:pic>
      <p:sp>
        <p:nvSpPr>
          <p:cNvPr id="2" name="Title 1">
            <a:extLst>
              <a:ext uri="{FF2B5EF4-FFF2-40B4-BE49-F238E27FC236}">
                <a16:creationId xmlns:a16="http://schemas.microsoft.com/office/drawing/2014/main" id="{2F93CB03-A1FE-DA4E-B20E-893C8A601523}"/>
              </a:ext>
            </a:extLst>
          </p:cNvPr>
          <p:cNvSpPr>
            <a:spLocks noGrp="1"/>
          </p:cNvSpPr>
          <p:nvPr>
            <p:ph type="title"/>
          </p:nvPr>
        </p:nvSpPr>
        <p:spPr>
          <a:xfrm>
            <a:off x="665922" y="987287"/>
            <a:ext cx="3548269" cy="4697896"/>
          </a:xfrm>
        </p:spPr>
        <p:txBody>
          <a:bodyPr>
            <a:normAutofit/>
          </a:bodyPr>
          <a:lstStyle/>
          <a:p>
            <a:r>
              <a:rPr lang="en-US" sz="3600" b="1" dirty="0"/>
              <a:t>Logistic regression</a:t>
            </a:r>
          </a:p>
        </p:txBody>
      </p:sp>
      <p:sp>
        <p:nvSpPr>
          <p:cNvPr id="3" name="Content Placeholder 2">
            <a:extLst>
              <a:ext uri="{FF2B5EF4-FFF2-40B4-BE49-F238E27FC236}">
                <a16:creationId xmlns:a16="http://schemas.microsoft.com/office/drawing/2014/main" id="{FB56C992-9CC0-8949-B357-E55ABBB6EB2A}"/>
              </a:ext>
            </a:extLst>
          </p:cNvPr>
          <p:cNvSpPr>
            <a:spLocks noGrp="1"/>
          </p:cNvSpPr>
          <p:nvPr>
            <p:ph idx="1"/>
          </p:nvPr>
        </p:nvSpPr>
        <p:spPr>
          <a:xfrm>
            <a:off x="5057825" y="987287"/>
            <a:ext cx="5755949" cy="4697895"/>
          </a:xfrm>
        </p:spPr>
        <p:txBody>
          <a:bodyPr anchor="ctr">
            <a:normAutofit/>
          </a:bodyPr>
          <a:lstStyle/>
          <a:p>
            <a:r>
              <a:rPr lang="en-US" sz="1800"/>
              <a:t>An immigrant child who is female, 6-8 years old, kept in the year 2020, and from Central America has the highest odds of being detained longer than the 72-hour time limit</a:t>
            </a:r>
          </a:p>
          <a:p>
            <a:endParaRPr lang="en-US" sz="1800"/>
          </a:p>
        </p:txBody>
      </p:sp>
      <p:pic>
        <p:nvPicPr>
          <p:cNvPr id="7" name="Picture 6">
            <a:extLst>
              <a:ext uri="{FF2B5EF4-FFF2-40B4-BE49-F238E27FC236}">
                <a16:creationId xmlns:a16="http://schemas.microsoft.com/office/drawing/2014/main" id="{D28D44D3-8CEC-3546-BD9E-4B5596C3CA35}"/>
              </a:ext>
            </a:extLst>
          </p:cNvPr>
          <p:cNvPicPr>
            <a:picLocks noChangeAspect="1"/>
          </p:cNvPicPr>
          <p:nvPr/>
        </p:nvPicPr>
        <p:blipFill>
          <a:blip r:embed="rId4"/>
          <a:stretch>
            <a:fillRect/>
          </a:stretch>
        </p:blipFill>
        <p:spPr>
          <a:xfrm>
            <a:off x="5039384" y="987287"/>
            <a:ext cx="6865067" cy="888138"/>
          </a:xfrm>
          <a:prstGeom prst="rect">
            <a:avLst/>
          </a:prstGeom>
        </p:spPr>
      </p:pic>
    </p:spTree>
    <p:extLst>
      <p:ext uri="{BB962C8B-B14F-4D97-AF65-F5344CB8AC3E}">
        <p14:creationId xmlns:p14="http://schemas.microsoft.com/office/powerpoint/2010/main" val="340020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6ED18F-A786-6E4B-96A4-DFDD7E0EC242}"/>
              </a:ext>
            </a:extLst>
          </p:cNvPr>
          <p:cNvPicPr>
            <a:picLocks noChangeAspect="1"/>
          </p:cNvPicPr>
          <p:nvPr/>
        </p:nvPicPr>
        <p:blipFill>
          <a:blip r:embed="rId3"/>
          <a:stretch>
            <a:fillRect/>
          </a:stretch>
        </p:blipFill>
        <p:spPr>
          <a:xfrm>
            <a:off x="7333228" y="1017664"/>
            <a:ext cx="3068835" cy="2060298"/>
          </a:xfrm>
          <a:prstGeom prst="rect">
            <a:avLst/>
          </a:prstGeom>
        </p:spPr>
      </p:pic>
      <p:sp>
        <p:nvSpPr>
          <p:cNvPr id="20" name="Rectangle 19">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7100DA-DD3D-DB4E-BC18-BBE940E65ED3}"/>
              </a:ext>
            </a:extLst>
          </p:cNvPr>
          <p:cNvPicPr>
            <a:picLocks noChangeAspect="1"/>
          </p:cNvPicPr>
          <p:nvPr/>
        </p:nvPicPr>
        <p:blipFill>
          <a:blip r:embed="rId4"/>
          <a:stretch>
            <a:fillRect/>
          </a:stretch>
        </p:blipFill>
        <p:spPr>
          <a:xfrm>
            <a:off x="1789937" y="948634"/>
            <a:ext cx="3108777" cy="2060298"/>
          </a:xfrm>
          <a:prstGeom prst="rect">
            <a:avLst/>
          </a:prstGeom>
        </p:spPr>
      </p:pic>
      <p:pic>
        <p:nvPicPr>
          <p:cNvPr id="6" name="Picture 5">
            <a:extLst>
              <a:ext uri="{FF2B5EF4-FFF2-40B4-BE49-F238E27FC236}">
                <a16:creationId xmlns:a16="http://schemas.microsoft.com/office/drawing/2014/main" id="{0916DAFF-5173-1047-83E9-4EE831D526D9}"/>
              </a:ext>
            </a:extLst>
          </p:cNvPr>
          <p:cNvPicPr>
            <a:picLocks noChangeAspect="1"/>
          </p:cNvPicPr>
          <p:nvPr/>
        </p:nvPicPr>
        <p:blipFill>
          <a:blip r:embed="rId5"/>
          <a:stretch>
            <a:fillRect/>
          </a:stretch>
        </p:blipFill>
        <p:spPr>
          <a:xfrm>
            <a:off x="1792368" y="3849068"/>
            <a:ext cx="3014004" cy="2060298"/>
          </a:xfrm>
          <a:prstGeom prst="rect">
            <a:avLst/>
          </a:prstGeom>
        </p:spPr>
      </p:pic>
      <p:pic>
        <p:nvPicPr>
          <p:cNvPr id="7" name="Picture 6">
            <a:extLst>
              <a:ext uri="{FF2B5EF4-FFF2-40B4-BE49-F238E27FC236}">
                <a16:creationId xmlns:a16="http://schemas.microsoft.com/office/drawing/2014/main" id="{541356E6-7F94-6B41-8E76-2E00A4C62A70}"/>
              </a:ext>
            </a:extLst>
          </p:cNvPr>
          <p:cNvPicPr>
            <a:picLocks noChangeAspect="1"/>
          </p:cNvPicPr>
          <p:nvPr/>
        </p:nvPicPr>
        <p:blipFill>
          <a:blip r:embed="rId6"/>
          <a:stretch>
            <a:fillRect/>
          </a:stretch>
        </p:blipFill>
        <p:spPr>
          <a:xfrm>
            <a:off x="7333228" y="3836067"/>
            <a:ext cx="3024692" cy="2060298"/>
          </a:xfrm>
          <a:prstGeom prst="rect">
            <a:avLst/>
          </a:prstGeom>
        </p:spPr>
      </p:pic>
    </p:spTree>
    <p:extLst>
      <p:ext uri="{BB962C8B-B14F-4D97-AF65-F5344CB8AC3E}">
        <p14:creationId xmlns:p14="http://schemas.microsoft.com/office/powerpoint/2010/main" val="84624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DD5BC2-A8E7-4CAD-955A-3807355EC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1" name="Rectangle 10">
            <a:extLst>
              <a:ext uri="{FF2B5EF4-FFF2-40B4-BE49-F238E27FC236}">
                <a16:creationId xmlns:a16="http://schemas.microsoft.com/office/drawing/2014/main" id="{6DC4C138-BBE2-4601-9B27-F6960A44C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11">
            <a:extLst>
              <a:ext uri="{FF2B5EF4-FFF2-40B4-BE49-F238E27FC236}">
                <a16:creationId xmlns:a16="http://schemas.microsoft.com/office/drawing/2014/main" id="{F6555DCA-BE6B-44B7-A0E9-3DF12F93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08" y="562356"/>
            <a:ext cx="11073384"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11">
            <a:extLst>
              <a:ext uri="{FF2B5EF4-FFF2-40B4-BE49-F238E27FC236}">
                <a16:creationId xmlns:a16="http://schemas.microsoft.com/office/drawing/2014/main" id="{7907E280-0DE1-4EDB-A8C9-5C995CAC3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DAE020C-107F-1E4A-ADF8-3A3FBEF3EF1F}"/>
              </a:ext>
            </a:extLst>
          </p:cNvPr>
          <p:cNvPicPr>
            <a:picLocks noChangeAspect="1"/>
          </p:cNvPicPr>
          <p:nvPr/>
        </p:nvPicPr>
        <p:blipFill>
          <a:blip r:embed="rId4"/>
          <a:stretch>
            <a:fillRect/>
          </a:stretch>
        </p:blipFill>
        <p:spPr>
          <a:xfrm>
            <a:off x="4894799" y="873252"/>
            <a:ext cx="2402401" cy="5111496"/>
          </a:xfrm>
          <a:prstGeom prst="rect">
            <a:avLst/>
          </a:prstGeom>
          <a:ln w="31750" cap="sq">
            <a:noFill/>
            <a:miter lim="800000"/>
          </a:ln>
        </p:spPr>
      </p:pic>
    </p:spTree>
    <p:extLst>
      <p:ext uri="{BB962C8B-B14F-4D97-AF65-F5344CB8AC3E}">
        <p14:creationId xmlns:p14="http://schemas.microsoft.com/office/powerpoint/2010/main" val="103376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B68A-C586-E24C-9C18-F5ED31476C7D}"/>
              </a:ext>
            </a:extLst>
          </p:cNvPr>
          <p:cNvSpPr>
            <a:spLocks noGrp="1"/>
          </p:cNvSpPr>
          <p:nvPr>
            <p:ph type="title"/>
          </p:nvPr>
        </p:nvSpPr>
        <p:spPr>
          <a:xfrm>
            <a:off x="2209800" y="657105"/>
            <a:ext cx="9768840" cy="1293028"/>
          </a:xfrm>
        </p:spPr>
        <p:txBody>
          <a:bodyPr>
            <a:normAutofit/>
          </a:bodyPr>
          <a:lstStyle/>
          <a:p>
            <a:r>
              <a:rPr lang="en-US" sz="2800" b="1" dirty="0"/>
              <a:t>naïve bayes classification model:  </a:t>
            </a:r>
          </a:p>
        </p:txBody>
      </p:sp>
      <p:pic>
        <p:nvPicPr>
          <p:cNvPr id="3" name="Picture 2">
            <a:extLst>
              <a:ext uri="{FF2B5EF4-FFF2-40B4-BE49-F238E27FC236}">
                <a16:creationId xmlns:a16="http://schemas.microsoft.com/office/drawing/2014/main" id="{9CDD002A-0775-A74E-B4B7-0732327D9E1B}"/>
              </a:ext>
            </a:extLst>
          </p:cNvPr>
          <p:cNvPicPr>
            <a:picLocks noChangeAspect="1"/>
          </p:cNvPicPr>
          <p:nvPr/>
        </p:nvPicPr>
        <p:blipFill>
          <a:blip r:embed="rId3"/>
          <a:stretch>
            <a:fillRect/>
          </a:stretch>
        </p:blipFill>
        <p:spPr>
          <a:xfrm>
            <a:off x="6095303" y="2075842"/>
            <a:ext cx="5115213" cy="4119635"/>
          </a:xfrm>
          <a:prstGeom prst="rect">
            <a:avLst/>
          </a:prstGeom>
        </p:spPr>
      </p:pic>
      <p:graphicFrame>
        <p:nvGraphicFramePr>
          <p:cNvPr id="7" name="Table 7">
            <a:extLst>
              <a:ext uri="{FF2B5EF4-FFF2-40B4-BE49-F238E27FC236}">
                <a16:creationId xmlns:a16="http://schemas.microsoft.com/office/drawing/2014/main" id="{EE40F7ED-D6F0-1447-97FA-E5FE4EE72EDC}"/>
              </a:ext>
            </a:extLst>
          </p:cNvPr>
          <p:cNvGraphicFramePr>
            <a:graphicFrameLocks noGrp="1"/>
          </p:cNvGraphicFramePr>
          <p:nvPr>
            <p:extLst>
              <p:ext uri="{D42A27DB-BD31-4B8C-83A1-F6EECF244321}">
                <p14:modId xmlns:p14="http://schemas.microsoft.com/office/powerpoint/2010/main" val="1027538741"/>
              </p:ext>
            </p:extLst>
          </p:nvPr>
        </p:nvGraphicFramePr>
        <p:xfrm>
          <a:off x="1378522" y="2386634"/>
          <a:ext cx="3530601" cy="1154853"/>
        </p:xfrm>
        <a:graphic>
          <a:graphicData uri="http://schemas.openxmlformats.org/drawingml/2006/table">
            <a:tbl>
              <a:tblPr firstRow="1" bandRow="1">
                <a:tableStyleId>{5940675A-B579-460E-94D1-54222C63F5DA}</a:tableStyleId>
              </a:tblPr>
              <a:tblGrid>
                <a:gridCol w="1176867">
                  <a:extLst>
                    <a:ext uri="{9D8B030D-6E8A-4147-A177-3AD203B41FA5}">
                      <a16:colId xmlns:a16="http://schemas.microsoft.com/office/drawing/2014/main" val="2035757061"/>
                    </a:ext>
                  </a:extLst>
                </a:gridCol>
                <a:gridCol w="1176867">
                  <a:extLst>
                    <a:ext uri="{9D8B030D-6E8A-4147-A177-3AD203B41FA5}">
                      <a16:colId xmlns:a16="http://schemas.microsoft.com/office/drawing/2014/main" val="2173560890"/>
                    </a:ext>
                  </a:extLst>
                </a:gridCol>
                <a:gridCol w="1176867">
                  <a:extLst>
                    <a:ext uri="{9D8B030D-6E8A-4147-A177-3AD203B41FA5}">
                      <a16:colId xmlns:a16="http://schemas.microsoft.com/office/drawing/2014/main" val="786572155"/>
                    </a:ext>
                  </a:extLst>
                </a:gridCol>
              </a:tblGrid>
              <a:tr h="384951">
                <a:tc>
                  <a:txBody>
                    <a:bodyPr/>
                    <a:lstStyle/>
                    <a:p>
                      <a:endParaRPr lang="en-US" dirty="0"/>
                    </a:p>
                  </a:txBody>
                  <a:tcPr>
                    <a:solidFill>
                      <a:schemeClr val="tx2">
                        <a:lumMod val="40000"/>
                        <a:lumOff val="60000"/>
                      </a:schemeClr>
                    </a:solidFill>
                  </a:tcPr>
                </a:tc>
                <a:tc>
                  <a:txBody>
                    <a:bodyPr/>
                    <a:lstStyle/>
                    <a:p>
                      <a:r>
                        <a:rPr lang="en-US" dirty="0"/>
                        <a:t>0</a:t>
                      </a:r>
                    </a:p>
                  </a:txBody>
                  <a:tcPr>
                    <a:solidFill>
                      <a:schemeClr val="tx2">
                        <a:lumMod val="40000"/>
                        <a:lumOff val="60000"/>
                      </a:schemeClr>
                    </a:solidFill>
                  </a:tcPr>
                </a:tc>
                <a:tc>
                  <a:txBody>
                    <a:bodyPr/>
                    <a:lstStyle/>
                    <a:p>
                      <a:r>
                        <a:rPr lang="en-US" dirty="0"/>
                        <a:t>1</a:t>
                      </a:r>
                    </a:p>
                  </a:txBody>
                  <a:tcPr>
                    <a:solidFill>
                      <a:schemeClr val="tx2">
                        <a:lumMod val="40000"/>
                        <a:lumOff val="60000"/>
                      </a:schemeClr>
                    </a:solidFill>
                  </a:tcPr>
                </a:tc>
                <a:extLst>
                  <a:ext uri="{0D108BD9-81ED-4DB2-BD59-A6C34878D82A}">
                    <a16:rowId xmlns:a16="http://schemas.microsoft.com/office/drawing/2014/main" val="1869493127"/>
                  </a:ext>
                </a:extLst>
              </a:tr>
              <a:tr h="384951">
                <a:tc>
                  <a:txBody>
                    <a:bodyPr/>
                    <a:lstStyle/>
                    <a:p>
                      <a:r>
                        <a:rPr lang="en-US" dirty="0"/>
                        <a:t>0</a:t>
                      </a:r>
                    </a:p>
                  </a:txBody>
                  <a:tcPr>
                    <a:solidFill>
                      <a:schemeClr val="tx2">
                        <a:lumMod val="40000"/>
                        <a:lumOff val="60000"/>
                      </a:schemeClr>
                    </a:solidFill>
                  </a:tcPr>
                </a:tc>
                <a:tc>
                  <a:txBody>
                    <a:bodyPr/>
                    <a:lstStyle/>
                    <a:p>
                      <a:r>
                        <a:rPr lang="en-US" dirty="0"/>
                        <a:t>205553</a:t>
                      </a:r>
                    </a:p>
                  </a:txBody>
                  <a:tcPr/>
                </a:tc>
                <a:tc>
                  <a:txBody>
                    <a:bodyPr/>
                    <a:lstStyle/>
                    <a:p>
                      <a:r>
                        <a:rPr lang="en-US" dirty="0"/>
                        <a:t>24393</a:t>
                      </a:r>
                    </a:p>
                  </a:txBody>
                  <a:tcPr/>
                </a:tc>
                <a:extLst>
                  <a:ext uri="{0D108BD9-81ED-4DB2-BD59-A6C34878D82A}">
                    <a16:rowId xmlns:a16="http://schemas.microsoft.com/office/drawing/2014/main" val="3375331656"/>
                  </a:ext>
                </a:extLst>
              </a:tr>
              <a:tr h="384951">
                <a:tc>
                  <a:txBody>
                    <a:bodyPr/>
                    <a:lstStyle/>
                    <a:p>
                      <a:r>
                        <a:rPr lang="en-US" dirty="0"/>
                        <a:t>1</a:t>
                      </a:r>
                    </a:p>
                  </a:txBody>
                  <a:tcPr>
                    <a:solidFill>
                      <a:schemeClr val="tx2">
                        <a:lumMod val="40000"/>
                        <a:lumOff val="60000"/>
                      </a:schemeClr>
                    </a:solidFill>
                  </a:tcPr>
                </a:tc>
                <a:tc>
                  <a:txBody>
                    <a:bodyPr/>
                    <a:lstStyle/>
                    <a:p>
                      <a:r>
                        <a:rPr lang="en-US" dirty="0"/>
                        <a:t>92914</a:t>
                      </a:r>
                    </a:p>
                  </a:txBody>
                  <a:tcPr/>
                </a:tc>
                <a:tc>
                  <a:txBody>
                    <a:bodyPr/>
                    <a:lstStyle/>
                    <a:p>
                      <a:r>
                        <a:rPr lang="en-US" dirty="0"/>
                        <a:t>19126</a:t>
                      </a:r>
                    </a:p>
                  </a:txBody>
                  <a:tcPr/>
                </a:tc>
                <a:extLst>
                  <a:ext uri="{0D108BD9-81ED-4DB2-BD59-A6C34878D82A}">
                    <a16:rowId xmlns:a16="http://schemas.microsoft.com/office/drawing/2014/main" val="1417572222"/>
                  </a:ext>
                </a:extLst>
              </a:tr>
            </a:tbl>
          </a:graphicData>
        </a:graphic>
      </p:graphicFrame>
      <p:sp>
        <p:nvSpPr>
          <p:cNvPr id="8" name="TextBox 7">
            <a:extLst>
              <a:ext uri="{FF2B5EF4-FFF2-40B4-BE49-F238E27FC236}">
                <a16:creationId xmlns:a16="http://schemas.microsoft.com/office/drawing/2014/main" id="{DCFB1C4C-4B55-4A41-B203-F65CF315A648}"/>
              </a:ext>
            </a:extLst>
          </p:cNvPr>
          <p:cNvSpPr txBox="1"/>
          <p:nvPr/>
        </p:nvSpPr>
        <p:spPr>
          <a:xfrm>
            <a:off x="1255559" y="1924692"/>
            <a:ext cx="3653564" cy="369332"/>
          </a:xfrm>
          <a:prstGeom prst="rect">
            <a:avLst/>
          </a:prstGeom>
          <a:noFill/>
        </p:spPr>
        <p:txBody>
          <a:bodyPr wrap="none" rtlCol="0">
            <a:spAutoFit/>
          </a:bodyPr>
          <a:lstStyle/>
          <a:p>
            <a:r>
              <a:rPr lang="en-US" dirty="0"/>
              <a:t>Confusion Matrix: Training Data</a:t>
            </a:r>
          </a:p>
        </p:txBody>
      </p:sp>
      <p:sp>
        <p:nvSpPr>
          <p:cNvPr id="9" name="TextBox 8">
            <a:extLst>
              <a:ext uri="{FF2B5EF4-FFF2-40B4-BE49-F238E27FC236}">
                <a16:creationId xmlns:a16="http://schemas.microsoft.com/office/drawing/2014/main" id="{81C3D440-0EF3-8C4D-A386-2F7EAE66E9CE}"/>
              </a:ext>
            </a:extLst>
          </p:cNvPr>
          <p:cNvSpPr txBox="1"/>
          <p:nvPr/>
        </p:nvSpPr>
        <p:spPr>
          <a:xfrm>
            <a:off x="1335343" y="4204164"/>
            <a:ext cx="3215945" cy="369332"/>
          </a:xfrm>
          <a:prstGeom prst="rect">
            <a:avLst/>
          </a:prstGeom>
          <a:noFill/>
        </p:spPr>
        <p:txBody>
          <a:bodyPr wrap="none" rtlCol="0">
            <a:spAutoFit/>
          </a:bodyPr>
          <a:lstStyle/>
          <a:p>
            <a:r>
              <a:rPr lang="en-US" dirty="0"/>
              <a:t>Confusion Matrix: Test Data</a:t>
            </a:r>
          </a:p>
        </p:txBody>
      </p:sp>
      <p:graphicFrame>
        <p:nvGraphicFramePr>
          <p:cNvPr id="10" name="Table 7">
            <a:extLst>
              <a:ext uri="{FF2B5EF4-FFF2-40B4-BE49-F238E27FC236}">
                <a16:creationId xmlns:a16="http://schemas.microsoft.com/office/drawing/2014/main" id="{52D940BC-FA72-3F46-8B03-73A89ED769D2}"/>
              </a:ext>
            </a:extLst>
          </p:cNvPr>
          <p:cNvGraphicFramePr>
            <a:graphicFrameLocks noGrp="1"/>
          </p:cNvGraphicFramePr>
          <p:nvPr>
            <p:extLst>
              <p:ext uri="{D42A27DB-BD31-4B8C-83A1-F6EECF244321}">
                <p14:modId xmlns:p14="http://schemas.microsoft.com/office/powerpoint/2010/main" val="1125418746"/>
              </p:ext>
            </p:extLst>
          </p:nvPr>
        </p:nvGraphicFramePr>
        <p:xfrm>
          <a:off x="1378522" y="4655853"/>
          <a:ext cx="3530601" cy="1154853"/>
        </p:xfrm>
        <a:graphic>
          <a:graphicData uri="http://schemas.openxmlformats.org/drawingml/2006/table">
            <a:tbl>
              <a:tblPr firstRow="1" bandRow="1">
                <a:tableStyleId>{5940675A-B579-460E-94D1-54222C63F5DA}</a:tableStyleId>
              </a:tblPr>
              <a:tblGrid>
                <a:gridCol w="1176867">
                  <a:extLst>
                    <a:ext uri="{9D8B030D-6E8A-4147-A177-3AD203B41FA5}">
                      <a16:colId xmlns:a16="http://schemas.microsoft.com/office/drawing/2014/main" val="2035757061"/>
                    </a:ext>
                  </a:extLst>
                </a:gridCol>
                <a:gridCol w="1176867">
                  <a:extLst>
                    <a:ext uri="{9D8B030D-6E8A-4147-A177-3AD203B41FA5}">
                      <a16:colId xmlns:a16="http://schemas.microsoft.com/office/drawing/2014/main" val="2173560890"/>
                    </a:ext>
                  </a:extLst>
                </a:gridCol>
                <a:gridCol w="1176867">
                  <a:extLst>
                    <a:ext uri="{9D8B030D-6E8A-4147-A177-3AD203B41FA5}">
                      <a16:colId xmlns:a16="http://schemas.microsoft.com/office/drawing/2014/main" val="786572155"/>
                    </a:ext>
                  </a:extLst>
                </a:gridCol>
              </a:tblGrid>
              <a:tr h="384951">
                <a:tc>
                  <a:txBody>
                    <a:bodyPr/>
                    <a:lstStyle/>
                    <a:p>
                      <a:endParaRPr lang="en-US" dirty="0"/>
                    </a:p>
                  </a:txBody>
                  <a:tcPr>
                    <a:solidFill>
                      <a:schemeClr val="tx2">
                        <a:lumMod val="40000"/>
                        <a:lumOff val="60000"/>
                      </a:schemeClr>
                    </a:solidFill>
                  </a:tcPr>
                </a:tc>
                <a:tc>
                  <a:txBody>
                    <a:bodyPr/>
                    <a:lstStyle/>
                    <a:p>
                      <a:r>
                        <a:rPr lang="en-US" dirty="0"/>
                        <a:t>0</a:t>
                      </a:r>
                    </a:p>
                  </a:txBody>
                  <a:tcPr>
                    <a:solidFill>
                      <a:schemeClr val="tx2">
                        <a:lumMod val="40000"/>
                        <a:lumOff val="60000"/>
                      </a:schemeClr>
                    </a:solidFill>
                  </a:tcPr>
                </a:tc>
                <a:tc>
                  <a:txBody>
                    <a:bodyPr/>
                    <a:lstStyle/>
                    <a:p>
                      <a:r>
                        <a:rPr lang="en-US" dirty="0"/>
                        <a:t>1</a:t>
                      </a:r>
                    </a:p>
                  </a:txBody>
                  <a:tcPr>
                    <a:solidFill>
                      <a:schemeClr val="tx2">
                        <a:lumMod val="40000"/>
                        <a:lumOff val="60000"/>
                      </a:schemeClr>
                    </a:solidFill>
                  </a:tcPr>
                </a:tc>
                <a:extLst>
                  <a:ext uri="{0D108BD9-81ED-4DB2-BD59-A6C34878D82A}">
                    <a16:rowId xmlns:a16="http://schemas.microsoft.com/office/drawing/2014/main" val="1869493127"/>
                  </a:ext>
                </a:extLst>
              </a:tr>
              <a:tr h="384951">
                <a:tc>
                  <a:txBody>
                    <a:bodyPr/>
                    <a:lstStyle/>
                    <a:p>
                      <a:r>
                        <a:rPr lang="en-US" dirty="0"/>
                        <a:t>0</a:t>
                      </a:r>
                    </a:p>
                  </a:txBody>
                  <a:tcPr>
                    <a:solidFill>
                      <a:schemeClr val="tx2">
                        <a:lumMod val="40000"/>
                        <a:lumOff val="60000"/>
                      </a:schemeClr>
                    </a:solidFill>
                  </a:tcPr>
                </a:tc>
                <a:tc>
                  <a:txBody>
                    <a:bodyPr/>
                    <a:lstStyle/>
                    <a:p>
                      <a:r>
                        <a:rPr lang="en-US" dirty="0"/>
                        <a:t>102598</a:t>
                      </a:r>
                    </a:p>
                  </a:txBody>
                  <a:tcPr/>
                </a:tc>
                <a:tc>
                  <a:txBody>
                    <a:bodyPr/>
                    <a:lstStyle/>
                    <a:p>
                      <a:r>
                        <a:rPr lang="en-US" dirty="0"/>
                        <a:t>12050</a:t>
                      </a:r>
                    </a:p>
                  </a:txBody>
                  <a:tcPr/>
                </a:tc>
                <a:extLst>
                  <a:ext uri="{0D108BD9-81ED-4DB2-BD59-A6C34878D82A}">
                    <a16:rowId xmlns:a16="http://schemas.microsoft.com/office/drawing/2014/main" val="3375331656"/>
                  </a:ext>
                </a:extLst>
              </a:tr>
              <a:tr h="384951">
                <a:tc>
                  <a:txBody>
                    <a:bodyPr/>
                    <a:lstStyle/>
                    <a:p>
                      <a:r>
                        <a:rPr lang="en-US" dirty="0"/>
                        <a:t>1</a:t>
                      </a:r>
                    </a:p>
                  </a:txBody>
                  <a:tcPr>
                    <a:solidFill>
                      <a:schemeClr val="tx2">
                        <a:lumMod val="40000"/>
                        <a:lumOff val="60000"/>
                      </a:schemeClr>
                    </a:solidFill>
                  </a:tcPr>
                </a:tc>
                <a:tc>
                  <a:txBody>
                    <a:bodyPr/>
                    <a:lstStyle/>
                    <a:p>
                      <a:r>
                        <a:rPr lang="en-US" dirty="0"/>
                        <a:t>46857</a:t>
                      </a:r>
                    </a:p>
                  </a:txBody>
                  <a:tcPr/>
                </a:tc>
                <a:tc>
                  <a:txBody>
                    <a:bodyPr/>
                    <a:lstStyle/>
                    <a:p>
                      <a:r>
                        <a:rPr lang="en-US" dirty="0"/>
                        <a:t>9487</a:t>
                      </a:r>
                    </a:p>
                  </a:txBody>
                  <a:tcPr/>
                </a:tc>
                <a:extLst>
                  <a:ext uri="{0D108BD9-81ED-4DB2-BD59-A6C34878D82A}">
                    <a16:rowId xmlns:a16="http://schemas.microsoft.com/office/drawing/2014/main" val="1417572222"/>
                  </a:ext>
                </a:extLst>
              </a:tr>
            </a:tbl>
          </a:graphicData>
        </a:graphic>
      </p:graphicFrame>
      <p:sp>
        <p:nvSpPr>
          <p:cNvPr id="11" name="TextBox 10">
            <a:extLst>
              <a:ext uri="{FF2B5EF4-FFF2-40B4-BE49-F238E27FC236}">
                <a16:creationId xmlns:a16="http://schemas.microsoft.com/office/drawing/2014/main" id="{1E576A6F-8F2E-7646-9A11-B0FFC9D08150}"/>
              </a:ext>
            </a:extLst>
          </p:cNvPr>
          <p:cNvSpPr txBox="1"/>
          <p:nvPr/>
        </p:nvSpPr>
        <p:spPr>
          <a:xfrm>
            <a:off x="1299935" y="3623844"/>
            <a:ext cx="1819729" cy="369332"/>
          </a:xfrm>
          <a:prstGeom prst="rect">
            <a:avLst/>
          </a:prstGeom>
          <a:noFill/>
        </p:spPr>
        <p:txBody>
          <a:bodyPr wrap="none" rtlCol="0">
            <a:spAutoFit/>
          </a:bodyPr>
          <a:lstStyle/>
          <a:p>
            <a:r>
              <a:rPr lang="en-US" b="1" dirty="0"/>
              <a:t>66% Accuracy</a:t>
            </a:r>
          </a:p>
        </p:txBody>
      </p:sp>
      <p:sp>
        <p:nvSpPr>
          <p:cNvPr id="12" name="TextBox 11">
            <a:extLst>
              <a:ext uri="{FF2B5EF4-FFF2-40B4-BE49-F238E27FC236}">
                <a16:creationId xmlns:a16="http://schemas.microsoft.com/office/drawing/2014/main" id="{7DFD57CA-0996-794A-8957-15FB2376B812}"/>
              </a:ext>
            </a:extLst>
          </p:cNvPr>
          <p:cNvSpPr txBox="1"/>
          <p:nvPr/>
        </p:nvSpPr>
        <p:spPr>
          <a:xfrm>
            <a:off x="1299935" y="5931580"/>
            <a:ext cx="1819729" cy="369332"/>
          </a:xfrm>
          <a:prstGeom prst="rect">
            <a:avLst/>
          </a:prstGeom>
          <a:noFill/>
        </p:spPr>
        <p:txBody>
          <a:bodyPr wrap="none" rtlCol="0">
            <a:spAutoFit/>
          </a:bodyPr>
          <a:lstStyle/>
          <a:p>
            <a:r>
              <a:rPr lang="en-US" b="1" dirty="0"/>
              <a:t>65% Accuracy</a:t>
            </a:r>
          </a:p>
        </p:txBody>
      </p:sp>
    </p:spTree>
    <p:extLst>
      <p:ext uri="{BB962C8B-B14F-4D97-AF65-F5344CB8AC3E}">
        <p14:creationId xmlns:p14="http://schemas.microsoft.com/office/powerpoint/2010/main" val="250110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3B93-C978-284F-88AB-E14B3326D953}"/>
              </a:ext>
            </a:extLst>
          </p:cNvPr>
          <p:cNvSpPr>
            <a:spLocks noGrp="1"/>
          </p:cNvSpPr>
          <p:nvPr>
            <p:ph type="title"/>
          </p:nvPr>
        </p:nvSpPr>
        <p:spPr>
          <a:xfrm>
            <a:off x="2262147" y="947776"/>
            <a:ext cx="9601200" cy="1293028"/>
          </a:xfrm>
        </p:spPr>
        <p:txBody>
          <a:bodyPr>
            <a:normAutofit/>
          </a:bodyPr>
          <a:lstStyle/>
          <a:p>
            <a:r>
              <a:rPr lang="en-US" sz="2800" b="1" dirty="0"/>
              <a:t>Logistic regression classification model:</a:t>
            </a:r>
          </a:p>
        </p:txBody>
      </p:sp>
      <p:graphicFrame>
        <p:nvGraphicFramePr>
          <p:cNvPr id="5" name="Table 7">
            <a:extLst>
              <a:ext uri="{FF2B5EF4-FFF2-40B4-BE49-F238E27FC236}">
                <a16:creationId xmlns:a16="http://schemas.microsoft.com/office/drawing/2014/main" id="{0860BCBF-3A71-0A45-805B-08A62BB22E91}"/>
              </a:ext>
            </a:extLst>
          </p:cNvPr>
          <p:cNvGraphicFramePr>
            <a:graphicFrameLocks noGrp="1"/>
          </p:cNvGraphicFramePr>
          <p:nvPr>
            <p:extLst>
              <p:ext uri="{D42A27DB-BD31-4B8C-83A1-F6EECF244321}">
                <p14:modId xmlns:p14="http://schemas.microsoft.com/office/powerpoint/2010/main" val="1751563931"/>
              </p:ext>
            </p:extLst>
          </p:nvPr>
        </p:nvGraphicFramePr>
        <p:xfrm>
          <a:off x="1298476" y="2524084"/>
          <a:ext cx="3530601" cy="1154853"/>
        </p:xfrm>
        <a:graphic>
          <a:graphicData uri="http://schemas.openxmlformats.org/drawingml/2006/table">
            <a:tbl>
              <a:tblPr firstRow="1" bandRow="1">
                <a:tableStyleId>{5940675A-B579-460E-94D1-54222C63F5DA}</a:tableStyleId>
              </a:tblPr>
              <a:tblGrid>
                <a:gridCol w="1176867">
                  <a:extLst>
                    <a:ext uri="{9D8B030D-6E8A-4147-A177-3AD203B41FA5}">
                      <a16:colId xmlns:a16="http://schemas.microsoft.com/office/drawing/2014/main" val="2035757061"/>
                    </a:ext>
                  </a:extLst>
                </a:gridCol>
                <a:gridCol w="1176867">
                  <a:extLst>
                    <a:ext uri="{9D8B030D-6E8A-4147-A177-3AD203B41FA5}">
                      <a16:colId xmlns:a16="http://schemas.microsoft.com/office/drawing/2014/main" val="2173560890"/>
                    </a:ext>
                  </a:extLst>
                </a:gridCol>
                <a:gridCol w="1176867">
                  <a:extLst>
                    <a:ext uri="{9D8B030D-6E8A-4147-A177-3AD203B41FA5}">
                      <a16:colId xmlns:a16="http://schemas.microsoft.com/office/drawing/2014/main" val="786572155"/>
                    </a:ext>
                  </a:extLst>
                </a:gridCol>
              </a:tblGrid>
              <a:tr h="384951">
                <a:tc>
                  <a:txBody>
                    <a:bodyPr/>
                    <a:lstStyle/>
                    <a:p>
                      <a:endParaRPr lang="en-US" dirty="0"/>
                    </a:p>
                  </a:txBody>
                  <a:tcPr>
                    <a:solidFill>
                      <a:schemeClr val="tx2">
                        <a:lumMod val="40000"/>
                        <a:lumOff val="60000"/>
                      </a:schemeClr>
                    </a:solidFill>
                  </a:tcPr>
                </a:tc>
                <a:tc>
                  <a:txBody>
                    <a:bodyPr/>
                    <a:lstStyle/>
                    <a:p>
                      <a:r>
                        <a:rPr lang="en-US" dirty="0"/>
                        <a:t>0</a:t>
                      </a:r>
                    </a:p>
                  </a:txBody>
                  <a:tcPr>
                    <a:solidFill>
                      <a:schemeClr val="tx2">
                        <a:lumMod val="40000"/>
                        <a:lumOff val="60000"/>
                      </a:schemeClr>
                    </a:solidFill>
                  </a:tcPr>
                </a:tc>
                <a:tc>
                  <a:txBody>
                    <a:bodyPr/>
                    <a:lstStyle/>
                    <a:p>
                      <a:r>
                        <a:rPr lang="en-US" dirty="0"/>
                        <a:t>1</a:t>
                      </a:r>
                    </a:p>
                  </a:txBody>
                  <a:tcPr>
                    <a:solidFill>
                      <a:schemeClr val="tx2">
                        <a:lumMod val="40000"/>
                        <a:lumOff val="60000"/>
                      </a:schemeClr>
                    </a:solidFill>
                  </a:tcPr>
                </a:tc>
                <a:extLst>
                  <a:ext uri="{0D108BD9-81ED-4DB2-BD59-A6C34878D82A}">
                    <a16:rowId xmlns:a16="http://schemas.microsoft.com/office/drawing/2014/main" val="1869493127"/>
                  </a:ext>
                </a:extLst>
              </a:tr>
              <a:tr h="384951">
                <a:tc>
                  <a:txBody>
                    <a:bodyPr/>
                    <a:lstStyle/>
                    <a:p>
                      <a:r>
                        <a:rPr lang="en-US" dirty="0"/>
                        <a:t>0</a:t>
                      </a:r>
                    </a:p>
                  </a:txBody>
                  <a:tcPr>
                    <a:solidFill>
                      <a:schemeClr val="tx2">
                        <a:lumMod val="40000"/>
                        <a:lumOff val="60000"/>
                      </a:schemeClr>
                    </a:solidFill>
                  </a:tcPr>
                </a:tc>
                <a:tc>
                  <a:txBody>
                    <a:bodyPr/>
                    <a:lstStyle/>
                    <a:p>
                      <a:r>
                        <a:rPr lang="en-US" dirty="0"/>
                        <a:t>240592</a:t>
                      </a:r>
                    </a:p>
                  </a:txBody>
                  <a:tcPr/>
                </a:tc>
                <a:tc>
                  <a:txBody>
                    <a:bodyPr/>
                    <a:lstStyle/>
                    <a:p>
                      <a:r>
                        <a:rPr lang="en-US" dirty="0"/>
                        <a:t>624</a:t>
                      </a:r>
                    </a:p>
                  </a:txBody>
                  <a:tcPr/>
                </a:tc>
                <a:extLst>
                  <a:ext uri="{0D108BD9-81ED-4DB2-BD59-A6C34878D82A}">
                    <a16:rowId xmlns:a16="http://schemas.microsoft.com/office/drawing/2014/main" val="3375331656"/>
                  </a:ext>
                </a:extLst>
              </a:tr>
              <a:tr h="384951">
                <a:tc>
                  <a:txBody>
                    <a:bodyPr/>
                    <a:lstStyle/>
                    <a:p>
                      <a:r>
                        <a:rPr lang="en-US" dirty="0"/>
                        <a:t>1</a:t>
                      </a:r>
                    </a:p>
                  </a:txBody>
                  <a:tcPr>
                    <a:solidFill>
                      <a:schemeClr val="tx2">
                        <a:lumMod val="40000"/>
                        <a:lumOff val="60000"/>
                      </a:schemeClr>
                    </a:solidFill>
                  </a:tcPr>
                </a:tc>
                <a:tc>
                  <a:txBody>
                    <a:bodyPr/>
                    <a:lstStyle/>
                    <a:p>
                      <a:r>
                        <a:rPr lang="en-US" dirty="0"/>
                        <a:t>117436</a:t>
                      </a:r>
                    </a:p>
                  </a:txBody>
                  <a:tcPr/>
                </a:tc>
                <a:tc>
                  <a:txBody>
                    <a:bodyPr/>
                    <a:lstStyle/>
                    <a:p>
                      <a:r>
                        <a:rPr lang="en-US" dirty="0"/>
                        <a:t>433</a:t>
                      </a:r>
                    </a:p>
                  </a:txBody>
                  <a:tcPr/>
                </a:tc>
                <a:extLst>
                  <a:ext uri="{0D108BD9-81ED-4DB2-BD59-A6C34878D82A}">
                    <a16:rowId xmlns:a16="http://schemas.microsoft.com/office/drawing/2014/main" val="1417572222"/>
                  </a:ext>
                </a:extLst>
              </a:tr>
            </a:tbl>
          </a:graphicData>
        </a:graphic>
      </p:graphicFrame>
      <p:sp>
        <p:nvSpPr>
          <p:cNvPr id="6" name="TextBox 5">
            <a:extLst>
              <a:ext uri="{FF2B5EF4-FFF2-40B4-BE49-F238E27FC236}">
                <a16:creationId xmlns:a16="http://schemas.microsoft.com/office/drawing/2014/main" id="{3190516D-7344-0240-B0F3-CF5CA1D36C5C}"/>
              </a:ext>
            </a:extLst>
          </p:cNvPr>
          <p:cNvSpPr txBox="1"/>
          <p:nvPr/>
        </p:nvSpPr>
        <p:spPr>
          <a:xfrm>
            <a:off x="1175513" y="2062142"/>
            <a:ext cx="3653564" cy="369332"/>
          </a:xfrm>
          <a:prstGeom prst="rect">
            <a:avLst/>
          </a:prstGeom>
          <a:noFill/>
        </p:spPr>
        <p:txBody>
          <a:bodyPr wrap="none" rtlCol="0">
            <a:spAutoFit/>
          </a:bodyPr>
          <a:lstStyle/>
          <a:p>
            <a:r>
              <a:rPr lang="en-US" dirty="0"/>
              <a:t>Confusion Matrix: Training Data</a:t>
            </a:r>
          </a:p>
        </p:txBody>
      </p:sp>
      <p:sp>
        <p:nvSpPr>
          <p:cNvPr id="7" name="TextBox 6">
            <a:extLst>
              <a:ext uri="{FF2B5EF4-FFF2-40B4-BE49-F238E27FC236}">
                <a16:creationId xmlns:a16="http://schemas.microsoft.com/office/drawing/2014/main" id="{F1452F4B-A8BB-DC40-B463-BB141F215934}"/>
              </a:ext>
            </a:extLst>
          </p:cNvPr>
          <p:cNvSpPr txBox="1"/>
          <p:nvPr/>
        </p:nvSpPr>
        <p:spPr>
          <a:xfrm>
            <a:off x="1255297" y="4341614"/>
            <a:ext cx="3215945" cy="369332"/>
          </a:xfrm>
          <a:prstGeom prst="rect">
            <a:avLst/>
          </a:prstGeom>
          <a:noFill/>
        </p:spPr>
        <p:txBody>
          <a:bodyPr wrap="none" rtlCol="0">
            <a:spAutoFit/>
          </a:bodyPr>
          <a:lstStyle/>
          <a:p>
            <a:r>
              <a:rPr lang="en-US" dirty="0"/>
              <a:t>Confusion Matrix: Test Data</a:t>
            </a:r>
          </a:p>
        </p:txBody>
      </p:sp>
      <p:graphicFrame>
        <p:nvGraphicFramePr>
          <p:cNvPr id="8" name="Table 7">
            <a:extLst>
              <a:ext uri="{FF2B5EF4-FFF2-40B4-BE49-F238E27FC236}">
                <a16:creationId xmlns:a16="http://schemas.microsoft.com/office/drawing/2014/main" id="{4433CBA8-6B56-0547-BA0F-D8CC96B4166E}"/>
              </a:ext>
            </a:extLst>
          </p:cNvPr>
          <p:cNvGraphicFramePr>
            <a:graphicFrameLocks noGrp="1"/>
          </p:cNvGraphicFramePr>
          <p:nvPr>
            <p:extLst>
              <p:ext uri="{D42A27DB-BD31-4B8C-83A1-F6EECF244321}">
                <p14:modId xmlns:p14="http://schemas.microsoft.com/office/powerpoint/2010/main" val="965575220"/>
              </p:ext>
            </p:extLst>
          </p:nvPr>
        </p:nvGraphicFramePr>
        <p:xfrm>
          <a:off x="1298476" y="4793303"/>
          <a:ext cx="3530601" cy="1154853"/>
        </p:xfrm>
        <a:graphic>
          <a:graphicData uri="http://schemas.openxmlformats.org/drawingml/2006/table">
            <a:tbl>
              <a:tblPr firstRow="1" bandRow="1">
                <a:tableStyleId>{5940675A-B579-460E-94D1-54222C63F5DA}</a:tableStyleId>
              </a:tblPr>
              <a:tblGrid>
                <a:gridCol w="1176867">
                  <a:extLst>
                    <a:ext uri="{9D8B030D-6E8A-4147-A177-3AD203B41FA5}">
                      <a16:colId xmlns:a16="http://schemas.microsoft.com/office/drawing/2014/main" val="2035757061"/>
                    </a:ext>
                  </a:extLst>
                </a:gridCol>
                <a:gridCol w="1176867">
                  <a:extLst>
                    <a:ext uri="{9D8B030D-6E8A-4147-A177-3AD203B41FA5}">
                      <a16:colId xmlns:a16="http://schemas.microsoft.com/office/drawing/2014/main" val="2173560890"/>
                    </a:ext>
                  </a:extLst>
                </a:gridCol>
                <a:gridCol w="1176867">
                  <a:extLst>
                    <a:ext uri="{9D8B030D-6E8A-4147-A177-3AD203B41FA5}">
                      <a16:colId xmlns:a16="http://schemas.microsoft.com/office/drawing/2014/main" val="786572155"/>
                    </a:ext>
                  </a:extLst>
                </a:gridCol>
              </a:tblGrid>
              <a:tr h="384951">
                <a:tc>
                  <a:txBody>
                    <a:bodyPr/>
                    <a:lstStyle/>
                    <a:p>
                      <a:endParaRPr lang="en-US" dirty="0"/>
                    </a:p>
                  </a:txBody>
                  <a:tcPr>
                    <a:solidFill>
                      <a:schemeClr val="tx2">
                        <a:lumMod val="40000"/>
                        <a:lumOff val="60000"/>
                      </a:schemeClr>
                    </a:solidFill>
                  </a:tcPr>
                </a:tc>
                <a:tc>
                  <a:txBody>
                    <a:bodyPr/>
                    <a:lstStyle/>
                    <a:p>
                      <a:r>
                        <a:rPr lang="en-US" dirty="0"/>
                        <a:t>0</a:t>
                      </a:r>
                    </a:p>
                  </a:txBody>
                  <a:tcPr>
                    <a:solidFill>
                      <a:schemeClr val="tx2">
                        <a:lumMod val="40000"/>
                        <a:lumOff val="60000"/>
                      </a:schemeClr>
                    </a:solidFill>
                  </a:tcPr>
                </a:tc>
                <a:tc>
                  <a:txBody>
                    <a:bodyPr/>
                    <a:lstStyle/>
                    <a:p>
                      <a:r>
                        <a:rPr lang="en-US" dirty="0"/>
                        <a:t>1</a:t>
                      </a:r>
                    </a:p>
                  </a:txBody>
                  <a:tcPr>
                    <a:solidFill>
                      <a:schemeClr val="tx2">
                        <a:lumMod val="40000"/>
                        <a:lumOff val="60000"/>
                      </a:schemeClr>
                    </a:solidFill>
                  </a:tcPr>
                </a:tc>
                <a:extLst>
                  <a:ext uri="{0D108BD9-81ED-4DB2-BD59-A6C34878D82A}">
                    <a16:rowId xmlns:a16="http://schemas.microsoft.com/office/drawing/2014/main" val="1869493127"/>
                  </a:ext>
                </a:extLst>
              </a:tr>
              <a:tr h="384951">
                <a:tc>
                  <a:txBody>
                    <a:bodyPr/>
                    <a:lstStyle/>
                    <a:p>
                      <a:r>
                        <a:rPr lang="en-US" dirty="0"/>
                        <a:t>0</a:t>
                      </a:r>
                    </a:p>
                  </a:txBody>
                  <a:tcPr>
                    <a:solidFill>
                      <a:schemeClr val="tx2">
                        <a:lumMod val="40000"/>
                        <a:lumOff val="60000"/>
                      </a:schemeClr>
                    </a:solidFill>
                  </a:tcPr>
                </a:tc>
                <a:tc>
                  <a:txBody>
                    <a:bodyPr/>
                    <a:lstStyle/>
                    <a:p>
                      <a:r>
                        <a:rPr lang="en-US" dirty="0"/>
                        <a:t>103098</a:t>
                      </a:r>
                    </a:p>
                  </a:txBody>
                  <a:tcPr/>
                </a:tc>
                <a:tc>
                  <a:txBody>
                    <a:bodyPr/>
                    <a:lstStyle/>
                    <a:p>
                      <a:r>
                        <a:rPr lang="en-US" dirty="0"/>
                        <a:t>280</a:t>
                      </a:r>
                    </a:p>
                  </a:txBody>
                  <a:tcPr/>
                </a:tc>
                <a:extLst>
                  <a:ext uri="{0D108BD9-81ED-4DB2-BD59-A6C34878D82A}">
                    <a16:rowId xmlns:a16="http://schemas.microsoft.com/office/drawing/2014/main" val="3375331656"/>
                  </a:ext>
                </a:extLst>
              </a:tr>
              <a:tr h="384951">
                <a:tc>
                  <a:txBody>
                    <a:bodyPr/>
                    <a:lstStyle/>
                    <a:p>
                      <a:r>
                        <a:rPr lang="en-US" dirty="0"/>
                        <a:t>1</a:t>
                      </a:r>
                    </a:p>
                  </a:txBody>
                  <a:tcPr>
                    <a:solidFill>
                      <a:schemeClr val="tx2">
                        <a:lumMod val="40000"/>
                        <a:lumOff val="60000"/>
                      </a:schemeClr>
                    </a:solidFill>
                  </a:tcPr>
                </a:tc>
                <a:tc>
                  <a:txBody>
                    <a:bodyPr/>
                    <a:lstStyle/>
                    <a:p>
                      <a:r>
                        <a:rPr lang="en-US" dirty="0"/>
                        <a:t>50338</a:t>
                      </a:r>
                    </a:p>
                  </a:txBody>
                  <a:tcPr/>
                </a:tc>
                <a:tc>
                  <a:txBody>
                    <a:bodyPr/>
                    <a:lstStyle/>
                    <a:p>
                      <a:r>
                        <a:rPr lang="en-US" dirty="0"/>
                        <a:t>177</a:t>
                      </a:r>
                    </a:p>
                  </a:txBody>
                  <a:tcPr/>
                </a:tc>
                <a:extLst>
                  <a:ext uri="{0D108BD9-81ED-4DB2-BD59-A6C34878D82A}">
                    <a16:rowId xmlns:a16="http://schemas.microsoft.com/office/drawing/2014/main" val="1417572222"/>
                  </a:ext>
                </a:extLst>
              </a:tr>
            </a:tbl>
          </a:graphicData>
        </a:graphic>
      </p:graphicFrame>
      <p:sp>
        <p:nvSpPr>
          <p:cNvPr id="9" name="TextBox 8">
            <a:extLst>
              <a:ext uri="{FF2B5EF4-FFF2-40B4-BE49-F238E27FC236}">
                <a16:creationId xmlns:a16="http://schemas.microsoft.com/office/drawing/2014/main" id="{A5EFF888-29E2-674F-987D-AF25B25BA678}"/>
              </a:ext>
            </a:extLst>
          </p:cNvPr>
          <p:cNvSpPr txBox="1"/>
          <p:nvPr/>
        </p:nvSpPr>
        <p:spPr>
          <a:xfrm>
            <a:off x="1219889" y="3761294"/>
            <a:ext cx="1819729" cy="369332"/>
          </a:xfrm>
          <a:prstGeom prst="rect">
            <a:avLst/>
          </a:prstGeom>
          <a:noFill/>
        </p:spPr>
        <p:txBody>
          <a:bodyPr wrap="none" rtlCol="0">
            <a:spAutoFit/>
          </a:bodyPr>
          <a:lstStyle/>
          <a:p>
            <a:r>
              <a:rPr lang="en-US" b="1" dirty="0"/>
              <a:t>67% Accuracy</a:t>
            </a:r>
          </a:p>
        </p:txBody>
      </p:sp>
      <p:sp>
        <p:nvSpPr>
          <p:cNvPr id="10" name="TextBox 9">
            <a:extLst>
              <a:ext uri="{FF2B5EF4-FFF2-40B4-BE49-F238E27FC236}">
                <a16:creationId xmlns:a16="http://schemas.microsoft.com/office/drawing/2014/main" id="{8B5B5C20-6895-3F42-8ACC-662F695F6B49}"/>
              </a:ext>
            </a:extLst>
          </p:cNvPr>
          <p:cNvSpPr txBox="1"/>
          <p:nvPr/>
        </p:nvSpPr>
        <p:spPr>
          <a:xfrm>
            <a:off x="1219889" y="6069030"/>
            <a:ext cx="1819729" cy="369332"/>
          </a:xfrm>
          <a:prstGeom prst="rect">
            <a:avLst/>
          </a:prstGeom>
          <a:noFill/>
        </p:spPr>
        <p:txBody>
          <a:bodyPr wrap="none" rtlCol="0">
            <a:spAutoFit/>
          </a:bodyPr>
          <a:lstStyle/>
          <a:p>
            <a:r>
              <a:rPr lang="en-US" b="1" dirty="0"/>
              <a:t>67% Accuracy</a:t>
            </a:r>
          </a:p>
        </p:txBody>
      </p:sp>
      <p:pic>
        <p:nvPicPr>
          <p:cNvPr id="11" name="Picture 10">
            <a:extLst>
              <a:ext uri="{FF2B5EF4-FFF2-40B4-BE49-F238E27FC236}">
                <a16:creationId xmlns:a16="http://schemas.microsoft.com/office/drawing/2014/main" id="{EB1C118E-24F5-8048-83CF-7E2B47241227}"/>
              </a:ext>
            </a:extLst>
          </p:cNvPr>
          <p:cNvPicPr>
            <a:picLocks noChangeAspect="1"/>
          </p:cNvPicPr>
          <p:nvPr/>
        </p:nvPicPr>
        <p:blipFill>
          <a:blip r:embed="rId3"/>
          <a:stretch>
            <a:fillRect/>
          </a:stretch>
        </p:blipFill>
        <p:spPr>
          <a:xfrm>
            <a:off x="5730099" y="3074315"/>
            <a:ext cx="5700091" cy="2112621"/>
          </a:xfrm>
          <a:prstGeom prst="rect">
            <a:avLst/>
          </a:prstGeom>
        </p:spPr>
      </p:pic>
    </p:spTree>
    <p:extLst>
      <p:ext uri="{BB962C8B-B14F-4D97-AF65-F5344CB8AC3E}">
        <p14:creationId xmlns:p14="http://schemas.microsoft.com/office/powerpoint/2010/main" val="134870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B33E-82B2-F74B-BA94-BF1CE7C70AF6}"/>
              </a:ext>
            </a:extLst>
          </p:cNvPr>
          <p:cNvSpPr>
            <a:spLocks noGrp="1"/>
          </p:cNvSpPr>
          <p:nvPr>
            <p:ph type="title"/>
          </p:nvPr>
        </p:nvSpPr>
        <p:spPr>
          <a:xfrm>
            <a:off x="3195404" y="819969"/>
            <a:ext cx="8610600" cy="1293028"/>
          </a:xfrm>
        </p:spPr>
        <p:txBody>
          <a:bodyPr>
            <a:noAutofit/>
          </a:bodyPr>
          <a:lstStyle/>
          <a:p>
            <a:r>
              <a:rPr lang="en-US" sz="2800" b="1" dirty="0"/>
              <a:t>Logistic regression classification model: with undersampling</a:t>
            </a:r>
            <a:endParaRPr lang="en-US" sz="2800" dirty="0"/>
          </a:p>
        </p:txBody>
      </p:sp>
      <p:pic>
        <p:nvPicPr>
          <p:cNvPr id="4" name="Picture 3">
            <a:extLst>
              <a:ext uri="{FF2B5EF4-FFF2-40B4-BE49-F238E27FC236}">
                <a16:creationId xmlns:a16="http://schemas.microsoft.com/office/drawing/2014/main" id="{69A91FE0-DA7D-F044-93D9-CA1EC24ED6CC}"/>
              </a:ext>
            </a:extLst>
          </p:cNvPr>
          <p:cNvPicPr>
            <a:picLocks noChangeAspect="1"/>
          </p:cNvPicPr>
          <p:nvPr/>
        </p:nvPicPr>
        <p:blipFill>
          <a:blip r:embed="rId3"/>
          <a:stretch>
            <a:fillRect/>
          </a:stretch>
        </p:blipFill>
        <p:spPr>
          <a:xfrm>
            <a:off x="6901044" y="2341540"/>
            <a:ext cx="4605156" cy="2678176"/>
          </a:xfrm>
          <a:prstGeom prst="rect">
            <a:avLst/>
          </a:prstGeom>
        </p:spPr>
      </p:pic>
      <p:pic>
        <p:nvPicPr>
          <p:cNvPr id="5" name="Picture 4">
            <a:extLst>
              <a:ext uri="{FF2B5EF4-FFF2-40B4-BE49-F238E27FC236}">
                <a16:creationId xmlns:a16="http://schemas.microsoft.com/office/drawing/2014/main" id="{E57B878B-C001-2842-A2FC-AA031FE8F86E}"/>
              </a:ext>
            </a:extLst>
          </p:cNvPr>
          <p:cNvPicPr>
            <a:picLocks noChangeAspect="1"/>
          </p:cNvPicPr>
          <p:nvPr/>
        </p:nvPicPr>
        <p:blipFill>
          <a:blip r:embed="rId4"/>
          <a:stretch>
            <a:fillRect/>
          </a:stretch>
        </p:blipFill>
        <p:spPr>
          <a:xfrm>
            <a:off x="6901043" y="5030804"/>
            <a:ext cx="4605157" cy="693339"/>
          </a:xfrm>
          <a:prstGeom prst="rect">
            <a:avLst/>
          </a:prstGeom>
        </p:spPr>
      </p:pic>
      <p:pic>
        <p:nvPicPr>
          <p:cNvPr id="6" name="Picture 5">
            <a:extLst>
              <a:ext uri="{FF2B5EF4-FFF2-40B4-BE49-F238E27FC236}">
                <a16:creationId xmlns:a16="http://schemas.microsoft.com/office/drawing/2014/main" id="{DF9E4C64-E042-D048-A4B6-31791F687467}"/>
              </a:ext>
            </a:extLst>
          </p:cNvPr>
          <p:cNvPicPr>
            <a:picLocks noChangeAspect="1"/>
          </p:cNvPicPr>
          <p:nvPr/>
        </p:nvPicPr>
        <p:blipFill>
          <a:blip r:embed="rId5"/>
          <a:stretch>
            <a:fillRect/>
          </a:stretch>
        </p:blipFill>
        <p:spPr>
          <a:xfrm>
            <a:off x="941070" y="2112997"/>
            <a:ext cx="5313426" cy="3370883"/>
          </a:xfrm>
          <a:prstGeom prst="rect">
            <a:avLst/>
          </a:prstGeom>
        </p:spPr>
      </p:pic>
      <p:sp>
        <p:nvSpPr>
          <p:cNvPr id="7" name="TextBox 6">
            <a:extLst>
              <a:ext uri="{FF2B5EF4-FFF2-40B4-BE49-F238E27FC236}">
                <a16:creationId xmlns:a16="http://schemas.microsoft.com/office/drawing/2014/main" id="{B1AA0B46-2794-6143-A821-B458453F2980}"/>
              </a:ext>
            </a:extLst>
          </p:cNvPr>
          <p:cNvSpPr txBox="1"/>
          <p:nvPr/>
        </p:nvSpPr>
        <p:spPr>
          <a:xfrm>
            <a:off x="1773936" y="5539477"/>
            <a:ext cx="3299301" cy="369332"/>
          </a:xfrm>
          <a:prstGeom prst="rect">
            <a:avLst/>
          </a:prstGeom>
          <a:noFill/>
        </p:spPr>
        <p:txBody>
          <a:bodyPr wrap="none" rtlCol="0">
            <a:spAutoFit/>
          </a:bodyPr>
          <a:lstStyle/>
          <a:p>
            <a:r>
              <a:rPr lang="en-US" dirty="0"/>
              <a:t>Area under the curve: 0.630</a:t>
            </a:r>
          </a:p>
        </p:txBody>
      </p:sp>
    </p:spTree>
    <p:extLst>
      <p:ext uri="{BB962C8B-B14F-4D97-AF65-F5344CB8AC3E}">
        <p14:creationId xmlns:p14="http://schemas.microsoft.com/office/powerpoint/2010/main" val="672329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DD43-C3F8-AF49-994A-628DFA0ADD8A}"/>
              </a:ext>
            </a:extLst>
          </p:cNvPr>
          <p:cNvSpPr>
            <a:spLocks noGrp="1"/>
          </p:cNvSpPr>
          <p:nvPr>
            <p:ph type="title"/>
          </p:nvPr>
        </p:nvSpPr>
        <p:spPr>
          <a:xfrm>
            <a:off x="3330315" y="764248"/>
            <a:ext cx="8610600" cy="1293028"/>
          </a:xfrm>
        </p:spPr>
        <p:txBody>
          <a:bodyPr>
            <a:normAutofit/>
          </a:bodyPr>
          <a:lstStyle/>
          <a:p>
            <a:r>
              <a:rPr lang="en-US" sz="2800" b="1" dirty="0"/>
              <a:t>Decision tree classifier: balanced dataset</a:t>
            </a:r>
          </a:p>
        </p:txBody>
      </p:sp>
      <p:pic>
        <p:nvPicPr>
          <p:cNvPr id="4" name="Picture 3">
            <a:extLst>
              <a:ext uri="{FF2B5EF4-FFF2-40B4-BE49-F238E27FC236}">
                <a16:creationId xmlns:a16="http://schemas.microsoft.com/office/drawing/2014/main" id="{7D666685-B8EF-AD4E-BD5D-9F6EA4F2CC44}"/>
              </a:ext>
            </a:extLst>
          </p:cNvPr>
          <p:cNvPicPr>
            <a:picLocks noChangeAspect="1"/>
          </p:cNvPicPr>
          <p:nvPr/>
        </p:nvPicPr>
        <p:blipFill>
          <a:blip r:embed="rId2"/>
          <a:stretch>
            <a:fillRect/>
          </a:stretch>
        </p:blipFill>
        <p:spPr>
          <a:xfrm>
            <a:off x="1616201" y="1855724"/>
            <a:ext cx="4936998" cy="2944876"/>
          </a:xfrm>
          <a:prstGeom prst="rect">
            <a:avLst/>
          </a:prstGeom>
        </p:spPr>
      </p:pic>
      <p:pic>
        <p:nvPicPr>
          <p:cNvPr id="5" name="Picture 4">
            <a:extLst>
              <a:ext uri="{FF2B5EF4-FFF2-40B4-BE49-F238E27FC236}">
                <a16:creationId xmlns:a16="http://schemas.microsoft.com/office/drawing/2014/main" id="{4879B262-D6E6-CF4A-8552-40C3A38B670F}"/>
              </a:ext>
            </a:extLst>
          </p:cNvPr>
          <p:cNvPicPr>
            <a:picLocks noChangeAspect="1"/>
          </p:cNvPicPr>
          <p:nvPr/>
        </p:nvPicPr>
        <p:blipFill>
          <a:blip r:embed="rId3"/>
          <a:stretch>
            <a:fillRect/>
          </a:stretch>
        </p:blipFill>
        <p:spPr>
          <a:xfrm>
            <a:off x="1616201" y="4968915"/>
            <a:ext cx="4936998" cy="1124712"/>
          </a:xfrm>
          <a:prstGeom prst="rect">
            <a:avLst/>
          </a:prstGeom>
        </p:spPr>
      </p:pic>
      <p:sp>
        <p:nvSpPr>
          <p:cNvPr id="6" name="TextBox 5">
            <a:extLst>
              <a:ext uri="{FF2B5EF4-FFF2-40B4-BE49-F238E27FC236}">
                <a16:creationId xmlns:a16="http://schemas.microsoft.com/office/drawing/2014/main" id="{61BF626A-80D5-7749-B31F-384FDFB87112}"/>
              </a:ext>
            </a:extLst>
          </p:cNvPr>
          <p:cNvSpPr txBox="1"/>
          <p:nvPr/>
        </p:nvSpPr>
        <p:spPr>
          <a:xfrm>
            <a:off x="7214641" y="3675888"/>
            <a:ext cx="4291559" cy="369332"/>
          </a:xfrm>
          <a:prstGeom prst="rect">
            <a:avLst/>
          </a:prstGeom>
          <a:noFill/>
        </p:spPr>
        <p:txBody>
          <a:bodyPr wrap="none" rtlCol="0">
            <a:spAutoFit/>
          </a:bodyPr>
          <a:lstStyle/>
          <a:p>
            <a:r>
              <a:rPr lang="en-US" dirty="0"/>
              <a:t>Accuracy of every sample was ~65%</a:t>
            </a:r>
          </a:p>
        </p:txBody>
      </p:sp>
    </p:spTree>
    <p:extLst>
      <p:ext uri="{BB962C8B-B14F-4D97-AF65-F5344CB8AC3E}">
        <p14:creationId xmlns:p14="http://schemas.microsoft.com/office/powerpoint/2010/main" val="31375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A852-CC6A-9540-8D10-89D1534C4CA3}"/>
              </a:ext>
            </a:extLst>
          </p:cNvPr>
          <p:cNvSpPr>
            <a:spLocks noGrp="1"/>
          </p:cNvSpPr>
          <p:nvPr>
            <p:ph type="title"/>
          </p:nvPr>
        </p:nvSpPr>
        <p:spPr/>
        <p:txBody>
          <a:bodyPr>
            <a:normAutofit/>
          </a:bodyPr>
          <a:lstStyle/>
          <a:p>
            <a:r>
              <a:rPr lang="en-US" sz="3600" b="1" dirty="0"/>
              <a:t>Limitations &amp; discussion</a:t>
            </a:r>
          </a:p>
        </p:txBody>
      </p:sp>
      <p:sp>
        <p:nvSpPr>
          <p:cNvPr id="3" name="Content Placeholder 2">
            <a:extLst>
              <a:ext uri="{FF2B5EF4-FFF2-40B4-BE49-F238E27FC236}">
                <a16:creationId xmlns:a16="http://schemas.microsoft.com/office/drawing/2014/main" id="{01BD6926-0BB3-B24D-A004-67AD5673E491}"/>
              </a:ext>
            </a:extLst>
          </p:cNvPr>
          <p:cNvSpPr>
            <a:spLocks noGrp="1"/>
          </p:cNvSpPr>
          <p:nvPr>
            <p:ph idx="1"/>
          </p:nvPr>
        </p:nvSpPr>
        <p:spPr/>
        <p:txBody>
          <a:bodyPr/>
          <a:lstStyle/>
          <a:p>
            <a:r>
              <a:rPr lang="en-US" b="1" dirty="0"/>
              <a:t>LIMITATIONS</a:t>
            </a:r>
          </a:p>
          <a:p>
            <a:pPr lvl="1"/>
            <a:r>
              <a:rPr lang="en-US" dirty="0"/>
              <a:t>No causal claims between immigrant children characteristics and overtime</a:t>
            </a:r>
          </a:p>
          <a:p>
            <a:pPr lvl="1"/>
            <a:r>
              <a:rPr lang="en-US" dirty="0"/>
              <a:t>No extrapolation </a:t>
            </a:r>
          </a:p>
          <a:p>
            <a:pPr lvl="1"/>
            <a:r>
              <a:rPr lang="en-US" dirty="0"/>
              <a:t>Low accuracy on classification models</a:t>
            </a:r>
          </a:p>
          <a:p>
            <a:pPr lvl="1"/>
            <a:r>
              <a:rPr lang="en-US" dirty="0"/>
              <a:t>Imbalanced datasets</a:t>
            </a:r>
          </a:p>
          <a:p>
            <a:endParaRPr lang="en-US" dirty="0"/>
          </a:p>
          <a:p>
            <a:r>
              <a:rPr lang="en-US" b="1" dirty="0"/>
              <a:t>DISCUSSION</a:t>
            </a:r>
          </a:p>
          <a:p>
            <a:pPr lvl="1"/>
            <a:r>
              <a:rPr lang="en-US" dirty="0"/>
              <a:t>Confirms that during Trump’s presidency, thousands of immigrant children were kept over the 72 legal hour limit; certain immigrant children based on characteristics were kept longer than others</a:t>
            </a:r>
          </a:p>
        </p:txBody>
      </p:sp>
    </p:spTree>
    <p:extLst>
      <p:ext uri="{BB962C8B-B14F-4D97-AF65-F5344CB8AC3E}">
        <p14:creationId xmlns:p14="http://schemas.microsoft.com/office/powerpoint/2010/main" val="162586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CF50-680E-344E-93C0-0143BBB3A11C}"/>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A432A91F-71FB-3841-8D0E-AA0A16928175}"/>
              </a:ext>
            </a:extLst>
          </p:cNvPr>
          <p:cNvSpPr>
            <a:spLocks noGrp="1"/>
          </p:cNvSpPr>
          <p:nvPr>
            <p:ph idx="1"/>
          </p:nvPr>
        </p:nvSpPr>
        <p:spPr/>
        <p:txBody>
          <a:bodyPr/>
          <a:lstStyle/>
          <a:p>
            <a:r>
              <a:rPr lang="en-US" dirty="0"/>
              <a:t>Expansion on the existing literature centered on evaluation of the immigration policy under President Trump</a:t>
            </a:r>
          </a:p>
          <a:p>
            <a:r>
              <a:rPr lang="en-US" b="1" dirty="0"/>
              <a:t>Immigrant children of certain nationalities, genders, and ages are more likely to be detained over 72-hour limit than others</a:t>
            </a:r>
          </a:p>
          <a:p>
            <a:r>
              <a:rPr lang="en-US" dirty="0"/>
              <a:t>The classification models allow predictions to be made on the likelihood of an immigrant child being kept over the 72-hour time limit in detention facilities under Trump </a:t>
            </a:r>
          </a:p>
          <a:p>
            <a:pPr lvl="1"/>
            <a:r>
              <a:rPr lang="en-US" dirty="0">
                <a:sym typeface="Wingdings" pitchFamily="2" charset="2"/>
              </a:rPr>
              <a:t> remains value in giving policymakers an idea of the demographics of immigrant children most affected by Trump’s immigration policies </a:t>
            </a:r>
          </a:p>
          <a:p>
            <a:r>
              <a:rPr lang="en-US" b="1" dirty="0">
                <a:sym typeface="Wingdings" pitchFamily="2" charset="2"/>
              </a:rPr>
              <a:t>Allow policymakers in the Biden administration </a:t>
            </a:r>
            <a:r>
              <a:rPr lang="en-US" dirty="0">
                <a:sym typeface="Wingdings" pitchFamily="2" charset="2"/>
              </a:rPr>
              <a:t>to determine which groups of immigrants they need to focus their attention on to quickly reunify families and create a more humane and efficient detention system</a:t>
            </a:r>
            <a:endParaRPr lang="en-US" dirty="0"/>
          </a:p>
        </p:txBody>
      </p:sp>
    </p:spTree>
    <p:extLst>
      <p:ext uri="{BB962C8B-B14F-4D97-AF65-F5344CB8AC3E}">
        <p14:creationId xmlns:p14="http://schemas.microsoft.com/office/powerpoint/2010/main" val="188448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8875-1604-7F4E-9FD0-4D1DE55D445C}"/>
              </a:ext>
            </a:extLst>
          </p:cNvPr>
          <p:cNvSpPr>
            <a:spLocks noGrp="1"/>
          </p:cNvSpPr>
          <p:nvPr>
            <p:ph type="title"/>
          </p:nvPr>
        </p:nvSpPr>
        <p:spPr/>
        <p:txBody>
          <a:bodyPr/>
          <a:lstStyle/>
          <a:p>
            <a:r>
              <a:rPr lang="en-US" b="1" dirty="0"/>
              <a:t>Table of contents</a:t>
            </a:r>
          </a:p>
        </p:txBody>
      </p:sp>
      <p:graphicFrame>
        <p:nvGraphicFramePr>
          <p:cNvPr id="5" name="Content Placeholder 2">
            <a:extLst>
              <a:ext uri="{FF2B5EF4-FFF2-40B4-BE49-F238E27FC236}">
                <a16:creationId xmlns:a16="http://schemas.microsoft.com/office/drawing/2014/main" id="{2B534E2B-0E97-4162-9710-27B83F6A40AD}"/>
              </a:ext>
            </a:extLst>
          </p:cNvPr>
          <p:cNvGraphicFramePr>
            <a:graphicFrameLocks noGrp="1"/>
          </p:cNvGraphicFramePr>
          <p:nvPr>
            <p:ph idx="1"/>
            <p:extLst>
              <p:ext uri="{D42A27DB-BD31-4B8C-83A1-F6EECF244321}">
                <p14:modId xmlns:p14="http://schemas.microsoft.com/office/powerpoint/2010/main" val="604814674"/>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03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177C-782C-E747-970E-C96DB31D30AB}"/>
              </a:ext>
            </a:extLst>
          </p:cNvPr>
          <p:cNvSpPr>
            <a:spLocks noGrp="1"/>
          </p:cNvSpPr>
          <p:nvPr>
            <p:ph type="title"/>
          </p:nvPr>
        </p:nvSpPr>
        <p:spPr>
          <a:xfrm>
            <a:off x="4673600" y="764373"/>
            <a:ext cx="6832600" cy="1293028"/>
          </a:xfrm>
        </p:spPr>
        <p:txBody>
          <a:bodyPr>
            <a:normAutofit/>
          </a:bodyPr>
          <a:lstStyle/>
          <a:p>
            <a:r>
              <a:rPr lang="en-US" b="1" dirty="0"/>
              <a:t>Research question</a:t>
            </a:r>
          </a:p>
        </p:txBody>
      </p:sp>
      <p:pic>
        <p:nvPicPr>
          <p:cNvPr id="5" name="Picture 4">
            <a:extLst>
              <a:ext uri="{FF2B5EF4-FFF2-40B4-BE49-F238E27FC236}">
                <a16:creationId xmlns:a16="http://schemas.microsoft.com/office/drawing/2014/main" id="{1ECF69BB-36FD-9B4C-9327-6BBC19EC70A0}"/>
              </a:ext>
            </a:extLst>
          </p:cNvPr>
          <p:cNvPicPr>
            <a:picLocks noChangeAspect="1"/>
          </p:cNvPicPr>
          <p:nvPr/>
        </p:nvPicPr>
        <p:blipFill>
          <a:blip r:embed="rId3"/>
          <a:stretch>
            <a:fillRect/>
          </a:stretch>
        </p:blipFill>
        <p:spPr>
          <a:xfrm>
            <a:off x="685800" y="2057401"/>
            <a:ext cx="3853231" cy="3559566"/>
          </a:xfrm>
          <a:prstGeom prst="rect">
            <a:avLst/>
          </a:prstGeom>
        </p:spPr>
      </p:pic>
      <p:sp>
        <p:nvSpPr>
          <p:cNvPr id="3" name="Content Placeholder 2">
            <a:extLst>
              <a:ext uri="{FF2B5EF4-FFF2-40B4-BE49-F238E27FC236}">
                <a16:creationId xmlns:a16="http://schemas.microsoft.com/office/drawing/2014/main" id="{71832FCF-9CC8-3D4C-A8BB-63D619F63F0B}"/>
              </a:ext>
            </a:extLst>
          </p:cNvPr>
          <p:cNvSpPr>
            <a:spLocks noGrp="1"/>
          </p:cNvSpPr>
          <p:nvPr>
            <p:ph idx="1"/>
          </p:nvPr>
        </p:nvSpPr>
        <p:spPr>
          <a:xfrm>
            <a:off x="4929632" y="2057401"/>
            <a:ext cx="6832600" cy="1293028"/>
          </a:xfrm>
        </p:spPr>
        <p:txBody>
          <a:bodyPr>
            <a:normAutofit/>
          </a:bodyPr>
          <a:lstStyle/>
          <a:p>
            <a:pPr marL="0" indent="0">
              <a:buNone/>
            </a:pPr>
            <a:r>
              <a:rPr lang="en-US" dirty="0"/>
              <a:t>- Were immigrant children of certain nationalities, genders, and ages more likely to be kept over the legal time limit in a detention facility than others? </a:t>
            </a:r>
          </a:p>
        </p:txBody>
      </p:sp>
      <p:graphicFrame>
        <p:nvGraphicFramePr>
          <p:cNvPr id="17" name="Content Placeholder 2">
            <a:extLst>
              <a:ext uri="{FF2B5EF4-FFF2-40B4-BE49-F238E27FC236}">
                <a16:creationId xmlns:a16="http://schemas.microsoft.com/office/drawing/2014/main" id="{327AAEE1-BB6F-1340-AA0F-A7A4362ED864}"/>
              </a:ext>
            </a:extLst>
          </p:cNvPr>
          <p:cNvGraphicFramePr>
            <a:graphicFrameLocks/>
          </p:cNvGraphicFramePr>
          <p:nvPr>
            <p:extLst>
              <p:ext uri="{D42A27DB-BD31-4B8C-83A1-F6EECF244321}">
                <p14:modId xmlns:p14="http://schemas.microsoft.com/office/powerpoint/2010/main" val="2808709244"/>
              </p:ext>
            </p:extLst>
          </p:nvPr>
        </p:nvGraphicFramePr>
        <p:xfrm>
          <a:off x="5557012" y="3837184"/>
          <a:ext cx="5577840" cy="18986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989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502-8EBD-B74F-AB6D-7F69DB2F7EA9}"/>
              </a:ext>
            </a:extLst>
          </p:cNvPr>
          <p:cNvSpPr>
            <a:spLocks noGrp="1"/>
          </p:cNvSpPr>
          <p:nvPr>
            <p:ph type="title"/>
          </p:nvPr>
        </p:nvSpPr>
        <p:spPr>
          <a:xfrm>
            <a:off x="2895600" y="639315"/>
            <a:ext cx="8610600" cy="1293028"/>
          </a:xfrm>
        </p:spPr>
        <p:txBody>
          <a:bodyPr/>
          <a:lstStyle/>
          <a:p>
            <a:r>
              <a:rPr lang="en-US" b="1" dirty="0"/>
              <a:t>Literature review</a:t>
            </a:r>
          </a:p>
        </p:txBody>
      </p:sp>
      <p:sp>
        <p:nvSpPr>
          <p:cNvPr id="3" name="Content Placeholder 2">
            <a:extLst>
              <a:ext uri="{FF2B5EF4-FFF2-40B4-BE49-F238E27FC236}">
                <a16:creationId xmlns:a16="http://schemas.microsoft.com/office/drawing/2014/main" id="{FD6A510F-65A8-9146-A601-117F30A25716}"/>
              </a:ext>
            </a:extLst>
          </p:cNvPr>
          <p:cNvSpPr>
            <a:spLocks noGrp="1"/>
          </p:cNvSpPr>
          <p:nvPr>
            <p:ph idx="1"/>
          </p:nvPr>
        </p:nvSpPr>
        <p:spPr>
          <a:xfrm>
            <a:off x="685800" y="1932343"/>
            <a:ext cx="10820400" cy="4504316"/>
          </a:xfrm>
        </p:spPr>
        <p:txBody>
          <a:bodyPr/>
          <a:lstStyle/>
          <a:p>
            <a:r>
              <a:rPr lang="en-US" b="1" dirty="0"/>
              <a:t>Anyikwa et al. (2019): </a:t>
            </a:r>
            <a:r>
              <a:rPr lang="en-US" dirty="0"/>
              <a:t>Researchers evaluates how immigration laws under the Trump Administration have negatively impacted immigrant children and contributed to the psychological trauma and health consequences they face. The Trump administration has implemented policies that violate human rights. </a:t>
            </a:r>
          </a:p>
          <a:p>
            <a:r>
              <a:rPr lang="en-US" b="1" dirty="0"/>
              <a:t>Schachear (2020): </a:t>
            </a:r>
            <a:r>
              <a:rPr lang="en-US" dirty="0"/>
              <a:t> Schachear’s research demonstrates that Trump’s policies separating families not only excludes newcomers but also prevents those immigrants already in the United States’ from feeling a valued part of the United States </a:t>
            </a:r>
          </a:p>
          <a:p>
            <a:r>
              <a:rPr lang="en-US" b="1" dirty="0"/>
              <a:t>White House Memo (2020): </a:t>
            </a:r>
            <a:r>
              <a:rPr lang="en-US" dirty="0"/>
              <a:t> Trump’s administration has implemented policies that are protecting U.S. citizens from the harms caused by immigrants to the economy</a:t>
            </a:r>
          </a:p>
          <a:p>
            <a:endParaRPr lang="en-US" b="1" dirty="0"/>
          </a:p>
          <a:p>
            <a:endParaRPr lang="en-US" b="1" dirty="0"/>
          </a:p>
          <a:p>
            <a:endParaRPr lang="en-US" dirty="0"/>
          </a:p>
        </p:txBody>
      </p:sp>
    </p:spTree>
    <p:extLst>
      <p:ext uri="{BB962C8B-B14F-4D97-AF65-F5344CB8AC3E}">
        <p14:creationId xmlns:p14="http://schemas.microsoft.com/office/powerpoint/2010/main" val="116048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6EDD-C860-0244-B184-BFD00C729FB0}"/>
              </a:ext>
            </a:extLst>
          </p:cNvPr>
          <p:cNvSpPr>
            <a:spLocks noGrp="1"/>
          </p:cNvSpPr>
          <p:nvPr>
            <p:ph type="title"/>
          </p:nvPr>
        </p:nvSpPr>
        <p:spPr>
          <a:xfrm>
            <a:off x="7425430" y="8019"/>
            <a:ext cx="3977639" cy="1600200"/>
          </a:xfrm>
        </p:spPr>
        <p:txBody>
          <a:bodyPr anchor="b">
            <a:normAutofit/>
          </a:bodyPr>
          <a:lstStyle/>
          <a:p>
            <a:pPr algn="l"/>
            <a:r>
              <a:rPr lang="en-US" sz="3200" b="1" dirty="0"/>
              <a:t>Data collection</a:t>
            </a:r>
          </a:p>
        </p:txBody>
      </p:sp>
      <p:sp>
        <p:nvSpPr>
          <p:cNvPr id="3" name="Content Placeholder 2">
            <a:extLst>
              <a:ext uri="{FF2B5EF4-FFF2-40B4-BE49-F238E27FC236}">
                <a16:creationId xmlns:a16="http://schemas.microsoft.com/office/drawing/2014/main" id="{B431A3DC-40E9-554C-B37C-F5401A73A07E}"/>
              </a:ext>
            </a:extLst>
          </p:cNvPr>
          <p:cNvSpPr>
            <a:spLocks noGrp="1"/>
          </p:cNvSpPr>
          <p:nvPr>
            <p:ph idx="1"/>
          </p:nvPr>
        </p:nvSpPr>
        <p:spPr>
          <a:xfrm>
            <a:off x="685800" y="2364573"/>
            <a:ext cx="3977639" cy="3854112"/>
          </a:xfrm>
        </p:spPr>
        <p:txBody>
          <a:bodyPr>
            <a:normAutofit/>
          </a:bodyPr>
          <a:lstStyle/>
          <a:p>
            <a:pPr marL="457200" lvl="1" indent="0">
              <a:buNone/>
            </a:pPr>
            <a:endParaRPr lang="en-US" sz="1600"/>
          </a:p>
          <a:p>
            <a:pPr marL="457200" lvl="1" indent="0">
              <a:buNone/>
            </a:pPr>
            <a:endParaRPr lang="en-US" sz="1600"/>
          </a:p>
        </p:txBody>
      </p:sp>
      <p:pic>
        <p:nvPicPr>
          <p:cNvPr id="6" name="Picture 5">
            <a:extLst>
              <a:ext uri="{FF2B5EF4-FFF2-40B4-BE49-F238E27FC236}">
                <a16:creationId xmlns:a16="http://schemas.microsoft.com/office/drawing/2014/main" id="{8153EE53-6C0D-2D47-B6C5-AB8A9010BF91}"/>
              </a:ext>
            </a:extLst>
          </p:cNvPr>
          <p:cNvPicPr>
            <a:picLocks noChangeAspect="1"/>
          </p:cNvPicPr>
          <p:nvPr/>
        </p:nvPicPr>
        <p:blipFill>
          <a:blip r:embed="rId3"/>
          <a:stretch>
            <a:fillRect/>
          </a:stretch>
        </p:blipFill>
        <p:spPr>
          <a:xfrm>
            <a:off x="6549231" y="2224410"/>
            <a:ext cx="5145904" cy="3854112"/>
          </a:xfrm>
          <a:prstGeom prst="rect">
            <a:avLst/>
          </a:prstGeom>
        </p:spPr>
      </p:pic>
      <p:graphicFrame>
        <p:nvGraphicFramePr>
          <p:cNvPr id="7" name="Table 8">
            <a:extLst>
              <a:ext uri="{FF2B5EF4-FFF2-40B4-BE49-F238E27FC236}">
                <a16:creationId xmlns:a16="http://schemas.microsoft.com/office/drawing/2014/main" id="{7587BFCA-8B66-4847-BDC4-58B1D03592BB}"/>
              </a:ext>
            </a:extLst>
          </p:cNvPr>
          <p:cNvGraphicFramePr>
            <a:graphicFrameLocks noGrp="1"/>
          </p:cNvGraphicFramePr>
          <p:nvPr>
            <p:extLst>
              <p:ext uri="{D42A27DB-BD31-4B8C-83A1-F6EECF244321}">
                <p14:modId xmlns:p14="http://schemas.microsoft.com/office/powerpoint/2010/main" val="3170064460"/>
              </p:ext>
            </p:extLst>
          </p:nvPr>
        </p:nvGraphicFramePr>
        <p:xfrm>
          <a:off x="944170" y="808119"/>
          <a:ext cx="4816130" cy="5669280"/>
        </p:xfrm>
        <a:graphic>
          <a:graphicData uri="http://schemas.openxmlformats.org/drawingml/2006/table">
            <a:tbl>
              <a:tblPr firstRow="1" bandRow="1">
                <a:tableStyleId>{7E9639D4-E3E2-4D34-9284-5A2195B3D0D7}</a:tableStyleId>
              </a:tblPr>
              <a:tblGrid>
                <a:gridCol w="2408065">
                  <a:extLst>
                    <a:ext uri="{9D8B030D-6E8A-4147-A177-3AD203B41FA5}">
                      <a16:colId xmlns:a16="http://schemas.microsoft.com/office/drawing/2014/main" val="1273457399"/>
                    </a:ext>
                  </a:extLst>
                </a:gridCol>
                <a:gridCol w="2408065">
                  <a:extLst>
                    <a:ext uri="{9D8B030D-6E8A-4147-A177-3AD203B41FA5}">
                      <a16:colId xmlns:a16="http://schemas.microsoft.com/office/drawing/2014/main" val="3666049288"/>
                    </a:ext>
                  </a:extLst>
                </a:gridCol>
              </a:tblGrid>
              <a:tr h="338157">
                <a:tc>
                  <a:txBody>
                    <a:bodyPr/>
                    <a:lstStyle/>
                    <a:p>
                      <a:r>
                        <a:rPr lang="en-US" dirty="0"/>
                        <a:t>Variable</a:t>
                      </a:r>
                    </a:p>
                  </a:txBody>
                  <a:tcPr>
                    <a:solidFill>
                      <a:schemeClr val="tx1">
                        <a:lumMod val="65000"/>
                        <a:lumOff val="35000"/>
                      </a:schemeClr>
                    </a:solidFill>
                  </a:tcPr>
                </a:tc>
                <a:tc>
                  <a:txBody>
                    <a:bodyPr/>
                    <a:lstStyle/>
                    <a:p>
                      <a:r>
                        <a:rPr lang="en-US" dirty="0"/>
                        <a:t>Meaning</a:t>
                      </a:r>
                    </a:p>
                  </a:txBody>
                  <a:tcPr>
                    <a:solidFill>
                      <a:schemeClr val="tx1">
                        <a:lumMod val="65000"/>
                        <a:lumOff val="35000"/>
                      </a:schemeClr>
                    </a:solidFill>
                  </a:tcPr>
                </a:tc>
                <a:extLst>
                  <a:ext uri="{0D108BD9-81ED-4DB2-BD59-A6C34878D82A}">
                    <a16:rowId xmlns:a16="http://schemas.microsoft.com/office/drawing/2014/main" val="1243201329"/>
                  </a:ext>
                </a:extLst>
              </a:tr>
              <a:tr h="591775">
                <a:tc>
                  <a:txBody>
                    <a:bodyPr/>
                    <a:lstStyle/>
                    <a:p>
                      <a:r>
                        <a:rPr lang="en-US" dirty="0"/>
                        <a:t>date_in</a:t>
                      </a:r>
                    </a:p>
                  </a:txBody>
                  <a:tcPr/>
                </a:tc>
                <a:tc>
                  <a:txBody>
                    <a:bodyPr/>
                    <a:lstStyle/>
                    <a:p>
                      <a:r>
                        <a:rPr lang="en-US" dirty="0"/>
                        <a:t>custody book-in time and date</a:t>
                      </a:r>
                    </a:p>
                  </a:txBody>
                  <a:tcPr/>
                </a:tc>
                <a:extLst>
                  <a:ext uri="{0D108BD9-81ED-4DB2-BD59-A6C34878D82A}">
                    <a16:rowId xmlns:a16="http://schemas.microsoft.com/office/drawing/2014/main" val="4007969799"/>
                  </a:ext>
                </a:extLst>
              </a:tr>
              <a:tr h="591775">
                <a:tc>
                  <a:txBody>
                    <a:bodyPr/>
                    <a:lstStyle/>
                    <a:p>
                      <a:r>
                        <a:rPr lang="en-US" dirty="0"/>
                        <a:t>date_out</a:t>
                      </a:r>
                    </a:p>
                  </a:txBody>
                  <a:tcPr/>
                </a:tc>
                <a:tc>
                  <a:txBody>
                    <a:bodyPr/>
                    <a:lstStyle/>
                    <a:p>
                      <a:r>
                        <a:rPr lang="en-US" dirty="0"/>
                        <a:t>custody book-out time and date</a:t>
                      </a:r>
                    </a:p>
                  </a:txBody>
                  <a:tcPr/>
                </a:tc>
                <a:extLst>
                  <a:ext uri="{0D108BD9-81ED-4DB2-BD59-A6C34878D82A}">
                    <a16:rowId xmlns:a16="http://schemas.microsoft.com/office/drawing/2014/main" val="537182079"/>
                  </a:ext>
                </a:extLst>
              </a:tr>
              <a:tr h="338157">
                <a:tc>
                  <a:txBody>
                    <a:bodyPr/>
                    <a:lstStyle/>
                    <a:p>
                      <a:r>
                        <a:rPr lang="en-US" dirty="0"/>
                        <a:t>app_date</a:t>
                      </a:r>
                    </a:p>
                  </a:txBody>
                  <a:tcPr/>
                </a:tc>
                <a:tc>
                  <a:txBody>
                    <a:bodyPr/>
                    <a:lstStyle/>
                    <a:p>
                      <a:r>
                        <a:rPr lang="en-US" dirty="0"/>
                        <a:t>apprehension date</a:t>
                      </a:r>
                    </a:p>
                  </a:txBody>
                  <a:tcPr/>
                </a:tc>
                <a:extLst>
                  <a:ext uri="{0D108BD9-81ED-4DB2-BD59-A6C34878D82A}">
                    <a16:rowId xmlns:a16="http://schemas.microsoft.com/office/drawing/2014/main" val="46205242"/>
                  </a:ext>
                </a:extLst>
              </a:tr>
              <a:tr h="591775">
                <a:tc>
                  <a:txBody>
                    <a:bodyPr/>
                    <a:lstStyle/>
                    <a:p>
                      <a:r>
                        <a:rPr lang="en-US" dirty="0"/>
                        <a:t>hours_in_custody</a:t>
                      </a:r>
                    </a:p>
                  </a:txBody>
                  <a:tcPr/>
                </a:tc>
                <a:tc>
                  <a:txBody>
                    <a:bodyPr/>
                    <a:lstStyle/>
                    <a:p>
                      <a:r>
                        <a:rPr lang="en-US" dirty="0"/>
                        <a:t>time in custody in hours</a:t>
                      </a:r>
                    </a:p>
                  </a:txBody>
                  <a:tcPr/>
                </a:tc>
                <a:extLst>
                  <a:ext uri="{0D108BD9-81ED-4DB2-BD59-A6C34878D82A}">
                    <a16:rowId xmlns:a16="http://schemas.microsoft.com/office/drawing/2014/main" val="780306596"/>
                  </a:ext>
                </a:extLst>
              </a:tr>
              <a:tr h="845393">
                <a:tc>
                  <a:txBody>
                    <a:bodyPr/>
                    <a:lstStyle/>
                    <a:p>
                      <a:r>
                        <a:rPr lang="en-US" dirty="0"/>
                        <a:t>age_group</a:t>
                      </a:r>
                    </a:p>
                  </a:txBody>
                  <a:tcPr/>
                </a:tc>
                <a:tc>
                  <a:txBody>
                    <a:bodyPr/>
                    <a:lstStyle/>
                    <a:p>
                      <a:r>
                        <a:rPr lang="en-US" dirty="0"/>
                        <a:t>age group of child (grouped by every 2 years)</a:t>
                      </a:r>
                    </a:p>
                  </a:txBody>
                  <a:tcPr/>
                </a:tc>
                <a:extLst>
                  <a:ext uri="{0D108BD9-81ED-4DB2-BD59-A6C34878D82A}">
                    <a16:rowId xmlns:a16="http://schemas.microsoft.com/office/drawing/2014/main" val="1776307134"/>
                  </a:ext>
                </a:extLst>
              </a:tr>
              <a:tr h="338157">
                <a:tc>
                  <a:txBody>
                    <a:bodyPr/>
                    <a:lstStyle/>
                    <a:p>
                      <a:r>
                        <a:rPr lang="en-US" dirty="0"/>
                        <a:t>gender</a:t>
                      </a:r>
                    </a:p>
                  </a:txBody>
                  <a:tcPr/>
                </a:tc>
                <a:tc>
                  <a:txBody>
                    <a:bodyPr/>
                    <a:lstStyle/>
                    <a:p>
                      <a:r>
                        <a:rPr lang="en-US" dirty="0"/>
                        <a:t>child gender</a:t>
                      </a:r>
                    </a:p>
                  </a:txBody>
                  <a:tcPr/>
                </a:tc>
                <a:extLst>
                  <a:ext uri="{0D108BD9-81ED-4DB2-BD59-A6C34878D82A}">
                    <a16:rowId xmlns:a16="http://schemas.microsoft.com/office/drawing/2014/main" val="927222877"/>
                  </a:ext>
                </a:extLst>
              </a:tr>
              <a:tr h="591775">
                <a:tc>
                  <a:txBody>
                    <a:bodyPr/>
                    <a:lstStyle/>
                    <a:p>
                      <a:r>
                        <a:rPr lang="en-US" dirty="0"/>
                        <a:t>citizenship </a:t>
                      </a:r>
                    </a:p>
                  </a:txBody>
                  <a:tcPr/>
                </a:tc>
                <a:tc>
                  <a:txBody>
                    <a:bodyPr/>
                    <a:lstStyle/>
                    <a:p>
                      <a:r>
                        <a:rPr lang="en-US" dirty="0"/>
                        <a:t>child country of citizenship</a:t>
                      </a:r>
                    </a:p>
                  </a:txBody>
                  <a:tcPr/>
                </a:tc>
                <a:extLst>
                  <a:ext uri="{0D108BD9-81ED-4DB2-BD59-A6C34878D82A}">
                    <a16:rowId xmlns:a16="http://schemas.microsoft.com/office/drawing/2014/main" val="3476378919"/>
                  </a:ext>
                </a:extLst>
              </a:tr>
              <a:tr h="338157">
                <a:tc>
                  <a:txBody>
                    <a:bodyPr/>
                    <a:lstStyle/>
                    <a:p>
                      <a:r>
                        <a:rPr lang="en-US" dirty="0"/>
                        <a:t>border </a:t>
                      </a:r>
                    </a:p>
                  </a:txBody>
                  <a:tcPr/>
                </a:tc>
                <a:tc>
                  <a:txBody>
                    <a:bodyPr/>
                    <a:lstStyle/>
                    <a:p>
                      <a:r>
                        <a:rPr lang="en-US" dirty="0"/>
                        <a:t>border </a:t>
                      </a:r>
                    </a:p>
                  </a:txBody>
                  <a:tcPr/>
                </a:tc>
                <a:extLst>
                  <a:ext uri="{0D108BD9-81ED-4DB2-BD59-A6C34878D82A}">
                    <a16:rowId xmlns:a16="http://schemas.microsoft.com/office/drawing/2014/main" val="3833416217"/>
                  </a:ext>
                </a:extLst>
              </a:tr>
              <a:tr h="338157">
                <a:tc>
                  <a:txBody>
                    <a:bodyPr/>
                    <a:lstStyle/>
                    <a:p>
                      <a:r>
                        <a:rPr lang="en-US" dirty="0"/>
                        <a:t>field_office</a:t>
                      </a:r>
                    </a:p>
                  </a:txBody>
                  <a:tcPr/>
                </a:tc>
                <a:tc>
                  <a:txBody>
                    <a:bodyPr/>
                    <a:lstStyle/>
                    <a:p>
                      <a:r>
                        <a:rPr lang="en-US" dirty="0"/>
                        <a:t>field office name</a:t>
                      </a:r>
                    </a:p>
                  </a:txBody>
                  <a:tcPr/>
                </a:tc>
                <a:extLst>
                  <a:ext uri="{0D108BD9-81ED-4DB2-BD59-A6C34878D82A}">
                    <a16:rowId xmlns:a16="http://schemas.microsoft.com/office/drawing/2014/main" val="1515130628"/>
                  </a:ext>
                </a:extLst>
              </a:tr>
              <a:tr h="338157">
                <a:tc>
                  <a:txBody>
                    <a:bodyPr/>
                    <a:lstStyle/>
                    <a:p>
                      <a:r>
                        <a:rPr lang="en-US" dirty="0"/>
                        <a:t>source </a:t>
                      </a:r>
                    </a:p>
                  </a:txBody>
                  <a:tcPr/>
                </a:tc>
                <a:tc>
                  <a:txBody>
                    <a:bodyPr/>
                    <a:lstStyle/>
                    <a:p>
                      <a:r>
                        <a:rPr lang="en-US" dirty="0"/>
                        <a:t>data source </a:t>
                      </a:r>
                    </a:p>
                  </a:txBody>
                  <a:tcPr/>
                </a:tc>
                <a:extLst>
                  <a:ext uri="{0D108BD9-81ED-4DB2-BD59-A6C34878D82A}">
                    <a16:rowId xmlns:a16="http://schemas.microsoft.com/office/drawing/2014/main" val="487273995"/>
                  </a:ext>
                </a:extLst>
              </a:tr>
            </a:tbl>
          </a:graphicData>
        </a:graphic>
      </p:graphicFrame>
    </p:spTree>
    <p:extLst>
      <p:ext uri="{BB962C8B-B14F-4D97-AF65-F5344CB8AC3E}">
        <p14:creationId xmlns:p14="http://schemas.microsoft.com/office/powerpoint/2010/main" val="257513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DC54-26BC-A24C-9422-EB15B7C3B4F0}"/>
              </a:ext>
            </a:extLst>
          </p:cNvPr>
          <p:cNvSpPr>
            <a:spLocks noGrp="1"/>
          </p:cNvSpPr>
          <p:nvPr>
            <p:ph type="title"/>
          </p:nvPr>
        </p:nvSpPr>
        <p:spPr/>
        <p:txBody>
          <a:bodyPr/>
          <a:lstStyle/>
          <a:p>
            <a:r>
              <a:rPr lang="en-US" b="1" dirty="0"/>
              <a:t>Data manipulation</a:t>
            </a:r>
          </a:p>
        </p:txBody>
      </p:sp>
      <p:pic>
        <p:nvPicPr>
          <p:cNvPr id="4" name="Picture 3">
            <a:extLst>
              <a:ext uri="{FF2B5EF4-FFF2-40B4-BE49-F238E27FC236}">
                <a16:creationId xmlns:a16="http://schemas.microsoft.com/office/drawing/2014/main" id="{361F4197-C498-904B-99F4-71EFB867CE1D}"/>
              </a:ext>
            </a:extLst>
          </p:cNvPr>
          <p:cNvPicPr>
            <a:picLocks noChangeAspect="1"/>
          </p:cNvPicPr>
          <p:nvPr/>
        </p:nvPicPr>
        <p:blipFill>
          <a:blip r:embed="rId3"/>
          <a:stretch>
            <a:fillRect/>
          </a:stretch>
        </p:blipFill>
        <p:spPr>
          <a:xfrm>
            <a:off x="6478520" y="2070100"/>
            <a:ext cx="5189224" cy="4023527"/>
          </a:xfrm>
          <a:prstGeom prst="rect">
            <a:avLst/>
          </a:prstGeom>
        </p:spPr>
      </p:pic>
      <p:graphicFrame>
        <p:nvGraphicFramePr>
          <p:cNvPr id="5" name="Table 8">
            <a:extLst>
              <a:ext uri="{FF2B5EF4-FFF2-40B4-BE49-F238E27FC236}">
                <a16:creationId xmlns:a16="http://schemas.microsoft.com/office/drawing/2014/main" id="{C25100A1-DDB1-B040-B025-820956A88540}"/>
              </a:ext>
            </a:extLst>
          </p:cNvPr>
          <p:cNvGraphicFramePr>
            <a:graphicFrameLocks noGrp="1"/>
          </p:cNvGraphicFramePr>
          <p:nvPr>
            <p:extLst>
              <p:ext uri="{D42A27DB-BD31-4B8C-83A1-F6EECF244321}">
                <p14:modId xmlns:p14="http://schemas.microsoft.com/office/powerpoint/2010/main" val="4199060731"/>
              </p:ext>
            </p:extLst>
          </p:nvPr>
        </p:nvGraphicFramePr>
        <p:xfrm>
          <a:off x="801624" y="2149065"/>
          <a:ext cx="5339776" cy="3840030"/>
        </p:xfrm>
        <a:graphic>
          <a:graphicData uri="http://schemas.openxmlformats.org/drawingml/2006/table">
            <a:tbl>
              <a:tblPr firstRow="1" bandRow="1">
                <a:tableStyleId>{7E9639D4-E3E2-4D34-9284-5A2195B3D0D7}</a:tableStyleId>
              </a:tblPr>
              <a:tblGrid>
                <a:gridCol w="2669888">
                  <a:extLst>
                    <a:ext uri="{9D8B030D-6E8A-4147-A177-3AD203B41FA5}">
                      <a16:colId xmlns:a16="http://schemas.microsoft.com/office/drawing/2014/main" val="1273457399"/>
                    </a:ext>
                  </a:extLst>
                </a:gridCol>
                <a:gridCol w="2669888">
                  <a:extLst>
                    <a:ext uri="{9D8B030D-6E8A-4147-A177-3AD203B41FA5}">
                      <a16:colId xmlns:a16="http://schemas.microsoft.com/office/drawing/2014/main" val="3666049288"/>
                    </a:ext>
                  </a:extLst>
                </a:gridCol>
              </a:tblGrid>
              <a:tr h="338102">
                <a:tc>
                  <a:txBody>
                    <a:bodyPr/>
                    <a:lstStyle/>
                    <a:p>
                      <a:r>
                        <a:rPr lang="en-US" dirty="0"/>
                        <a:t>Variable</a:t>
                      </a:r>
                    </a:p>
                  </a:txBody>
                  <a:tcPr>
                    <a:solidFill>
                      <a:schemeClr val="tx1">
                        <a:lumMod val="65000"/>
                        <a:lumOff val="35000"/>
                      </a:schemeClr>
                    </a:solidFill>
                  </a:tcPr>
                </a:tc>
                <a:tc>
                  <a:txBody>
                    <a:bodyPr/>
                    <a:lstStyle/>
                    <a:p>
                      <a:r>
                        <a:rPr lang="en-US" dirty="0"/>
                        <a:t>Meaning</a:t>
                      </a:r>
                    </a:p>
                  </a:txBody>
                  <a:tcPr>
                    <a:solidFill>
                      <a:schemeClr val="tx1">
                        <a:lumMod val="65000"/>
                        <a:lumOff val="35000"/>
                      </a:schemeClr>
                    </a:solidFill>
                  </a:tcPr>
                </a:tc>
                <a:extLst>
                  <a:ext uri="{0D108BD9-81ED-4DB2-BD59-A6C34878D82A}">
                    <a16:rowId xmlns:a16="http://schemas.microsoft.com/office/drawing/2014/main" val="1243201329"/>
                  </a:ext>
                </a:extLst>
              </a:tr>
              <a:tr h="639630">
                <a:tc>
                  <a:txBody>
                    <a:bodyPr/>
                    <a:lstStyle/>
                    <a:p>
                      <a:r>
                        <a:rPr lang="en-US" dirty="0"/>
                        <a:t>year </a:t>
                      </a:r>
                    </a:p>
                  </a:txBody>
                  <a:tcPr/>
                </a:tc>
                <a:tc>
                  <a:txBody>
                    <a:bodyPr/>
                    <a:lstStyle/>
                    <a:p>
                      <a:r>
                        <a:rPr lang="en-US" dirty="0"/>
                        <a:t>year of book-in </a:t>
                      </a:r>
                    </a:p>
                  </a:txBody>
                  <a:tcPr/>
                </a:tc>
                <a:extLst>
                  <a:ext uri="{0D108BD9-81ED-4DB2-BD59-A6C34878D82A}">
                    <a16:rowId xmlns:a16="http://schemas.microsoft.com/office/drawing/2014/main" val="4007969799"/>
                  </a:ext>
                </a:extLst>
              </a:tr>
              <a:tr h="536490">
                <a:tc>
                  <a:txBody>
                    <a:bodyPr/>
                    <a:lstStyle/>
                    <a:p>
                      <a:r>
                        <a:rPr lang="en-US" dirty="0"/>
                        <a:t>gender</a:t>
                      </a:r>
                    </a:p>
                  </a:txBody>
                  <a:tcPr/>
                </a:tc>
                <a:tc>
                  <a:txBody>
                    <a:bodyPr/>
                    <a:lstStyle/>
                    <a:p>
                      <a:r>
                        <a:rPr lang="en-US" dirty="0"/>
                        <a:t>gender of child (1 = female)</a:t>
                      </a:r>
                    </a:p>
                  </a:txBody>
                  <a:tcPr/>
                </a:tc>
                <a:extLst>
                  <a:ext uri="{0D108BD9-81ED-4DB2-BD59-A6C34878D82A}">
                    <a16:rowId xmlns:a16="http://schemas.microsoft.com/office/drawing/2014/main" val="537182079"/>
                  </a:ext>
                </a:extLst>
              </a:tr>
              <a:tr h="536490">
                <a:tc>
                  <a:txBody>
                    <a:bodyPr/>
                    <a:lstStyle/>
                    <a:p>
                      <a:r>
                        <a:rPr lang="en-US" dirty="0"/>
                        <a:t>age_group</a:t>
                      </a:r>
                    </a:p>
                  </a:txBody>
                  <a:tcPr/>
                </a:tc>
                <a:tc>
                  <a:txBody>
                    <a:bodyPr/>
                    <a:lstStyle/>
                    <a:p>
                      <a:r>
                        <a:rPr lang="en-US" dirty="0"/>
                        <a:t>age group of child (1-7 age groups)</a:t>
                      </a:r>
                    </a:p>
                  </a:txBody>
                  <a:tcPr/>
                </a:tc>
                <a:extLst>
                  <a:ext uri="{0D108BD9-81ED-4DB2-BD59-A6C34878D82A}">
                    <a16:rowId xmlns:a16="http://schemas.microsoft.com/office/drawing/2014/main" val="46205242"/>
                  </a:ext>
                </a:extLst>
              </a:tr>
              <a:tr h="536490">
                <a:tc>
                  <a:txBody>
                    <a:bodyPr/>
                    <a:lstStyle/>
                    <a:p>
                      <a:r>
                        <a:rPr lang="en-US" dirty="0"/>
                        <a:t>region_of_origin</a:t>
                      </a:r>
                    </a:p>
                  </a:txBody>
                  <a:tcPr/>
                </a:tc>
                <a:tc>
                  <a:txBody>
                    <a:bodyPr/>
                    <a:lstStyle/>
                    <a:p>
                      <a:r>
                        <a:rPr lang="en-US" dirty="0"/>
                        <a:t>region of origin of child</a:t>
                      </a:r>
                    </a:p>
                  </a:txBody>
                  <a:tcPr/>
                </a:tc>
                <a:extLst>
                  <a:ext uri="{0D108BD9-81ED-4DB2-BD59-A6C34878D82A}">
                    <a16:rowId xmlns:a16="http://schemas.microsoft.com/office/drawing/2014/main" val="780306596"/>
                  </a:ext>
                </a:extLst>
              </a:tr>
              <a:tr h="766415">
                <a:tc>
                  <a:txBody>
                    <a:bodyPr/>
                    <a:lstStyle/>
                    <a:p>
                      <a:r>
                        <a:rPr lang="en-US" dirty="0"/>
                        <a:t>over_72_hours</a:t>
                      </a:r>
                    </a:p>
                  </a:txBody>
                  <a:tcPr/>
                </a:tc>
                <a:tc>
                  <a:txBody>
                    <a:bodyPr/>
                    <a:lstStyle/>
                    <a:p>
                      <a:r>
                        <a:rPr lang="en-US" dirty="0"/>
                        <a:t>Binary:</a:t>
                      </a:r>
                    </a:p>
                    <a:p>
                      <a:r>
                        <a:rPr lang="en-US" dirty="0"/>
                        <a:t>1: kept over 72 hours</a:t>
                      </a:r>
                    </a:p>
                    <a:p>
                      <a:r>
                        <a:rPr lang="en-US" dirty="0"/>
                        <a:t>0: kept under 72 hours</a:t>
                      </a:r>
                    </a:p>
                  </a:txBody>
                  <a:tcPr/>
                </a:tc>
                <a:extLst>
                  <a:ext uri="{0D108BD9-81ED-4DB2-BD59-A6C34878D82A}">
                    <a16:rowId xmlns:a16="http://schemas.microsoft.com/office/drawing/2014/main" val="1776307134"/>
                  </a:ext>
                </a:extLst>
              </a:tr>
            </a:tbl>
          </a:graphicData>
        </a:graphic>
      </p:graphicFrame>
      <p:sp>
        <p:nvSpPr>
          <p:cNvPr id="6" name="TextBox 5">
            <a:extLst>
              <a:ext uri="{FF2B5EF4-FFF2-40B4-BE49-F238E27FC236}">
                <a16:creationId xmlns:a16="http://schemas.microsoft.com/office/drawing/2014/main" id="{F8E55D82-E696-5145-8BCD-6A15B322DF21}"/>
              </a:ext>
            </a:extLst>
          </p:cNvPr>
          <p:cNvSpPr txBox="1"/>
          <p:nvPr/>
        </p:nvSpPr>
        <p:spPr>
          <a:xfrm>
            <a:off x="745163" y="1779733"/>
            <a:ext cx="1813317" cy="369332"/>
          </a:xfrm>
          <a:prstGeom prst="rect">
            <a:avLst/>
          </a:prstGeom>
          <a:noFill/>
        </p:spPr>
        <p:txBody>
          <a:bodyPr wrap="none" rtlCol="0">
            <a:spAutoFit/>
          </a:bodyPr>
          <a:lstStyle/>
          <a:p>
            <a:r>
              <a:rPr lang="en-US" dirty="0"/>
              <a:t>FINAL DATASET</a:t>
            </a:r>
          </a:p>
        </p:txBody>
      </p:sp>
    </p:spTree>
    <p:extLst>
      <p:ext uri="{BB962C8B-B14F-4D97-AF65-F5344CB8AC3E}">
        <p14:creationId xmlns:p14="http://schemas.microsoft.com/office/powerpoint/2010/main" val="198764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94FC-3F9A-2A45-A808-D126F65A67EA}"/>
              </a:ext>
            </a:extLst>
          </p:cNvPr>
          <p:cNvSpPr>
            <a:spLocks noGrp="1"/>
          </p:cNvSpPr>
          <p:nvPr>
            <p:ph type="title"/>
          </p:nvPr>
        </p:nvSpPr>
        <p:spPr/>
        <p:txBody>
          <a:bodyPr/>
          <a:lstStyle/>
          <a:p>
            <a:r>
              <a:rPr lang="en-US" b="1" dirty="0"/>
              <a:t>Exploratory data analysis</a:t>
            </a:r>
          </a:p>
        </p:txBody>
      </p:sp>
      <p:graphicFrame>
        <p:nvGraphicFramePr>
          <p:cNvPr id="4" name="Table 4">
            <a:extLst>
              <a:ext uri="{FF2B5EF4-FFF2-40B4-BE49-F238E27FC236}">
                <a16:creationId xmlns:a16="http://schemas.microsoft.com/office/drawing/2014/main" id="{85315A18-3840-0A4B-A9F0-F2FF48593F3E}"/>
              </a:ext>
            </a:extLst>
          </p:cNvPr>
          <p:cNvGraphicFramePr>
            <a:graphicFrameLocks noGrp="1"/>
          </p:cNvGraphicFramePr>
          <p:nvPr>
            <p:extLst>
              <p:ext uri="{D42A27DB-BD31-4B8C-83A1-F6EECF244321}">
                <p14:modId xmlns:p14="http://schemas.microsoft.com/office/powerpoint/2010/main" val="1375919999"/>
              </p:ext>
            </p:extLst>
          </p:nvPr>
        </p:nvGraphicFramePr>
        <p:xfrm>
          <a:off x="355600" y="2337647"/>
          <a:ext cx="5709920" cy="758614"/>
        </p:xfrm>
        <a:graphic>
          <a:graphicData uri="http://schemas.openxmlformats.org/drawingml/2006/table">
            <a:tbl>
              <a:tblPr firstRow="1" bandRow="1">
                <a:tableStyleId>{793D81CF-94F2-401A-BA57-92F5A7B2D0C5}</a:tableStyleId>
              </a:tblPr>
              <a:tblGrid>
                <a:gridCol w="1427480">
                  <a:extLst>
                    <a:ext uri="{9D8B030D-6E8A-4147-A177-3AD203B41FA5}">
                      <a16:colId xmlns:a16="http://schemas.microsoft.com/office/drawing/2014/main" val="3536559152"/>
                    </a:ext>
                  </a:extLst>
                </a:gridCol>
                <a:gridCol w="1427480">
                  <a:extLst>
                    <a:ext uri="{9D8B030D-6E8A-4147-A177-3AD203B41FA5}">
                      <a16:colId xmlns:a16="http://schemas.microsoft.com/office/drawing/2014/main" val="1755556269"/>
                    </a:ext>
                  </a:extLst>
                </a:gridCol>
                <a:gridCol w="1427480">
                  <a:extLst>
                    <a:ext uri="{9D8B030D-6E8A-4147-A177-3AD203B41FA5}">
                      <a16:colId xmlns:a16="http://schemas.microsoft.com/office/drawing/2014/main" val="3774011043"/>
                    </a:ext>
                  </a:extLst>
                </a:gridCol>
                <a:gridCol w="1427480">
                  <a:extLst>
                    <a:ext uri="{9D8B030D-6E8A-4147-A177-3AD203B41FA5}">
                      <a16:colId xmlns:a16="http://schemas.microsoft.com/office/drawing/2014/main" val="592948055"/>
                    </a:ext>
                  </a:extLst>
                </a:gridCol>
              </a:tblGrid>
              <a:tr h="379307">
                <a:tc>
                  <a:txBody>
                    <a:bodyPr/>
                    <a:lstStyle/>
                    <a:p>
                      <a:r>
                        <a:rPr lang="en-US" dirty="0"/>
                        <a:t>2017</a:t>
                      </a:r>
                    </a:p>
                  </a:txBody>
                  <a:tcPr/>
                </a:tc>
                <a:tc>
                  <a:txBody>
                    <a:bodyPr/>
                    <a:lstStyle/>
                    <a:p>
                      <a:r>
                        <a:rPr lang="en-US" dirty="0"/>
                        <a:t>2018</a:t>
                      </a:r>
                    </a:p>
                  </a:txBody>
                  <a:tcPr/>
                </a:tc>
                <a:tc>
                  <a:txBody>
                    <a:bodyPr/>
                    <a:lstStyle/>
                    <a:p>
                      <a:r>
                        <a:rPr lang="en-US" dirty="0"/>
                        <a:t>2019</a:t>
                      </a:r>
                    </a:p>
                  </a:txBody>
                  <a:tcPr/>
                </a:tc>
                <a:tc>
                  <a:txBody>
                    <a:bodyPr/>
                    <a:lstStyle/>
                    <a:p>
                      <a:r>
                        <a:rPr lang="en-US" dirty="0"/>
                        <a:t>2020</a:t>
                      </a:r>
                    </a:p>
                  </a:txBody>
                  <a:tcPr/>
                </a:tc>
                <a:extLst>
                  <a:ext uri="{0D108BD9-81ED-4DB2-BD59-A6C34878D82A}">
                    <a16:rowId xmlns:a16="http://schemas.microsoft.com/office/drawing/2014/main" val="1392895084"/>
                  </a:ext>
                </a:extLst>
              </a:tr>
              <a:tr h="379307">
                <a:tc>
                  <a:txBody>
                    <a:bodyPr/>
                    <a:lstStyle/>
                    <a:p>
                      <a:r>
                        <a:rPr lang="en-US" dirty="0"/>
                        <a:t>63185</a:t>
                      </a:r>
                    </a:p>
                  </a:txBody>
                  <a:tcPr/>
                </a:tc>
                <a:tc>
                  <a:txBody>
                    <a:bodyPr/>
                    <a:lstStyle/>
                    <a:p>
                      <a:r>
                        <a:rPr lang="en-US" dirty="0"/>
                        <a:t>160608</a:t>
                      </a:r>
                    </a:p>
                  </a:txBody>
                  <a:tcPr/>
                </a:tc>
                <a:tc>
                  <a:txBody>
                    <a:bodyPr/>
                    <a:lstStyle/>
                    <a:p>
                      <a:r>
                        <a:rPr lang="en-US" dirty="0"/>
                        <a:t>279254</a:t>
                      </a:r>
                    </a:p>
                  </a:txBody>
                  <a:tcPr/>
                </a:tc>
                <a:tc>
                  <a:txBody>
                    <a:bodyPr/>
                    <a:lstStyle/>
                    <a:p>
                      <a:r>
                        <a:rPr lang="en-US" dirty="0"/>
                        <a:t>9931</a:t>
                      </a:r>
                    </a:p>
                  </a:txBody>
                  <a:tcPr/>
                </a:tc>
                <a:extLst>
                  <a:ext uri="{0D108BD9-81ED-4DB2-BD59-A6C34878D82A}">
                    <a16:rowId xmlns:a16="http://schemas.microsoft.com/office/drawing/2014/main" val="2543164261"/>
                  </a:ext>
                </a:extLst>
              </a:tr>
            </a:tbl>
          </a:graphicData>
        </a:graphic>
      </p:graphicFrame>
      <p:sp>
        <p:nvSpPr>
          <p:cNvPr id="5" name="TextBox 4">
            <a:extLst>
              <a:ext uri="{FF2B5EF4-FFF2-40B4-BE49-F238E27FC236}">
                <a16:creationId xmlns:a16="http://schemas.microsoft.com/office/drawing/2014/main" id="{1609EA52-21F9-8141-8278-EC0C23FE96D8}"/>
              </a:ext>
            </a:extLst>
          </p:cNvPr>
          <p:cNvSpPr txBox="1"/>
          <p:nvPr/>
        </p:nvSpPr>
        <p:spPr>
          <a:xfrm>
            <a:off x="196026" y="1908015"/>
            <a:ext cx="6143814" cy="369332"/>
          </a:xfrm>
          <a:prstGeom prst="rect">
            <a:avLst/>
          </a:prstGeom>
          <a:noFill/>
        </p:spPr>
        <p:txBody>
          <a:bodyPr wrap="square" rtlCol="0">
            <a:spAutoFit/>
          </a:bodyPr>
          <a:lstStyle/>
          <a:p>
            <a:r>
              <a:rPr lang="en-US" dirty="0"/>
              <a:t>Number of immigrant children detained in each year:</a:t>
            </a:r>
          </a:p>
        </p:txBody>
      </p:sp>
      <p:sp>
        <p:nvSpPr>
          <p:cNvPr id="6" name="TextBox 5">
            <a:extLst>
              <a:ext uri="{FF2B5EF4-FFF2-40B4-BE49-F238E27FC236}">
                <a16:creationId xmlns:a16="http://schemas.microsoft.com/office/drawing/2014/main" id="{284A5636-D6FF-7D41-AD16-B0671E721F4C}"/>
              </a:ext>
            </a:extLst>
          </p:cNvPr>
          <p:cNvSpPr txBox="1"/>
          <p:nvPr/>
        </p:nvSpPr>
        <p:spPr>
          <a:xfrm>
            <a:off x="189746" y="3497103"/>
            <a:ext cx="4918334" cy="369332"/>
          </a:xfrm>
          <a:prstGeom prst="rect">
            <a:avLst/>
          </a:prstGeom>
          <a:noFill/>
        </p:spPr>
        <p:txBody>
          <a:bodyPr wrap="none" rtlCol="0">
            <a:spAutoFit/>
          </a:bodyPr>
          <a:lstStyle/>
          <a:p>
            <a:r>
              <a:rPr lang="en-US" dirty="0"/>
              <a:t>Number of immigrant children by gender:</a:t>
            </a:r>
          </a:p>
        </p:txBody>
      </p:sp>
      <p:graphicFrame>
        <p:nvGraphicFramePr>
          <p:cNvPr id="8" name="Table 8">
            <a:extLst>
              <a:ext uri="{FF2B5EF4-FFF2-40B4-BE49-F238E27FC236}">
                <a16:creationId xmlns:a16="http://schemas.microsoft.com/office/drawing/2014/main" id="{5D246F41-1559-9549-A57C-71E08EF08B27}"/>
              </a:ext>
            </a:extLst>
          </p:cNvPr>
          <p:cNvGraphicFramePr>
            <a:graphicFrameLocks noGrp="1"/>
          </p:cNvGraphicFramePr>
          <p:nvPr>
            <p:extLst>
              <p:ext uri="{D42A27DB-BD31-4B8C-83A1-F6EECF244321}">
                <p14:modId xmlns:p14="http://schemas.microsoft.com/office/powerpoint/2010/main" val="715976005"/>
              </p:ext>
            </p:extLst>
          </p:nvPr>
        </p:nvGraphicFramePr>
        <p:xfrm>
          <a:off x="355600" y="3890803"/>
          <a:ext cx="5709920" cy="741680"/>
        </p:xfrm>
        <a:graphic>
          <a:graphicData uri="http://schemas.openxmlformats.org/drawingml/2006/table">
            <a:tbl>
              <a:tblPr firstRow="1" bandRow="1">
                <a:tableStyleId>{793D81CF-94F2-401A-BA57-92F5A7B2D0C5}</a:tableStyleId>
              </a:tblPr>
              <a:tblGrid>
                <a:gridCol w="2854960">
                  <a:extLst>
                    <a:ext uri="{9D8B030D-6E8A-4147-A177-3AD203B41FA5}">
                      <a16:colId xmlns:a16="http://schemas.microsoft.com/office/drawing/2014/main" val="1751862127"/>
                    </a:ext>
                  </a:extLst>
                </a:gridCol>
                <a:gridCol w="2854960">
                  <a:extLst>
                    <a:ext uri="{9D8B030D-6E8A-4147-A177-3AD203B41FA5}">
                      <a16:colId xmlns:a16="http://schemas.microsoft.com/office/drawing/2014/main" val="2293859824"/>
                    </a:ext>
                  </a:extLst>
                </a:gridCol>
              </a:tblGrid>
              <a:tr h="370840">
                <a:tc>
                  <a:txBody>
                    <a:bodyPr/>
                    <a:lstStyle/>
                    <a:p>
                      <a:r>
                        <a:rPr lang="en-US" dirty="0"/>
                        <a:t>Male</a:t>
                      </a:r>
                    </a:p>
                  </a:txBody>
                  <a:tcPr/>
                </a:tc>
                <a:tc>
                  <a:txBody>
                    <a:bodyPr/>
                    <a:lstStyle/>
                    <a:p>
                      <a:r>
                        <a:rPr lang="en-US" dirty="0"/>
                        <a:t>Female</a:t>
                      </a:r>
                    </a:p>
                  </a:txBody>
                  <a:tcPr/>
                </a:tc>
                <a:extLst>
                  <a:ext uri="{0D108BD9-81ED-4DB2-BD59-A6C34878D82A}">
                    <a16:rowId xmlns:a16="http://schemas.microsoft.com/office/drawing/2014/main" val="2681621029"/>
                  </a:ext>
                </a:extLst>
              </a:tr>
              <a:tr h="370840">
                <a:tc>
                  <a:txBody>
                    <a:bodyPr/>
                    <a:lstStyle/>
                    <a:p>
                      <a:r>
                        <a:rPr lang="en-US" dirty="0"/>
                        <a:t>313155</a:t>
                      </a:r>
                    </a:p>
                  </a:txBody>
                  <a:tcPr/>
                </a:tc>
                <a:tc>
                  <a:txBody>
                    <a:bodyPr/>
                    <a:lstStyle/>
                    <a:p>
                      <a:r>
                        <a:rPr lang="en-US" dirty="0"/>
                        <a:t>199823</a:t>
                      </a:r>
                    </a:p>
                  </a:txBody>
                  <a:tcPr/>
                </a:tc>
                <a:extLst>
                  <a:ext uri="{0D108BD9-81ED-4DB2-BD59-A6C34878D82A}">
                    <a16:rowId xmlns:a16="http://schemas.microsoft.com/office/drawing/2014/main" val="454831383"/>
                  </a:ext>
                </a:extLst>
              </a:tr>
            </a:tbl>
          </a:graphicData>
        </a:graphic>
      </p:graphicFrame>
      <p:sp>
        <p:nvSpPr>
          <p:cNvPr id="9" name="TextBox 8">
            <a:extLst>
              <a:ext uri="{FF2B5EF4-FFF2-40B4-BE49-F238E27FC236}">
                <a16:creationId xmlns:a16="http://schemas.microsoft.com/office/drawing/2014/main" id="{32F24B9C-10C2-EA4A-836F-8725BE0F946B}"/>
              </a:ext>
            </a:extLst>
          </p:cNvPr>
          <p:cNvSpPr txBox="1"/>
          <p:nvPr/>
        </p:nvSpPr>
        <p:spPr>
          <a:xfrm>
            <a:off x="189746" y="5057693"/>
            <a:ext cx="5208477" cy="369332"/>
          </a:xfrm>
          <a:prstGeom prst="rect">
            <a:avLst/>
          </a:prstGeom>
          <a:noFill/>
        </p:spPr>
        <p:txBody>
          <a:bodyPr wrap="none" rtlCol="0">
            <a:spAutoFit/>
          </a:bodyPr>
          <a:lstStyle/>
          <a:p>
            <a:r>
              <a:rPr lang="en-US" dirty="0"/>
              <a:t>Number of immigrant children by age group:</a:t>
            </a:r>
          </a:p>
        </p:txBody>
      </p:sp>
      <p:graphicFrame>
        <p:nvGraphicFramePr>
          <p:cNvPr id="11" name="Table 11">
            <a:extLst>
              <a:ext uri="{FF2B5EF4-FFF2-40B4-BE49-F238E27FC236}">
                <a16:creationId xmlns:a16="http://schemas.microsoft.com/office/drawing/2014/main" id="{D5A4AC1B-76AC-C344-89BA-B1001A405AB9}"/>
              </a:ext>
            </a:extLst>
          </p:cNvPr>
          <p:cNvGraphicFramePr>
            <a:graphicFrameLocks noGrp="1"/>
          </p:cNvGraphicFramePr>
          <p:nvPr>
            <p:extLst>
              <p:ext uri="{D42A27DB-BD31-4B8C-83A1-F6EECF244321}">
                <p14:modId xmlns:p14="http://schemas.microsoft.com/office/powerpoint/2010/main" val="1657908512"/>
              </p:ext>
            </p:extLst>
          </p:nvPr>
        </p:nvGraphicFramePr>
        <p:xfrm>
          <a:off x="355599" y="5455524"/>
          <a:ext cx="5709921" cy="741680"/>
        </p:xfrm>
        <a:graphic>
          <a:graphicData uri="http://schemas.openxmlformats.org/drawingml/2006/table">
            <a:tbl>
              <a:tblPr firstRow="1" bandRow="1">
                <a:tableStyleId>{793D81CF-94F2-401A-BA57-92F5A7B2D0C5}</a:tableStyleId>
              </a:tblPr>
              <a:tblGrid>
                <a:gridCol w="815703">
                  <a:extLst>
                    <a:ext uri="{9D8B030D-6E8A-4147-A177-3AD203B41FA5}">
                      <a16:colId xmlns:a16="http://schemas.microsoft.com/office/drawing/2014/main" val="3656734701"/>
                    </a:ext>
                  </a:extLst>
                </a:gridCol>
                <a:gridCol w="815703">
                  <a:extLst>
                    <a:ext uri="{9D8B030D-6E8A-4147-A177-3AD203B41FA5}">
                      <a16:colId xmlns:a16="http://schemas.microsoft.com/office/drawing/2014/main" val="4084681619"/>
                    </a:ext>
                  </a:extLst>
                </a:gridCol>
                <a:gridCol w="815703">
                  <a:extLst>
                    <a:ext uri="{9D8B030D-6E8A-4147-A177-3AD203B41FA5}">
                      <a16:colId xmlns:a16="http://schemas.microsoft.com/office/drawing/2014/main" val="2809723091"/>
                    </a:ext>
                  </a:extLst>
                </a:gridCol>
                <a:gridCol w="815703">
                  <a:extLst>
                    <a:ext uri="{9D8B030D-6E8A-4147-A177-3AD203B41FA5}">
                      <a16:colId xmlns:a16="http://schemas.microsoft.com/office/drawing/2014/main" val="1265869985"/>
                    </a:ext>
                  </a:extLst>
                </a:gridCol>
                <a:gridCol w="815703">
                  <a:extLst>
                    <a:ext uri="{9D8B030D-6E8A-4147-A177-3AD203B41FA5}">
                      <a16:colId xmlns:a16="http://schemas.microsoft.com/office/drawing/2014/main" val="4276540307"/>
                    </a:ext>
                  </a:extLst>
                </a:gridCol>
                <a:gridCol w="815703">
                  <a:extLst>
                    <a:ext uri="{9D8B030D-6E8A-4147-A177-3AD203B41FA5}">
                      <a16:colId xmlns:a16="http://schemas.microsoft.com/office/drawing/2014/main" val="3260781683"/>
                    </a:ext>
                  </a:extLst>
                </a:gridCol>
                <a:gridCol w="815703">
                  <a:extLst>
                    <a:ext uri="{9D8B030D-6E8A-4147-A177-3AD203B41FA5}">
                      <a16:colId xmlns:a16="http://schemas.microsoft.com/office/drawing/2014/main" val="4105286832"/>
                    </a:ext>
                  </a:extLst>
                </a:gridCol>
              </a:tblGrid>
              <a:tr h="370840">
                <a:tc>
                  <a:txBody>
                    <a:bodyPr/>
                    <a:lstStyle/>
                    <a:p>
                      <a:r>
                        <a:rPr lang="en-US" dirty="0"/>
                        <a:t>0-1</a:t>
                      </a:r>
                    </a:p>
                  </a:txBody>
                  <a:tcPr/>
                </a:tc>
                <a:tc>
                  <a:txBody>
                    <a:bodyPr/>
                    <a:lstStyle/>
                    <a:p>
                      <a:r>
                        <a:rPr lang="en-US" dirty="0"/>
                        <a:t>1-2</a:t>
                      </a:r>
                    </a:p>
                  </a:txBody>
                  <a:tcPr/>
                </a:tc>
                <a:tc>
                  <a:txBody>
                    <a:bodyPr/>
                    <a:lstStyle/>
                    <a:p>
                      <a:r>
                        <a:rPr lang="en-US" dirty="0"/>
                        <a:t>3-5</a:t>
                      </a:r>
                    </a:p>
                  </a:txBody>
                  <a:tcPr/>
                </a:tc>
                <a:tc>
                  <a:txBody>
                    <a:bodyPr/>
                    <a:lstStyle/>
                    <a:p>
                      <a:r>
                        <a:rPr lang="en-US" dirty="0"/>
                        <a:t>6-8</a:t>
                      </a:r>
                    </a:p>
                  </a:txBody>
                  <a:tcPr/>
                </a:tc>
                <a:tc>
                  <a:txBody>
                    <a:bodyPr/>
                    <a:lstStyle/>
                    <a:p>
                      <a:r>
                        <a:rPr lang="en-US" dirty="0"/>
                        <a:t>9-11</a:t>
                      </a:r>
                    </a:p>
                  </a:txBody>
                  <a:tcPr/>
                </a:tc>
                <a:tc>
                  <a:txBody>
                    <a:bodyPr/>
                    <a:lstStyle/>
                    <a:p>
                      <a:r>
                        <a:rPr lang="en-US" dirty="0"/>
                        <a:t>12-14</a:t>
                      </a:r>
                    </a:p>
                  </a:txBody>
                  <a:tcPr/>
                </a:tc>
                <a:tc>
                  <a:txBody>
                    <a:bodyPr/>
                    <a:lstStyle/>
                    <a:p>
                      <a:r>
                        <a:rPr lang="en-US" dirty="0"/>
                        <a:t>15-18</a:t>
                      </a:r>
                    </a:p>
                  </a:txBody>
                  <a:tcPr/>
                </a:tc>
                <a:extLst>
                  <a:ext uri="{0D108BD9-81ED-4DB2-BD59-A6C34878D82A}">
                    <a16:rowId xmlns:a16="http://schemas.microsoft.com/office/drawing/2014/main" val="651354481"/>
                  </a:ext>
                </a:extLst>
              </a:tr>
              <a:tr h="370840">
                <a:tc>
                  <a:txBody>
                    <a:bodyPr/>
                    <a:lstStyle/>
                    <a:p>
                      <a:r>
                        <a:rPr lang="en-US" sz="1600" dirty="0"/>
                        <a:t>13644</a:t>
                      </a:r>
                    </a:p>
                  </a:txBody>
                  <a:tcPr/>
                </a:tc>
                <a:tc>
                  <a:txBody>
                    <a:bodyPr/>
                    <a:lstStyle/>
                    <a:p>
                      <a:r>
                        <a:rPr lang="en-US" sz="1600" dirty="0"/>
                        <a:t>47213</a:t>
                      </a:r>
                    </a:p>
                  </a:txBody>
                  <a:tcPr/>
                </a:tc>
                <a:tc>
                  <a:txBody>
                    <a:bodyPr/>
                    <a:lstStyle/>
                    <a:p>
                      <a:r>
                        <a:rPr lang="en-US" sz="1600" dirty="0"/>
                        <a:t>80051</a:t>
                      </a:r>
                    </a:p>
                  </a:txBody>
                  <a:tcPr/>
                </a:tc>
                <a:tc>
                  <a:txBody>
                    <a:bodyPr/>
                    <a:lstStyle/>
                    <a:p>
                      <a:r>
                        <a:rPr lang="en-US" sz="1600" dirty="0"/>
                        <a:t>74062</a:t>
                      </a:r>
                    </a:p>
                  </a:txBody>
                  <a:tcPr/>
                </a:tc>
                <a:tc>
                  <a:txBody>
                    <a:bodyPr/>
                    <a:lstStyle/>
                    <a:p>
                      <a:r>
                        <a:rPr lang="en-US" sz="1600" dirty="0"/>
                        <a:t>59164</a:t>
                      </a:r>
                    </a:p>
                  </a:txBody>
                  <a:tcPr/>
                </a:tc>
                <a:tc>
                  <a:txBody>
                    <a:bodyPr/>
                    <a:lstStyle/>
                    <a:p>
                      <a:r>
                        <a:rPr lang="en-US" sz="1600" dirty="0"/>
                        <a:t>68686</a:t>
                      </a:r>
                    </a:p>
                  </a:txBody>
                  <a:tcPr/>
                </a:tc>
                <a:tc>
                  <a:txBody>
                    <a:bodyPr/>
                    <a:lstStyle/>
                    <a:p>
                      <a:r>
                        <a:rPr lang="en-US" sz="1400" dirty="0"/>
                        <a:t>170158</a:t>
                      </a:r>
                    </a:p>
                  </a:txBody>
                  <a:tcPr/>
                </a:tc>
                <a:extLst>
                  <a:ext uri="{0D108BD9-81ED-4DB2-BD59-A6C34878D82A}">
                    <a16:rowId xmlns:a16="http://schemas.microsoft.com/office/drawing/2014/main" val="1393447545"/>
                  </a:ext>
                </a:extLst>
              </a:tr>
            </a:tbl>
          </a:graphicData>
        </a:graphic>
      </p:graphicFrame>
      <p:sp>
        <p:nvSpPr>
          <p:cNvPr id="12" name="TextBox 11">
            <a:extLst>
              <a:ext uri="{FF2B5EF4-FFF2-40B4-BE49-F238E27FC236}">
                <a16:creationId xmlns:a16="http://schemas.microsoft.com/office/drawing/2014/main" id="{76FB62CF-98C0-0741-B032-3ED644845F93}"/>
              </a:ext>
            </a:extLst>
          </p:cNvPr>
          <p:cNvSpPr txBox="1"/>
          <p:nvPr/>
        </p:nvSpPr>
        <p:spPr>
          <a:xfrm>
            <a:off x="6439716" y="1956090"/>
            <a:ext cx="5713368" cy="369332"/>
          </a:xfrm>
          <a:prstGeom prst="rect">
            <a:avLst/>
          </a:prstGeom>
          <a:noFill/>
        </p:spPr>
        <p:txBody>
          <a:bodyPr wrap="square" rtlCol="0">
            <a:spAutoFit/>
          </a:bodyPr>
          <a:lstStyle/>
          <a:p>
            <a:r>
              <a:rPr lang="en-US" dirty="0"/>
              <a:t>Number of immigrant children by region of origin:</a:t>
            </a:r>
          </a:p>
        </p:txBody>
      </p:sp>
      <p:cxnSp>
        <p:nvCxnSpPr>
          <p:cNvPr id="14" name="Straight Connector 13">
            <a:extLst>
              <a:ext uri="{FF2B5EF4-FFF2-40B4-BE49-F238E27FC236}">
                <a16:creationId xmlns:a16="http://schemas.microsoft.com/office/drawing/2014/main" id="{42C87BED-415B-1D42-8839-E729FA7EE09F}"/>
              </a:ext>
            </a:extLst>
          </p:cNvPr>
          <p:cNvCxnSpPr/>
          <p:nvPr/>
        </p:nvCxnSpPr>
        <p:spPr>
          <a:xfrm>
            <a:off x="6339840" y="1908015"/>
            <a:ext cx="0" cy="4614705"/>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6" name="Table 16">
            <a:extLst>
              <a:ext uri="{FF2B5EF4-FFF2-40B4-BE49-F238E27FC236}">
                <a16:creationId xmlns:a16="http://schemas.microsoft.com/office/drawing/2014/main" id="{4A4AD022-6FD3-A745-8DAA-6198D7E659A2}"/>
              </a:ext>
            </a:extLst>
          </p:cNvPr>
          <p:cNvGraphicFramePr>
            <a:graphicFrameLocks noGrp="1"/>
          </p:cNvGraphicFramePr>
          <p:nvPr>
            <p:extLst>
              <p:ext uri="{D42A27DB-BD31-4B8C-83A1-F6EECF244321}">
                <p14:modId xmlns:p14="http://schemas.microsoft.com/office/powerpoint/2010/main" val="457909750"/>
              </p:ext>
            </p:extLst>
          </p:nvPr>
        </p:nvGraphicFramePr>
        <p:xfrm>
          <a:off x="6614161" y="2434359"/>
          <a:ext cx="5008880" cy="1569720"/>
        </p:xfrm>
        <a:graphic>
          <a:graphicData uri="http://schemas.openxmlformats.org/drawingml/2006/table">
            <a:tbl>
              <a:tblPr firstRow="1" bandRow="1">
                <a:tableStyleId>{793D81CF-94F2-401A-BA57-92F5A7B2D0C5}</a:tableStyleId>
              </a:tblPr>
              <a:tblGrid>
                <a:gridCol w="1001776">
                  <a:extLst>
                    <a:ext uri="{9D8B030D-6E8A-4147-A177-3AD203B41FA5}">
                      <a16:colId xmlns:a16="http://schemas.microsoft.com/office/drawing/2014/main" val="1168577274"/>
                    </a:ext>
                  </a:extLst>
                </a:gridCol>
                <a:gridCol w="1001776">
                  <a:extLst>
                    <a:ext uri="{9D8B030D-6E8A-4147-A177-3AD203B41FA5}">
                      <a16:colId xmlns:a16="http://schemas.microsoft.com/office/drawing/2014/main" val="3414152726"/>
                    </a:ext>
                  </a:extLst>
                </a:gridCol>
                <a:gridCol w="1001776">
                  <a:extLst>
                    <a:ext uri="{9D8B030D-6E8A-4147-A177-3AD203B41FA5}">
                      <a16:colId xmlns:a16="http://schemas.microsoft.com/office/drawing/2014/main" val="3011675245"/>
                    </a:ext>
                  </a:extLst>
                </a:gridCol>
                <a:gridCol w="1001776">
                  <a:extLst>
                    <a:ext uri="{9D8B030D-6E8A-4147-A177-3AD203B41FA5}">
                      <a16:colId xmlns:a16="http://schemas.microsoft.com/office/drawing/2014/main" val="1360365546"/>
                    </a:ext>
                  </a:extLst>
                </a:gridCol>
                <a:gridCol w="1001776">
                  <a:extLst>
                    <a:ext uri="{9D8B030D-6E8A-4147-A177-3AD203B41FA5}">
                      <a16:colId xmlns:a16="http://schemas.microsoft.com/office/drawing/2014/main" val="772734401"/>
                    </a:ext>
                  </a:extLst>
                </a:gridCol>
              </a:tblGrid>
              <a:tr h="370840">
                <a:tc>
                  <a:txBody>
                    <a:bodyPr/>
                    <a:lstStyle/>
                    <a:p>
                      <a:r>
                        <a:rPr lang="en-US" sz="1200" dirty="0"/>
                        <a:t>Mexico</a:t>
                      </a:r>
                    </a:p>
                  </a:txBody>
                  <a:tcPr/>
                </a:tc>
                <a:tc>
                  <a:txBody>
                    <a:bodyPr/>
                    <a:lstStyle/>
                    <a:p>
                      <a:r>
                        <a:rPr lang="en-US" sz="1200" dirty="0"/>
                        <a:t>Africa</a:t>
                      </a:r>
                    </a:p>
                  </a:txBody>
                  <a:tcPr/>
                </a:tc>
                <a:tc>
                  <a:txBody>
                    <a:bodyPr/>
                    <a:lstStyle/>
                    <a:p>
                      <a:r>
                        <a:rPr lang="en-US" sz="1200" dirty="0"/>
                        <a:t>Asia</a:t>
                      </a:r>
                    </a:p>
                  </a:txBody>
                  <a:tcPr/>
                </a:tc>
                <a:tc>
                  <a:txBody>
                    <a:bodyPr/>
                    <a:lstStyle/>
                    <a:p>
                      <a:r>
                        <a:rPr lang="en-US" sz="1200" dirty="0"/>
                        <a:t>Canada</a:t>
                      </a:r>
                    </a:p>
                  </a:txBody>
                  <a:tcPr/>
                </a:tc>
                <a:tc>
                  <a:txBody>
                    <a:bodyPr/>
                    <a:lstStyle/>
                    <a:p>
                      <a:r>
                        <a:rPr lang="en-US" sz="1200" dirty="0"/>
                        <a:t>Caribbean</a:t>
                      </a:r>
                    </a:p>
                  </a:txBody>
                  <a:tcPr/>
                </a:tc>
                <a:extLst>
                  <a:ext uri="{0D108BD9-81ED-4DB2-BD59-A6C34878D82A}">
                    <a16:rowId xmlns:a16="http://schemas.microsoft.com/office/drawing/2014/main" val="4252055286"/>
                  </a:ext>
                </a:extLst>
              </a:tr>
              <a:tr h="370840">
                <a:tc>
                  <a:txBody>
                    <a:bodyPr/>
                    <a:lstStyle/>
                    <a:p>
                      <a:r>
                        <a:rPr lang="en-US" sz="1600" dirty="0"/>
                        <a:t>86667</a:t>
                      </a:r>
                    </a:p>
                  </a:txBody>
                  <a:tcPr/>
                </a:tc>
                <a:tc>
                  <a:txBody>
                    <a:bodyPr/>
                    <a:lstStyle/>
                    <a:p>
                      <a:r>
                        <a:rPr lang="en-US" sz="1600" dirty="0"/>
                        <a:t>834</a:t>
                      </a:r>
                    </a:p>
                  </a:txBody>
                  <a:tcPr/>
                </a:tc>
                <a:tc>
                  <a:txBody>
                    <a:bodyPr/>
                    <a:lstStyle/>
                    <a:p>
                      <a:r>
                        <a:rPr lang="en-US" sz="1600" dirty="0"/>
                        <a:t>4284</a:t>
                      </a:r>
                    </a:p>
                  </a:txBody>
                  <a:tcPr/>
                </a:tc>
                <a:tc>
                  <a:txBody>
                    <a:bodyPr/>
                    <a:lstStyle/>
                    <a:p>
                      <a:r>
                        <a:rPr lang="en-US" sz="1600" dirty="0"/>
                        <a:t>69</a:t>
                      </a:r>
                    </a:p>
                  </a:txBody>
                  <a:tcPr/>
                </a:tc>
                <a:tc>
                  <a:txBody>
                    <a:bodyPr/>
                    <a:lstStyle/>
                    <a:p>
                      <a:r>
                        <a:rPr lang="en-US" sz="1600" dirty="0"/>
                        <a:t>4280</a:t>
                      </a:r>
                    </a:p>
                  </a:txBody>
                  <a:tcPr/>
                </a:tc>
                <a:extLst>
                  <a:ext uri="{0D108BD9-81ED-4DB2-BD59-A6C34878D82A}">
                    <a16:rowId xmlns:a16="http://schemas.microsoft.com/office/drawing/2014/main" val="401542531"/>
                  </a:ext>
                </a:extLst>
              </a:tr>
              <a:tr h="370840">
                <a:tc>
                  <a:txBody>
                    <a:bodyPr/>
                    <a:lstStyle/>
                    <a:p>
                      <a:r>
                        <a:rPr lang="en-US" sz="1200" b="1" dirty="0">
                          <a:solidFill>
                            <a:schemeClr val="bg1"/>
                          </a:solidFill>
                        </a:rPr>
                        <a:t>Central America</a:t>
                      </a:r>
                    </a:p>
                  </a:txBody>
                  <a:tcPr>
                    <a:solidFill>
                      <a:schemeClr val="tx1"/>
                    </a:solidFill>
                  </a:tcPr>
                </a:tc>
                <a:tc>
                  <a:txBody>
                    <a:bodyPr/>
                    <a:lstStyle/>
                    <a:p>
                      <a:r>
                        <a:rPr lang="en-US" sz="1200" b="1" dirty="0">
                          <a:solidFill>
                            <a:schemeClr val="bg1"/>
                          </a:solidFill>
                        </a:rPr>
                        <a:t>Europe</a:t>
                      </a:r>
                    </a:p>
                  </a:txBody>
                  <a:tcPr>
                    <a:solidFill>
                      <a:schemeClr val="tx1"/>
                    </a:solidFill>
                  </a:tcPr>
                </a:tc>
                <a:tc>
                  <a:txBody>
                    <a:bodyPr/>
                    <a:lstStyle/>
                    <a:p>
                      <a:r>
                        <a:rPr lang="en-US" sz="1200" b="1" dirty="0">
                          <a:solidFill>
                            <a:schemeClr val="bg1"/>
                          </a:solidFill>
                        </a:rPr>
                        <a:t>Middle East</a:t>
                      </a:r>
                    </a:p>
                  </a:txBody>
                  <a:tcPr>
                    <a:solidFill>
                      <a:schemeClr val="tx1"/>
                    </a:solidFill>
                  </a:tcPr>
                </a:tc>
                <a:tc>
                  <a:txBody>
                    <a:bodyPr/>
                    <a:lstStyle/>
                    <a:p>
                      <a:r>
                        <a:rPr lang="en-US" sz="1200" b="1" dirty="0">
                          <a:solidFill>
                            <a:schemeClr val="bg1"/>
                          </a:solidFill>
                        </a:rPr>
                        <a:t>Oceania</a:t>
                      </a:r>
                    </a:p>
                  </a:txBody>
                  <a:tcPr>
                    <a:solidFill>
                      <a:schemeClr val="tx1"/>
                    </a:solidFill>
                  </a:tcPr>
                </a:tc>
                <a:tc>
                  <a:txBody>
                    <a:bodyPr/>
                    <a:lstStyle/>
                    <a:p>
                      <a:r>
                        <a:rPr lang="en-US" sz="1200" b="1" dirty="0">
                          <a:solidFill>
                            <a:schemeClr val="bg1"/>
                          </a:solidFill>
                        </a:rPr>
                        <a:t>South America</a:t>
                      </a:r>
                    </a:p>
                  </a:txBody>
                  <a:tcPr>
                    <a:solidFill>
                      <a:schemeClr val="tx1"/>
                    </a:solidFill>
                  </a:tcPr>
                </a:tc>
                <a:extLst>
                  <a:ext uri="{0D108BD9-81ED-4DB2-BD59-A6C34878D82A}">
                    <a16:rowId xmlns:a16="http://schemas.microsoft.com/office/drawing/2014/main" val="3278359230"/>
                  </a:ext>
                </a:extLst>
              </a:tr>
              <a:tr h="370840">
                <a:tc>
                  <a:txBody>
                    <a:bodyPr/>
                    <a:lstStyle/>
                    <a:p>
                      <a:r>
                        <a:rPr lang="en-US" sz="1600" dirty="0"/>
                        <a:t>390556</a:t>
                      </a:r>
                    </a:p>
                  </a:txBody>
                  <a:tcPr/>
                </a:tc>
                <a:tc>
                  <a:txBody>
                    <a:bodyPr/>
                    <a:lstStyle/>
                    <a:p>
                      <a:r>
                        <a:rPr lang="en-US" sz="1600" dirty="0"/>
                        <a:t>2196</a:t>
                      </a:r>
                    </a:p>
                  </a:txBody>
                  <a:tcPr/>
                </a:tc>
                <a:tc>
                  <a:txBody>
                    <a:bodyPr/>
                    <a:lstStyle/>
                    <a:p>
                      <a:r>
                        <a:rPr lang="en-US" sz="1600" dirty="0"/>
                        <a:t>28</a:t>
                      </a:r>
                    </a:p>
                  </a:txBody>
                  <a:tcPr/>
                </a:tc>
                <a:tc>
                  <a:txBody>
                    <a:bodyPr/>
                    <a:lstStyle/>
                    <a:p>
                      <a:r>
                        <a:rPr lang="en-US" sz="1600" dirty="0"/>
                        <a:t>4</a:t>
                      </a:r>
                    </a:p>
                  </a:txBody>
                  <a:tcPr/>
                </a:tc>
                <a:tc>
                  <a:txBody>
                    <a:bodyPr/>
                    <a:lstStyle/>
                    <a:p>
                      <a:r>
                        <a:rPr lang="en-US" sz="1600" dirty="0"/>
                        <a:t>24060</a:t>
                      </a:r>
                    </a:p>
                  </a:txBody>
                  <a:tcPr/>
                </a:tc>
                <a:extLst>
                  <a:ext uri="{0D108BD9-81ED-4DB2-BD59-A6C34878D82A}">
                    <a16:rowId xmlns:a16="http://schemas.microsoft.com/office/drawing/2014/main" val="1790424028"/>
                  </a:ext>
                </a:extLst>
              </a:tr>
            </a:tbl>
          </a:graphicData>
        </a:graphic>
      </p:graphicFrame>
      <p:sp>
        <p:nvSpPr>
          <p:cNvPr id="17" name="TextBox 16">
            <a:extLst>
              <a:ext uri="{FF2B5EF4-FFF2-40B4-BE49-F238E27FC236}">
                <a16:creationId xmlns:a16="http://schemas.microsoft.com/office/drawing/2014/main" id="{9989EC61-E161-BD48-8ABB-32EEE08270A2}"/>
              </a:ext>
            </a:extLst>
          </p:cNvPr>
          <p:cNvSpPr txBox="1"/>
          <p:nvPr/>
        </p:nvSpPr>
        <p:spPr>
          <a:xfrm>
            <a:off x="6439716" y="4430306"/>
            <a:ext cx="5713368" cy="369332"/>
          </a:xfrm>
          <a:prstGeom prst="rect">
            <a:avLst/>
          </a:prstGeom>
          <a:noFill/>
        </p:spPr>
        <p:txBody>
          <a:bodyPr wrap="square" rtlCol="0">
            <a:spAutoFit/>
          </a:bodyPr>
          <a:lstStyle/>
          <a:p>
            <a:r>
              <a:rPr lang="en-US" dirty="0"/>
              <a:t>Number of immigrant children held over 72 hours:</a:t>
            </a:r>
          </a:p>
        </p:txBody>
      </p:sp>
      <p:graphicFrame>
        <p:nvGraphicFramePr>
          <p:cNvPr id="18" name="Table 8">
            <a:extLst>
              <a:ext uri="{FF2B5EF4-FFF2-40B4-BE49-F238E27FC236}">
                <a16:creationId xmlns:a16="http://schemas.microsoft.com/office/drawing/2014/main" id="{32AF207A-B8FB-B041-BC66-1C8941CB6C84}"/>
              </a:ext>
            </a:extLst>
          </p:cNvPr>
          <p:cNvGraphicFramePr>
            <a:graphicFrameLocks noGrp="1"/>
          </p:cNvGraphicFramePr>
          <p:nvPr>
            <p:extLst>
              <p:ext uri="{D42A27DB-BD31-4B8C-83A1-F6EECF244321}">
                <p14:modId xmlns:p14="http://schemas.microsoft.com/office/powerpoint/2010/main" val="78599917"/>
              </p:ext>
            </p:extLst>
          </p:nvPr>
        </p:nvGraphicFramePr>
        <p:xfrm>
          <a:off x="6614161" y="4891555"/>
          <a:ext cx="5008880" cy="741680"/>
        </p:xfrm>
        <a:graphic>
          <a:graphicData uri="http://schemas.openxmlformats.org/drawingml/2006/table">
            <a:tbl>
              <a:tblPr firstRow="1" bandRow="1">
                <a:tableStyleId>{793D81CF-94F2-401A-BA57-92F5A7B2D0C5}</a:tableStyleId>
              </a:tblPr>
              <a:tblGrid>
                <a:gridCol w="2504440">
                  <a:extLst>
                    <a:ext uri="{9D8B030D-6E8A-4147-A177-3AD203B41FA5}">
                      <a16:colId xmlns:a16="http://schemas.microsoft.com/office/drawing/2014/main" val="1751862127"/>
                    </a:ext>
                  </a:extLst>
                </a:gridCol>
                <a:gridCol w="2504440">
                  <a:extLst>
                    <a:ext uri="{9D8B030D-6E8A-4147-A177-3AD203B41FA5}">
                      <a16:colId xmlns:a16="http://schemas.microsoft.com/office/drawing/2014/main" val="2293859824"/>
                    </a:ext>
                  </a:extLst>
                </a:gridCol>
              </a:tblGrid>
              <a:tr h="370840">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681621029"/>
                  </a:ext>
                </a:extLst>
              </a:tr>
              <a:tr h="370840">
                <a:tc>
                  <a:txBody>
                    <a:bodyPr/>
                    <a:lstStyle/>
                    <a:p>
                      <a:r>
                        <a:rPr lang="en-US" dirty="0"/>
                        <a:t>344594</a:t>
                      </a:r>
                    </a:p>
                  </a:txBody>
                  <a:tcPr/>
                </a:tc>
                <a:tc>
                  <a:txBody>
                    <a:bodyPr/>
                    <a:lstStyle/>
                    <a:p>
                      <a:r>
                        <a:rPr lang="en-US" dirty="0"/>
                        <a:t>168384</a:t>
                      </a:r>
                    </a:p>
                  </a:txBody>
                  <a:tcPr/>
                </a:tc>
                <a:extLst>
                  <a:ext uri="{0D108BD9-81ED-4DB2-BD59-A6C34878D82A}">
                    <a16:rowId xmlns:a16="http://schemas.microsoft.com/office/drawing/2014/main" val="454831383"/>
                  </a:ext>
                </a:extLst>
              </a:tr>
            </a:tbl>
          </a:graphicData>
        </a:graphic>
      </p:graphicFrame>
    </p:spTree>
    <p:extLst>
      <p:ext uri="{BB962C8B-B14F-4D97-AF65-F5344CB8AC3E}">
        <p14:creationId xmlns:p14="http://schemas.microsoft.com/office/powerpoint/2010/main" val="409043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25921D4A-801D-604F-87CE-AB33F0D47944}"/>
              </a:ext>
            </a:extLst>
          </p:cNvPr>
          <p:cNvPicPr>
            <a:picLocks noChangeAspect="1"/>
          </p:cNvPicPr>
          <p:nvPr/>
        </p:nvPicPr>
        <p:blipFill>
          <a:blip r:embed="rId3"/>
          <a:stretch>
            <a:fillRect/>
          </a:stretch>
        </p:blipFill>
        <p:spPr>
          <a:xfrm>
            <a:off x="1663745" y="965200"/>
            <a:ext cx="3323061" cy="2060298"/>
          </a:xfrm>
          <a:prstGeom prst="rect">
            <a:avLst/>
          </a:prstGeom>
        </p:spPr>
      </p:pic>
      <p:sp>
        <p:nvSpPr>
          <p:cNvPr id="25" name="Rectangle 15">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line chart&#10;&#10;Description automatically generated">
            <a:extLst>
              <a:ext uri="{FF2B5EF4-FFF2-40B4-BE49-F238E27FC236}">
                <a16:creationId xmlns:a16="http://schemas.microsoft.com/office/drawing/2014/main" id="{80015E17-33D8-2C40-B0D5-A072EF41EE31}"/>
              </a:ext>
            </a:extLst>
          </p:cNvPr>
          <p:cNvPicPr>
            <a:picLocks noChangeAspect="1"/>
          </p:cNvPicPr>
          <p:nvPr/>
        </p:nvPicPr>
        <p:blipFill>
          <a:blip r:embed="rId4"/>
          <a:stretch>
            <a:fillRect/>
          </a:stretch>
        </p:blipFill>
        <p:spPr>
          <a:xfrm>
            <a:off x="7188414" y="965200"/>
            <a:ext cx="3336514" cy="2060298"/>
          </a:xfrm>
          <a:prstGeom prst="rect">
            <a:avLst/>
          </a:prstGeom>
        </p:spPr>
      </p:pic>
      <p:sp>
        <p:nvSpPr>
          <p:cNvPr id="26" name="Rectangle 17">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32436B53-498A-2E47-A1D8-73A6E4177854}"/>
              </a:ext>
            </a:extLst>
          </p:cNvPr>
          <p:cNvPicPr>
            <a:picLocks noChangeAspect="1"/>
          </p:cNvPicPr>
          <p:nvPr/>
        </p:nvPicPr>
        <p:blipFill>
          <a:blip r:embed="rId5"/>
          <a:stretch>
            <a:fillRect/>
          </a:stretch>
        </p:blipFill>
        <p:spPr>
          <a:xfrm>
            <a:off x="1657152" y="3836247"/>
            <a:ext cx="3350079" cy="2060298"/>
          </a:xfrm>
          <a:prstGeom prst="rect">
            <a:avLst/>
          </a:prstGeom>
        </p:spPr>
      </p:pic>
      <p:sp>
        <p:nvSpPr>
          <p:cNvPr id="27" name="Rectangle 19">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B772B00C-FC5D-554B-8B25-6A06B3576442}"/>
              </a:ext>
            </a:extLst>
          </p:cNvPr>
          <p:cNvPicPr>
            <a:picLocks noChangeAspect="1"/>
          </p:cNvPicPr>
          <p:nvPr/>
        </p:nvPicPr>
        <p:blipFill>
          <a:blip r:embed="rId6"/>
          <a:stretch>
            <a:fillRect/>
          </a:stretch>
        </p:blipFill>
        <p:spPr>
          <a:xfrm>
            <a:off x="7167902" y="3836247"/>
            <a:ext cx="3377537" cy="2060298"/>
          </a:xfrm>
          <a:prstGeom prst="rect">
            <a:avLst/>
          </a:prstGeom>
        </p:spPr>
      </p:pic>
    </p:spTree>
    <p:extLst>
      <p:ext uri="{BB962C8B-B14F-4D97-AF65-F5344CB8AC3E}">
        <p14:creationId xmlns:p14="http://schemas.microsoft.com/office/powerpoint/2010/main" val="287086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F249-2E2B-984F-9E9B-83426091DD93}"/>
              </a:ext>
            </a:extLst>
          </p:cNvPr>
          <p:cNvSpPr>
            <a:spLocks noGrp="1"/>
          </p:cNvSpPr>
          <p:nvPr>
            <p:ph type="title"/>
          </p:nvPr>
        </p:nvSpPr>
        <p:spPr/>
        <p:txBody>
          <a:bodyPr>
            <a:normAutofit/>
          </a:bodyPr>
          <a:lstStyle/>
          <a:p>
            <a:r>
              <a:rPr lang="en-US" b="1" dirty="0"/>
              <a:t>METHODS</a:t>
            </a:r>
          </a:p>
        </p:txBody>
      </p:sp>
      <p:graphicFrame>
        <p:nvGraphicFramePr>
          <p:cNvPr id="5" name="Content Placeholder 2">
            <a:extLst>
              <a:ext uri="{FF2B5EF4-FFF2-40B4-BE49-F238E27FC236}">
                <a16:creationId xmlns:a16="http://schemas.microsoft.com/office/drawing/2014/main" id="{46959707-781D-4F89-BEFF-BA542963A30E}"/>
              </a:ext>
            </a:extLst>
          </p:cNvPr>
          <p:cNvGraphicFramePr>
            <a:graphicFrameLocks noGrp="1"/>
          </p:cNvGraphicFramePr>
          <p:nvPr>
            <p:ph idx="1"/>
            <p:extLst>
              <p:ext uri="{D42A27DB-BD31-4B8C-83A1-F6EECF244321}">
                <p14:modId xmlns:p14="http://schemas.microsoft.com/office/powerpoint/2010/main" val="373845159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49874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2949</Words>
  <Application>Microsoft Macintosh PowerPoint</Application>
  <PresentationFormat>Widescreen</PresentationFormat>
  <Paragraphs>350</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The impact of President trump’s first term on immigrant children in detention facilities  </vt:lpstr>
      <vt:lpstr>Table of contents</vt:lpstr>
      <vt:lpstr>Research question</vt:lpstr>
      <vt:lpstr>Literature review</vt:lpstr>
      <vt:lpstr>Data collection</vt:lpstr>
      <vt:lpstr>Data manipulation</vt:lpstr>
      <vt:lpstr>Exploratory data analysis</vt:lpstr>
      <vt:lpstr>PowerPoint Presentation</vt:lpstr>
      <vt:lpstr>METHODS</vt:lpstr>
      <vt:lpstr>Logistic regression</vt:lpstr>
      <vt:lpstr>PowerPoint Presentation</vt:lpstr>
      <vt:lpstr>PowerPoint Presentation</vt:lpstr>
      <vt:lpstr>naïve bayes classification model:  </vt:lpstr>
      <vt:lpstr>Logistic regression classification model:</vt:lpstr>
      <vt:lpstr>Logistic regression classification model: with undersampling</vt:lpstr>
      <vt:lpstr>Decision tree classifier: balanced dataset</vt:lpstr>
      <vt:lpstr>Limitations &amp;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President trump’s first term on immigrant children in detention facilities  </dc:title>
  <dc:creator>Mia A. Rosini</dc:creator>
  <cp:lastModifiedBy>Mia A. Rosini</cp:lastModifiedBy>
  <cp:revision>3</cp:revision>
  <dcterms:created xsi:type="dcterms:W3CDTF">2020-12-03T18:45:13Z</dcterms:created>
  <dcterms:modified xsi:type="dcterms:W3CDTF">2020-12-04T05:09:55Z</dcterms:modified>
</cp:coreProperties>
</file>