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92" d="100"/>
          <a:sy n="92" d="100"/>
        </p:scale>
        <p:origin x="120" y="3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화면설계서 작성은 세가지 방법으로 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파워포인트의 도형 그리기 기능을 활용하여 작성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손으로 종이위에 스케치한 것을 사진찍어서 파워포인트 슬라이드에 삽입하고 설명을 작성</a:t>
            </a:r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카카오 오븐</a:t>
            </a:r>
            <a:r>
              <a:rPr lang="en-US" altLang="ko-KR"/>
              <a:t>(https://ovenapp.io/)</a:t>
            </a:r>
            <a:r>
              <a:rPr lang="ko-KR" altLang="en-US"/>
              <a:t> 도구를 활용하여 작성하고 화면캡춰해서 파워포인트에 삽입 후 설명을 작성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손으로 스케치한 경우 사진찍은 다음 파워포인트에 삽입하고 설명 추가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웹디자인 프로젝트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작성자</a:t>
            </a:r>
          </a:p>
          <a:p>
            <a:pPr>
              <a:defRPr/>
            </a:pPr>
            <a:r>
              <a:rPr lang="ko-KR" altLang="en-US"/>
              <a:t>작성일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및 프로젝트 수행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418552" y="337908"/>
          <a:ext cx="11344042" cy="626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2725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13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웹페이지의 주제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오버워치 마스터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웹페이지의 주요한 내용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기능 및 서비스의 내용을 요약 정리합니다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52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9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9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 선정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수집 및 벤치마킹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 및 수정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최종구현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7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 관련 자료</a:t>
            </a:r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452672" y="849732"/>
            <a:ext cx="11425269" cy="3056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주제와 관련된 기존 웹페이지들의 화면캡춰와 함께 간략한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사이트맵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(Site Map)</a:t>
            </a: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452672" y="849732"/>
            <a:ext cx="11425269" cy="3056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구현할 웹페이지들의 정보 구조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(information architecture)</a:t>
            </a:r>
          </a:p>
        </p:txBody>
      </p:sp>
      <p:cxnSp>
        <p:nvCxnSpPr>
          <p:cNvPr id="102" name="직선 연결선 66"/>
          <p:cNvCxnSpPr/>
          <p:nvPr/>
        </p:nvCxnSpPr>
        <p:spPr>
          <a:xfrm rot="5400000">
            <a:off x="6507917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50"/>
          <p:cNvCxnSpPr/>
          <p:nvPr/>
        </p:nvCxnSpPr>
        <p:spPr>
          <a:xfrm rot="10800000">
            <a:off x="4381669" y="1936420"/>
            <a:ext cx="25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9"/>
          <p:cNvGraphicFramePr>
            <a:graphicFrameLocks noGrp="1"/>
          </p:cNvGraphicFramePr>
          <p:nvPr/>
        </p:nvGraphicFramePr>
        <p:xfrm>
          <a:off x="4116149" y="1793545"/>
          <a:ext cx="135732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</a:rPr>
                        <a:t>0.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</a:rPr>
                        <a:t>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38"/>
          <p:cNvGraphicFramePr>
            <a:graphicFrameLocks noGrp="1"/>
          </p:cNvGraphicFramePr>
          <p:nvPr/>
        </p:nvGraphicFramePr>
        <p:xfrm>
          <a:off x="1830133" y="257936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마온소식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65"/>
          <p:cNvGraphicFramePr>
            <a:graphicFrameLocks noGrp="1"/>
          </p:cNvGraphicFramePr>
          <p:nvPr/>
        </p:nvGraphicFramePr>
        <p:xfrm>
          <a:off x="2911908" y="257936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2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마온소개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67"/>
          <p:cNvGraphicFramePr>
            <a:graphicFrameLocks noGrp="1"/>
          </p:cNvGraphicFramePr>
          <p:nvPr/>
        </p:nvGraphicFramePr>
        <p:xfrm>
          <a:off x="4014093" y="257936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3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217"/>
          <p:cNvGraphicFramePr>
            <a:graphicFrameLocks noGrp="1"/>
          </p:cNvGraphicFramePr>
          <p:nvPr/>
        </p:nvGraphicFramePr>
        <p:xfrm>
          <a:off x="1830133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1_1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공지사항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표 92"/>
          <p:cNvGraphicFramePr>
            <a:graphicFrameLocks noGrp="1"/>
          </p:cNvGraphicFramePr>
          <p:nvPr/>
        </p:nvGraphicFramePr>
        <p:xfrm>
          <a:off x="5095868" y="258031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4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랭킹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표 93"/>
          <p:cNvGraphicFramePr>
            <a:graphicFrameLocks noGrp="1"/>
          </p:cNvGraphicFramePr>
          <p:nvPr/>
        </p:nvGraphicFramePr>
        <p:xfrm>
          <a:off x="7259421" y="258031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6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표 94"/>
          <p:cNvGraphicFramePr>
            <a:graphicFrameLocks noGrp="1"/>
          </p:cNvGraphicFramePr>
          <p:nvPr/>
        </p:nvGraphicFramePr>
        <p:xfrm>
          <a:off x="8341199" y="258031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7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고객지원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2" name="직선 연결선 96"/>
          <p:cNvCxnSpPr/>
          <p:nvPr/>
        </p:nvCxnSpPr>
        <p:spPr>
          <a:xfrm rot="5400000">
            <a:off x="5401141" y="2151627"/>
            <a:ext cx="43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98"/>
          <p:cNvCxnSpPr/>
          <p:nvPr/>
        </p:nvCxnSpPr>
        <p:spPr>
          <a:xfrm rot="10800000" flipV="1">
            <a:off x="2359487" y="2365049"/>
            <a:ext cx="6471570" cy="95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01"/>
          <p:cNvCxnSpPr/>
          <p:nvPr/>
        </p:nvCxnSpPr>
        <p:spPr>
          <a:xfrm rot="5400000">
            <a:off x="2270016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02"/>
          <p:cNvCxnSpPr/>
          <p:nvPr/>
        </p:nvCxnSpPr>
        <p:spPr>
          <a:xfrm rot="5400000">
            <a:off x="3295406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04"/>
          <p:cNvCxnSpPr/>
          <p:nvPr/>
        </p:nvCxnSpPr>
        <p:spPr>
          <a:xfrm rot="5400000">
            <a:off x="4447031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06"/>
          <p:cNvCxnSpPr/>
          <p:nvPr/>
        </p:nvCxnSpPr>
        <p:spPr>
          <a:xfrm rot="5400000">
            <a:off x="5508396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07"/>
          <p:cNvCxnSpPr/>
          <p:nvPr/>
        </p:nvCxnSpPr>
        <p:spPr>
          <a:xfrm rot="5400000">
            <a:off x="7663332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09"/>
          <p:cNvCxnSpPr/>
          <p:nvPr/>
        </p:nvCxnSpPr>
        <p:spPr>
          <a:xfrm rot="5400000">
            <a:off x="8734902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1"/>
          <p:cNvCxnSpPr/>
          <p:nvPr/>
        </p:nvCxnSpPr>
        <p:spPr>
          <a:xfrm rot="5400000">
            <a:off x="2192364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12"/>
          <p:cNvCxnSpPr/>
          <p:nvPr/>
        </p:nvCxnSpPr>
        <p:spPr>
          <a:xfrm rot="5400000">
            <a:off x="3221769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14"/>
          <p:cNvCxnSpPr/>
          <p:nvPr/>
        </p:nvCxnSpPr>
        <p:spPr>
          <a:xfrm rot="5400000">
            <a:off x="4345709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16"/>
          <p:cNvCxnSpPr/>
          <p:nvPr/>
        </p:nvCxnSpPr>
        <p:spPr>
          <a:xfrm rot="5400000">
            <a:off x="5436347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17"/>
          <p:cNvCxnSpPr/>
          <p:nvPr/>
        </p:nvCxnSpPr>
        <p:spPr>
          <a:xfrm rot="5400000">
            <a:off x="7589695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18"/>
          <p:cNvCxnSpPr/>
          <p:nvPr/>
        </p:nvCxnSpPr>
        <p:spPr>
          <a:xfrm rot="5400000">
            <a:off x="8661265" y="2970867"/>
            <a:ext cx="36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6"/>
          <p:cNvGraphicFramePr>
            <a:graphicFrameLocks noGrp="1"/>
          </p:cNvGraphicFramePr>
          <p:nvPr/>
        </p:nvGraphicFramePr>
        <p:xfrm>
          <a:off x="2911908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2_1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게임소개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표 137"/>
          <p:cNvGraphicFramePr>
            <a:graphicFrameLocks noGrp="1"/>
          </p:cNvGraphicFramePr>
          <p:nvPr/>
        </p:nvGraphicFramePr>
        <p:xfrm>
          <a:off x="2901703" y="3722371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2_3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직업소개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45"/>
          <p:cNvGraphicFramePr>
            <a:graphicFrameLocks noGrp="1"/>
          </p:cNvGraphicFramePr>
          <p:nvPr/>
        </p:nvGraphicFramePr>
        <p:xfrm>
          <a:off x="4014093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3_1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게임샵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61"/>
          <p:cNvGraphicFramePr>
            <a:graphicFrameLocks noGrp="1"/>
          </p:cNvGraphicFramePr>
          <p:nvPr/>
        </p:nvGraphicFramePr>
        <p:xfrm>
          <a:off x="5095868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4_1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개인랭킹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표 174"/>
          <p:cNvGraphicFramePr>
            <a:graphicFrameLocks noGrp="1"/>
          </p:cNvGraphicFramePr>
          <p:nvPr/>
        </p:nvGraphicFramePr>
        <p:xfrm>
          <a:off x="7269629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팁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&amp;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노하우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표 188"/>
          <p:cNvGraphicFramePr>
            <a:graphicFrameLocks noGrp="1"/>
          </p:cNvGraphicFramePr>
          <p:nvPr/>
        </p:nvGraphicFramePr>
        <p:xfrm>
          <a:off x="1830133" y="343757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1_2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이벤트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89"/>
          <p:cNvGraphicFramePr>
            <a:graphicFrameLocks noGrp="1"/>
          </p:cNvGraphicFramePr>
          <p:nvPr/>
        </p:nvGraphicFramePr>
        <p:xfrm>
          <a:off x="2915991" y="343757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2_2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레벨체계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91"/>
          <p:cNvGraphicFramePr>
            <a:graphicFrameLocks noGrp="1"/>
          </p:cNvGraphicFramePr>
          <p:nvPr/>
        </p:nvGraphicFramePr>
        <p:xfrm>
          <a:off x="2901703" y="400907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2_4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게임규칙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표 201"/>
          <p:cNvGraphicFramePr>
            <a:graphicFrameLocks noGrp="1"/>
          </p:cNvGraphicFramePr>
          <p:nvPr/>
        </p:nvGraphicFramePr>
        <p:xfrm>
          <a:off x="7255343" y="343757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6_2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자유게시판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표 204"/>
          <p:cNvGraphicFramePr>
            <a:graphicFrameLocks noGrp="1"/>
          </p:cNvGraphicFramePr>
          <p:nvPr/>
        </p:nvGraphicFramePr>
        <p:xfrm>
          <a:off x="8341199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7_1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자주묻는질문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표 205"/>
          <p:cNvGraphicFramePr>
            <a:graphicFrameLocks noGrp="1"/>
          </p:cNvGraphicFramePr>
          <p:nvPr/>
        </p:nvGraphicFramePr>
        <p:xfrm>
          <a:off x="1830133" y="3723325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1_3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업데이트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표 254"/>
          <p:cNvGraphicFramePr>
            <a:graphicFrameLocks noGrp="1"/>
          </p:cNvGraphicFramePr>
          <p:nvPr/>
        </p:nvGraphicFramePr>
        <p:xfrm>
          <a:off x="7269629" y="3723325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마툰게시판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표 255"/>
          <p:cNvGraphicFramePr>
            <a:graphicFrameLocks noGrp="1"/>
          </p:cNvGraphicFramePr>
          <p:nvPr/>
        </p:nvGraphicFramePr>
        <p:xfrm>
          <a:off x="8341199" y="3436619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7_2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사양안내</a:t>
                      </a:r>
                      <a:endParaRPr lang="en-US" altLang="ko-KR" sz="8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262"/>
          <p:cNvGraphicFramePr>
            <a:graphicFrameLocks noGrp="1"/>
          </p:cNvGraphicFramePr>
          <p:nvPr/>
        </p:nvGraphicFramePr>
        <p:xfrm>
          <a:off x="7269629" y="400907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6_4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마온지식인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271"/>
          <p:cNvGraphicFramePr>
            <a:graphicFrameLocks noGrp="1"/>
          </p:cNvGraphicFramePr>
          <p:nvPr/>
        </p:nvGraphicFramePr>
        <p:xfrm>
          <a:off x="8341199" y="372141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7_3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운영정책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표 76"/>
          <p:cNvGraphicFramePr>
            <a:graphicFrameLocks noGrp="1"/>
          </p:cNvGraphicFramePr>
          <p:nvPr/>
        </p:nvGraphicFramePr>
        <p:xfrm>
          <a:off x="7269629" y="4293875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6_5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스크린샷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표 77"/>
          <p:cNvGraphicFramePr>
            <a:graphicFrameLocks noGrp="1"/>
          </p:cNvGraphicFramePr>
          <p:nvPr/>
        </p:nvGraphicFramePr>
        <p:xfrm>
          <a:off x="7269629" y="457962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6_6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유저갤러리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표 48"/>
          <p:cNvGraphicFramePr>
            <a:graphicFrameLocks noGrp="1"/>
          </p:cNvGraphicFramePr>
          <p:nvPr/>
        </p:nvGraphicFramePr>
        <p:xfrm>
          <a:off x="5759223" y="1793545"/>
          <a:ext cx="135732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</a:rPr>
                        <a:t>0.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</a:rPr>
                        <a:t>View ( 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</a:rPr>
                        <a:t>게임화면 </a:t>
                      </a:r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표 51"/>
          <p:cNvGraphicFramePr>
            <a:graphicFrameLocks noGrp="1"/>
          </p:cNvGraphicFramePr>
          <p:nvPr/>
        </p:nvGraphicFramePr>
        <p:xfrm>
          <a:off x="4018843" y="3436619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lvl="0">
                        <a:buClr>
                          <a:srgbClr val="000000"/>
                        </a:buClr>
                        <a:buSzPct val="25000"/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3_2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cs typeface="Arial"/>
                          <a:sym typeface="Arial"/>
                        </a:rPr>
                        <a:t> 게임아이템</a:t>
                      </a:r>
                      <a:endParaRPr lang="en-US" altLang="ko-KR" sz="8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cs typeface="Arial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표 52"/>
          <p:cNvGraphicFramePr>
            <a:graphicFrameLocks noGrp="1"/>
          </p:cNvGraphicFramePr>
          <p:nvPr/>
        </p:nvGraphicFramePr>
        <p:xfrm>
          <a:off x="4018843" y="3723325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25000"/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3_3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cs typeface="Arial"/>
                          <a:sym typeface="Arial"/>
                        </a:rPr>
                        <a:t> 장바구니</a:t>
                      </a:r>
                      <a:endParaRPr lang="en-US" altLang="ko-KR" sz="8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cs typeface="Arial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65"/>
          <p:cNvGraphicFramePr>
            <a:graphicFrameLocks noGrp="1"/>
          </p:cNvGraphicFramePr>
          <p:nvPr/>
        </p:nvGraphicFramePr>
        <p:xfrm>
          <a:off x="6187851" y="257936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5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클랜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67"/>
          <p:cNvGraphicFramePr>
            <a:graphicFrameLocks noGrp="1"/>
          </p:cNvGraphicFramePr>
          <p:nvPr/>
        </p:nvGraphicFramePr>
        <p:xfrm>
          <a:off x="6187851" y="3150867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5_1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클랜목록 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표 68"/>
          <p:cNvGraphicFramePr>
            <a:graphicFrameLocks noGrp="1"/>
          </p:cNvGraphicFramePr>
          <p:nvPr/>
        </p:nvGraphicFramePr>
        <p:xfrm>
          <a:off x="6173565" y="3437573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5_2.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클랜게시판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표 69"/>
          <p:cNvGraphicFramePr>
            <a:graphicFrameLocks noGrp="1"/>
          </p:cNvGraphicFramePr>
          <p:nvPr/>
        </p:nvGraphicFramePr>
        <p:xfrm>
          <a:off x="6187851" y="3723325"/>
          <a:ext cx="1000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  <a:latin typeface="+mn-ea"/>
                        </a:rPr>
                        <a:t>5_3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내클랜 </a:t>
                      </a:r>
                      <a:endParaRPr lang="en-US" altLang="ko-KR" sz="8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0" name="직선 연결선 70"/>
          <p:cNvCxnSpPr/>
          <p:nvPr/>
        </p:nvCxnSpPr>
        <p:spPr>
          <a:xfrm rot="5400000">
            <a:off x="6579966" y="2471412"/>
            <a:ext cx="21431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473471" y="5355648"/>
            <a:ext cx="761594" cy="36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샘플</a:t>
            </a:r>
            <a:r>
              <a:rPr lang="en-US" altLang="ko-KR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67"/>
          <p:cNvSpPr/>
          <p:nvPr/>
        </p:nvSpPr>
        <p:spPr>
          <a:xfrm>
            <a:off x="8420004" y="3102744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직사각형 66"/>
          <p:cNvSpPr/>
          <p:nvPr/>
        </p:nvSpPr>
        <p:spPr>
          <a:xfrm>
            <a:off x="7486498" y="4595986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직사각형 65"/>
          <p:cNvSpPr/>
          <p:nvPr/>
        </p:nvSpPr>
        <p:spPr>
          <a:xfrm>
            <a:off x="5884200" y="3893998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모서리가 둥근 직사각형 11"/>
          <p:cNvSpPr/>
          <p:nvPr/>
        </p:nvSpPr>
        <p:spPr>
          <a:xfrm>
            <a:off x="4841278" y="1931690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0" name="직선 연결선 15"/>
          <p:cNvCxnSpPr>
            <a:stCxn id="102" idx="2"/>
            <a:endCxn id="109" idx="0"/>
          </p:cNvCxnSpPr>
          <p:nvPr/>
        </p:nvCxnSpPr>
        <p:spPr>
          <a:xfrm>
            <a:off x="3054541" y="3429000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20"/>
          <p:cNvSpPr/>
          <p:nvPr/>
        </p:nvSpPr>
        <p:spPr>
          <a:xfrm>
            <a:off x="8377399" y="207570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회원가입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모서리가 둥근 직사각형 21"/>
          <p:cNvSpPr/>
          <p:nvPr/>
        </p:nvSpPr>
        <p:spPr>
          <a:xfrm>
            <a:off x="2465014" y="315582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꺾인 연결선 54"/>
          <p:cNvCxnSpPr>
            <a:stCxn id="130" idx="3"/>
            <a:endCxn id="101" idx="1"/>
          </p:cNvCxnSpPr>
          <p:nvPr/>
        </p:nvCxnSpPr>
        <p:spPr>
          <a:xfrm flipV="1">
            <a:off x="7604508" y="2183718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74"/>
          <p:cNvCxnSpPr>
            <a:stCxn id="130" idx="3"/>
            <a:endCxn id="105" idx="1"/>
          </p:cNvCxnSpPr>
          <p:nvPr/>
        </p:nvCxnSpPr>
        <p:spPr>
          <a:xfrm>
            <a:off x="7604508" y="2349501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79"/>
          <p:cNvSpPr/>
          <p:nvPr/>
        </p:nvSpPr>
        <p:spPr>
          <a:xfrm>
            <a:off x="8377399" y="236145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900">
                <a:latin typeface="+mn-ea"/>
              </a:rPr>
              <a:t>ID/PW</a:t>
            </a:r>
            <a:r>
              <a:rPr lang="ko-KR" altLang="en-US" sz="900">
                <a:latin typeface="+mn-ea"/>
              </a:rPr>
              <a:t>찾기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112"/>
          <p:cNvSpPr/>
          <p:nvPr/>
        </p:nvSpPr>
        <p:spPr>
          <a:xfrm>
            <a:off x="2605049" y="36221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회사소개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13"/>
          <p:cNvSpPr/>
          <p:nvPr/>
        </p:nvSpPr>
        <p:spPr>
          <a:xfrm>
            <a:off x="2605049" y="39650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연혁</a:t>
            </a:r>
          </a:p>
        </p:txBody>
      </p:sp>
      <p:sp>
        <p:nvSpPr>
          <p:cNvPr id="108" name="모서리가 둥근 직사각형 114"/>
          <p:cNvSpPr/>
          <p:nvPr/>
        </p:nvSpPr>
        <p:spPr>
          <a:xfrm>
            <a:off x="2605049" y="432702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09" name="모서리가 둥근 직사각형 115"/>
          <p:cNvSpPr/>
          <p:nvPr/>
        </p:nvSpPr>
        <p:spPr>
          <a:xfrm>
            <a:off x="2605049" y="46889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찾아오시는길</a:t>
            </a:r>
          </a:p>
        </p:txBody>
      </p:sp>
      <p:cxnSp>
        <p:nvCxnSpPr>
          <p:cNvPr id="110" name="직선 연결선 129"/>
          <p:cNvCxnSpPr>
            <a:stCxn id="111" idx="2"/>
            <a:endCxn id="114" idx="0"/>
          </p:cNvCxnSpPr>
          <p:nvPr/>
        </p:nvCxnSpPr>
        <p:spPr>
          <a:xfrm>
            <a:off x="4494701" y="3429000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30"/>
          <p:cNvSpPr/>
          <p:nvPr/>
        </p:nvSpPr>
        <p:spPr>
          <a:xfrm>
            <a:off x="3905174" y="315582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사업소개</a:t>
            </a:r>
          </a:p>
        </p:txBody>
      </p:sp>
      <p:sp>
        <p:nvSpPr>
          <p:cNvPr id="112" name="모서리가 둥근 직사각형 131"/>
          <p:cNvSpPr/>
          <p:nvPr/>
        </p:nvSpPr>
        <p:spPr>
          <a:xfrm>
            <a:off x="4045209" y="36221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사업영역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32"/>
          <p:cNvSpPr/>
          <p:nvPr/>
        </p:nvSpPr>
        <p:spPr>
          <a:xfrm>
            <a:off x="4045209" y="39650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33"/>
          <p:cNvSpPr/>
          <p:nvPr/>
        </p:nvSpPr>
        <p:spPr>
          <a:xfrm>
            <a:off x="4045209" y="432702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5" name="꺾인 연결선 137"/>
          <p:cNvCxnSpPr>
            <a:stCxn id="99" idx="2"/>
            <a:endCxn id="111" idx="0"/>
          </p:cNvCxnSpPr>
          <p:nvPr/>
        </p:nvCxnSpPr>
        <p:spPr>
          <a:xfrm rot="5400000">
            <a:off x="4521915" y="2209101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45"/>
          <p:cNvCxnSpPr>
            <a:stCxn id="117" idx="2"/>
            <a:endCxn id="138" idx="0"/>
          </p:cNvCxnSpPr>
          <p:nvPr/>
        </p:nvCxnSpPr>
        <p:spPr>
          <a:xfrm>
            <a:off x="7447029" y="3430475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46"/>
          <p:cNvSpPr/>
          <p:nvPr/>
        </p:nvSpPr>
        <p:spPr>
          <a:xfrm>
            <a:off x="6857502" y="315730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고객센터</a:t>
            </a:r>
          </a:p>
        </p:txBody>
      </p:sp>
      <p:sp>
        <p:nvSpPr>
          <p:cNvPr id="118" name="모서리가 둥근 직사각형 147"/>
          <p:cNvSpPr/>
          <p:nvPr/>
        </p:nvSpPr>
        <p:spPr>
          <a:xfrm>
            <a:off x="6997537" y="36236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공지사항</a:t>
            </a:r>
          </a:p>
        </p:txBody>
      </p:sp>
      <p:sp>
        <p:nvSpPr>
          <p:cNvPr id="119" name="모서리가 둥근 직사각형 148"/>
          <p:cNvSpPr/>
          <p:nvPr/>
        </p:nvSpPr>
        <p:spPr>
          <a:xfrm>
            <a:off x="6997537" y="39665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모서리가 둥근 직사각형 149"/>
          <p:cNvSpPr/>
          <p:nvPr/>
        </p:nvSpPr>
        <p:spPr>
          <a:xfrm>
            <a:off x="6997537" y="432850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1" name="직선 연결선 154"/>
          <p:cNvCxnSpPr>
            <a:stCxn id="122" idx="2"/>
            <a:endCxn id="124" idx="0"/>
          </p:cNvCxnSpPr>
          <p:nvPr/>
        </p:nvCxnSpPr>
        <p:spPr>
          <a:xfrm>
            <a:off x="5842582" y="3429000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55"/>
          <p:cNvSpPr/>
          <p:nvPr/>
        </p:nvSpPr>
        <p:spPr>
          <a:xfrm>
            <a:off x="5253055" y="315582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제품소개</a:t>
            </a:r>
          </a:p>
        </p:txBody>
      </p:sp>
      <p:sp>
        <p:nvSpPr>
          <p:cNvPr id="123" name="모서리가 둥근 직사각형 156"/>
          <p:cNvSpPr/>
          <p:nvPr/>
        </p:nvSpPr>
        <p:spPr>
          <a:xfrm>
            <a:off x="5393090" y="36221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모서리가 둥근 직사각형 157"/>
          <p:cNvSpPr/>
          <p:nvPr/>
        </p:nvSpPr>
        <p:spPr>
          <a:xfrm>
            <a:off x="5393090" y="464282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꺾인 연결선 159"/>
          <p:cNvCxnSpPr>
            <a:stCxn id="99" idx="2"/>
            <a:endCxn id="102" idx="0"/>
          </p:cNvCxnSpPr>
          <p:nvPr/>
        </p:nvCxnSpPr>
        <p:spPr>
          <a:xfrm rot="5400000">
            <a:off x="3801835" y="1489021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63"/>
          <p:cNvCxnSpPr>
            <a:stCxn id="99" idx="2"/>
            <a:endCxn id="122" idx="0"/>
          </p:cNvCxnSpPr>
          <p:nvPr/>
        </p:nvCxnSpPr>
        <p:spPr>
          <a:xfrm rot="16200000" flipH="1">
            <a:off x="5195855" y="2509098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77"/>
          <p:cNvCxnSpPr>
            <a:stCxn id="99" idx="2"/>
            <a:endCxn id="117" idx="0"/>
          </p:cNvCxnSpPr>
          <p:nvPr/>
        </p:nvCxnSpPr>
        <p:spPr>
          <a:xfrm rot="16200000" flipH="1">
            <a:off x="5997341" y="1707613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83"/>
          <p:cNvSpPr/>
          <p:nvPr/>
        </p:nvSpPr>
        <p:spPr>
          <a:xfrm>
            <a:off x="7500544" y="46436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문의</a:t>
            </a:r>
          </a:p>
        </p:txBody>
      </p:sp>
      <p:cxnSp>
        <p:nvCxnSpPr>
          <p:cNvPr id="129" name="꺾인 연결선 187"/>
          <p:cNvCxnSpPr>
            <a:stCxn id="120" idx="2"/>
            <a:endCxn id="128" idx="1"/>
          </p:cNvCxnSpPr>
          <p:nvPr/>
        </p:nvCxnSpPr>
        <p:spPr>
          <a:xfrm rot="16200000" flipH="1">
            <a:off x="7374411" y="4625490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213"/>
          <p:cNvSpPr/>
          <p:nvPr/>
        </p:nvSpPr>
        <p:spPr>
          <a:xfrm>
            <a:off x="6425454" y="221291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1" name="꺾인 연결선 235"/>
          <p:cNvCxnSpPr>
            <a:stCxn id="99" idx="2"/>
            <a:endCxn id="130" idx="1"/>
          </p:cNvCxnSpPr>
          <p:nvPr/>
        </p:nvCxnSpPr>
        <p:spPr>
          <a:xfrm rot="16200000" flipH="1">
            <a:off x="5890453" y="1814500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266"/>
          <p:cNvCxnSpPr>
            <a:stCxn id="99" idx="2"/>
            <a:endCxn id="134" idx="0"/>
          </p:cNvCxnSpPr>
          <p:nvPr/>
        </p:nvCxnSpPr>
        <p:spPr>
          <a:xfrm rot="16200000" flipH="1">
            <a:off x="6789429" y="915525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269"/>
          <p:cNvCxnSpPr>
            <a:stCxn id="134" idx="2"/>
            <a:endCxn id="137" idx="0"/>
          </p:cNvCxnSpPr>
          <p:nvPr/>
        </p:nvCxnSpPr>
        <p:spPr>
          <a:xfrm>
            <a:off x="9031205" y="3430475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270"/>
          <p:cNvSpPr/>
          <p:nvPr/>
        </p:nvSpPr>
        <p:spPr>
          <a:xfrm>
            <a:off x="8441678" y="315730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모서리가 둥근 직사각형 271"/>
          <p:cNvSpPr/>
          <p:nvPr/>
        </p:nvSpPr>
        <p:spPr>
          <a:xfrm>
            <a:off x="8581713" y="36236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136" name="모서리가 둥근 직사각형 272"/>
          <p:cNvSpPr/>
          <p:nvPr/>
        </p:nvSpPr>
        <p:spPr>
          <a:xfrm>
            <a:off x="8581713" y="39665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137" name="모서리가 둥근 직사각형 273"/>
          <p:cNvSpPr/>
          <p:nvPr/>
        </p:nvSpPr>
        <p:spPr>
          <a:xfrm>
            <a:off x="8581713" y="432850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구매예약내역</a:t>
            </a:r>
          </a:p>
        </p:txBody>
      </p:sp>
      <p:sp>
        <p:nvSpPr>
          <p:cNvPr id="138" name="모서리가 둥근 직사각형 51"/>
          <p:cNvSpPr/>
          <p:nvPr/>
        </p:nvSpPr>
        <p:spPr>
          <a:xfrm>
            <a:off x="6997537" y="495602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모서리가 둥근 직사각형 57"/>
          <p:cNvSpPr/>
          <p:nvPr/>
        </p:nvSpPr>
        <p:spPr>
          <a:xfrm>
            <a:off x="5889858" y="394732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구매문의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0" name="꺾인 연결선 187"/>
          <p:cNvCxnSpPr>
            <a:stCxn id="123" idx="2"/>
            <a:endCxn id="139" idx="1"/>
          </p:cNvCxnSpPr>
          <p:nvPr/>
        </p:nvCxnSpPr>
        <p:spPr>
          <a:xfrm rot="16200000" flipH="1">
            <a:off x="5761826" y="3927304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60"/>
          <p:cNvSpPr/>
          <p:nvPr/>
        </p:nvSpPr>
        <p:spPr>
          <a:xfrm>
            <a:off x="5889858" y="426610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구매예약</a:t>
            </a:r>
          </a:p>
        </p:txBody>
      </p:sp>
      <p:cxnSp>
        <p:nvCxnSpPr>
          <p:cNvPr id="142" name="꺾인 연결선 187"/>
          <p:cNvCxnSpPr>
            <a:stCxn id="123" idx="2"/>
            <a:endCxn id="141" idx="1"/>
          </p:cNvCxnSpPr>
          <p:nvPr/>
        </p:nvCxnSpPr>
        <p:spPr>
          <a:xfrm rot="16200000" flipH="1">
            <a:off x="5602436" y="4086694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65277" y="5744268"/>
            <a:ext cx="762956" cy="36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샘플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화면설계서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(1)</a:t>
            </a: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452672" y="849732"/>
            <a:ext cx="11425269" cy="3056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구현할 웹페이지들 각각의 화면 디자인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28128" y="572040"/>
          <a:ext cx="4643469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u="none" strike="noStrike" cap="none" normalizeH="0" baseline="0">
                          <a:solidFill>
                            <a:schemeClr val="bg1"/>
                          </a:solidFill>
                          <a:effectLst/>
                        </a:rPr>
                        <a:t>Page ID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u="none" strike="noStrike" cap="none" normalizeH="0" baseline="0">
                          <a:solidFill>
                            <a:schemeClr val="bg1"/>
                          </a:solidFill>
                          <a:effectLst/>
                        </a:rPr>
                        <a:t>화면이름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0.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View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</a:rPr>
                        <a:t>View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33"/>
          <p:cNvSpPr/>
          <p:nvPr/>
        </p:nvSpPr>
        <p:spPr>
          <a:xfrm>
            <a:off x="524032" y="1555367"/>
            <a:ext cx="6708373" cy="4628079"/>
          </a:xfrm>
          <a:prstGeom prst="rect">
            <a:avLst/>
          </a:prstGeom>
          <a:solidFill>
            <a:srgbClr val="FFFFFF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111"/>
          <p:cNvSpPr/>
          <p:nvPr/>
        </p:nvSpPr>
        <p:spPr>
          <a:xfrm>
            <a:off x="531784" y="5391359"/>
            <a:ext cx="6696744" cy="212530"/>
          </a:xfrm>
          <a:prstGeom prst="rect">
            <a:avLst/>
          </a:prstGeom>
          <a:solidFill>
            <a:srgbClr val="80808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8" name="그룹 85"/>
          <p:cNvGrpSpPr/>
          <p:nvPr/>
        </p:nvGrpSpPr>
        <p:grpSpPr>
          <a:xfrm>
            <a:off x="524032" y="2134220"/>
            <a:ext cx="6708373" cy="2021043"/>
            <a:chOff x="99752" y="915566"/>
            <a:chExt cx="6708373" cy="2021043"/>
          </a:xfrm>
        </p:grpSpPr>
        <p:sp>
          <p:nvSpPr>
            <p:cNvPr id="49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0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51" name="텍스트 개체 틀 31"/>
          <p:cNvSpPr>
            <a:spLocks noGrp="1"/>
          </p:cNvSpPr>
          <p:nvPr/>
        </p:nvSpPr>
        <p:spPr>
          <a:xfrm>
            <a:off x="7300537" y="1843399"/>
            <a:ext cx="3687501" cy="4340046"/>
          </a:xfrm>
          <a:prstGeom prst="rect">
            <a:avLst/>
          </a:prstGeom>
        </p:spPr>
        <p:txBody>
          <a:bodyPr lIns="36000" rIns="0"/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홍보이미지 롤링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(Max. 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제품 바로가기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Icon</a:t>
            </a:r>
            <a:b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제품소개로 바로가기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link</a:t>
            </a: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공지사항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(Max. 3 line)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갈매기형 수장 69"/>
          <p:cNvSpPr/>
          <p:nvPr/>
        </p:nvSpPr>
        <p:spPr>
          <a:xfrm>
            <a:off x="6938223" y="2882069"/>
            <a:ext cx="117594" cy="546931"/>
          </a:xfrm>
          <a:prstGeom prst="chevron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갈매기형 수장 70"/>
          <p:cNvSpPr/>
          <p:nvPr/>
        </p:nvSpPr>
        <p:spPr>
          <a:xfrm flipH="1">
            <a:off x="620833" y="2882069"/>
            <a:ext cx="121688" cy="546931"/>
          </a:xfrm>
          <a:prstGeom prst="chevron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73"/>
          <p:cNvSpPr/>
          <p:nvPr/>
        </p:nvSpPr>
        <p:spPr>
          <a:xfrm>
            <a:off x="524032" y="1555367"/>
            <a:ext cx="6708373" cy="576064"/>
          </a:xfrm>
          <a:prstGeom prst="rect">
            <a:avLst/>
          </a:prstGeom>
          <a:solidFill>
            <a:srgbClr val="FFFFFF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74"/>
          <p:cNvSpPr/>
          <p:nvPr/>
        </p:nvSpPr>
        <p:spPr>
          <a:xfrm>
            <a:off x="524032" y="1555367"/>
            <a:ext cx="6708373" cy="576064"/>
          </a:xfrm>
          <a:prstGeom prst="rect">
            <a:avLst/>
          </a:prstGeom>
          <a:solidFill>
            <a:srgbClr val="FFFFFF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`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75"/>
          <p:cNvSpPr txBox="1"/>
          <p:nvPr/>
        </p:nvSpPr>
        <p:spPr>
          <a:xfrm>
            <a:off x="4309394" y="1788168"/>
            <a:ext cx="275434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About US | </a:t>
            </a: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사업소개 </a:t>
            </a: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제품소개 </a:t>
            </a: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</a:p>
        </p:txBody>
      </p:sp>
      <p:sp>
        <p:nvSpPr>
          <p:cNvPr id="57" name="TextBox 76"/>
          <p:cNvSpPr txBox="1"/>
          <p:nvPr/>
        </p:nvSpPr>
        <p:spPr>
          <a:xfrm>
            <a:off x="6292425" y="1541739"/>
            <a:ext cx="71416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Login | Join US</a:t>
            </a:r>
            <a:endParaRPr kumimoji="0" lang="ko-KR" altLang="en-US" sz="6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58" name="그룹 77"/>
          <p:cNvGrpSpPr/>
          <p:nvPr/>
        </p:nvGrpSpPr>
        <p:grpSpPr>
          <a:xfrm>
            <a:off x="603792" y="1627375"/>
            <a:ext cx="1296144" cy="432049"/>
            <a:chOff x="179512" y="411510"/>
            <a:chExt cx="1296144" cy="432049"/>
          </a:xfrm>
        </p:grpSpPr>
        <p:sp>
          <p:nvSpPr>
            <p:cNvPr id="5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6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61" name="TextBox 80"/>
          <p:cNvSpPr txBox="1"/>
          <p:nvPr/>
        </p:nvSpPr>
        <p:spPr>
          <a:xfrm>
            <a:off x="609913" y="1699382"/>
            <a:ext cx="679801" cy="298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2" name="그룹 92"/>
          <p:cNvGrpSpPr/>
          <p:nvPr/>
        </p:nvGrpSpPr>
        <p:grpSpPr>
          <a:xfrm>
            <a:off x="1755920" y="4311238"/>
            <a:ext cx="648072" cy="648072"/>
            <a:chOff x="323528" y="3075806"/>
            <a:chExt cx="648072" cy="648072"/>
          </a:xfrm>
        </p:grpSpPr>
        <p:sp>
          <p:nvSpPr>
            <p:cNvPr id="63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64" name="직선 연결선 89"/>
            <p:cNvCxnSpPr>
              <a:stCxn id="63" idx="7"/>
              <a:endCxn id="6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65" name="그룹 93"/>
          <p:cNvGrpSpPr/>
          <p:nvPr/>
        </p:nvGrpSpPr>
        <p:grpSpPr>
          <a:xfrm>
            <a:off x="2670320" y="4311238"/>
            <a:ext cx="648072" cy="648072"/>
            <a:chOff x="323528" y="3075806"/>
            <a:chExt cx="648072" cy="648072"/>
          </a:xfrm>
        </p:grpSpPr>
        <p:sp>
          <p:nvSpPr>
            <p:cNvPr id="66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67" name="직선 연결선 95"/>
            <p:cNvCxnSpPr>
              <a:stCxn id="66" idx="7"/>
              <a:endCxn id="66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68" name="그룹 96"/>
          <p:cNvGrpSpPr/>
          <p:nvPr/>
        </p:nvGrpSpPr>
        <p:grpSpPr>
          <a:xfrm>
            <a:off x="3628128" y="4311238"/>
            <a:ext cx="648072" cy="648072"/>
            <a:chOff x="323528" y="3075806"/>
            <a:chExt cx="648072" cy="648072"/>
          </a:xfrm>
        </p:grpSpPr>
        <p:sp>
          <p:nvSpPr>
            <p:cNvPr id="69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0" name="직선 연결선 98"/>
            <p:cNvCxnSpPr>
              <a:stCxn id="69" idx="7"/>
              <a:endCxn id="6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71" name="그룹 99"/>
          <p:cNvGrpSpPr/>
          <p:nvPr/>
        </p:nvGrpSpPr>
        <p:grpSpPr>
          <a:xfrm>
            <a:off x="4564233" y="4311238"/>
            <a:ext cx="648072" cy="648072"/>
            <a:chOff x="323528" y="3075806"/>
            <a:chExt cx="648072" cy="648072"/>
          </a:xfrm>
        </p:grpSpPr>
        <p:sp>
          <p:nvSpPr>
            <p:cNvPr id="72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3" name="직선 연결선 101"/>
            <p:cNvCxnSpPr>
              <a:stCxn id="72" idx="7"/>
              <a:endCxn id="7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74" name="그룹 102"/>
          <p:cNvGrpSpPr/>
          <p:nvPr/>
        </p:nvGrpSpPr>
        <p:grpSpPr>
          <a:xfrm>
            <a:off x="5500337" y="4311238"/>
            <a:ext cx="648072" cy="648072"/>
            <a:chOff x="323528" y="3075806"/>
            <a:chExt cx="648072" cy="648072"/>
          </a:xfrm>
        </p:grpSpPr>
        <p:sp>
          <p:nvSpPr>
            <p:cNvPr id="75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6" name="직선 연결선 104"/>
            <p:cNvCxnSpPr>
              <a:stCxn id="75" idx="7"/>
              <a:endCxn id="7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77" name="모서리가 둥근 직사각형 105"/>
          <p:cNvSpPr/>
          <p:nvPr/>
        </p:nvSpPr>
        <p:spPr>
          <a:xfrm>
            <a:off x="1789476" y="4992450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주요제품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1</a:t>
            </a:r>
          </a:p>
        </p:txBody>
      </p:sp>
      <p:sp>
        <p:nvSpPr>
          <p:cNvPr id="78" name="모서리가 둥근 직사각형 106"/>
          <p:cNvSpPr/>
          <p:nvPr/>
        </p:nvSpPr>
        <p:spPr>
          <a:xfrm>
            <a:off x="2732780" y="4992450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주요제품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2</a:t>
            </a:r>
          </a:p>
        </p:txBody>
      </p:sp>
      <p:sp>
        <p:nvSpPr>
          <p:cNvPr id="79" name="모서리가 둥근 직사각형 107"/>
          <p:cNvSpPr/>
          <p:nvPr/>
        </p:nvSpPr>
        <p:spPr>
          <a:xfrm>
            <a:off x="3693777" y="4992450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주요제품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3</a:t>
            </a:r>
          </a:p>
        </p:txBody>
      </p:sp>
      <p:sp>
        <p:nvSpPr>
          <p:cNvPr id="80" name="모서리가 둥근 직사각형 108"/>
          <p:cNvSpPr/>
          <p:nvPr/>
        </p:nvSpPr>
        <p:spPr>
          <a:xfrm>
            <a:off x="4637082" y="4992450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주요제품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4</a:t>
            </a:r>
          </a:p>
        </p:txBody>
      </p:sp>
      <p:sp>
        <p:nvSpPr>
          <p:cNvPr id="81" name="모서리가 둥근 직사각형 109"/>
          <p:cNvSpPr/>
          <p:nvPr/>
        </p:nvSpPr>
        <p:spPr>
          <a:xfrm>
            <a:off x="5534704" y="4992450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주요제품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5</a:t>
            </a:r>
          </a:p>
        </p:txBody>
      </p:sp>
      <p:sp>
        <p:nvSpPr>
          <p:cNvPr id="82" name="모서리가 둥근 직사각형 110"/>
          <p:cNvSpPr/>
          <p:nvPr/>
        </p:nvSpPr>
        <p:spPr>
          <a:xfrm>
            <a:off x="724074" y="5395121"/>
            <a:ext cx="709387" cy="229725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공지사항</a:t>
            </a:r>
            <a:endParaRPr kumimoji="0" lang="en-US" altLang="ko-KR" sz="900" b="1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3" name="모서리가 둥근 직사각형 112"/>
          <p:cNvSpPr/>
          <p:nvPr/>
        </p:nvSpPr>
        <p:spPr>
          <a:xfrm>
            <a:off x="710789" y="5646791"/>
            <a:ext cx="3853443" cy="464647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주요 공지사항입니다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.   2017.03.03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오픈이벤트입니다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. 2017.02.03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홈페이지 오픈을 축하해 주세요</a:t>
            </a:r>
            <a:r>
              <a:rPr kumimoji="0" lang="en-US" altLang="ko-KR" sz="700" b="0" i="0" u="none" strike="noStrike" kern="1200" cap="none" spc="0" normalizeH="0" baseline="0">
                <a:solidFill>
                  <a:srgbClr val="595959"/>
                </a:solidFill>
                <a:latin typeface="맑은 고딕"/>
              </a:rPr>
              <a:t>. 2017.01.31</a:t>
            </a:r>
          </a:p>
        </p:txBody>
      </p:sp>
      <p:sp>
        <p:nvSpPr>
          <p:cNvPr id="84" name="모서리가 둥근 직사각형 122"/>
          <p:cNvSpPr/>
          <p:nvPr/>
        </p:nvSpPr>
        <p:spPr>
          <a:xfrm>
            <a:off x="1683912" y="43832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모서리가 둥근 직사각형 123"/>
          <p:cNvSpPr/>
          <p:nvPr/>
        </p:nvSpPr>
        <p:spPr>
          <a:xfrm>
            <a:off x="3844152" y="301509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모서리가 둥근 직사각형 124"/>
          <p:cNvSpPr/>
          <p:nvPr/>
        </p:nvSpPr>
        <p:spPr>
          <a:xfrm>
            <a:off x="576566" y="54067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00536" y="1499740"/>
            <a:ext cx="3687502" cy="260480"/>
          </a:xfrm>
          <a:prstGeom prst="rect">
            <a:avLst/>
          </a:prstGeom>
          <a:solidFill>
            <a:srgbClr val="D3D3EB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화면설계서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(1)</a:t>
            </a: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452672" y="849732"/>
            <a:ext cx="11425269" cy="3056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구현할 웹페이지들 각각의 화면 디자인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28128" y="572040"/>
          <a:ext cx="4643469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kern="1200" cap="none" normalizeH="0" baseline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Page ID</a:t>
                      </a:r>
                      <a:endParaRPr kumimoji="1" lang="en-US" altLang="ko-KR" sz="800" b="1" i="0" u="none" strike="noStrike" kern="1200" cap="none" normalizeH="0" baseline="0">
                        <a:solidFill>
                          <a:srgbClr val="FFFFFF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normalizeH="0" baseline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화면이름</a:t>
                      </a:r>
                      <a:endParaRPr kumimoji="1" lang="en-US" altLang="ko-KR" sz="800" b="1" i="0" u="none" strike="noStrike" kern="1200" cap="none" normalizeH="0" baseline="0">
                        <a:solidFill>
                          <a:srgbClr val="FFFFFF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No.</a:t>
                      </a:r>
                      <a:endParaRPr kumimoji="0" lang="ko-KR" altLang="en-US" sz="800" b="0" i="0" u="none" strike="noStrike" kern="1200" cap="none" normalizeH="0" baseline="0">
                        <a:solidFill>
                          <a:srgbClr val="000000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FF0000"/>
                          </a:solidFill>
                          <a:latin typeface="맑은 고딕"/>
                        </a:rPr>
                        <a:t>0.</a:t>
                      </a: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FF0000"/>
                          </a:solidFill>
                          <a:latin typeface="Times New Roman"/>
                        </a:rPr>
                        <a:t>메인 </a:t>
                      </a: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FF0000"/>
                          </a:solidFill>
                          <a:latin typeface="맑은 고딕"/>
                        </a:rPr>
                        <a:t>View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</a:rPr>
                        <a:t>메인 </a:t>
                      </a: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</a:rPr>
                        <a:t>View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1238" y="1285875"/>
            <a:ext cx="3676650" cy="5191125"/>
          </a:xfrm>
          <a:prstGeom prst="rect">
            <a:avLst/>
          </a:prstGeom>
        </p:spPr>
      </p:pic>
      <p:sp>
        <p:nvSpPr>
          <p:cNvPr id="6" name="텍스트 개체 틀 31"/>
          <p:cNvSpPr>
            <a:spLocks noGrp="1"/>
          </p:cNvSpPr>
          <p:nvPr/>
        </p:nvSpPr>
        <p:spPr>
          <a:xfrm>
            <a:off x="7300537" y="1843399"/>
            <a:ext cx="3687501" cy="4340046"/>
          </a:xfrm>
          <a:prstGeom prst="rect">
            <a:avLst/>
          </a:prstGeom>
        </p:spPr>
        <p:txBody>
          <a:bodyPr lIns="36000" rIns="0"/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홍보이미지 롤링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(Max. 5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제품 바로가기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Icon</a:t>
            </a:r>
            <a:b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제품소개로 바로가기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link</a:t>
            </a: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공지사항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(Max. 3 line)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0536" y="1499740"/>
            <a:ext cx="3687502" cy="260480"/>
          </a:xfrm>
          <a:prstGeom prst="rect">
            <a:avLst/>
          </a:prstGeom>
          <a:solidFill>
            <a:srgbClr val="D3D3E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11299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구현결과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(1)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index.html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Home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554604" y="1611736"/>
            <a:ext cx="7082791" cy="4608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2672" y="371730"/>
            <a:ext cx="11425269" cy="10135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구현결과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(2)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game.html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Home &gt;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게임소개 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506980" y="1385248"/>
            <a:ext cx="7178039" cy="5264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한컴오피스</vt:lpstr>
      <vt:lpstr>웹디자인 프로젝트 보고서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 스토리보드 작성</dc:title>
  <dc:creator>Hyun</dc:creator>
  <cp:lastModifiedBy>Jungmin Kim</cp:lastModifiedBy>
  <cp:revision>12</cp:revision>
  <dcterms:created xsi:type="dcterms:W3CDTF">2020-05-31T13:38:24Z</dcterms:created>
  <dcterms:modified xsi:type="dcterms:W3CDTF">2021-06-15T01:16:09Z</dcterms:modified>
  <cp:version>1000.0100.01</cp:version>
</cp:coreProperties>
</file>