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57" r:id="rId4"/>
    <p:sldId id="264" r:id="rId5"/>
    <p:sldId id="259" r:id="rId6"/>
    <p:sldId id="260"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9272-134B-4062-8BB5-599A54E0A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7B4E64-5348-46E4-A89C-5C99FE520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7E8F00-E0F5-4DF6-96C7-2E366AA39464}"/>
              </a:ext>
            </a:extLst>
          </p:cNvPr>
          <p:cNvSpPr>
            <a:spLocks noGrp="1"/>
          </p:cNvSpPr>
          <p:nvPr>
            <p:ph type="dt" sz="half" idx="10"/>
          </p:nvPr>
        </p:nvSpPr>
        <p:spPr/>
        <p:txBody>
          <a:bodyPr/>
          <a:lstStyle/>
          <a:p>
            <a:fld id="{E24A7461-728A-40AC-AAD8-E137B7C2D26F}" type="datetimeFigureOut">
              <a:rPr lang="en-US" smtClean="0"/>
              <a:t>21-May-19</a:t>
            </a:fld>
            <a:endParaRPr lang="en-US"/>
          </a:p>
        </p:txBody>
      </p:sp>
      <p:sp>
        <p:nvSpPr>
          <p:cNvPr id="5" name="Footer Placeholder 4">
            <a:extLst>
              <a:ext uri="{FF2B5EF4-FFF2-40B4-BE49-F238E27FC236}">
                <a16:creationId xmlns:a16="http://schemas.microsoft.com/office/drawing/2014/main" id="{6750AEBB-4641-4784-B15E-DA1C5FC9A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51FD6-49B7-4379-93DB-E959880E104A}"/>
              </a:ext>
            </a:extLst>
          </p:cNvPr>
          <p:cNvSpPr>
            <a:spLocks noGrp="1"/>
          </p:cNvSpPr>
          <p:nvPr>
            <p:ph type="sldNum" sz="quarter" idx="12"/>
          </p:nvPr>
        </p:nvSpPr>
        <p:spPr/>
        <p:txBody>
          <a:bodyPr/>
          <a:lstStyle/>
          <a:p>
            <a:fld id="{F486D824-AC73-4107-94A1-A70CB0406CFD}" type="slidenum">
              <a:rPr lang="en-US" smtClean="0"/>
              <a:t>‹#›</a:t>
            </a:fld>
            <a:endParaRPr lang="en-US"/>
          </a:p>
        </p:txBody>
      </p:sp>
    </p:spTree>
    <p:extLst>
      <p:ext uri="{BB962C8B-B14F-4D97-AF65-F5344CB8AC3E}">
        <p14:creationId xmlns:p14="http://schemas.microsoft.com/office/powerpoint/2010/main" val="391880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ACF4-6F4C-484B-8C72-F07E186516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0BD2CC-9A1D-4B06-8BF9-51A612271A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95C50-6BAC-4AAA-87EA-79E68085304E}"/>
              </a:ext>
            </a:extLst>
          </p:cNvPr>
          <p:cNvSpPr>
            <a:spLocks noGrp="1"/>
          </p:cNvSpPr>
          <p:nvPr>
            <p:ph type="dt" sz="half" idx="10"/>
          </p:nvPr>
        </p:nvSpPr>
        <p:spPr/>
        <p:txBody>
          <a:bodyPr/>
          <a:lstStyle/>
          <a:p>
            <a:fld id="{E24A7461-728A-40AC-AAD8-E137B7C2D26F}" type="datetimeFigureOut">
              <a:rPr lang="en-US" smtClean="0"/>
              <a:t>21-May-19</a:t>
            </a:fld>
            <a:endParaRPr lang="en-US"/>
          </a:p>
        </p:txBody>
      </p:sp>
      <p:sp>
        <p:nvSpPr>
          <p:cNvPr id="5" name="Footer Placeholder 4">
            <a:extLst>
              <a:ext uri="{FF2B5EF4-FFF2-40B4-BE49-F238E27FC236}">
                <a16:creationId xmlns:a16="http://schemas.microsoft.com/office/drawing/2014/main" id="{DE2C21EF-1770-4174-BBC5-5A209A7B6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923B9-3B14-4A2A-BEFA-64C478F5BE37}"/>
              </a:ext>
            </a:extLst>
          </p:cNvPr>
          <p:cNvSpPr>
            <a:spLocks noGrp="1"/>
          </p:cNvSpPr>
          <p:nvPr>
            <p:ph type="sldNum" sz="quarter" idx="12"/>
          </p:nvPr>
        </p:nvSpPr>
        <p:spPr/>
        <p:txBody>
          <a:bodyPr/>
          <a:lstStyle/>
          <a:p>
            <a:fld id="{F486D824-AC73-4107-94A1-A70CB0406CFD}" type="slidenum">
              <a:rPr lang="en-US" smtClean="0"/>
              <a:t>‹#›</a:t>
            </a:fld>
            <a:endParaRPr lang="en-US"/>
          </a:p>
        </p:txBody>
      </p:sp>
    </p:spTree>
    <p:extLst>
      <p:ext uri="{BB962C8B-B14F-4D97-AF65-F5344CB8AC3E}">
        <p14:creationId xmlns:p14="http://schemas.microsoft.com/office/powerpoint/2010/main" val="3393511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FBFF77-0F26-4A51-ABCE-D3DF4A43EC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AFF2AC-A3BB-432D-90D9-044432B030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2E423-DC2A-457C-B162-D6FA019137E3}"/>
              </a:ext>
            </a:extLst>
          </p:cNvPr>
          <p:cNvSpPr>
            <a:spLocks noGrp="1"/>
          </p:cNvSpPr>
          <p:nvPr>
            <p:ph type="dt" sz="half" idx="10"/>
          </p:nvPr>
        </p:nvSpPr>
        <p:spPr/>
        <p:txBody>
          <a:bodyPr/>
          <a:lstStyle/>
          <a:p>
            <a:fld id="{E24A7461-728A-40AC-AAD8-E137B7C2D26F}" type="datetimeFigureOut">
              <a:rPr lang="en-US" smtClean="0"/>
              <a:t>21-May-19</a:t>
            </a:fld>
            <a:endParaRPr lang="en-US"/>
          </a:p>
        </p:txBody>
      </p:sp>
      <p:sp>
        <p:nvSpPr>
          <p:cNvPr id="5" name="Footer Placeholder 4">
            <a:extLst>
              <a:ext uri="{FF2B5EF4-FFF2-40B4-BE49-F238E27FC236}">
                <a16:creationId xmlns:a16="http://schemas.microsoft.com/office/drawing/2014/main" id="{E5383ACC-2B1F-4607-A749-745002F83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4D2D0-F6CE-4037-8B5D-9FB575B85FDB}"/>
              </a:ext>
            </a:extLst>
          </p:cNvPr>
          <p:cNvSpPr>
            <a:spLocks noGrp="1"/>
          </p:cNvSpPr>
          <p:nvPr>
            <p:ph type="sldNum" sz="quarter" idx="12"/>
          </p:nvPr>
        </p:nvSpPr>
        <p:spPr/>
        <p:txBody>
          <a:bodyPr/>
          <a:lstStyle/>
          <a:p>
            <a:fld id="{F486D824-AC73-4107-94A1-A70CB0406CFD}" type="slidenum">
              <a:rPr lang="en-US" smtClean="0"/>
              <a:t>‹#›</a:t>
            </a:fld>
            <a:endParaRPr lang="en-US"/>
          </a:p>
        </p:txBody>
      </p:sp>
    </p:spTree>
    <p:extLst>
      <p:ext uri="{BB962C8B-B14F-4D97-AF65-F5344CB8AC3E}">
        <p14:creationId xmlns:p14="http://schemas.microsoft.com/office/powerpoint/2010/main" val="42473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9DD9-453E-4A7D-BDCF-44CB7996C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07D7E7-5941-4808-BF6D-E345CCA383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2C1F4-8852-4312-B3BB-12A54291556B}"/>
              </a:ext>
            </a:extLst>
          </p:cNvPr>
          <p:cNvSpPr>
            <a:spLocks noGrp="1"/>
          </p:cNvSpPr>
          <p:nvPr>
            <p:ph type="dt" sz="half" idx="10"/>
          </p:nvPr>
        </p:nvSpPr>
        <p:spPr/>
        <p:txBody>
          <a:bodyPr/>
          <a:lstStyle/>
          <a:p>
            <a:fld id="{E24A7461-728A-40AC-AAD8-E137B7C2D26F}" type="datetimeFigureOut">
              <a:rPr lang="en-US" smtClean="0"/>
              <a:t>21-May-19</a:t>
            </a:fld>
            <a:endParaRPr lang="en-US"/>
          </a:p>
        </p:txBody>
      </p:sp>
      <p:sp>
        <p:nvSpPr>
          <p:cNvPr id="5" name="Footer Placeholder 4">
            <a:extLst>
              <a:ext uri="{FF2B5EF4-FFF2-40B4-BE49-F238E27FC236}">
                <a16:creationId xmlns:a16="http://schemas.microsoft.com/office/drawing/2014/main" id="{F641530F-4591-4F50-91DB-DBD56EE60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2FA64-22F0-44C5-9EE3-97BF2EDE7C14}"/>
              </a:ext>
            </a:extLst>
          </p:cNvPr>
          <p:cNvSpPr>
            <a:spLocks noGrp="1"/>
          </p:cNvSpPr>
          <p:nvPr>
            <p:ph type="sldNum" sz="quarter" idx="12"/>
          </p:nvPr>
        </p:nvSpPr>
        <p:spPr/>
        <p:txBody>
          <a:bodyPr/>
          <a:lstStyle/>
          <a:p>
            <a:fld id="{F486D824-AC73-4107-94A1-A70CB0406CFD}" type="slidenum">
              <a:rPr lang="en-US" smtClean="0"/>
              <a:t>‹#›</a:t>
            </a:fld>
            <a:endParaRPr lang="en-US"/>
          </a:p>
        </p:txBody>
      </p:sp>
    </p:spTree>
    <p:extLst>
      <p:ext uri="{BB962C8B-B14F-4D97-AF65-F5344CB8AC3E}">
        <p14:creationId xmlns:p14="http://schemas.microsoft.com/office/powerpoint/2010/main" val="2071562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B3AF-4826-42F0-8DCA-2F3FC7F76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794440-563B-4C69-A528-4DE0A4682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D1D27C-8617-4D41-960E-803F73D311D7}"/>
              </a:ext>
            </a:extLst>
          </p:cNvPr>
          <p:cNvSpPr>
            <a:spLocks noGrp="1"/>
          </p:cNvSpPr>
          <p:nvPr>
            <p:ph type="dt" sz="half" idx="10"/>
          </p:nvPr>
        </p:nvSpPr>
        <p:spPr/>
        <p:txBody>
          <a:bodyPr/>
          <a:lstStyle/>
          <a:p>
            <a:fld id="{E24A7461-728A-40AC-AAD8-E137B7C2D26F}" type="datetimeFigureOut">
              <a:rPr lang="en-US" smtClean="0"/>
              <a:t>21-May-19</a:t>
            </a:fld>
            <a:endParaRPr lang="en-US"/>
          </a:p>
        </p:txBody>
      </p:sp>
      <p:sp>
        <p:nvSpPr>
          <p:cNvPr id="5" name="Footer Placeholder 4">
            <a:extLst>
              <a:ext uri="{FF2B5EF4-FFF2-40B4-BE49-F238E27FC236}">
                <a16:creationId xmlns:a16="http://schemas.microsoft.com/office/drawing/2014/main" id="{4115D790-398A-4598-A97E-81ADA7AA7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D1033-A5AF-442D-8CEA-8CD130D78EA6}"/>
              </a:ext>
            </a:extLst>
          </p:cNvPr>
          <p:cNvSpPr>
            <a:spLocks noGrp="1"/>
          </p:cNvSpPr>
          <p:nvPr>
            <p:ph type="sldNum" sz="quarter" idx="12"/>
          </p:nvPr>
        </p:nvSpPr>
        <p:spPr/>
        <p:txBody>
          <a:bodyPr/>
          <a:lstStyle/>
          <a:p>
            <a:fld id="{F486D824-AC73-4107-94A1-A70CB0406CFD}" type="slidenum">
              <a:rPr lang="en-US" smtClean="0"/>
              <a:t>‹#›</a:t>
            </a:fld>
            <a:endParaRPr lang="en-US"/>
          </a:p>
        </p:txBody>
      </p:sp>
    </p:spTree>
    <p:extLst>
      <p:ext uri="{BB962C8B-B14F-4D97-AF65-F5344CB8AC3E}">
        <p14:creationId xmlns:p14="http://schemas.microsoft.com/office/powerpoint/2010/main" val="421967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92E9-8D32-412E-B38E-F22C296DC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D9A3B-37E7-4DF2-8746-4D99BECE88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C058DF-3871-43EC-9672-1361A2C235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4FB70B-F165-4A76-97C0-5B9F8B8258CC}"/>
              </a:ext>
            </a:extLst>
          </p:cNvPr>
          <p:cNvSpPr>
            <a:spLocks noGrp="1"/>
          </p:cNvSpPr>
          <p:nvPr>
            <p:ph type="dt" sz="half" idx="10"/>
          </p:nvPr>
        </p:nvSpPr>
        <p:spPr/>
        <p:txBody>
          <a:bodyPr/>
          <a:lstStyle/>
          <a:p>
            <a:fld id="{E24A7461-728A-40AC-AAD8-E137B7C2D26F}" type="datetimeFigureOut">
              <a:rPr lang="en-US" smtClean="0"/>
              <a:t>21-May-19</a:t>
            </a:fld>
            <a:endParaRPr lang="en-US"/>
          </a:p>
        </p:txBody>
      </p:sp>
      <p:sp>
        <p:nvSpPr>
          <p:cNvPr id="6" name="Footer Placeholder 5">
            <a:extLst>
              <a:ext uri="{FF2B5EF4-FFF2-40B4-BE49-F238E27FC236}">
                <a16:creationId xmlns:a16="http://schemas.microsoft.com/office/drawing/2014/main" id="{F33003A3-887C-4300-8CC9-AB1ED2EC0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DA1DD-991C-4DDB-A6BF-8513F6EE48F6}"/>
              </a:ext>
            </a:extLst>
          </p:cNvPr>
          <p:cNvSpPr>
            <a:spLocks noGrp="1"/>
          </p:cNvSpPr>
          <p:nvPr>
            <p:ph type="sldNum" sz="quarter" idx="12"/>
          </p:nvPr>
        </p:nvSpPr>
        <p:spPr/>
        <p:txBody>
          <a:bodyPr/>
          <a:lstStyle/>
          <a:p>
            <a:fld id="{F486D824-AC73-4107-94A1-A70CB0406CFD}" type="slidenum">
              <a:rPr lang="en-US" smtClean="0"/>
              <a:t>‹#›</a:t>
            </a:fld>
            <a:endParaRPr lang="en-US"/>
          </a:p>
        </p:txBody>
      </p:sp>
    </p:spTree>
    <p:extLst>
      <p:ext uri="{BB962C8B-B14F-4D97-AF65-F5344CB8AC3E}">
        <p14:creationId xmlns:p14="http://schemas.microsoft.com/office/powerpoint/2010/main" val="424773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9AE2-71A4-4473-9E78-B1A8C3BDE0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6A6F37-1965-4068-8374-CB05803505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D3824-350F-4C71-9131-9CF58B0965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08D4ED-3A60-43F1-AFFD-3902AB39A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90816-D69D-4ABA-BE0C-E9E363DB7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3166E-D52D-48AA-9DC6-A84EF3597694}"/>
              </a:ext>
            </a:extLst>
          </p:cNvPr>
          <p:cNvSpPr>
            <a:spLocks noGrp="1"/>
          </p:cNvSpPr>
          <p:nvPr>
            <p:ph type="dt" sz="half" idx="10"/>
          </p:nvPr>
        </p:nvSpPr>
        <p:spPr/>
        <p:txBody>
          <a:bodyPr/>
          <a:lstStyle/>
          <a:p>
            <a:fld id="{E24A7461-728A-40AC-AAD8-E137B7C2D26F}" type="datetimeFigureOut">
              <a:rPr lang="en-US" smtClean="0"/>
              <a:t>21-May-19</a:t>
            </a:fld>
            <a:endParaRPr lang="en-US"/>
          </a:p>
        </p:txBody>
      </p:sp>
      <p:sp>
        <p:nvSpPr>
          <p:cNvPr id="8" name="Footer Placeholder 7">
            <a:extLst>
              <a:ext uri="{FF2B5EF4-FFF2-40B4-BE49-F238E27FC236}">
                <a16:creationId xmlns:a16="http://schemas.microsoft.com/office/drawing/2014/main" id="{6C050CF9-A4CD-4206-89D4-0436CEB12D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41D50D-DBF3-4763-91A1-4D073D04600B}"/>
              </a:ext>
            </a:extLst>
          </p:cNvPr>
          <p:cNvSpPr>
            <a:spLocks noGrp="1"/>
          </p:cNvSpPr>
          <p:nvPr>
            <p:ph type="sldNum" sz="quarter" idx="12"/>
          </p:nvPr>
        </p:nvSpPr>
        <p:spPr/>
        <p:txBody>
          <a:bodyPr/>
          <a:lstStyle/>
          <a:p>
            <a:fld id="{F486D824-AC73-4107-94A1-A70CB0406CFD}" type="slidenum">
              <a:rPr lang="en-US" smtClean="0"/>
              <a:t>‹#›</a:t>
            </a:fld>
            <a:endParaRPr lang="en-US"/>
          </a:p>
        </p:txBody>
      </p:sp>
    </p:spTree>
    <p:extLst>
      <p:ext uri="{BB962C8B-B14F-4D97-AF65-F5344CB8AC3E}">
        <p14:creationId xmlns:p14="http://schemas.microsoft.com/office/powerpoint/2010/main" val="317713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0AE1-17A5-4715-82B9-3C11E21B49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6B9574-9BEE-4027-9CCE-102167B1F3A0}"/>
              </a:ext>
            </a:extLst>
          </p:cNvPr>
          <p:cNvSpPr>
            <a:spLocks noGrp="1"/>
          </p:cNvSpPr>
          <p:nvPr>
            <p:ph type="dt" sz="half" idx="10"/>
          </p:nvPr>
        </p:nvSpPr>
        <p:spPr/>
        <p:txBody>
          <a:bodyPr/>
          <a:lstStyle/>
          <a:p>
            <a:fld id="{E24A7461-728A-40AC-AAD8-E137B7C2D26F}" type="datetimeFigureOut">
              <a:rPr lang="en-US" smtClean="0"/>
              <a:t>21-May-19</a:t>
            </a:fld>
            <a:endParaRPr lang="en-US"/>
          </a:p>
        </p:txBody>
      </p:sp>
      <p:sp>
        <p:nvSpPr>
          <p:cNvPr id="4" name="Footer Placeholder 3">
            <a:extLst>
              <a:ext uri="{FF2B5EF4-FFF2-40B4-BE49-F238E27FC236}">
                <a16:creationId xmlns:a16="http://schemas.microsoft.com/office/drawing/2014/main" id="{FF3B3AFB-99CD-48C2-97FD-77E91C603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8F60EA-F771-4224-85B2-272ACF5F836D}"/>
              </a:ext>
            </a:extLst>
          </p:cNvPr>
          <p:cNvSpPr>
            <a:spLocks noGrp="1"/>
          </p:cNvSpPr>
          <p:nvPr>
            <p:ph type="sldNum" sz="quarter" idx="12"/>
          </p:nvPr>
        </p:nvSpPr>
        <p:spPr/>
        <p:txBody>
          <a:bodyPr/>
          <a:lstStyle/>
          <a:p>
            <a:fld id="{F486D824-AC73-4107-94A1-A70CB0406CFD}" type="slidenum">
              <a:rPr lang="en-US" smtClean="0"/>
              <a:t>‹#›</a:t>
            </a:fld>
            <a:endParaRPr lang="en-US"/>
          </a:p>
        </p:txBody>
      </p:sp>
    </p:spTree>
    <p:extLst>
      <p:ext uri="{BB962C8B-B14F-4D97-AF65-F5344CB8AC3E}">
        <p14:creationId xmlns:p14="http://schemas.microsoft.com/office/powerpoint/2010/main" val="265849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C08AC-CEA3-4240-A50C-B6AF11840230}"/>
              </a:ext>
            </a:extLst>
          </p:cNvPr>
          <p:cNvSpPr>
            <a:spLocks noGrp="1"/>
          </p:cNvSpPr>
          <p:nvPr>
            <p:ph type="dt" sz="half" idx="10"/>
          </p:nvPr>
        </p:nvSpPr>
        <p:spPr/>
        <p:txBody>
          <a:bodyPr/>
          <a:lstStyle/>
          <a:p>
            <a:fld id="{E24A7461-728A-40AC-AAD8-E137B7C2D26F}" type="datetimeFigureOut">
              <a:rPr lang="en-US" smtClean="0"/>
              <a:t>21-May-19</a:t>
            </a:fld>
            <a:endParaRPr lang="en-US"/>
          </a:p>
        </p:txBody>
      </p:sp>
      <p:sp>
        <p:nvSpPr>
          <p:cNvPr id="3" name="Footer Placeholder 2">
            <a:extLst>
              <a:ext uri="{FF2B5EF4-FFF2-40B4-BE49-F238E27FC236}">
                <a16:creationId xmlns:a16="http://schemas.microsoft.com/office/drawing/2014/main" id="{AAC002A2-B661-4D91-956D-651FC1B850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17D509-86EF-4DB9-BF0B-D866BCA08CF4}"/>
              </a:ext>
            </a:extLst>
          </p:cNvPr>
          <p:cNvSpPr>
            <a:spLocks noGrp="1"/>
          </p:cNvSpPr>
          <p:nvPr>
            <p:ph type="sldNum" sz="quarter" idx="12"/>
          </p:nvPr>
        </p:nvSpPr>
        <p:spPr/>
        <p:txBody>
          <a:bodyPr/>
          <a:lstStyle/>
          <a:p>
            <a:fld id="{F486D824-AC73-4107-94A1-A70CB0406CFD}" type="slidenum">
              <a:rPr lang="en-US" smtClean="0"/>
              <a:t>‹#›</a:t>
            </a:fld>
            <a:endParaRPr lang="en-US"/>
          </a:p>
        </p:txBody>
      </p:sp>
    </p:spTree>
    <p:extLst>
      <p:ext uri="{BB962C8B-B14F-4D97-AF65-F5344CB8AC3E}">
        <p14:creationId xmlns:p14="http://schemas.microsoft.com/office/powerpoint/2010/main" val="221446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E14A-C6E4-4922-AAE4-675476BDE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E67209-DAFE-4DB9-B700-E7CF54A96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97D80B-EDFC-4A57-9690-9CAD341CD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82CA3-7991-4370-9A2D-26398A313744}"/>
              </a:ext>
            </a:extLst>
          </p:cNvPr>
          <p:cNvSpPr>
            <a:spLocks noGrp="1"/>
          </p:cNvSpPr>
          <p:nvPr>
            <p:ph type="dt" sz="half" idx="10"/>
          </p:nvPr>
        </p:nvSpPr>
        <p:spPr/>
        <p:txBody>
          <a:bodyPr/>
          <a:lstStyle/>
          <a:p>
            <a:fld id="{E24A7461-728A-40AC-AAD8-E137B7C2D26F}" type="datetimeFigureOut">
              <a:rPr lang="en-US" smtClean="0"/>
              <a:t>21-May-19</a:t>
            </a:fld>
            <a:endParaRPr lang="en-US"/>
          </a:p>
        </p:txBody>
      </p:sp>
      <p:sp>
        <p:nvSpPr>
          <p:cNvPr id="6" name="Footer Placeholder 5">
            <a:extLst>
              <a:ext uri="{FF2B5EF4-FFF2-40B4-BE49-F238E27FC236}">
                <a16:creationId xmlns:a16="http://schemas.microsoft.com/office/drawing/2014/main" id="{EEA29F36-6228-4674-ACB2-EDA0CC210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B547F-1B37-4CF4-801C-0567C91823A8}"/>
              </a:ext>
            </a:extLst>
          </p:cNvPr>
          <p:cNvSpPr>
            <a:spLocks noGrp="1"/>
          </p:cNvSpPr>
          <p:nvPr>
            <p:ph type="sldNum" sz="quarter" idx="12"/>
          </p:nvPr>
        </p:nvSpPr>
        <p:spPr/>
        <p:txBody>
          <a:bodyPr/>
          <a:lstStyle/>
          <a:p>
            <a:fld id="{F486D824-AC73-4107-94A1-A70CB0406CFD}" type="slidenum">
              <a:rPr lang="en-US" smtClean="0"/>
              <a:t>‹#›</a:t>
            </a:fld>
            <a:endParaRPr lang="en-US"/>
          </a:p>
        </p:txBody>
      </p:sp>
    </p:spTree>
    <p:extLst>
      <p:ext uri="{BB962C8B-B14F-4D97-AF65-F5344CB8AC3E}">
        <p14:creationId xmlns:p14="http://schemas.microsoft.com/office/powerpoint/2010/main" val="351790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0BF-68C3-4679-80D8-BC1A26C35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52E652-ACBA-4B77-A13F-C42D02BE83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D5A15F-9DF2-44EF-95A9-F79FC962BD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85EAB-4E2F-4402-BEAE-C8946305AEB3}"/>
              </a:ext>
            </a:extLst>
          </p:cNvPr>
          <p:cNvSpPr>
            <a:spLocks noGrp="1"/>
          </p:cNvSpPr>
          <p:nvPr>
            <p:ph type="dt" sz="half" idx="10"/>
          </p:nvPr>
        </p:nvSpPr>
        <p:spPr/>
        <p:txBody>
          <a:bodyPr/>
          <a:lstStyle/>
          <a:p>
            <a:fld id="{E24A7461-728A-40AC-AAD8-E137B7C2D26F}" type="datetimeFigureOut">
              <a:rPr lang="en-US" smtClean="0"/>
              <a:t>21-May-19</a:t>
            </a:fld>
            <a:endParaRPr lang="en-US"/>
          </a:p>
        </p:txBody>
      </p:sp>
      <p:sp>
        <p:nvSpPr>
          <p:cNvPr id="6" name="Footer Placeholder 5">
            <a:extLst>
              <a:ext uri="{FF2B5EF4-FFF2-40B4-BE49-F238E27FC236}">
                <a16:creationId xmlns:a16="http://schemas.microsoft.com/office/drawing/2014/main" id="{24353D3C-4592-45E8-BE3C-328231207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BBF87-1F77-40F2-B070-7E7591E29EA3}"/>
              </a:ext>
            </a:extLst>
          </p:cNvPr>
          <p:cNvSpPr>
            <a:spLocks noGrp="1"/>
          </p:cNvSpPr>
          <p:nvPr>
            <p:ph type="sldNum" sz="quarter" idx="12"/>
          </p:nvPr>
        </p:nvSpPr>
        <p:spPr/>
        <p:txBody>
          <a:bodyPr/>
          <a:lstStyle/>
          <a:p>
            <a:fld id="{F486D824-AC73-4107-94A1-A70CB0406CFD}" type="slidenum">
              <a:rPr lang="en-US" smtClean="0"/>
              <a:t>‹#›</a:t>
            </a:fld>
            <a:endParaRPr lang="en-US"/>
          </a:p>
        </p:txBody>
      </p:sp>
    </p:spTree>
    <p:extLst>
      <p:ext uri="{BB962C8B-B14F-4D97-AF65-F5344CB8AC3E}">
        <p14:creationId xmlns:p14="http://schemas.microsoft.com/office/powerpoint/2010/main" val="162589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FE2AD2-AE85-4FC5-A126-1FC6C9081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BD0307-FF5F-4C0D-988B-512E3A3EB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2EED3-6B77-4B34-8507-D958746AC0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A7461-728A-40AC-AAD8-E137B7C2D26F}" type="datetimeFigureOut">
              <a:rPr lang="en-US" smtClean="0"/>
              <a:t>21-May-19</a:t>
            </a:fld>
            <a:endParaRPr lang="en-US"/>
          </a:p>
        </p:txBody>
      </p:sp>
      <p:sp>
        <p:nvSpPr>
          <p:cNvPr id="5" name="Footer Placeholder 4">
            <a:extLst>
              <a:ext uri="{FF2B5EF4-FFF2-40B4-BE49-F238E27FC236}">
                <a16:creationId xmlns:a16="http://schemas.microsoft.com/office/drawing/2014/main" id="{A56253A7-A52C-43D8-AF2D-AF126242AA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C86EE8-84D3-4C4C-96CC-1632567CD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6D824-AC73-4107-94A1-A70CB0406CFD}" type="slidenum">
              <a:rPr lang="en-US" smtClean="0"/>
              <a:t>‹#›</a:t>
            </a:fld>
            <a:endParaRPr lang="en-US"/>
          </a:p>
        </p:txBody>
      </p:sp>
    </p:spTree>
    <p:extLst>
      <p:ext uri="{BB962C8B-B14F-4D97-AF65-F5344CB8AC3E}">
        <p14:creationId xmlns:p14="http://schemas.microsoft.com/office/powerpoint/2010/main" val="3618769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C:\Users\MHANG\AppData\Local\Temp\Rar$EXa0.888\glossary.html#endorsement" TargetMode="External"/><Relationship Id="rId2" Type="http://schemas.openxmlformats.org/officeDocument/2006/relationships/hyperlink" Target="file:///C:\Users\MHANG\AppData\Local\Temp\Rar$EXa0.888\glossary.html#commitment" TargetMode="External"/><Relationship Id="rId1" Type="http://schemas.openxmlformats.org/officeDocument/2006/relationships/slideLayout" Target="../slideLayouts/slideLayout2.xml"/><Relationship Id="rId5" Type="http://schemas.openxmlformats.org/officeDocument/2006/relationships/hyperlink" Target="file:///C:\Users\MHANG\AppData\Local\Temp\Rar$EXa0.888\glossary.html#anchor-peer" TargetMode="External"/><Relationship Id="rId4" Type="http://schemas.openxmlformats.org/officeDocument/2006/relationships/hyperlink" Target="file:///C:\Users\MHANG\AppData\Local\Temp\Rar$EXa0.888\glossary.html#leading-peer"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file:///C:\Users\MHANG\AppData\Local\Temp\Rar$EXa0.888\glossary.html#channel" TargetMode="External"/><Relationship Id="rId3" Type="http://schemas.openxmlformats.org/officeDocument/2006/relationships/hyperlink" Target="file:///C:\Users\MHANG\AppData\Local\Temp\Rar$EXa0.888\glossary.html#block" TargetMode="External"/><Relationship Id="rId7" Type="http://schemas.openxmlformats.org/officeDocument/2006/relationships/hyperlink" Target="file:///C:\Users\MHANG\AppData\Local\Temp\Rar$EXa0.888\glossary.html#ordering-service" TargetMode="External"/><Relationship Id="rId2" Type="http://schemas.openxmlformats.org/officeDocument/2006/relationships/hyperlink" Target="file:///C:\Users\MHANG\AppData\Local\Temp\Rar$EXa0.888\glossary.html#ledger" TargetMode="External"/><Relationship Id="rId1" Type="http://schemas.openxmlformats.org/officeDocument/2006/relationships/slideLayout" Target="../slideLayouts/slideLayout2.xml"/><Relationship Id="rId6" Type="http://schemas.openxmlformats.org/officeDocument/2006/relationships/hyperlink" Target="file:///C:\Users\MHANG\AppData\Local\Temp\Rar$EXa0.888\glossary.html#peer" TargetMode="External"/><Relationship Id="rId5" Type="http://schemas.openxmlformats.org/officeDocument/2006/relationships/hyperlink" Target="file:///C:\Users\MHANG\AppData\Local\Temp\Rar$EXa0.888\glossary.html#smart-contract" TargetMode="External"/><Relationship Id="rId4" Type="http://schemas.openxmlformats.org/officeDocument/2006/relationships/hyperlink" Target="file:///C:\Users\MHANG\AppData\Local\Temp\Rar$EXa0.888\glossary.html#world-state" TargetMode="External"/><Relationship Id="rId9" Type="http://schemas.openxmlformats.org/officeDocument/2006/relationships/hyperlink" Target="file:///C:\Users\MHANG\AppData\Local\Temp\Rar$EXa0.888\glossary.html#hyperledger-fabric-c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Bitco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BB34-19E2-4B8B-8753-E7E7047C1CC8}"/>
              </a:ext>
            </a:extLst>
          </p:cNvPr>
          <p:cNvSpPr>
            <a:spLocks noGrp="1"/>
          </p:cNvSpPr>
          <p:nvPr>
            <p:ph type="title"/>
          </p:nvPr>
        </p:nvSpPr>
        <p:spPr/>
        <p:txBody>
          <a:bodyPr/>
          <a:lstStyle/>
          <a:p>
            <a:r>
              <a:rPr lang="en-US"/>
              <a:t>BLOCKCHAIN</a:t>
            </a:r>
          </a:p>
        </p:txBody>
      </p:sp>
      <p:sp>
        <p:nvSpPr>
          <p:cNvPr id="3" name="Content Placeholder 2">
            <a:extLst>
              <a:ext uri="{FF2B5EF4-FFF2-40B4-BE49-F238E27FC236}">
                <a16:creationId xmlns:a16="http://schemas.microsoft.com/office/drawing/2014/main" id="{0D30BBDE-03C1-46F3-BF12-61EADCC175AD}"/>
              </a:ext>
            </a:extLst>
          </p:cNvPr>
          <p:cNvSpPr>
            <a:spLocks noGrp="1"/>
          </p:cNvSpPr>
          <p:nvPr>
            <p:ph idx="1"/>
          </p:nvPr>
        </p:nvSpPr>
        <p:spPr/>
        <p:txBody>
          <a:bodyPr>
            <a:normAutofit fontScale="70000" lnSpcReduction="20000"/>
          </a:bodyPr>
          <a:lstStyle/>
          <a:p>
            <a:r>
              <a:rPr lang="en-US" b="1"/>
              <a:t>A Distributed Ledger</a:t>
            </a:r>
            <a:endParaRPr lang="en-US"/>
          </a:p>
          <a:p>
            <a:pPr lvl="1"/>
            <a:r>
              <a:rPr lang="en-US"/>
              <a:t>At the heart of a blockchain network is a distributed ledger that records all the transactions that take place on the network.</a:t>
            </a:r>
          </a:p>
          <a:p>
            <a:pPr lvl="1"/>
            <a:r>
              <a:rPr lang="en-US"/>
              <a:t>A blockchain ledger is often described as </a:t>
            </a:r>
            <a:r>
              <a:rPr lang="en-US" b="1"/>
              <a:t>decentralized</a:t>
            </a:r>
            <a:r>
              <a:rPr lang="en-US"/>
              <a:t> because it is replicated across many network participants, each of whom </a:t>
            </a:r>
            <a:r>
              <a:rPr lang="en-US" b="1"/>
              <a:t>collaborate</a:t>
            </a:r>
            <a:r>
              <a:rPr lang="en-US"/>
              <a:t> in its maintenance. </a:t>
            </a:r>
          </a:p>
          <a:p>
            <a:pPr lvl="1"/>
            <a:r>
              <a:rPr lang="en-US"/>
              <a:t>the information recorded to a blockchain is append-only, using cryptographic techniques that guarantee that once a transaction has been added to the ledger it cannot be modified. This property of “immutability” makes it simple to determine the provenance of information because participants can be sure information has not been changed after the fact. It’s why blockchains are sometimes described as </a:t>
            </a:r>
            <a:r>
              <a:rPr lang="en-US" b="1"/>
              <a:t>systems of proof</a:t>
            </a:r>
            <a:r>
              <a:rPr lang="en-US"/>
              <a:t>.</a:t>
            </a:r>
          </a:p>
          <a:p>
            <a:r>
              <a:rPr lang="en-US" b="1"/>
              <a:t>Smart Contracts</a:t>
            </a:r>
            <a:endParaRPr lang="en-US"/>
          </a:p>
          <a:p>
            <a:r>
              <a:rPr lang="en-US" b="1"/>
              <a:t>Consensus</a:t>
            </a:r>
            <a:endParaRPr lang="en-US"/>
          </a:p>
          <a:p>
            <a:pPr lvl="1"/>
            <a:r>
              <a:rPr lang="en-US"/>
              <a:t>The process of keeping the ledger transactions synchronized across the network — to ensure that ledgers update only when transactions are approved by the appropriate participants, and that when ledgers do update, they update with the same transactions in the same order — is called </a:t>
            </a:r>
            <a:r>
              <a:rPr lang="en-US" b="1"/>
              <a:t>consensus</a:t>
            </a:r>
            <a:r>
              <a:rPr lang="en-US"/>
              <a:t>.</a:t>
            </a:r>
          </a:p>
          <a:p>
            <a:pPr lvl="1"/>
            <a:endParaRPr lang="en-US"/>
          </a:p>
          <a:p>
            <a:pPr marL="457200" lvl="1" indent="0">
              <a:buNone/>
            </a:pPr>
            <a:r>
              <a:rPr lang="en-US" b="1">
                <a:solidFill>
                  <a:srgbClr val="FF0000"/>
                </a:solidFill>
              </a:rPr>
              <a:t>Blockchain as a shared, replicated transaction system which is updated via smart contracts and kept consistently synchronized through a collaborative process called consensus.</a:t>
            </a:r>
          </a:p>
        </p:txBody>
      </p:sp>
    </p:spTree>
    <p:extLst>
      <p:ext uri="{BB962C8B-B14F-4D97-AF65-F5344CB8AC3E}">
        <p14:creationId xmlns:p14="http://schemas.microsoft.com/office/powerpoint/2010/main" val="2393918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DDF8-218D-4621-A192-DE7573CC3B3E}"/>
              </a:ext>
            </a:extLst>
          </p:cNvPr>
          <p:cNvSpPr>
            <a:spLocks noGrp="1"/>
          </p:cNvSpPr>
          <p:nvPr>
            <p:ph type="title"/>
          </p:nvPr>
        </p:nvSpPr>
        <p:spPr/>
        <p:txBody>
          <a:bodyPr/>
          <a:lstStyle/>
          <a:p>
            <a:r>
              <a:rPr lang="en-US"/>
              <a:t>4- Applications and Smart Contract chaincode</a:t>
            </a:r>
          </a:p>
        </p:txBody>
      </p:sp>
      <p:sp>
        <p:nvSpPr>
          <p:cNvPr id="3" name="Content Placeholder 2">
            <a:extLst>
              <a:ext uri="{FF2B5EF4-FFF2-40B4-BE49-F238E27FC236}">
                <a16:creationId xmlns:a16="http://schemas.microsoft.com/office/drawing/2014/main" id="{458F2E3E-A227-45C2-9C29-72EC7C797504}"/>
              </a:ext>
            </a:extLst>
          </p:cNvPr>
          <p:cNvSpPr>
            <a:spLocks noGrp="1"/>
          </p:cNvSpPr>
          <p:nvPr>
            <p:ph idx="1"/>
          </p:nvPr>
        </p:nvSpPr>
        <p:spPr>
          <a:xfrm>
            <a:off x="838200" y="1357744"/>
            <a:ext cx="10515600" cy="5754255"/>
          </a:xfrm>
        </p:spPr>
        <p:txBody>
          <a:bodyPr>
            <a:noAutofit/>
          </a:bodyPr>
          <a:lstStyle/>
          <a:p>
            <a:r>
              <a:rPr lang="en-US" sz="1200"/>
              <a:t>In our example, client application A1 is associated with organization R1; and although it is outside the Fabric blockchain network, it is connected to it via the channel C1.</a:t>
            </a:r>
          </a:p>
          <a:p>
            <a:r>
              <a:rPr lang="en-US" sz="1200"/>
              <a:t>all access is managed via a special program called a smart contract chaincode, S5. Think of S5 as defining all the common access patterns to the ledger; S5 provides a well-defined set of ways by which the ledger L1 can be queried or updated. In short, client application A1 has to go through smart contract S5 to get to ledger L1!</a:t>
            </a:r>
          </a:p>
          <a:p>
            <a:r>
              <a:rPr lang="en-US" sz="1200"/>
              <a:t>Smart contract chaincodes can be created by application developers in each organization to implement a business process shared by the consortium members. Smart contracts are used to help generate transactions which can be subsequently distributed to the every node in the network. </a:t>
            </a:r>
          </a:p>
          <a:p>
            <a:pPr marL="0" indent="0">
              <a:buNone/>
            </a:pPr>
            <a:r>
              <a:rPr lang="en-US" sz="1200" b="1"/>
              <a:t>Installing a smart contract</a:t>
            </a:r>
          </a:p>
          <a:p>
            <a:r>
              <a:rPr lang="en-US" sz="1200"/>
              <a:t>After a smart contract S5 has been developed, an administrator in organization R1 must installit onto peer node P1, P1 can see the implementation logic of S5 – the program code that it uses to access the ledger L1. </a:t>
            </a:r>
          </a:p>
          <a:p>
            <a:r>
              <a:rPr lang="en-US" sz="1200"/>
              <a:t>When an organization has multiple peers in a channel, it can choose the peers upon which it installs smart contracts; it does not need to install a smart contract on every peer.</a:t>
            </a:r>
          </a:p>
          <a:p>
            <a:pPr marL="0" indent="0">
              <a:buNone/>
            </a:pPr>
            <a:r>
              <a:rPr lang="en-US" sz="1200" b="1"/>
              <a:t>Instantiating a smart contract</a:t>
            </a:r>
          </a:p>
          <a:p>
            <a:r>
              <a:rPr lang="en-US" sz="1200"/>
              <a:t>However, just because P1 has installed S5, the other components connected to channel C1 are unaware of it; it must first be instantiated on channel C1. In our example, which only has a single peer node P1, an administrator in organization R1 must instantiate S5 on channel C1 using P1. Note that although every component on the channel can now access S5, they are not able to see its program logic. This remains private to those nodes who have installed it; </a:t>
            </a:r>
          </a:p>
          <a:p>
            <a:pPr marL="0" indent="0">
              <a:buNone/>
            </a:pPr>
            <a:r>
              <a:rPr lang="en-US" sz="1200" b="1">
                <a:solidFill>
                  <a:srgbClr val="FF0000"/>
                </a:solidFill>
              </a:rPr>
              <a:t>Endorsement policy</a:t>
            </a:r>
          </a:p>
          <a:p>
            <a:r>
              <a:rPr lang="en-US" sz="1200" b="1">
                <a:solidFill>
                  <a:srgbClr val="FF0000"/>
                </a:solidFill>
              </a:rPr>
              <a:t>The most important piece of additional information supplied at instantiation is an endorsement policy. It describes which organizations must approve transactions before they will be accepted by other organizations onto their copy of the ledger. In our sample network, transactions can be only be accepted onto ledger L1 if R1 or R2 endorse them.</a:t>
            </a:r>
          </a:p>
          <a:p>
            <a:r>
              <a:rPr lang="en-US" sz="1200" b="1">
                <a:solidFill>
                  <a:srgbClr val="FF0000"/>
                </a:solidFill>
              </a:rPr>
              <a:t>The act of instantiation places the endorsement policy in channel configuration CC1; it enables it to be accessed by any member of the channel. </a:t>
            </a:r>
          </a:p>
          <a:p>
            <a:pPr marL="0" indent="0">
              <a:buNone/>
            </a:pPr>
            <a:r>
              <a:rPr lang="en-US" sz="1200" b="1"/>
              <a:t>Invoking a smart contract</a:t>
            </a:r>
          </a:p>
          <a:p>
            <a:r>
              <a:rPr lang="en-US" sz="1200"/>
              <a:t>Once a smart contract has been installed on a peer node and instantiated on a channel it can be invoked by a client application. Client applications do this by sending transaction proposals to peers owned by the organizations specified by the smart contract endorsement policy. The transaction proposal serves as input to the smart contract, which uses it to generate an endorsed transaction response, which is returned by the peer node to the client application.</a:t>
            </a:r>
          </a:p>
        </p:txBody>
      </p:sp>
    </p:spTree>
    <p:extLst>
      <p:ext uri="{BB962C8B-B14F-4D97-AF65-F5344CB8AC3E}">
        <p14:creationId xmlns:p14="http://schemas.microsoft.com/office/powerpoint/2010/main" val="154831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5FB6-3198-4C96-967E-B74C1901D2AD}"/>
              </a:ext>
            </a:extLst>
          </p:cNvPr>
          <p:cNvSpPr>
            <a:spLocks noGrp="1"/>
          </p:cNvSpPr>
          <p:nvPr>
            <p:ph type="title"/>
          </p:nvPr>
        </p:nvSpPr>
        <p:spPr/>
        <p:txBody>
          <a:bodyPr/>
          <a:lstStyle/>
          <a:p>
            <a:r>
              <a:rPr lang="en-US" b="1"/>
              <a:t>Types of peers</a:t>
            </a:r>
            <a:endParaRPr lang="en-US"/>
          </a:p>
        </p:txBody>
      </p:sp>
      <p:sp>
        <p:nvSpPr>
          <p:cNvPr id="3" name="Content Placeholder 2">
            <a:extLst>
              <a:ext uri="{FF2B5EF4-FFF2-40B4-BE49-F238E27FC236}">
                <a16:creationId xmlns:a16="http://schemas.microsoft.com/office/drawing/2014/main" id="{9A582BAE-886B-4359-945A-9ADEE94100BA}"/>
              </a:ext>
            </a:extLst>
          </p:cNvPr>
          <p:cNvSpPr>
            <a:spLocks noGrp="1"/>
          </p:cNvSpPr>
          <p:nvPr>
            <p:ph idx="1"/>
          </p:nvPr>
        </p:nvSpPr>
        <p:spPr/>
        <p:txBody>
          <a:bodyPr>
            <a:normAutofit fontScale="47500" lnSpcReduction="20000"/>
          </a:bodyPr>
          <a:lstStyle/>
          <a:p>
            <a:pPr lvl="0"/>
            <a:r>
              <a:rPr lang="en-US" i="1">
                <a:hlinkClick r:id="rId2"/>
              </a:rPr>
              <a:t>Committing peer</a:t>
            </a:r>
            <a:r>
              <a:rPr lang="en-US"/>
              <a:t>. Every peer node in a channel is a committing peer. It receives blocks of generated transactions, which are subsequently validated before they are committed to the peer node’s copy of the ledger as an append operation.</a:t>
            </a:r>
          </a:p>
          <a:p>
            <a:pPr lvl="0"/>
            <a:r>
              <a:rPr lang="en-US" i="1">
                <a:hlinkClick r:id="rId3"/>
              </a:rPr>
              <a:t>Endorsing peer</a:t>
            </a:r>
            <a:r>
              <a:rPr lang="en-US"/>
              <a:t>. Every peer with a smart contract </a:t>
            </a:r>
            <a:r>
              <a:rPr lang="en-US" i="1"/>
              <a:t>can</a:t>
            </a:r>
            <a:r>
              <a:rPr lang="en-US"/>
              <a:t> be an endorsing peer if it has a smart contract installed. However, to actually </a:t>
            </a:r>
            <a:r>
              <a:rPr lang="en-US" i="1"/>
              <a:t>be</a:t>
            </a:r>
            <a:r>
              <a:rPr lang="en-US"/>
              <a:t> an endorsing peer, the smart contract on the peer must be used by a client application to generate a digitally signed transaction response. The term </a:t>
            </a:r>
            <a:r>
              <a:rPr lang="en-US" i="1"/>
              <a:t>endorsing peer</a:t>
            </a:r>
            <a:r>
              <a:rPr lang="en-US"/>
              <a:t> is an explicit reference to this fact.</a:t>
            </a:r>
          </a:p>
          <a:p>
            <a:pPr lvl="1"/>
            <a:r>
              <a:rPr lang="en-US"/>
              <a:t>An endorsement policy for a smart contract identifies the organizations whose peer should digitally sign a generated transaction before it can be accepted onto a committing peer’s copy of the ledger.</a:t>
            </a:r>
          </a:p>
          <a:p>
            <a:pPr lvl="1"/>
            <a:endParaRPr lang="en-US"/>
          </a:p>
          <a:p>
            <a:pPr marL="0" indent="0">
              <a:buNone/>
            </a:pPr>
            <a:r>
              <a:rPr lang="en-US"/>
              <a:t>These are the two major types of peer; there are two other roles a peer can adopt:</a:t>
            </a:r>
          </a:p>
          <a:p>
            <a:pPr lvl="0"/>
            <a:r>
              <a:rPr lang="en-US" i="1">
                <a:hlinkClick r:id="rId4"/>
              </a:rPr>
              <a:t>Leader peer</a:t>
            </a:r>
            <a:r>
              <a:rPr lang="en-US"/>
              <a:t>. When an organization has multiple peers in a channel, a leader peer is a node which takes responsibility for distributing transactions from the orderer to the other committing peers in the organization. A peer can choose to participate in static or dynamic leadership selection.</a:t>
            </a:r>
          </a:p>
          <a:p>
            <a:r>
              <a:rPr lang="en-US"/>
              <a:t>It is helpful, therefore to think of two sets of peers from leadership perspective – those that have static leader selection, and those with dynamic leader selection. For the static set, zero or more peers can be configured as leaders. For the dynamic set, one peer will be elected leader by the set. Moreover, in the dynamic set, if a leader peer fails, then the remaining peers will re-elect a leader.</a:t>
            </a:r>
          </a:p>
          <a:p>
            <a:r>
              <a:rPr lang="en-US"/>
              <a:t>It means that an organization’s peers can have one or more leaders connected to the ordering service. This can help to improve resilience and scalability in large networks which process high volumes of transactions.</a:t>
            </a:r>
          </a:p>
          <a:p>
            <a:pPr lvl="0"/>
            <a:r>
              <a:rPr lang="en-US" i="1">
                <a:hlinkClick r:id="rId5"/>
              </a:rPr>
              <a:t>Anchor peer</a:t>
            </a:r>
            <a:r>
              <a:rPr lang="en-US"/>
              <a:t>. If a peer needs to communicate with a peer in another organization, then it can use one of the </a:t>
            </a:r>
            <a:r>
              <a:rPr lang="en-US" b="1"/>
              <a:t>anchor peers</a:t>
            </a:r>
            <a:r>
              <a:rPr lang="en-US"/>
              <a:t> defined in the channel configuration for that organization. An organization can have zero or more anchor peers defined for it, and an anchor peer can help with many different cross-organization communication scenarios.</a:t>
            </a:r>
          </a:p>
          <a:p>
            <a:r>
              <a:rPr lang="en-US"/>
              <a:t>Note that a peer can be a committing peer, endorsing peer, leader peer and anchor peer all at the same time! Only the anchor peer is optional – for all practical purposes there will always be a leader peer and at least one endorsing peer and at least one committing peer.</a:t>
            </a:r>
          </a:p>
          <a:p>
            <a:endParaRPr lang="en-US"/>
          </a:p>
        </p:txBody>
      </p:sp>
    </p:spTree>
    <p:extLst>
      <p:ext uri="{BB962C8B-B14F-4D97-AF65-F5344CB8AC3E}">
        <p14:creationId xmlns:p14="http://schemas.microsoft.com/office/powerpoint/2010/main" val="303650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689D-9B37-4DAC-9EA7-CCB0F6FE4A73}"/>
              </a:ext>
            </a:extLst>
          </p:cNvPr>
          <p:cNvSpPr>
            <a:spLocks noGrp="1"/>
          </p:cNvSpPr>
          <p:nvPr>
            <p:ph type="title"/>
          </p:nvPr>
        </p:nvSpPr>
        <p:spPr/>
        <p:txBody>
          <a:bodyPr>
            <a:normAutofit/>
          </a:bodyPr>
          <a:lstStyle/>
          <a:p>
            <a:r>
              <a:rPr lang="en-US"/>
              <a:t>Here’s a quick summary of the network components we’ve discussed:</a:t>
            </a:r>
          </a:p>
        </p:txBody>
      </p:sp>
      <p:sp>
        <p:nvSpPr>
          <p:cNvPr id="3" name="Content Placeholder 2">
            <a:extLst>
              <a:ext uri="{FF2B5EF4-FFF2-40B4-BE49-F238E27FC236}">
                <a16:creationId xmlns:a16="http://schemas.microsoft.com/office/drawing/2014/main" id="{2373D57E-E4A6-4C0F-A97D-B203E5A21059}"/>
              </a:ext>
            </a:extLst>
          </p:cNvPr>
          <p:cNvSpPr>
            <a:spLocks noGrp="1"/>
          </p:cNvSpPr>
          <p:nvPr>
            <p:ph idx="1"/>
          </p:nvPr>
        </p:nvSpPr>
        <p:spPr/>
        <p:txBody>
          <a:bodyPr/>
          <a:lstStyle/>
          <a:p>
            <a:pPr lvl="0"/>
            <a:r>
              <a:rPr lang="en-US" u="sng">
                <a:hlinkClick r:id="rId2"/>
              </a:rPr>
              <a:t>Ledger</a:t>
            </a:r>
            <a:r>
              <a:rPr lang="en-US"/>
              <a:t>. One per channel. Comprised of the </a:t>
            </a:r>
            <a:r>
              <a:rPr lang="en-US" u="sng">
                <a:hlinkClick r:id="rId3"/>
              </a:rPr>
              <a:t>Blockchain</a:t>
            </a:r>
            <a:r>
              <a:rPr lang="en-US"/>
              <a:t> and the </a:t>
            </a:r>
            <a:r>
              <a:rPr lang="en-US" u="sng">
                <a:hlinkClick r:id="rId4"/>
              </a:rPr>
              <a:t>World state</a:t>
            </a:r>
            <a:endParaRPr lang="en-US"/>
          </a:p>
          <a:p>
            <a:pPr lvl="0"/>
            <a:r>
              <a:rPr lang="en-US" u="sng">
                <a:hlinkClick r:id="rId5"/>
              </a:rPr>
              <a:t>Smart contract</a:t>
            </a:r>
            <a:r>
              <a:rPr lang="en-US"/>
              <a:t> (aka chaincode)</a:t>
            </a:r>
          </a:p>
          <a:p>
            <a:pPr lvl="0"/>
            <a:r>
              <a:rPr lang="en-US" u="sng">
                <a:hlinkClick r:id="rId6"/>
              </a:rPr>
              <a:t>Peer nodes</a:t>
            </a:r>
            <a:endParaRPr lang="en-US"/>
          </a:p>
          <a:p>
            <a:pPr lvl="0"/>
            <a:r>
              <a:rPr lang="en-US" u="sng">
                <a:hlinkClick r:id="rId7"/>
              </a:rPr>
              <a:t>Ordering service</a:t>
            </a:r>
            <a:endParaRPr lang="en-US"/>
          </a:p>
          <a:p>
            <a:pPr lvl="0"/>
            <a:r>
              <a:rPr lang="en-US" u="sng">
                <a:hlinkClick r:id="rId8"/>
              </a:rPr>
              <a:t>Channel</a:t>
            </a:r>
            <a:endParaRPr lang="en-US"/>
          </a:p>
          <a:p>
            <a:pPr lvl="0"/>
            <a:r>
              <a:rPr lang="en-US" u="sng">
                <a:hlinkClick r:id="rId9"/>
              </a:rPr>
              <a:t>Certificate Authority</a:t>
            </a:r>
            <a:endParaRPr lang="en-US"/>
          </a:p>
          <a:p>
            <a:endParaRPr lang="en-US"/>
          </a:p>
        </p:txBody>
      </p:sp>
    </p:spTree>
    <p:extLst>
      <p:ext uri="{BB962C8B-B14F-4D97-AF65-F5344CB8AC3E}">
        <p14:creationId xmlns:p14="http://schemas.microsoft.com/office/powerpoint/2010/main" val="415652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F9EE-2FB5-49C5-9402-CC78FB0A72FC}"/>
              </a:ext>
            </a:extLst>
          </p:cNvPr>
          <p:cNvSpPr>
            <a:spLocks noGrp="1"/>
          </p:cNvSpPr>
          <p:nvPr>
            <p:ph type="title"/>
          </p:nvPr>
        </p:nvSpPr>
        <p:spPr/>
        <p:txBody>
          <a:bodyPr/>
          <a:lstStyle/>
          <a:p>
            <a:r>
              <a:rPr lang="en-US"/>
              <a:t>NODES</a:t>
            </a:r>
          </a:p>
        </p:txBody>
      </p:sp>
      <p:sp>
        <p:nvSpPr>
          <p:cNvPr id="3" name="Content Placeholder 2">
            <a:extLst>
              <a:ext uri="{FF2B5EF4-FFF2-40B4-BE49-F238E27FC236}">
                <a16:creationId xmlns:a16="http://schemas.microsoft.com/office/drawing/2014/main" id="{B966952A-7632-4847-A67E-E4243B65074B}"/>
              </a:ext>
            </a:extLst>
          </p:cNvPr>
          <p:cNvSpPr>
            <a:spLocks noGrp="1"/>
          </p:cNvSpPr>
          <p:nvPr>
            <p:ph idx="1"/>
          </p:nvPr>
        </p:nvSpPr>
        <p:spPr/>
        <p:txBody>
          <a:bodyPr>
            <a:normAutofit fontScale="92500"/>
          </a:bodyPr>
          <a:lstStyle/>
          <a:p>
            <a:r>
              <a:rPr lang="en-US"/>
              <a:t>Nodes are the communication entities of the blockchain. A “node” is only a logical function in the sense that multiple nodes of different types can run on the same physical server. What counts is how nodes are grouped in “trust domains” and associated to logical entities that control them.</a:t>
            </a:r>
          </a:p>
          <a:p>
            <a:r>
              <a:rPr lang="en-US"/>
              <a:t>There are three types of nodes:</a:t>
            </a:r>
          </a:p>
          <a:p>
            <a:pPr lvl="1"/>
            <a:r>
              <a:rPr lang="en-US" b="1"/>
              <a:t>Client</a:t>
            </a:r>
            <a:r>
              <a:rPr lang="en-US"/>
              <a:t> or </a:t>
            </a:r>
            <a:r>
              <a:rPr lang="en-US" b="1"/>
              <a:t>submitting-client</a:t>
            </a:r>
            <a:r>
              <a:rPr lang="en-US"/>
              <a:t>: a client that submits an actual transaction-invocation to the endorsers, and broadcasts transaction-proposals to the ordering service.</a:t>
            </a:r>
          </a:p>
          <a:p>
            <a:pPr lvl="1"/>
            <a:r>
              <a:rPr lang="en-US" b="1"/>
              <a:t>Peer</a:t>
            </a:r>
            <a:r>
              <a:rPr lang="en-US"/>
              <a:t>: a node that commits transactions and maintains the state and a copy of the ledger (see Sec, 1.2). Besides, peers can have a special </a:t>
            </a:r>
            <a:r>
              <a:rPr lang="en-US" b="1"/>
              <a:t>endorser</a:t>
            </a:r>
            <a:r>
              <a:rPr lang="en-US"/>
              <a:t> role.</a:t>
            </a:r>
          </a:p>
          <a:p>
            <a:pPr lvl="1"/>
            <a:r>
              <a:rPr lang="en-US" b="1"/>
              <a:t>Ordering-service-node</a:t>
            </a:r>
            <a:r>
              <a:rPr lang="en-US"/>
              <a:t> or </a:t>
            </a:r>
            <a:r>
              <a:rPr lang="en-US" b="1"/>
              <a:t>orderer</a:t>
            </a:r>
            <a:r>
              <a:rPr lang="en-US"/>
              <a:t>: a node running the communication service that implements a delivery guarantee, such as atomic or total order broadcast.</a:t>
            </a:r>
          </a:p>
          <a:p>
            <a:endParaRPr lang="en-US"/>
          </a:p>
        </p:txBody>
      </p:sp>
    </p:spTree>
    <p:extLst>
      <p:ext uri="{BB962C8B-B14F-4D97-AF65-F5344CB8AC3E}">
        <p14:creationId xmlns:p14="http://schemas.microsoft.com/office/powerpoint/2010/main" val="160130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872A-9784-4A9C-9EC6-A946B31957B7}"/>
              </a:ext>
            </a:extLst>
          </p:cNvPr>
          <p:cNvSpPr>
            <a:spLocks noGrp="1"/>
          </p:cNvSpPr>
          <p:nvPr>
            <p:ph type="title"/>
          </p:nvPr>
        </p:nvSpPr>
        <p:spPr/>
        <p:txBody>
          <a:bodyPr/>
          <a:lstStyle/>
          <a:p>
            <a:r>
              <a:rPr lang="en-US" b="1" i="1"/>
              <a:t>Why is a Blockchain useful?</a:t>
            </a:r>
            <a:endParaRPr lang="en-US"/>
          </a:p>
        </p:txBody>
      </p:sp>
      <p:sp>
        <p:nvSpPr>
          <p:cNvPr id="3" name="Content Placeholder 2">
            <a:extLst>
              <a:ext uri="{FF2B5EF4-FFF2-40B4-BE49-F238E27FC236}">
                <a16:creationId xmlns:a16="http://schemas.microsoft.com/office/drawing/2014/main" id="{AABEAE9F-2D7A-4AC1-8282-A52710683974}"/>
              </a:ext>
            </a:extLst>
          </p:cNvPr>
          <p:cNvSpPr>
            <a:spLocks noGrp="1"/>
          </p:cNvSpPr>
          <p:nvPr>
            <p:ph idx="1"/>
          </p:nvPr>
        </p:nvSpPr>
        <p:spPr/>
        <p:txBody>
          <a:bodyPr>
            <a:normAutofit fontScale="85000" lnSpcReduction="20000"/>
          </a:bodyPr>
          <a:lstStyle/>
          <a:p>
            <a:r>
              <a:rPr lang="en-US" b="1"/>
              <a:t>Today’s Systems of Record</a:t>
            </a:r>
            <a:endParaRPr lang="en-US"/>
          </a:p>
          <a:p>
            <a:pPr lvl="1"/>
            <a:r>
              <a:rPr lang="en-US"/>
              <a:t>Modern technology has taken this process from stone tablets and paper folders to hard drives and cloud platforms, but the underlying structure is the same. Unified systems for managing the identity of network participants do not exist, establishing provenance is so laborious it takes days to clear securities transactions (the world volume of which is numbered in the many trillions of dollars), contracts must be signed and executed manually, and every database in the system contains unique information and therefore represents a single point of failure.</a:t>
            </a:r>
          </a:p>
          <a:p>
            <a:r>
              <a:rPr lang="en-US" b="1"/>
              <a:t>The Blockchain Difference</a:t>
            </a:r>
            <a:endParaRPr lang="en-US"/>
          </a:p>
          <a:p>
            <a:pPr lvl="1"/>
            <a:r>
              <a:rPr lang="en-US"/>
              <a:t>This is a blockchain network, wherein every participant has their own replicated copy of the ledger. In addition to ledger information being shared, the processes which update the ledger are also shared. Unlike today’s systems, where a participant’s </a:t>
            </a:r>
            <a:r>
              <a:rPr lang="en-US" b="1"/>
              <a:t>private</a:t>
            </a:r>
            <a:r>
              <a:rPr lang="en-US"/>
              <a:t> programs are used to update their </a:t>
            </a:r>
            <a:r>
              <a:rPr lang="en-US" b="1"/>
              <a:t>private</a:t>
            </a:r>
            <a:r>
              <a:rPr lang="en-US"/>
              <a:t> ledgers, a blockchain system has </a:t>
            </a:r>
            <a:r>
              <a:rPr lang="en-US" b="1"/>
              <a:t>shared</a:t>
            </a:r>
            <a:r>
              <a:rPr lang="en-US"/>
              <a:t> programs to update </a:t>
            </a:r>
            <a:r>
              <a:rPr lang="en-US" b="1"/>
              <a:t>shared</a:t>
            </a:r>
            <a:r>
              <a:rPr lang="en-US"/>
              <a:t>ledgers.</a:t>
            </a:r>
          </a:p>
          <a:p>
            <a:pPr lvl="1"/>
            <a:r>
              <a:rPr lang="en-US"/>
              <a:t>With the ability to coordinate their business network through a shared ledger, blockchain networks can reduce the time, cost, and risk associated with private information and processing while improving trust and visibility.</a:t>
            </a:r>
          </a:p>
        </p:txBody>
      </p:sp>
    </p:spTree>
    <p:extLst>
      <p:ext uri="{BB962C8B-B14F-4D97-AF65-F5344CB8AC3E}">
        <p14:creationId xmlns:p14="http://schemas.microsoft.com/office/powerpoint/2010/main" val="154673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FF028-C4F5-43BF-9B50-F3C76039171F}"/>
              </a:ext>
            </a:extLst>
          </p:cNvPr>
          <p:cNvSpPr>
            <a:spLocks noGrp="1"/>
          </p:cNvSpPr>
          <p:nvPr>
            <p:ph idx="1"/>
          </p:nvPr>
        </p:nvSpPr>
        <p:spPr>
          <a:xfrm>
            <a:off x="838200" y="415636"/>
            <a:ext cx="10515600" cy="5761327"/>
          </a:xfrm>
        </p:spPr>
        <p:txBody>
          <a:bodyPr>
            <a:normAutofit fontScale="92500" lnSpcReduction="20000"/>
          </a:bodyPr>
          <a:lstStyle/>
          <a:p>
            <a:r>
              <a:rPr lang="en-US" b="1">
                <a:solidFill>
                  <a:srgbClr val="FF0000"/>
                </a:solidFill>
              </a:rPr>
              <a:t>Blockchain</a:t>
            </a:r>
            <a:r>
              <a:rPr lang="en-US"/>
              <a:t> is an immutable transaction ledger, maintained within a distributed network of </a:t>
            </a:r>
            <a:r>
              <a:rPr lang="en-US" b="1" i="1">
                <a:solidFill>
                  <a:srgbClr val="FF0000"/>
                </a:solidFill>
              </a:rPr>
              <a:t>peer nodes</a:t>
            </a:r>
            <a:r>
              <a:rPr lang="en-US"/>
              <a:t>. These nodes each maintain a copy of the ledger by applying transactions that have been validated by a </a:t>
            </a:r>
            <a:r>
              <a:rPr lang="en-US" b="1" i="1">
                <a:solidFill>
                  <a:srgbClr val="FF0000"/>
                </a:solidFill>
              </a:rPr>
              <a:t>consensus protocol</a:t>
            </a:r>
            <a:r>
              <a:rPr lang="en-US"/>
              <a:t>, grouped into blocks that include a hash that bind each block to the preceding block.</a:t>
            </a:r>
          </a:p>
          <a:p>
            <a:r>
              <a:rPr lang="en-US"/>
              <a:t>The first and most widely recognized application of blockchain - </a:t>
            </a:r>
            <a:r>
              <a:rPr lang="en-US" b="1">
                <a:solidFill>
                  <a:srgbClr val="FF0000"/>
                </a:solidFill>
                <a:hlinkClick r:id="rId2">
                  <a:extLst>
                    <a:ext uri="{A12FA001-AC4F-418D-AE19-62706E023703}">
                      <ahyp:hlinkClr xmlns:ahyp="http://schemas.microsoft.com/office/drawing/2018/hyperlinkcolor" val="tx"/>
                    </a:ext>
                  </a:extLst>
                </a:hlinkClick>
              </a:rPr>
              <a:t>Bitcoin</a:t>
            </a:r>
            <a:r>
              <a:rPr lang="en-US"/>
              <a:t> cryptocurrency</a:t>
            </a:r>
          </a:p>
          <a:p>
            <a:pPr lvl="1"/>
            <a:r>
              <a:rPr lang="en-US"/>
              <a:t>Ethereum - adding </a:t>
            </a:r>
            <a:r>
              <a:rPr lang="en-US" b="1" i="1">
                <a:solidFill>
                  <a:srgbClr val="FF0000"/>
                </a:solidFill>
              </a:rPr>
              <a:t>smart contracts</a:t>
            </a:r>
            <a:r>
              <a:rPr lang="en-US"/>
              <a:t> to create a platform for distributed applications. </a:t>
            </a:r>
          </a:p>
          <a:p>
            <a:pPr lvl="1"/>
            <a:r>
              <a:rPr lang="en-US"/>
              <a:t>Bitcoin and Ethereum - </a:t>
            </a:r>
            <a:r>
              <a:rPr lang="en-US" b="1" i="1">
                <a:solidFill>
                  <a:srgbClr val="FF0000"/>
                </a:solidFill>
              </a:rPr>
              <a:t>public permissionless</a:t>
            </a:r>
            <a:r>
              <a:rPr lang="en-US"/>
              <a:t> blockchain technology: public networks, open to anyone, where participants interact anonymously.</a:t>
            </a:r>
          </a:p>
          <a:p>
            <a:r>
              <a:rPr lang="en-US"/>
              <a:t>For enterprise use, we need to consider the following requirements:</a:t>
            </a:r>
          </a:p>
          <a:p>
            <a:pPr lvl="1"/>
            <a:r>
              <a:rPr lang="en-US"/>
              <a:t>Participants must be identified/identifiable</a:t>
            </a:r>
          </a:p>
          <a:p>
            <a:pPr lvl="1"/>
            <a:r>
              <a:rPr lang="en-US"/>
              <a:t>Networks need to be </a:t>
            </a:r>
            <a:r>
              <a:rPr lang="en-US" i="1"/>
              <a:t>permissioned</a:t>
            </a:r>
            <a:endParaRPr lang="en-US"/>
          </a:p>
          <a:p>
            <a:pPr lvl="1"/>
            <a:r>
              <a:rPr lang="en-US"/>
              <a:t>High transaction throughout performance</a:t>
            </a:r>
          </a:p>
          <a:p>
            <a:pPr lvl="1"/>
            <a:r>
              <a:rPr lang="en-US"/>
              <a:t>Low latency of transaction confirmation</a:t>
            </a:r>
          </a:p>
          <a:p>
            <a:pPr lvl="1"/>
            <a:r>
              <a:rPr lang="en-US"/>
              <a:t>Privacy and confidentiality of transactions and data pertaining to business transactions</a:t>
            </a:r>
          </a:p>
          <a:p>
            <a:pPr lvl="1"/>
            <a:r>
              <a:rPr lang="en-US"/>
              <a:t>hard requirement, such as in the case of financial transactions where Know-Your-Customer (KYC) and Anti-Money Laundering (AML) regulations must be followed.</a:t>
            </a:r>
          </a:p>
        </p:txBody>
      </p:sp>
    </p:spTree>
    <p:extLst>
      <p:ext uri="{BB962C8B-B14F-4D97-AF65-F5344CB8AC3E}">
        <p14:creationId xmlns:p14="http://schemas.microsoft.com/office/powerpoint/2010/main" val="57367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9366-C34E-41B7-8724-42AA75644484}"/>
              </a:ext>
            </a:extLst>
          </p:cNvPr>
          <p:cNvSpPr>
            <a:spLocks noGrp="1"/>
          </p:cNvSpPr>
          <p:nvPr>
            <p:ph type="title"/>
          </p:nvPr>
        </p:nvSpPr>
        <p:spPr>
          <a:xfrm>
            <a:off x="838200" y="14146"/>
            <a:ext cx="10515600" cy="1325563"/>
          </a:xfrm>
        </p:spPr>
        <p:txBody>
          <a:bodyPr/>
          <a:lstStyle/>
          <a:p>
            <a:r>
              <a:rPr lang="en-US" b="1" i="1"/>
              <a:t>Hyperledger Fabric?</a:t>
            </a:r>
            <a:endParaRPr lang="en-US"/>
          </a:p>
        </p:txBody>
      </p:sp>
      <p:sp>
        <p:nvSpPr>
          <p:cNvPr id="3" name="Content Placeholder 2">
            <a:extLst>
              <a:ext uri="{FF2B5EF4-FFF2-40B4-BE49-F238E27FC236}">
                <a16:creationId xmlns:a16="http://schemas.microsoft.com/office/drawing/2014/main" id="{EAF79B1F-018B-437C-B898-AE8B7AA76EF4}"/>
              </a:ext>
            </a:extLst>
          </p:cNvPr>
          <p:cNvSpPr>
            <a:spLocks noGrp="1"/>
          </p:cNvSpPr>
          <p:nvPr>
            <p:ph idx="1"/>
          </p:nvPr>
        </p:nvSpPr>
        <p:spPr>
          <a:xfrm>
            <a:off x="838200" y="1040534"/>
            <a:ext cx="10515600" cy="4351338"/>
          </a:xfrm>
        </p:spPr>
        <p:txBody>
          <a:bodyPr>
            <a:noAutofit/>
          </a:bodyPr>
          <a:lstStyle/>
          <a:p>
            <a:r>
              <a:rPr lang="en-US" sz="1200"/>
              <a:t>Where Hyperledger Fabric breaks from some other blockchain systems is that it is </a:t>
            </a:r>
            <a:r>
              <a:rPr lang="en-US" sz="1200" b="1"/>
              <a:t>private</a:t>
            </a:r>
            <a:r>
              <a:rPr lang="en-US" sz="1200"/>
              <a:t> and </a:t>
            </a:r>
            <a:r>
              <a:rPr lang="en-US" sz="1200" b="1"/>
              <a:t>permissioned</a:t>
            </a:r>
            <a:r>
              <a:rPr lang="en-US" sz="1200"/>
              <a:t>. Rather than an open permissionless system that allows unknown identities to participate in the network (requiring protocols like “proof of work” to validate transactions and secure the network), the members of a Hyperledger Fabric network enroll through a trusted </a:t>
            </a:r>
            <a:r>
              <a:rPr lang="en-US" sz="1200" b="1"/>
              <a:t>Membership Service Provider (MSP)</a:t>
            </a:r>
            <a:r>
              <a:rPr lang="en-US" sz="1200"/>
              <a:t>.</a:t>
            </a:r>
          </a:p>
          <a:p>
            <a:r>
              <a:rPr lang="en-US" sz="1200"/>
              <a:t>Hyperledger Fabric also offers several pluggable options. Ledger data can be stored in multiple formats, consensus mechanisms can be swapped in and out, and different MSPs are supported.</a:t>
            </a:r>
          </a:p>
          <a:p>
            <a:r>
              <a:rPr lang="en-US" sz="1200"/>
              <a:t>Hyperledger Fabric also offers the ability to create </a:t>
            </a:r>
            <a:r>
              <a:rPr lang="en-US" sz="1200" b="1"/>
              <a:t>channels</a:t>
            </a:r>
            <a:r>
              <a:rPr lang="en-US" sz="1200"/>
              <a:t>, allowing a group of participants to create a separate ledger of transactions. This is an especially important option for networks where some participants might be competitors and not want every transaction they make — a special price they’re offering to some participants and not others, for example — known to every participant. If two participants form a channel, then those participants — and no others — have copies of the ledger for that channel.</a:t>
            </a:r>
          </a:p>
          <a:p>
            <a:pPr marL="0" indent="0">
              <a:buNone/>
            </a:pPr>
            <a:r>
              <a:rPr lang="en-US" sz="1200" b="1"/>
              <a:t>Shared Ledger</a:t>
            </a:r>
            <a:endParaRPr lang="en-US" sz="1200"/>
          </a:p>
          <a:p>
            <a:r>
              <a:rPr lang="en-US" sz="1200"/>
              <a:t>Hyperledger Fabric has a ledger subsystem comprising two components: the </a:t>
            </a:r>
            <a:r>
              <a:rPr lang="en-US" sz="1200" b="1"/>
              <a:t>world state</a:t>
            </a:r>
            <a:r>
              <a:rPr lang="en-US" sz="1200"/>
              <a:t> and the </a:t>
            </a:r>
            <a:r>
              <a:rPr lang="en-US" sz="1200" b="1"/>
              <a:t>transaction log</a:t>
            </a:r>
            <a:r>
              <a:rPr lang="en-US" sz="1200"/>
              <a:t>. Each participant has a copy of the ledger to every Hyperledger Fabric network they belong to.</a:t>
            </a:r>
          </a:p>
          <a:p>
            <a:pPr lvl="1"/>
            <a:r>
              <a:rPr lang="en-US" sz="800"/>
              <a:t>The world state component describes the state of the ledger at a given point in time. It’s the database of the ledger. </a:t>
            </a:r>
          </a:p>
          <a:p>
            <a:pPr lvl="1"/>
            <a:r>
              <a:rPr lang="en-US" sz="800"/>
              <a:t>The transaction log component records all transactions which have resulted in the current value of the world state; it’s the update history for the world state. </a:t>
            </a:r>
          </a:p>
          <a:p>
            <a:pPr lvl="1"/>
            <a:r>
              <a:rPr lang="en-US" sz="800"/>
              <a:t>The ledger, then, is a combination of the world state database and the transaction log history.</a:t>
            </a:r>
          </a:p>
          <a:p>
            <a:r>
              <a:rPr lang="en-US" sz="1200"/>
              <a:t>The ledger has a replaceable data store for the world state. By default, this is a LevelDB key-value store database. The transaction log does not need to be pluggable. It simply records the before and after values of the ledger database being used by the blockchain network.</a:t>
            </a:r>
          </a:p>
          <a:p>
            <a:pPr marL="0" indent="0">
              <a:buNone/>
            </a:pPr>
            <a:r>
              <a:rPr lang="en-US" sz="1200" b="1"/>
              <a:t>Smart Contracts</a:t>
            </a:r>
            <a:endParaRPr lang="en-US" sz="1200"/>
          </a:p>
          <a:p>
            <a:pPr lvl="1"/>
            <a:r>
              <a:rPr lang="en-US" sz="800"/>
              <a:t>Hyperledger Fabric smart contracts are written in </a:t>
            </a:r>
            <a:r>
              <a:rPr lang="en-US" sz="800" b="1"/>
              <a:t>chaincode</a:t>
            </a:r>
            <a:r>
              <a:rPr lang="en-US" sz="800"/>
              <a:t> and are invoked by an application external to the blockchain when that application needs to interact with the ledger. In most cases, chaincode interacts only with the database component of the ledger, the world state (querying it, for example), and not the transaction log.</a:t>
            </a:r>
          </a:p>
          <a:p>
            <a:pPr lvl="1"/>
            <a:r>
              <a:rPr lang="en-US" sz="800"/>
              <a:t>Chaincode can be implemented in several programming languages. Currently, Go and Node are supported.</a:t>
            </a:r>
          </a:p>
          <a:p>
            <a:pPr marL="0" indent="0">
              <a:buNone/>
            </a:pPr>
            <a:r>
              <a:rPr lang="en-US" sz="1200" b="1"/>
              <a:t>Privacy</a:t>
            </a:r>
            <a:endParaRPr lang="en-US" sz="1200"/>
          </a:p>
          <a:p>
            <a:pPr lvl="1"/>
            <a:r>
              <a:rPr lang="en-US" sz="800"/>
              <a:t>Hyperledger Fabric supports networks where privacy (using channels) is a key operational requirement as well as networks that are comparatively open.</a:t>
            </a:r>
          </a:p>
          <a:p>
            <a:pPr marL="0" indent="0">
              <a:buNone/>
            </a:pPr>
            <a:r>
              <a:rPr lang="en-US" sz="1200" b="1"/>
              <a:t>Consensus</a:t>
            </a:r>
            <a:endParaRPr lang="en-US" sz="1200"/>
          </a:p>
          <a:p>
            <a:pPr lvl="1"/>
            <a:r>
              <a:rPr lang="en-US" sz="800"/>
              <a:t>Hyperledger Fabric has been designed to allow network starters to choose a consensus mechanism that best represents the relationships that exist between participants. As with privacy, there is a spectrum of needs; from networks that are highly structured in their relationships to those that are more peer-to-peer.</a:t>
            </a:r>
          </a:p>
          <a:p>
            <a:pPr lvl="1"/>
            <a:r>
              <a:rPr lang="en-US" sz="800"/>
              <a:t>Hyperledger Fabric consensus mechanisms, which currently include SOLO and Kafka.</a:t>
            </a:r>
          </a:p>
        </p:txBody>
      </p:sp>
    </p:spTree>
    <p:extLst>
      <p:ext uri="{BB962C8B-B14F-4D97-AF65-F5344CB8AC3E}">
        <p14:creationId xmlns:p14="http://schemas.microsoft.com/office/powerpoint/2010/main" val="1702877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2494-DBC4-41A8-9166-1690647D9BB5}"/>
              </a:ext>
            </a:extLst>
          </p:cNvPr>
          <p:cNvSpPr>
            <a:spLocks noGrp="1"/>
          </p:cNvSpPr>
          <p:nvPr>
            <p:ph type="title"/>
          </p:nvPr>
        </p:nvSpPr>
        <p:spPr/>
        <p:txBody>
          <a:bodyPr/>
          <a:lstStyle/>
          <a:p>
            <a:r>
              <a:rPr lang="en-US" b="1"/>
              <a:t>Smart Contracts</a:t>
            </a:r>
            <a:endParaRPr lang="en-US"/>
          </a:p>
        </p:txBody>
      </p:sp>
      <p:sp>
        <p:nvSpPr>
          <p:cNvPr id="3" name="Content Placeholder 2">
            <a:extLst>
              <a:ext uri="{FF2B5EF4-FFF2-40B4-BE49-F238E27FC236}">
                <a16:creationId xmlns:a16="http://schemas.microsoft.com/office/drawing/2014/main" id="{AEE4D57D-8769-4F35-B856-62CB1D068122}"/>
              </a:ext>
            </a:extLst>
          </p:cNvPr>
          <p:cNvSpPr>
            <a:spLocks noGrp="1"/>
          </p:cNvSpPr>
          <p:nvPr>
            <p:ph idx="1"/>
          </p:nvPr>
        </p:nvSpPr>
        <p:spPr/>
        <p:txBody>
          <a:bodyPr>
            <a:normAutofit/>
          </a:bodyPr>
          <a:lstStyle/>
          <a:p>
            <a:r>
              <a:rPr lang="en-US"/>
              <a:t>A smart contract - “chaincode”, functions as a trusted distributed application that gains its security/trust from the blockchain and the underlying consensus among the peers. It is the business logic of a blockchain application.</a:t>
            </a:r>
          </a:p>
          <a:p>
            <a:r>
              <a:rPr lang="en-US"/>
              <a:t>Most existing smart-contract capable blockchain platforms follow an </a:t>
            </a:r>
            <a:r>
              <a:rPr lang="en-US" b="1"/>
              <a:t>order-execute </a:t>
            </a:r>
            <a:r>
              <a:rPr lang="en-US"/>
              <a:t>architecture in which the consensus protocol:</a:t>
            </a:r>
          </a:p>
          <a:p>
            <a:pPr lvl="1"/>
            <a:r>
              <a:rPr lang="en-US"/>
              <a:t>validates and orders transactions then propagates them to all peer nodes,</a:t>
            </a:r>
          </a:p>
          <a:p>
            <a:pPr lvl="1"/>
            <a:r>
              <a:rPr lang="en-US"/>
              <a:t>each peer then executes the transactions sequentially.</a:t>
            </a:r>
          </a:p>
          <a:p>
            <a:r>
              <a:rPr lang="en-US"/>
              <a:t>Further, since all transactions are executed sequentially by all nodes, performance and scale is limited. </a:t>
            </a:r>
          </a:p>
        </p:txBody>
      </p:sp>
    </p:spTree>
    <p:extLst>
      <p:ext uri="{BB962C8B-B14F-4D97-AF65-F5344CB8AC3E}">
        <p14:creationId xmlns:p14="http://schemas.microsoft.com/office/powerpoint/2010/main" val="143547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5060-DE85-4E5D-9E81-06E99C6AB66B}"/>
              </a:ext>
            </a:extLst>
          </p:cNvPr>
          <p:cNvSpPr>
            <a:spLocks noGrp="1"/>
          </p:cNvSpPr>
          <p:nvPr>
            <p:ph type="title"/>
          </p:nvPr>
        </p:nvSpPr>
        <p:spPr/>
        <p:txBody>
          <a:bodyPr/>
          <a:lstStyle/>
          <a:p>
            <a:r>
              <a:rPr lang="en-US"/>
              <a:t>NEW ARCHITECTURE FOR TRANSACTIONS : </a:t>
            </a:r>
            <a:br>
              <a:rPr lang="en-US"/>
            </a:br>
            <a:r>
              <a:rPr lang="en-US" b="1"/>
              <a:t>EXECUTE-ORDER-VALIDATE</a:t>
            </a:r>
            <a:endParaRPr lang="en-US"/>
          </a:p>
        </p:txBody>
      </p:sp>
      <p:sp>
        <p:nvSpPr>
          <p:cNvPr id="3" name="Content Placeholder 2">
            <a:extLst>
              <a:ext uri="{FF2B5EF4-FFF2-40B4-BE49-F238E27FC236}">
                <a16:creationId xmlns:a16="http://schemas.microsoft.com/office/drawing/2014/main" id="{19C5368B-9882-4CFC-A9CB-43AE9AE54FC2}"/>
              </a:ext>
            </a:extLst>
          </p:cNvPr>
          <p:cNvSpPr>
            <a:spLocks noGrp="1"/>
          </p:cNvSpPr>
          <p:nvPr>
            <p:ph idx="1"/>
          </p:nvPr>
        </p:nvSpPr>
        <p:spPr/>
        <p:txBody>
          <a:bodyPr>
            <a:normAutofit/>
          </a:bodyPr>
          <a:lstStyle/>
          <a:p>
            <a:pPr lvl="0"/>
            <a:r>
              <a:rPr lang="en-US" i="1"/>
              <a:t>execute</a:t>
            </a:r>
            <a:r>
              <a:rPr lang="en-US"/>
              <a:t> a transaction and check its correctness, thereby endorsing it,</a:t>
            </a:r>
          </a:p>
          <a:p>
            <a:pPr lvl="0"/>
            <a:r>
              <a:rPr lang="en-US" i="1"/>
              <a:t>order</a:t>
            </a:r>
            <a:r>
              <a:rPr lang="en-US"/>
              <a:t> transactions via a (pluggable) consensus protocol, and</a:t>
            </a:r>
          </a:p>
          <a:p>
            <a:pPr lvl="0"/>
            <a:r>
              <a:rPr lang="en-US" i="1"/>
              <a:t>validate</a:t>
            </a:r>
            <a:r>
              <a:rPr lang="en-US"/>
              <a:t> transactions against an application-specific endorsement policy before committing them to the ledger</a:t>
            </a:r>
          </a:p>
          <a:p>
            <a:r>
              <a:rPr lang="en-US"/>
              <a:t>In Fabric, an application-specific endorsement policy specifies which peer nodes, or how many of them, need to vouch for the correct execution of a given smart contract.</a:t>
            </a:r>
          </a:p>
        </p:txBody>
      </p:sp>
    </p:spTree>
    <p:extLst>
      <p:ext uri="{BB962C8B-B14F-4D97-AF65-F5344CB8AC3E}">
        <p14:creationId xmlns:p14="http://schemas.microsoft.com/office/powerpoint/2010/main" val="362752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7E92-0D9C-49D2-A8AF-7C12DF629F0E}"/>
              </a:ext>
            </a:extLst>
          </p:cNvPr>
          <p:cNvSpPr>
            <a:spLocks noGrp="1"/>
          </p:cNvSpPr>
          <p:nvPr>
            <p:ph type="title"/>
          </p:nvPr>
        </p:nvSpPr>
        <p:spPr/>
        <p:txBody>
          <a:bodyPr/>
          <a:lstStyle/>
          <a:p>
            <a:r>
              <a:rPr lang="en-US"/>
              <a:t>1- Creating the Network</a:t>
            </a:r>
          </a:p>
        </p:txBody>
      </p:sp>
      <p:sp>
        <p:nvSpPr>
          <p:cNvPr id="3" name="Content Placeholder 2">
            <a:extLst>
              <a:ext uri="{FF2B5EF4-FFF2-40B4-BE49-F238E27FC236}">
                <a16:creationId xmlns:a16="http://schemas.microsoft.com/office/drawing/2014/main" id="{CDC27CE2-2DB0-4DDF-B09D-E8918280836D}"/>
              </a:ext>
            </a:extLst>
          </p:cNvPr>
          <p:cNvSpPr>
            <a:spLocks noGrp="1"/>
          </p:cNvSpPr>
          <p:nvPr>
            <p:ph idx="1"/>
          </p:nvPr>
        </p:nvSpPr>
        <p:spPr/>
        <p:txBody>
          <a:bodyPr>
            <a:normAutofit fontScale="62500" lnSpcReduction="20000"/>
          </a:bodyPr>
          <a:lstStyle/>
          <a:p>
            <a:r>
              <a:rPr lang="en-US"/>
              <a:t>The network is formed when an orderer is started. In our example network, N, the ordering service comprising a single node, O4, is configured according to a network configuration NC4, which gives administrative rights to organization R4. At the network level, Certificate Authority CA4 is used to dispense identities to the administrators and network nodes of the R4 organization.</a:t>
            </a:r>
          </a:p>
          <a:p>
            <a:pPr marL="0" indent="0">
              <a:buNone/>
            </a:pPr>
            <a:r>
              <a:rPr lang="en-US" b="1"/>
              <a:t>Certificate Authorities</a:t>
            </a:r>
          </a:p>
          <a:p>
            <a:r>
              <a:rPr lang="en-US"/>
              <a:t>You can also see a Certificate Authority, CA4, which is used to issue certificates to administrators and network nodes. CA4 plays a key role in our network because it dispenses X.509 certificates that can be used to identify components as belonging to organization R4. Certificates issued by CAs can also be used to sign transactions to indicate that an organization endorses the transaction result – a precondition of it being accepted onto the ledger. Let’s examine these two aspects of a CA in a little more detail.</a:t>
            </a:r>
          </a:p>
          <a:p>
            <a:pPr marL="0" indent="0">
              <a:buNone/>
            </a:pPr>
            <a:r>
              <a:rPr lang="en-US" b="1"/>
              <a:t>MSP</a:t>
            </a:r>
          </a:p>
          <a:p>
            <a:r>
              <a:rPr lang="en-US"/>
              <a:t>The mapping of certificates to member organizations is achieved by via a structure called aMembership Services Provider (MSP). Network configuration NC4 uses a named MSP to identify the properties of certificates dispensed by CA4 which associate certificate holders with organization R4. X.509 certificates are used in client applicationtransaction proposals and smart contract transaction responses to digitally sign transactions. Subsequently the network nodes who host copies of the ledger verify that transaction signatures are valid before accepting transactions onto the ledger.</a:t>
            </a:r>
          </a:p>
        </p:txBody>
      </p:sp>
      <p:pic>
        <p:nvPicPr>
          <p:cNvPr id="7" name="Picture 6" descr="network.admins">
            <a:extLst>
              <a:ext uri="{FF2B5EF4-FFF2-40B4-BE49-F238E27FC236}">
                <a16:creationId xmlns:a16="http://schemas.microsoft.com/office/drawing/2014/main" id="{1D1D11F3-3F88-4A68-95DD-C5D0F80798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44509" y="0"/>
            <a:ext cx="3743036" cy="1657465"/>
          </a:xfrm>
          <a:prstGeom prst="rect">
            <a:avLst/>
          </a:prstGeom>
          <a:noFill/>
          <a:ln>
            <a:noFill/>
          </a:ln>
        </p:spPr>
      </p:pic>
    </p:spTree>
    <p:extLst>
      <p:ext uri="{BB962C8B-B14F-4D97-AF65-F5344CB8AC3E}">
        <p14:creationId xmlns:p14="http://schemas.microsoft.com/office/powerpoint/2010/main" val="19706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31BA-6255-4A31-A19B-299B0F7EE6F9}"/>
              </a:ext>
            </a:extLst>
          </p:cNvPr>
          <p:cNvSpPr>
            <a:spLocks noGrp="1"/>
          </p:cNvSpPr>
          <p:nvPr>
            <p:ph type="title"/>
          </p:nvPr>
        </p:nvSpPr>
        <p:spPr/>
        <p:txBody>
          <a:bodyPr/>
          <a:lstStyle/>
          <a:p>
            <a:r>
              <a:rPr lang="en-US"/>
              <a:t>2-Creating a channel for a </a:t>
            </a:r>
            <a:br>
              <a:rPr lang="en-US"/>
            </a:br>
            <a:r>
              <a:rPr lang="en-US"/>
              <a:t>consortium</a:t>
            </a:r>
          </a:p>
        </p:txBody>
      </p:sp>
      <p:sp>
        <p:nvSpPr>
          <p:cNvPr id="3" name="Content Placeholder 2">
            <a:extLst>
              <a:ext uri="{FF2B5EF4-FFF2-40B4-BE49-F238E27FC236}">
                <a16:creationId xmlns:a16="http://schemas.microsoft.com/office/drawing/2014/main" id="{0D2250E5-541C-4BDC-B234-03C5AD5F2619}"/>
              </a:ext>
            </a:extLst>
          </p:cNvPr>
          <p:cNvSpPr>
            <a:spLocks noGrp="1"/>
          </p:cNvSpPr>
          <p:nvPr>
            <p:ph idx="1"/>
          </p:nvPr>
        </p:nvSpPr>
        <p:spPr/>
        <p:txBody>
          <a:bodyPr>
            <a:normAutofit/>
          </a:bodyPr>
          <a:lstStyle/>
          <a:p>
            <a:r>
              <a:rPr lang="en-US"/>
              <a:t>A channel is a primary communications mechanism by which the members of a consortium can communicate with each other. </a:t>
            </a:r>
          </a:p>
          <a:p>
            <a:r>
              <a:rPr lang="en-US"/>
              <a:t>Channels are useful because they provide a mechanism for private communications and private data between the members of a consortium. Channels provide privacy from other channels, and from the network. </a:t>
            </a:r>
          </a:p>
        </p:txBody>
      </p:sp>
      <p:pic>
        <p:nvPicPr>
          <p:cNvPr id="7" name="Picture 6" descr="network.peersledger">
            <a:extLst>
              <a:ext uri="{FF2B5EF4-FFF2-40B4-BE49-F238E27FC236}">
                <a16:creationId xmlns:a16="http://schemas.microsoft.com/office/drawing/2014/main" id="{D80C8E35-2CDA-4056-B905-6473E61DCF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89091" y="100994"/>
            <a:ext cx="4495800" cy="1724631"/>
          </a:xfrm>
          <a:prstGeom prst="rect">
            <a:avLst/>
          </a:prstGeom>
          <a:noFill/>
          <a:ln>
            <a:noFill/>
          </a:ln>
        </p:spPr>
      </p:pic>
    </p:spTree>
    <p:extLst>
      <p:ext uri="{BB962C8B-B14F-4D97-AF65-F5344CB8AC3E}">
        <p14:creationId xmlns:p14="http://schemas.microsoft.com/office/powerpoint/2010/main" val="260484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9D5D-0F79-4B22-A416-D4C6E5095F25}"/>
              </a:ext>
            </a:extLst>
          </p:cNvPr>
          <p:cNvSpPr>
            <a:spLocks noGrp="1"/>
          </p:cNvSpPr>
          <p:nvPr>
            <p:ph type="title"/>
          </p:nvPr>
        </p:nvSpPr>
        <p:spPr/>
        <p:txBody>
          <a:bodyPr/>
          <a:lstStyle/>
          <a:p>
            <a:r>
              <a:rPr lang="en-US"/>
              <a:t>3- Peers and Ledgers`</a:t>
            </a:r>
          </a:p>
        </p:txBody>
      </p:sp>
      <p:sp>
        <p:nvSpPr>
          <p:cNvPr id="3" name="Content Placeholder 2">
            <a:extLst>
              <a:ext uri="{FF2B5EF4-FFF2-40B4-BE49-F238E27FC236}">
                <a16:creationId xmlns:a16="http://schemas.microsoft.com/office/drawing/2014/main" id="{6406D16B-6388-4C70-A1B2-BEFB143FB85A}"/>
              </a:ext>
            </a:extLst>
          </p:cNvPr>
          <p:cNvSpPr>
            <a:spLocks noGrp="1"/>
          </p:cNvSpPr>
          <p:nvPr>
            <p:ph idx="1"/>
          </p:nvPr>
        </p:nvSpPr>
        <p:spPr/>
        <p:txBody>
          <a:bodyPr>
            <a:normAutofit/>
          </a:bodyPr>
          <a:lstStyle/>
          <a:p>
            <a:r>
              <a:rPr lang="en-US"/>
              <a:t>Peer nodes are the network components where copies of the blockchain ledger are hosted, for others to access. We can think of L1 as being </a:t>
            </a:r>
            <a:r>
              <a:rPr lang="en-US" b="1"/>
              <a:t>physically hosted</a:t>
            </a:r>
            <a:r>
              <a:rPr lang="en-US"/>
              <a:t> on P1, but </a:t>
            </a:r>
            <a:r>
              <a:rPr lang="en-US" b="1"/>
              <a:t>logically hosted</a:t>
            </a:r>
            <a:r>
              <a:rPr lang="en-US"/>
              <a:t> on the channel C1. </a:t>
            </a:r>
          </a:p>
          <a:p>
            <a:r>
              <a:rPr lang="en-US"/>
              <a:t>A key part of a P1’s configuration is an X.509 identity issued by CA1 which associates P1 with organization R1. Once P1 is started, it can </a:t>
            </a:r>
            <a:r>
              <a:rPr lang="en-US" b="1"/>
              <a:t>join</a:t>
            </a:r>
            <a:r>
              <a:rPr lang="en-US"/>
              <a:t> channel C1 using the orderer O4. When O4 receives this join request, it uses the channel configuration CC1 to determine P1’s permissions on this channel. </a:t>
            </a:r>
          </a:p>
        </p:txBody>
      </p:sp>
      <p:pic>
        <p:nvPicPr>
          <p:cNvPr id="4" name="Picture 3" descr="network.peersledger">
            <a:extLst>
              <a:ext uri="{FF2B5EF4-FFF2-40B4-BE49-F238E27FC236}">
                <a16:creationId xmlns:a16="http://schemas.microsoft.com/office/drawing/2014/main" id="{9E82FF08-3C82-48FB-A1E6-7F7DB70557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42545" y="-717434"/>
            <a:ext cx="4449618" cy="2408122"/>
          </a:xfrm>
          <a:prstGeom prst="rect">
            <a:avLst/>
          </a:prstGeom>
          <a:noFill/>
          <a:ln>
            <a:noFill/>
          </a:ln>
        </p:spPr>
      </p:pic>
    </p:spTree>
    <p:extLst>
      <p:ext uri="{BB962C8B-B14F-4D97-AF65-F5344CB8AC3E}">
        <p14:creationId xmlns:p14="http://schemas.microsoft.com/office/powerpoint/2010/main" val="2345359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1250</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BLOCKCHAIN</vt:lpstr>
      <vt:lpstr>Why is a Blockchain useful?</vt:lpstr>
      <vt:lpstr>PowerPoint Presentation</vt:lpstr>
      <vt:lpstr>Hyperledger Fabric?</vt:lpstr>
      <vt:lpstr>Smart Contracts</vt:lpstr>
      <vt:lpstr>NEW ARCHITECTURE FOR TRANSACTIONS :  EXECUTE-ORDER-VALIDATE</vt:lpstr>
      <vt:lpstr>1- Creating the Network</vt:lpstr>
      <vt:lpstr>2-Creating a channel for a  consortium</vt:lpstr>
      <vt:lpstr>3- Peers and Ledgers`</vt:lpstr>
      <vt:lpstr>4- Applications and Smart Contract chaincode</vt:lpstr>
      <vt:lpstr>Types of peers</vt:lpstr>
      <vt:lpstr>Here’s a quick summary of the network components we’ve discussed:</vt:lpstr>
      <vt:lpstr>NODES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TRAN</dc:creator>
  <cp:lastModifiedBy>HANG TRAN</cp:lastModifiedBy>
  <cp:revision>18</cp:revision>
  <dcterms:created xsi:type="dcterms:W3CDTF">2019-05-20T13:28:34Z</dcterms:created>
  <dcterms:modified xsi:type="dcterms:W3CDTF">2019-05-21T16:48:23Z</dcterms:modified>
</cp:coreProperties>
</file>