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0632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0" d="100"/>
          <a:sy n="60" d="100"/>
        </p:scale>
        <p:origin x="133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83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1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5C5EAB-659A-4879-9C3F-640CF14C87A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0BEF-066F-4846-93D5-18C8B07D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ow Should You Keep Employees From Quitting - Brett J. Fo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3"/>
          <a:stretch/>
        </p:blipFill>
        <p:spPr bwMode="auto">
          <a:xfrm>
            <a:off x="7467601" y="-176161"/>
            <a:ext cx="4939713" cy="71738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ome - Project Data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394692" y="2824697"/>
            <a:ext cx="5171209" cy="4055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1200" y="533401"/>
            <a:ext cx="6057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.VnRevueH" panose="020B7200000000000000" pitchFamily="34" charset="0"/>
              </a:rPr>
              <a:t>PREDICT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.VnRevueH" panose="020B7200000000000000" pitchFamily="34" charset="0"/>
              </a:rPr>
              <a:t>EMPLOYEE TURNOVER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.VnRevueH" panose="020B7200000000000000" pitchFamily="34" charset="0"/>
              </a:rPr>
              <a:t>WITH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557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89025"/>
            <a:ext cx="11125200" cy="5619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0711" y="236818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Visualization _ </a:t>
            </a:r>
            <a:r>
              <a:rPr lang="en-US" sz="2400" b="1" dirty="0" smtClean="0">
                <a:solidFill>
                  <a:schemeClr val="bg2"/>
                </a:solidFill>
              </a:rPr>
              <a:t>Data Distribution Histogram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0711" y="236818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Visualization _ </a:t>
            </a:r>
            <a:r>
              <a:rPr lang="en-US" sz="2400" b="1" dirty="0" smtClean="0">
                <a:solidFill>
                  <a:schemeClr val="bg2"/>
                </a:solidFill>
              </a:rPr>
              <a:t>Left count across features values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79500"/>
            <a:ext cx="11589282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0711" y="236818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Visualization _ </a:t>
            </a:r>
            <a:r>
              <a:rPr lang="en-US" sz="2400" b="1" dirty="0" smtClean="0">
                <a:solidFill>
                  <a:schemeClr val="bg2"/>
                </a:solidFill>
              </a:rPr>
              <a:t>Left trend across features values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637348"/>
            <a:ext cx="3571875" cy="250507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8691"/>
              </p:ext>
            </p:extLst>
          </p:nvPr>
        </p:nvGraphicFramePr>
        <p:xfrm>
          <a:off x="177800" y="1577816"/>
          <a:ext cx="11760201" cy="497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067">
                  <a:extLst>
                    <a:ext uri="{9D8B030D-6E8A-4147-A177-3AD203B41FA5}">
                      <a16:colId xmlns:a16="http://schemas.microsoft.com/office/drawing/2014/main" val="785971791"/>
                    </a:ext>
                  </a:extLst>
                </a:gridCol>
                <a:gridCol w="3920067">
                  <a:extLst>
                    <a:ext uri="{9D8B030D-6E8A-4147-A177-3AD203B41FA5}">
                      <a16:colId xmlns:a16="http://schemas.microsoft.com/office/drawing/2014/main" val="3358973820"/>
                    </a:ext>
                  </a:extLst>
                </a:gridCol>
                <a:gridCol w="3920067">
                  <a:extLst>
                    <a:ext uri="{9D8B030D-6E8A-4147-A177-3AD203B41FA5}">
                      <a16:colId xmlns:a16="http://schemas.microsoft.com/office/drawing/2014/main" val="3105508393"/>
                    </a:ext>
                  </a:extLst>
                </a:gridCol>
              </a:tblGrid>
              <a:tr h="2487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25609"/>
                  </a:ext>
                </a:extLst>
              </a:tr>
              <a:tr h="24876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8408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37348"/>
            <a:ext cx="3571875" cy="2505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3" y="1637348"/>
            <a:ext cx="3629025" cy="2505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99" y="4201955"/>
            <a:ext cx="3571875" cy="2505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325" y="4201955"/>
            <a:ext cx="3629025" cy="2505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163" y="4142423"/>
            <a:ext cx="3676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0711" y="236818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Visualization _ </a:t>
            </a:r>
            <a:r>
              <a:rPr lang="en-US" sz="2400" b="1" dirty="0" smtClean="0">
                <a:solidFill>
                  <a:schemeClr val="bg2"/>
                </a:solidFill>
              </a:rPr>
              <a:t>Turnover rate across features values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1" y="3035622"/>
            <a:ext cx="10437812" cy="386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889000"/>
            <a:ext cx="3153989" cy="222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292" y="889000"/>
            <a:ext cx="3148808" cy="2218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028" y="885548"/>
            <a:ext cx="3135549" cy="22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1" y="886340"/>
            <a:ext cx="11288190" cy="58319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0711" y="236818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bg2"/>
                </a:solidFill>
              </a:rPr>
              <a:t>Visualization _ </a:t>
            </a:r>
            <a:r>
              <a:rPr lang="en-US" sz="2400" b="1" dirty="0" smtClean="0">
                <a:solidFill>
                  <a:schemeClr val="bg2"/>
                </a:solidFill>
              </a:rPr>
              <a:t>Feature correlation matrix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7918"/>
            <a:ext cx="9404723" cy="1400530"/>
          </a:xfrm>
        </p:spPr>
        <p:txBody>
          <a:bodyPr/>
          <a:lstStyle/>
          <a:p>
            <a:r>
              <a:rPr lang="en-US" sz="2800" b="1" dirty="0" smtClean="0"/>
              <a:t>Data prep 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867"/>
            <a:ext cx="12192000" cy="60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3057525"/>
            <a:ext cx="10953750" cy="38004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1189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1200" dirty="0" smtClean="0"/>
              <a:t>R-style statistics </a:t>
            </a:r>
            <a:r>
              <a:rPr lang="en-US" sz="1200" dirty="0" err="1" smtClean="0"/>
              <a:t>P_value</a:t>
            </a:r>
            <a:r>
              <a:rPr lang="en-US" sz="1200" dirty="0" smtClean="0"/>
              <a:t> based</a:t>
            </a:r>
          </a:p>
          <a:p>
            <a:pPr lvl="1"/>
            <a:r>
              <a:rPr lang="en-US" sz="1200" dirty="0" smtClean="0"/>
              <a:t>Recursive Feature Elimination (RFE) works by recursively removing variables and uses the model accuracy based on remained variables to identify significant variables</a:t>
            </a:r>
          </a:p>
          <a:p>
            <a:pPr lvl="1"/>
            <a:r>
              <a:rPr lang="en-US" sz="1200" dirty="0" smtClean="0"/>
              <a:t>Lasso regularization L1 shrinks some of the coefficients to zero to remove less important features</a:t>
            </a:r>
          </a:p>
          <a:p>
            <a:pPr lvl="1"/>
            <a:r>
              <a:rPr lang="en-US" sz="1200" dirty="0" smtClean="0"/>
              <a:t>Random forest Embedded function</a:t>
            </a:r>
          </a:p>
          <a:p>
            <a:pPr lvl="1"/>
            <a:r>
              <a:rPr lang="en-US" sz="1200" dirty="0" err="1" smtClean="0"/>
              <a:t>SelectKBest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17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1418"/>
            <a:ext cx="9404723" cy="1400530"/>
          </a:xfrm>
        </p:spPr>
        <p:txBody>
          <a:bodyPr/>
          <a:lstStyle/>
          <a:p>
            <a:r>
              <a:rPr lang="en-US" dirty="0" smtClean="0"/>
              <a:t>Modeling &amp; cross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112568"/>
            <a:ext cx="5994400" cy="5745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1404009"/>
            <a:ext cx="104775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798889" y="452718"/>
            <a:ext cx="9404723" cy="1400530"/>
          </a:xfrm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38" y="10352"/>
            <a:ext cx="10575563" cy="68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63" y="20900"/>
            <a:ext cx="6713538" cy="68371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3798889" y="-487082"/>
            <a:ext cx="9404723" cy="1400530"/>
          </a:xfrm>
        </p:spPr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op 3 Signs Of An Employee Quitting Without Noti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8"/>
          <a:stretch/>
        </p:blipFill>
        <p:spPr bwMode="auto">
          <a:xfrm>
            <a:off x="-8537" y="0"/>
            <a:ext cx="12200537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00610" y="452718"/>
            <a:ext cx="305859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		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8537" y="2857500"/>
            <a:ext cx="6472837" cy="4000500"/>
          </a:xfrm>
          <a:prstGeom prst="rect">
            <a:avLst/>
          </a:prstGeom>
          <a:solidFill>
            <a:srgbClr val="F063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1547" y="1408748"/>
            <a:ext cx="6096000" cy="51013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  <a:endParaRPr lang="en-US" sz="2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Wrangling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 / Data visualization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</a:t>
            </a: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Assessment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2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1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IMPORTANCES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24"/>
            <a:ext cx="12162704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the project </a:t>
            </a:r>
            <a:endParaRPr lang="en-US" b="1" dirty="0"/>
          </a:p>
        </p:txBody>
      </p:sp>
      <p:pic>
        <p:nvPicPr>
          <p:cNvPr id="4" name="Picture 4" descr="Why Your Employees Are Quitting [Infographic] - Zippia For Emplo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77" y="3172327"/>
            <a:ext cx="5250056" cy="38378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0" y="1393736"/>
            <a:ext cx="70739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answer a big HR question re Employee Attrition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key factors to keep staff loyal / cut down turnover rate &amp; overhead</a:t>
            </a:r>
            <a:endParaRPr lang="en-US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ow to Create an Employee Information Form in WordPr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r="12957"/>
          <a:stretch/>
        </p:blipFill>
        <p:spPr bwMode="auto">
          <a:xfrm>
            <a:off x="383446" y="3286626"/>
            <a:ext cx="442423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ve Stay Stock Illustrations – 365 Leave Stay Stock Illustrations,  Vectors &amp;amp; Clipart - Dreamstim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" r="7851"/>
          <a:stretch/>
        </p:blipFill>
        <p:spPr bwMode="auto">
          <a:xfrm>
            <a:off x="6870701" y="3321398"/>
            <a:ext cx="4724398" cy="28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4495800" y="4204511"/>
            <a:ext cx="2734462" cy="102788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49043"/>
              <a:satOff val="2189"/>
              <a:lumOff val="11765"/>
              <a:alphaOff val="0"/>
            </a:schemeClr>
          </a:fillRef>
          <a:effectRef idx="0">
            <a:schemeClr val="accent3">
              <a:hueOff val="11249043"/>
              <a:satOff val="2189"/>
              <a:lumOff val="11765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4855362" y="4522695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ML CLASSIFIER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21562" y="2846295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INPUT – Employee info 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30262" y="2846295"/>
            <a:ext cx="3821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OUTPUT - employee leaves 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467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11" y="274918"/>
            <a:ext cx="9404723" cy="1400530"/>
          </a:xfrm>
        </p:spPr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5050835"/>
            <a:ext cx="10388600" cy="1633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800" y="1220044"/>
            <a:ext cx="10350500" cy="375487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14999 rows</a:t>
            </a:r>
            <a:r>
              <a:rPr lang="en-US" i="1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of employees‘ information</a:t>
            </a:r>
            <a:r>
              <a:rPr lang="en-US" i="1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, with </a:t>
            </a:r>
            <a:r>
              <a:rPr lang="en-US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10 columns</a:t>
            </a:r>
            <a:r>
              <a:rPr lang="en-US" i="1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containing attributes of</a:t>
            </a:r>
            <a:r>
              <a:rPr lang="en-US" i="1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:</a:t>
            </a:r>
          </a:p>
          <a:p>
            <a:endParaRPr lang="en-US" sz="100" dirty="0">
              <a:solidFill>
                <a:srgbClr val="D5D5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 err="1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satisfaction_level</a:t>
            </a: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(0–1)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 err="1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last_evaluation</a:t>
            </a: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(Time since last evaluation in years)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 err="1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number_projects</a:t>
            </a: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(Number of projects completed while at work)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 err="1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average_monthly_hours</a:t>
            </a: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(Average monthly hours at workplace)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 err="1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time_spend_company</a:t>
            </a: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(Time spent at the company in years)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 err="1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Work_accident</a:t>
            </a: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(Whether the employee had a workplace accident)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left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(Whether the employee left the workplace or not (1 or 0)) - </a:t>
            </a:r>
            <a:r>
              <a:rPr lang="en-US" sz="1400" b="1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Label</a:t>
            </a:r>
            <a:endParaRPr lang="en-US" sz="1400" dirty="0">
              <a:solidFill>
                <a:srgbClr val="D5D5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promotion_last_5years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(Whether the employee was promoted in the last five years) (1 or 0)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sales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(Department in which they work for) - </a:t>
            </a:r>
            <a:r>
              <a:rPr lang="en-US" sz="1400" b="1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To Rename</a:t>
            </a:r>
            <a:endParaRPr lang="en-US" sz="1400" dirty="0">
              <a:solidFill>
                <a:srgbClr val="D5D5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salary </a:t>
            </a:r>
            <a:r>
              <a:rPr lang="en-US" sz="1400" dirty="0">
                <a:solidFill>
                  <a:srgbClr val="D5D5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(Relative level of salary)</a:t>
            </a:r>
            <a:endParaRPr lang="en-US" sz="1400" b="0" i="0" dirty="0">
              <a:solidFill>
                <a:srgbClr val="D5D5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pic>
        <p:nvPicPr>
          <p:cNvPr id="5124" name="Picture 4" descr="Guess What App Ranking and Store Data | App Ann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199707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1684618"/>
            <a:ext cx="560228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Rename</a:t>
            </a:r>
            <a:r>
              <a:rPr lang="en-US" sz="2400" dirty="0"/>
              <a:t> </a:t>
            </a:r>
            <a:r>
              <a:rPr lang="en-US" sz="2400" dirty="0" smtClean="0"/>
              <a:t>columns : '</a:t>
            </a:r>
            <a:r>
              <a:rPr lang="en-US" sz="2400" dirty="0" err="1" smtClean="0"/>
              <a:t>average_montly_hours</a:t>
            </a:r>
            <a:r>
              <a:rPr lang="en-US" sz="2400" dirty="0"/>
              <a:t>', </a:t>
            </a:r>
            <a:r>
              <a:rPr lang="en-US" sz="2400" dirty="0" smtClean="0"/>
              <a:t>'sales‘ -&gt; ‘department’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Check Missing values – none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Imbalanced dataset of Left being outnumbered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11" y="1316318"/>
            <a:ext cx="4453517" cy="3658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94" y="5252681"/>
            <a:ext cx="2724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88" y="1993900"/>
            <a:ext cx="10753607" cy="29210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3412" y="1379818"/>
            <a:ext cx="6440487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statistics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dirty="0"/>
              <a:t>Check unique values and counts of </a:t>
            </a:r>
            <a:r>
              <a:rPr lang="en-US" dirty="0" smtClean="0"/>
              <a:t>them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8" y="2606229"/>
            <a:ext cx="3349412" cy="4070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763" y="2606229"/>
            <a:ext cx="3495605" cy="40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EDA </a:t>
            </a:r>
            <a:br>
              <a:rPr lang="en-US" dirty="0" smtClean="0"/>
            </a:br>
            <a:r>
              <a:rPr lang="en-US" sz="3200" dirty="0" smtClean="0"/>
              <a:t>Observation on categorical features </a:t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“LEFT”</a:t>
            </a:r>
            <a:r>
              <a:rPr lang="en-US" sz="36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85048"/>
            <a:ext cx="10855411" cy="36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109201" cy="1400530"/>
          </a:xfrm>
        </p:spPr>
        <p:txBody>
          <a:bodyPr/>
          <a:lstStyle/>
          <a:p>
            <a:r>
              <a:rPr lang="en-US" dirty="0" smtClean="0"/>
              <a:t>EDA </a:t>
            </a:r>
            <a:r>
              <a:rPr lang="en-US" sz="3600" dirty="0" smtClean="0"/>
              <a:t>– </a:t>
            </a:r>
            <a:r>
              <a:rPr lang="en-US" sz="2800" dirty="0" smtClean="0"/>
              <a:t>Observation on categorical features “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DEPT.</a:t>
            </a:r>
            <a:r>
              <a:rPr lang="en-US" sz="2800" dirty="0" smtClean="0"/>
              <a:t>”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32548"/>
            <a:ext cx="10761665" cy="52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6818"/>
            <a:ext cx="9404723" cy="1400530"/>
          </a:xfrm>
        </p:spPr>
        <p:txBody>
          <a:bodyPr/>
          <a:lstStyle/>
          <a:p>
            <a:r>
              <a:rPr lang="en-US" dirty="0" smtClean="0"/>
              <a:t>EDA </a:t>
            </a:r>
            <a:r>
              <a:rPr lang="en-US" sz="2400" dirty="0" smtClean="0"/>
              <a:t>– Observation on categorical features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09028"/>
            <a:ext cx="9453562" cy="55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266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.VnRevueH</vt:lpstr>
      <vt:lpstr>Arial</vt:lpstr>
      <vt:lpstr>Century Gothic</vt:lpstr>
      <vt:lpstr>Courier New</vt:lpstr>
      <vt:lpstr>Roboto</vt:lpstr>
      <vt:lpstr>Wingdings 3</vt:lpstr>
      <vt:lpstr>Ion</vt:lpstr>
      <vt:lpstr>PowerPoint Presentation</vt:lpstr>
      <vt:lpstr>PowerPoint Presentation</vt:lpstr>
      <vt:lpstr>About the project </vt:lpstr>
      <vt:lpstr>The dataset</vt:lpstr>
      <vt:lpstr>Data Wrangling </vt:lpstr>
      <vt:lpstr>EDA</vt:lpstr>
      <vt:lpstr>EDA  Observation on categorical features  “LEFT” </vt:lpstr>
      <vt:lpstr>EDA – Observation on categorical features “DEPT.” </vt:lpstr>
      <vt:lpstr>EDA – Observation on categorical features </vt:lpstr>
      <vt:lpstr>Visualization _ Data Distribution Histogram</vt:lpstr>
      <vt:lpstr>Visualization _ Left count across features values</vt:lpstr>
      <vt:lpstr>Visualization _ Left trend across features values</vt:lpstr>
      <vt:lpstr>Visualization _ Turnover rate across features values</vt:lpstr>
      <vt:lpstr>Visualization _ Feature correlation matrix</vt:lpstr>
      <vt:lpstr>Data prep </vt:lpstr>
      <vt:lpstr>Feature Selection</vt:lpstr>
      <vt:lpstr>Modeling &amp; cross validation</vt:lpstr>
      <vt:lpstr>Confusion matrix</vt:lpstr>
      <vt:lpstr>ROC curve</vt:lpstr>
      <vt:lpstr>FEATURE IMPORTANCES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2021-09-02T10:08:25Z</dcterms:created>
  <dcterms:modified xsi:type="dcterms:W3CDTF">2021-09-09T16:52:24Z</dcterms:modified>
</cp:coreProperties>
</file>