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18"/>
  </p:notesMasterIdLst>
  <p:sldIdLst>
    <p:sldId id="256" r:id="rId2"/>
    <p:sldId id="257" r:id="rId3"/>
    <p:sldId id="260" r:id="rId4"/>
    <p:sldId id="259" r:id="rId5"/>
    <p:sldId id="261" r:id="rId6"/>
    <p:sldId id="258" r:id="rId7"/>
    <p:sldId id="271" r:id="rId8"/>
    <p:sldId id="263" r:id="rId9"/>
    <p:sldId id="274" r:id="rId10"/>
    <p:sldId id="273" r:id="rId11"/>
    <p:sldId id="275" r:id="rId12"/>
    <p:sldId id="272"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43" autoAdjust="0"/>
    <p:restoredTop sz="94660"/>
  </p:normalViewPr>
  <p:slideViewPr>
    <p:cSldViewPr snapToGrid="0">
      <p:cViewPr varScale="1">
        <p:scale>
          <a:sx n="80" d="100"/>
          <a:sy n="80" d="100"/>
        </p:scale>
        <p:origin x="72"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ED01D3-8CDA-4959-BF66-A80C25BE4565}" type="datetimeFigureOut">
              <a:rPr lang="en-US" smtClean="0"/>
              <a:t>5/24/2022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8E7AA-A431-4FF9-ACA4-A910E682ECB1}" type="slidenum">
              <a:rPr lang="en-US" smtClean="0"/>
              <a:t>‹#›</a:t>
            </a:fld>
            <a:endParaRPr lang="en-US"/>
          </a:p>
        </p:txBody>
      </p:sp>
    </p:spTree>
    <p:extLst>
      <p:ext uri="{BB962C8B-B14F-4D97-AF65-F5344CB8AC3E}">
        <p14:creationId xmlns:p14="http://schemas.microsoft.com/office/powerpoint/2010/main" val="837113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AD2A4E-E43C-4EAE-8CDF-279F0540EB6B}"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90CB0-792E-407F-969A-9C3BDA00E9B8}" type="slidenum">
              <a:rPr lang="en-US" smtClean="0"/>
              <a:t>‹#›</a:t>
            </a:fld>
            <a:endParaRPr lang="en-US"/>
          </a:p>
        </p:txBody>
      </p:sp>
    </p:spTree>
    <p:extLst>
      <p:ext uri="{BB962C8B-B14F-4D97-AF65-F5344CB8AC3E}">
        <p14:creationId xmlns:p14="http://schemas.microsoft.com/office/powerpoint/2010/main" val="2513135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D2A4E-E43C-4EAE-8CDF-279F0540EB6B}"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90CB0-792E-407F-969A-9C3BDA00E9B8}" type="slidenum">
              <a:rPr lang="en-US" smtClean="0"/>
              <a:t>‹#›</a:t>
            </a:fld>
            <a:endParaRPr lang="en-US"/>
          </a:p>
        </p:txBody>
      </p:sp>
    </p:spTree>
    <p:extLst>
      <p:ext uri="{BB962C8B-B14F-4D97-AF65-F5344CB8AC3E}">
        <p14:creationId xmlns:p14="http://schemas.microsoft.com/office/powerpoint/2010/main" val="457974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D2A4E-E43C-4EAE-8CDF-279F0540EB6B}"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90CB0-792E-407F-969A-9C3BDA00E9B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3180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D2A4E-E43C-4EAE-8CDF-279F0540EB6B}"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90CB0-792E-407F-969A-9C3BDA00E9B8}" type="slidenum">
              <a:rPr lang="en-US" smtClean="0"/>
              <a:t>‹#›</a:t>
            </a:fld>
            <a:endParaRPr lang="en-US"/>
          </a:p>
        </p:txBody>
      </p:sp>
    </p:spTree>
    <p:extLst>
      <p:ext uri="{BB962C8B-B14F-4D97-AF65-F5344CB8AC3E}">
        <p14:creationId xmlns:p14="http://schemas.microsoft.com/office/powerpoint/2010/main" val="3275801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D2A4E-E43C-4EAE-8CDF-279F0540EB6B}"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90CB0-792E-407F-969A-9C3BDA00E9B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9198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D2A4E-E43C-4EAE-8CDF-279F0540EB6B}"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90CB0-792E-407F-969A-9C3BDA00E9B8}" type="slidenum">
              <a:rPr lang="en-US" smtClean="0"/>
              <a:t>‹#›</a:t>
            </a:fld>
            <a:endParaRPr lang="en-US"/>
          </a:p>
        </p:txBody>
      </p:sp>
    </p:spTree>
    <p:extLst>
      <p:ext uri="{BB962C8B-B14F-4D97-AF65-F5344CB8AC3E}">
        <p14:creationId xmlns:p14="http://schemas.microsoft.com/office/powerpoint/2010/main" val="2592190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D2A4E-E43C-4EAE-8CDF-279F0540EB6B}"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90CB0-792E-407F-969A-9C3BDA00E9B8}" type="slidenum">
              <a:rPr lang="en-US" smtClean="0"/>
              <a:t>‹#›</a:t>
            </a:fld>
            <a:endParaRPr lang="en-US"/>
          </a:p>
        </p:txBody>
      </p:sp>
    </p:spTree>
    <p:extLst>
      <p:ext uri="{BB962C8B-B14F-4D97-AF65-F5344CB8AC3E}">
        <p14:creationId xmlns:p14="http://schemas.microsoft.com/office/powerpoint/2010/main" val="1796150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D2A4E-E43C-4EAE-8CDF-279F0540EB6B}"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90CB0-792E-407F-969A-9C3BDA00E9B8}" type="slidenum">
              <a:rPr lang="en-US" smtClean="0"/>
              <a:t>‹#›</a:t>
            </a:fld>
            <a:endParaRPr lang="en-US"/>
          </a:p>
        </p:txBody>
      </p:sp>
    </p:spTree>
    <p:extLst>
      <p:ext uri="{BB962C8B-B14F-4D97-AF65-F5344CB8AC3E}">
        <p14:creationId xmlns:p14="http://schemas.microsoft.com/office/powerpoint/2010/main" val="2681725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D2A4E-E43C-4EAE-8CDF-279F0540EB6B}"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90CB0-792E-407F-969A-9C3BDA00E9B8}" type="slidenum">
              <a:rPr lang="en-US" smtClean="0"/>
              <a:t>‹#›</a:t>
            </a:fld>
            <a:endParaRPr lang="en-US"/>
          </a:p>
        </p:txBody>
      </p:sp>
    </p:spTree>
    <p:extLst>
      <p:ext uri="{BB962C8B-B14F-4D97-AF65-F5344CB8AC3E}">
        <p14:creationId xmlns:p14="http://schemas.microsoft.com/office/powerpoint/2010/main" val="3193755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D2A4E-E43C-4EAE-8CDF-279F0540EB6B}"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90CB0-792E-407F-969A-9C3BDA00E9B8}" type="slidenum">
              <a:rPr lang="en-US" smtClean="0"/>
              <a:t>‹#›</a:t>
            </a:fld>
            <a:endParaRPr lang="en-US"/>
          </a:p>
        </p:txBody>
      </p:sp>
    </p:spTree>
    <p:extLst>
      <p:ext uri="{BB962C8B-B14F-4D97-AF65-F5344CB8AC3E}">
        <p14:creationId xmlns:p14="http://schemas.microsoft.com/office/powerpoint/2010/main" val="143235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AD2A4E-E43C-4EAE-8CDF-279F0540EB6B}"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90CB0-792E-407F-969A-9C3BDA00E9B8}" type="slidenum">
              <a:rPr lang="en-US" smtClean="0"/>
              <a:t>‹#›</a:t>
            </a:fld>
            <a:endParaRPr lang="en-US"/>
          </a:p>
        </p:txBody>
      </p:sp>
    </p:spTree>
    <p:extLst>
      <p:ext uri="{BB962C8B-B14F-4D97-AF65-F5344CB8AC3E}">
        <p14:creationId xmlns:p14="http://schemas.microsoft.com/office/powerpoint/2010/main" val="3821722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AD2A4E-E43C-4EAE-8CDF-279F0540EB6B}" type="datetimeFigureOut">
              <a:rPr lang="en-US" smtClean="0"/>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690CB0-792E-407F-969A-9C3BDA00E9B8}" type="slidenum">
              <a:rPr lang="en-US" smtClean="0"/>
              <a:t>‹#›</a:t>
            </a:fld>
            <a:endParaRPr lang="en-US"/>
          </a:p>
        </p:txBody>
      </p:sp>
    </p:spTree>
    <p:extLst>
      <p:ext uri="{BB962C8B-B14F-4D97-AF65-F5344CB8AC3E}">
        <p14:creationId xmlns:p14="http://schemas.microsoft.com/office/powerpoint/2010/main" val="312360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AD2A4E-E43C-4EAE-8CDF-279F0540EB6B}" type="datetimeFigureOut">
              <a:rPr lang="en-US" smtClean="0"/>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690CB0-792E-407F-969A-9C3BDA00E9B8}" type="slidenum">
              <a:rPr lang="en-US" smtClean="0"/>
              <a:t>‹#›</a:t>
            </a:fld>
            <a:endParaRPr lang="en-US"/>
          </a:p>
        </p:txBody>
      </p:sp>
    </p:spTree>
    <p:extLst>
      <p:ext uri="{BB962C8B-B14F-4D97-AF65-F5344CB8AC3E}">
        <p14:creationId xmlns:p14="http://schemas.microsoft.com/office/powerpoint/2010/main" val="282223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D2A4E-E43C-4EAE-8CDF-279F0540EB6B}" type="datetimeFigureOut">
              <a:rPr lang="en-US" smtClean="0"/>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690CB0-792E-407F-969A-9C3BDA00E9B8}" type="slidenum">
              <a:rPr lang="en-US" smtClean="0"/>
              <a:t>‹#›</a:t>
            </a:fld>
            <a:endParaRPr lang="en-US"/>
          </a:p>
        </p:txBody>
      </p:sp>
    </p:spTree>
    <p:extLst>
      <p:ext uri="{BB962C8B-B14F-4D97-AF65-F5344CB8AC3E}">
        <p14:creationId xmlns:p14="http://schemas.microsoft.com/office/powerpoint/2010/main" val="78037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AD2A4E-E43C-4EAE-8CDF-279F0540EB6B}"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90CB0-792E-407F-969A-9C3BDA00E9B8}" type="slidenum">
              <a:rPr lang="en-US" smtClean="0"/>
              <a:t>‹#›</a:t>
            </a:fld>
            <a:endParaRPr lang="en-US"/>
          </a:p>
        </p:txBody>
      </p:sp>
    </p:spTree>
    <p:extLst>
      <p:ext uri="{BB962C8B-B14F-4D97-AF65-F5344CB8AC3E}">
        <p14:creationId xmlns:p14="http://schemas.microsoft.com/office/powerpoint/2010/main" val="1066654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AD2A4E-E43C-4EAE-8CDF-279F0540EB6B}"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90CB0-792E-407F-969A-9C3BDA00E9B8}" type="slidenum">
              <a:rPr lang="en-US" smtClean="0"/>
              <a:t>‹#›</a:t>
            </a:fld>
            <a:endParaRPr lang="en-US"/>
          </a:p>
        </p:txBody>
      </p:sp>
    </p:spTree>
    <p:extLst>
      <p:ext uri="{BB962C8B-B14F-4D97-AF65-F5344CB8AC3E}">
        <p14:creationId xmlns:p14="http://schemas.microsoft.com/office/powerpoint/2010/main" val="20277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AD2A4E-E43C-4EAE-8CDF-279F0540EB6B}" type="datetimeFigureOut">
              <a:rPr lang="en-US" smtClean="0"/>
              <a:t>5/24/2022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4690CB0-792E-407F-969A-9C3BDA00E9B8}" type="slidenum">
              <a:rPr lang="en-US" smtClean="0"/>
              <a:t>‹#›</a:t>
            </a:fld>
            <a:endParaRPr lang="en-US"/>
          </a:p>
        </p:txBody>
      </p:sp>
    </p:spTree>
    <p:extLst>
      <p:ext uri="{BB962C8B-B14F-4D97-AF65-F5344CB8AC3E}">
        <p14:creationId xmlns:p14="http://schemas.microsoft.com/office/powerpoint/2010/main" val="760115313"/>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9">
            <a:extLst>
              <a:ext uri="{FF2B5EF4-FFF2-40B4-BE49-F238E27FC236}">
                <a16:creationId xmlns:a16="http://schemas.microsoft.com/office/drawing/2014/main" id="{0DAF8575-DDD0-43E3-95E0-CF812F06AF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CCA1792-C598-45A3-82EC-60F305DCB1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84F3208-0F93-4217-AB03-C74E565729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F862CE08-0EF8-4D30-9F34-5CEF2E35C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F707B85-7DC9-4931-8C39-C2802F1F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9409EB7-9549-43B7-9597-771D971CA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95D6453-5D14-445F-B965-BA2F9177D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62F0BDF-F752-4F9D-826C-376BA43AF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019CD532-CC2D-41A0-B2E5-1A177CC060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51829B1-B54D-428F-B99F-234847A0C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C8483DED-5995-47C7-9E6E-3340224B3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descr="Text&#10;&#10;Description automatically generated">
            <a:extLst>
              <a:ext uri="{FF2B5EF4-FFF2-40B4-BE49-F238E27FC236}">
                <a16:creationId xmlns:a16="http://schemas.microsoft.com/office/drawing/2014/main" id="{92031B99-B418-4632-A101-50D995BF2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924" y="2623525"/>
            <a:ext cx="4446961" cy="1389675"/>
          </a:xfrm>
          <a:prstGeom prst="rect">
            <a:avLst/>
          </a:prstGeom>
        </p:spPr>
      </p:pic>
    </p:spTree>
    <p:extLst>
      <p:ext uri="{BB962C8B-B14F-4D97-AF65-F5344CB8AC3E}">
        <p14:creationId xmlns:p14="http://schemas.microsoft.com/office/powerpoint/2010/main" val="120667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raphical user interface, text&#10;&#10;Description automatically generated with medium confidence">
            <a:extLst>
              <a:ext uri="{FF2B5EF4-FFF2-40B4-BE49-F238E27FC236}">
                <a16:creationId xmlns:a16="http://schemas.microsoft.com/office/drawing/2014/main" id="{E14F5FCE-E5EC-4E31-BF7E-35F120536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7568"/>
            <a:ext cx="12192000" cy="6302863"/>
          </a:xfrm>
          <a:prstGeom prst="rect">
            <a:avLst/>
          </a:prstGeom>
        </p:spPr>
      </p:pic>
    </p:spTree>
    <p:extLst>
      <p:ext uri="{BB962C8B-B14F-4D97-AF65-F5344CB8AC3E}">
        <p14:creationId xmlns:p14="http://schemas.microsoft.com/office/powerpoint/2010/main" val="53107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with medium confidence">
            <a:extLst>
              <a:ext uri="{FF2B5EF4-FFF2-40B4-BE49-F238E27FC236}">
                <a16:creationId xmlns:a16="http://schemas.microsoft.com/office/drawing/2014/main" id="{23275CE7-80CD-45CF-8326-81C5C2169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7568"/>
            <a:ext cx="12192000" cy="6302863"/>
          </a:xfrm>
          <a:prstGeom prst="rect">
            <a:avLst/>
          </a:prstGeom>
        </p:spPr>
      </p:pic>
    </p:spTree>
    <p:extLst>
      <p:ext uri="{BB962C8B-B14F-4D97-AF65-F5344CB8AC3E}">
        <p14:creationId xmlns:p14="http://schemas.microsoft.com/office/powerpoint/2010/main" val="2485347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4D2F-DF59-42C9-B443-BCE69C8830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FF2129-6139-4B01-A096-A5DB1BCD0319}"/>
              </a:ext>
            </a:extLst>
          </p:cNvPr>
          <p:cNvSpPr>
            <a:spLocks noGrp="1"/>
          </p:cNvSpPr>
          <p:nvPr>
            <p:ph idx="1"/>
          </p:nvPr>
        </p:nvSpPr>
        <p:spPr/>
        <p:txBody>
          <a:bodyPr/>
          <a:lstStyle/>
          <a:p>
            <a:endParaRPr lang="en-US"/>
          </a:p>
        </p:txBody>
      </p:sp>
      <p:sp>
        <p:nvSpPr>
          <p:cNvPr id="4" name="Content Placeholder 2">
            <a:extLst>
              <a:ext uri="{FF2B5EF4-FFF2-40B4-BE49-F238E27FC236}">
                <a16:creationId xmlns:a16="http://schemas.microsoft.com/office/drawing/2014/main" id="{8A674D7F-A5F8-4A5F-B71D-DEE575E9D2A0}"/>
              </a:ext>
            </a:extLst>
          </p:cNvPr>
          <p:cNvSpPr txBox="1">
            <a:spLocks/>
          </p:cNvSpPr>
          <p:nvPr/>
        </p:nvSpPr>
        <p:spPr>
          <a:xfrm>
            <a:off x="829734" y="23129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Dimensions of the dataset</a:t>
            </a:r>
          </a:p>
          <a:p>
            <a:r>
              <a:rPr lang="en-US"/>
              <a:t>Features selection</a:t>
            </a:r>
          </a:p>
          <a:p>
            <a:r>
              <a:rPr lang="en-US"/>
              <a:t>Data types of the features</a:t>
            </a:r>
          </a:p>
          <a:p>
            <a:r>
              <a:rPr lang="en-US"/>
              <a:t>Missing values in the features</a:t>
            </a:r>
          </a:p>
          <a:p>
            <a:r>
              <a:rPr lang="en-US"/>
              <a:t>statistical summary of the features</a:t>
            </a:r>
          </a:p>
          <a:p>
            <a:r>
              <a:rPr lang="en-US"/>
              <a:t>Ethical Approval was Obtained</a:t>
            </a:r>
          </a:p>
          <a:p>
            <a:r>
              <a:rPr lang="en-US"/>
              <a:t>Get final CSV file</a:t>
            </a:r>
          </a:p>
          <a:p>
            <a:endParaRPr lang="en-US"/>
          </a:p>
          <a:p>
            <a:endParaRPr lang="en-US"/>
          </a:p>
          <a:p>
            <a:endParaRPr lang="en-US" dirty="0"/>
          </a:p>
        </p:txBody>
      </p:sp>
    </p:spTree>
    <p:extLst>
      <p:ext uri="{BB962C8B-B14F-4D97-AF65-F5344CB8AC3E}">
        <p14:creationId xmlns:p14="http://schemas.microsoft.com/office/powerpoint/2010/main" val="268422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br>
              <a:rPr lang="en-US" dirty="0"/>
            </a:br>
            <a:r>
              <a:rPr lang="en-US" dirty="0"/>
              <a:t>Variable Selection</a:t>
            </a:r>
          </a:p>
          <a:p>
            <a:r>
              <a:rPr lang="en-US" dirty="0"/>
              <a:t> </a:t>
            </a:r>
          </a:p>
          <a:p>
            <a:r>
              <a:rPr lang="en-US" dirty="0"/>
              <a:t> </a:t>
            </a:r>
            <a:r>
              <a:rPr lang="ar-SA" dirty="0"/>
              <a:t>نعتمد على تعليقات الحسابات المختلفة وتفاعلاتهم  عبر المنصات المستهدفة وتستند إلى عدد من الأمور  </a:t>
            </a:r>
          </a:p>
          <a:p>
            <a:r>
              <a:rPr lang="ar-SA" dirty="0"/>
              <a:t>نوع الحساب هل هو حقيقي أو وهمي</a:t>
            </a:r>
          </a:p>
          <a:p>
            <a:r>
              <a:rPr lang="ar-SA" dirty="0"/>
              <a:t>جنس الحساب  ذكر أو أنثى</a:t>
            </a:r>
          </a:p>
          <a:p>
            <a:r>
              <a:rPr lang="ar-SA" dirty="0"/>
              <a:t> عمر الحساب هل حساب جديد او قديم</a:t>
            </a:r>
          </a:p>
          <a:p>
            <a:r>
              <a:rPr lang="ar-SA" dirty="0"/>
              <a:t>تاريخ التغريدة وقتها</a:t>
            </a:r>
          </a:p>
          <a:p>
            <a:r>
              <a:rPr lang="ar-SA" dirty="0"/>
              <a:t>كلمات مفتاحية في التعليقات</a:t>
            </a:r>
          </a:p>
          <a:p>
            <a:r>
              <a:rPr lang="ar-SA" dirty="0"/>
              <a:t>مكان الحساب</a:t>
            </a:r>
          </a:p>
          <a:p>
            <a:r>
              <a:rPr lang="ar-SA" dirty="0"/>
              <a:t>والمحتوى التفاعلي صورة او فيديو او نص</a:t>
            </a:r>
          </a:p>
          <a:p>
            <a:r>
              <a:rPr lang="ar-SA" dirty="0"/>
              <a:t> </a:t>
            </a:r>
          </a:p>
          <a:p>
            <a:r>
              <a:rPr lang="ar-SA" dirty="0"/>
              <a:t> </a:t>
            </a:r>
            <a:endParaRPr lang="en-US" dirty="0"/>
          </a:p>
        </p:txBody>
      </p:sp>
    </p:spTree>
    <p:extLst>
      <p:ext uri="{BB962C8B-B14F-4D97-AF65-F5344CB8AC3E}">
        <p14:creationId xmlns:p14="http://schemas.microsoft.com/office/powerpoint/2010/main" val="1769461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ar-SA" dirty="0"/>
          </a:p>
          <a:p>
            <a:r>
              <a:rPr lang="en-US" dirty="0"/>
              <a:t>Ethical Approval was Obtained</a:t>
            </a:r>
          </a:p>
          <a:p>
            <a:r>
              <a:rPr lang="en-US" dirty="0"/>
              <a:t>  </a:t>
            </a:r>
            <a:r>
              <a:rPr lang="ar-SA" dirty="0"/>
              <a:t>يعتمد اخلاقيات العمل الاعلامي على  مجموعة عناصر مستنبطة من الحقوق التي أقرها ميثاق الأمم المتحدة ووثيقة اليونسكو،وظائف ذات جوانب أخلاقية تتعلق بممارسة المهنة أهمها: قول الحق والصدق وعدم إخفاء الحقيقة وتوخي الأمانة فيما يكتبه الصحفي والحرص على عدم تشويه الحقائق أو السعي وراء منفعة شخصية واحترام آراء الآخرين وخصوصياتهم وثقافات الشعوب الأخرى والمساواة والأنصاف في تبادل المعلومات وتحمل المسؤولية الاجتماعية لتعزيز قيمها الإيجابية</a:t>
            </a:r>
          </a:p>
          <a:p>
            <a:pPr rtl="1"/>
            <a:r>
              <a:rPr lang="ar-SA" dirty="0"/>
              <a:t>وهذا ما سيتم تبنيه في الموقع </a:t>
            </a:r>
          </a:p>
        </p:txBody>
      </p:sp>
    </p:spTree>
    <p:extLst>
      <p:ext uri="{BB962C8B-B14F-4D97-AF65-F5344CB8AC3E}">
        <p14:creationId xmlns:p14="http://schemas.microsoft.com/office/powerpoint/2010/main" val="330620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br>
              <a:rPr lang="ar-SA" dirty="0"/>
            </a:br>
            <a:br>
              <a:rPr lang="ar-SA" dirty="0"/>
            </a:br>
            <a:r>
              <a:rPr lang="en-US" dirty="0"/>
              <a:t>EDA Pre-existing Data </a:t>
            </a:r>
          </a:p>
          <a:p>
            <a:r>
              <a:rPr lang="en-US" dirty="0"/>
              <a:t>….</a:t>
            </a:r>
          </a:p>
          <a:p>
            <a:endParaRPr lang="en-US" dirty="0"/>
          </a:p>
          <a:p>
            <a:endParaRPr lang="en-US" dirty="0"/>
          </a:p>
        </p:txBody>
      </p:sp>
    </p:spTree>
    <p:extLst>
      <p:ext uri="{BB962C8B-B14F-4D97-AF65-F5344CB8AC3E}">
        <p14:creationId xmlns:p14="http://schemas.microsoft.com/office/powerpoint/2010/main" val="2984379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Data Collection </a:t>
            </a:r>
          </a:p>
          <a:p>
            <a:pPr rtl="1"/>
            <a:r>
              <a:rPr lang="en-US" dirty="0"/>
              <a:t> </a:t>
            </a:r>
            <a:r>
              <a:rPr lang="ar-SA" dirty="0"/>
              <a:t>جمع المعلومات في المشروع يعتمد على  سحب المواد من الحسابات  مواقع التواصل الاجتماعي المختلفة وحتى المواقع الإلكترونية ومحركات البحث وتنظيف البيانات وتجهيزها للمستفيدين من اجل انجاز التقارير والعمل المناسب بناء على الخدمات المقدمة من المنصة.</a:t>
            </a:r>
          </a:p>
          <a:p>
            <a:br>
              <a:rPr lang="ar-SA" dirty="0"/>
            </a:br>
            <a:endParaRPr lang="en-US" dirty="0"/>
          </a:p>
          <a:p>
            <a:endParaRPr lang="en-US" dirty="0"/>
          </a:p>
        </p:txBody>
      </p:sp>
    </p:spTree>
    <p:extLst>
      <p:ext uri="{BB962C8B-B14F-4D97-AF65-F5344CB8AC3E}">
        <p14:creationId xmlns:p14="http://schemas.microsoft.com/office/powerpoint/2010/main" val="87818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E0FC-3297-45E3-90C7-90C02AE82150}"/>
              </a:ext>
            </a:extLst>
          </p:cNvPr>
          <p:cNvSpPr>
            <a:spLocks noGrp="1"/>
          </p:cNvSpPr>
          <p:nvPr>
            <p:ph type="title"/>
          </p:nvPr>
        </p:nvSpPr>
        <p:spPr>
          <a:xfrm>
            <a:off x="-641131" y="1525941"/>
            <a:ext cx="9820540" cy="2575034"/>
          </a:xfrm>
        </p:spPr>
        <p:txBody>
          <a:bodyPr/>
          <a:lstStyle/>
          <a:p>
            <a:pPr algn="ctr"/>
            <a:r>
              <a:rPr lang="en-GB" dirty="0"/>
              <a:t>Project Team</a:t>
            </a:r>
            <a:endParaRPr lang="en-US" dirty="0"/>
          </a:p>
        </p:txBody>
      </p:sp>
      <p:sp>
        <p:nvSpPr>
          <p:cNvPr id="3" name="Content Placeholder 2">
            <a:extLst>
              <a:ext uri="{FF2B5EF4-FFF2-40B4-BE49-F238E27FC236}">
                <a16:creationId xmlns:a16="http://schemas.microsoft.com/office/drawing/2014/main" id="{C9276E21-39E3-4FDA-9708-564F02F906B3}"/>
              </a:ext>
            </a:extLst>
          </p:cNvPr>
          <p:cNvSpPr>
            <a:spLocks noGrp="1"/>
          </p:cNvSpPr>
          <p:nvPr>
            <p:ph idx="1"/>
          </p:nvPr>
        </p:nvSpPr>
        <p:spPr>
          <a:xfrm>
            <a:off x="4955045" y="2602023"/>
            <a:ext cx="8596668" cy="3880773"/>
          </a:xfrm>
        </p:spPr>
        <p:txBody>
          <a:bodyPr/>
          <a:lstStyle/>
          <a:p>
            <a:r>
              <a:rPr lang="en-GB" dirty="0"/>
              <a:t>Mohannad Atwan</a:t>
            </a:r>
          </a:p>
          <a:p>
            <a:r>
              <a:rPr lang="en-GB" dirty="0"/>
              <a:t>Mahmoud </a:t>
            </a:r>
            <a:r>
              <a:rPr lang="en-GB" dirty="0" err="1"/>
              <a:t>Hrebat</a:t>
            </a:r>
            <a:endParaRPr lang="en-US" dirty="0"/>
          </a:p>
        </p:txBody>
      </p:sp>
    </p:spTree>
    <p:extLst>
      <p:ext uri="{BB962C8B-B14F-4D97-AF65-F5344CB8AC3E}">
        <p14:creationId xmlns:p14="http://schemas.microsoft.com/office/powerpoint/2010/main" val="116184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B891-B6B2-45F0-BDE9-BCF859F4DE70}"/>
              </a:ext>
            </a:extLst>
          </p:cNvPr>
          <p:cNvSpPr>
            <a:spLocks noGrp="1"/>
          </p:cNvSpPr>
          <p:nvPr>
            <p:ph type="title"/>
          </p:nvPr>
        </p:nvSpPr>
        <p:spPr/>
        <p:txBody>
          <a:bodyPr/>
          <a:lstStyle/>
          <a:p>
            <a:r>
              <a:rPr lang="en-GB" dirty="0"/>
              <a:t>Why is AI project</a:t>
            </a:r>
            <a:endParaRPr lang="en-US" dirty="0"/>
          </a:p>
        </p:txBody>
      </p:sp>
      <p:sp>
        <p:nvSpPr>
          <p:cNvPr id="3" name="Content Placeholder 2">
            <a:extLst>
              <a:ext uri="{FF2B5EF4-FFF2-40B4-BE49-F238E27FC236}">
                <a16:creationId xmlns:a16="http://schemas.microsoft.com/office/drawing/2014/main" id="{28030F22-D4DB-4EE4-85E6-FC9A146CBD39}"/>
              </a:ext>
            </a:extLst>
          </p:cNvPr>
          <p:cNvSpPr>
            <a:spLocks noGrp="1"/>
          </p:cNvSpPr>
          <p:nvPr>
            <p:ph idx="1"/>
          </p:nvPr>
        </p:nvSpPr>
        <p:spPr>
          <a:xfrm>
            <a:off x="677334" y="2062717"/>
            <a:ext cx="8596668" cy="3978646"/>
          </a:xfrm>
        </p:spPr>
        <p:txBody>
          <a:bodyPr>
            <a:normAutofit/>
          </a:bodyPr>
          <a:lstStyle/>
          <a:p>
            <a:pPr marL="0" marR="0" algn="just">
              <a:spcBef>
                <a:spcPts val="0"/>
              </a:spcBef>
              <a:spcAft>
                <a:spcPts val="0"/>
              </a:spcAft>
            </a:pPr>
            <a:r>
              <a:rPr lang="en-US" sz="1400" dirty="0">
                <a:solidFill>
                  <a:srgbClr val="000000"/>
                </a:solidFill>
                <a:effectLst/>
                <a:latin typeface="Trebuchet MS (Body)"/>
              </a:rPr>
              <a:t>People's stories on social media (Facebook/Twitter)  are a huge source of information. </a:t>
            </a:r>
          </a:p>
          <a:p>
            <a:pPr marL="0" marR="0" algn="just">
              <a:spcBef>
                <a:spcPts val="0"/>
              </a:spcBef>
              <a:spcAft>
                <a:spcPts val="0"/>
              </a:spcAft>
            </a:pPr>
            <a:endParaRPr lang="en-US" sz="1400" dirty="0">
              <a:solidFill>
                <a:srgbClr val="000000"/>
              </a:solidFill>
              <a:effectLst/>
              <a:latin typeface="Trebuchet MS (Body)"/>
            </a:endParaRPr>
          </a:p>
          <a:p>
            <a:pPr marL="0" marR="0" algn="just">
              <a:spcBef>
                <a:spcPts val="0"/>
              </a:spcBef>
              <a:spcAft>
                <a:spcPts val="0"/>
              </a:spcAft>
            </a:pPr>
            <a:r>
              <a:rPr lang="en-US" sz="1400" dirty="0">
                <a:solidFill>
                  <a:srgbClr val="000000"/>
                </a:solidFill>
                <a:effectLst/>
                <a:latin typeface="Trebuchet MS (Body)"/>
              </a:rPr>
              <a:t>Unlike canned media and churnalism, stories of real-life events are both: issues to spark and fuse discussions and naturally</a:t>
            </a:r>
          </a:p>
          <a:p>
            <a:pPr marL="0" marR="0" indent="0" algn="just">
              <a:spcBef>
                <a:spcPts val="0"/>
              </a:spcBef>
              <a:spcAft>
                <a:spcPts val="0"/>
              </a:spcAft>
              <a:buNone/>
            </a:pPr>
            <a:endParaRPr lang="en-US" sz="1400" dirty="0">
              <a:solidFill>
                <a:srgbClr val="000000"/>
              </a:solidFill>
              <a:effectLst/>
              <a:latin typeface="Trebuchet MS (Body)"/>
            </a:endParaRPr>
          </a:p>
          <a:p>
            <a:pPr marL="0" marR="0" algn="just">
              <a:spcBef>
                <a:spcPts val="0"/>
              </a:spcBef>
              <a:spcAft>
                <a:spcPts val="0"/>
              </a:spcAft>
            </a:pPr>
            <a:r>
              <a:rPr lang="en-US" sz="1400" dirty="0">
                <a:solidFill>
                  <a:srgbClr val="000000"/>
                </a:solidFill>
                <a:effectLst/>
                <a:latin typeface="Trebuchet MS (Body)"/>
              </a:rPr>
              <a:t>120,000 information items are shared over news platforms– especially social media. </a:t>
            </a:r>
          </a:p>
          <a:p>
            <a:pPr marL="0" marR="0" algn="just">
              <a:spcBef>
                <a:spcPts val="0"/>
              </a:spcBef>
              <a:spcAft>
                <a:spcPts val="0"/>
              </a:spcAft>
            </a:pPr>
            <a:endParaRPr lang="en-US" sz="1400" dirty="0">
              <a:solidFill>
                <a:srgbClr val="000000"/>
              </a:solidFill>
              <a:effectLst/>
              <a:latin typeface="Trebuchet MS (Body)"/>
            </a:endParaRPr>
          </a:p>
          <a:p>
            <a:pPr marL="0" marR="0" algn="just">
              <a:spcBef>
                <a:spcPts val="0"/>
              </a:spcBef>
              <a:spcAft>
                <a:spcPts val="0"/>
              </a:spcAft>
            </a:pPr>
            <a:r>
              <a:rPr lang="en-US" sz="1400" dirty="0">
                <a:solidFill>
                  <a:srgbClr val="000000"/>
                </a:solidFill>
                <a:effectLst/>
                <a:latin typeface="Trebuchet MS (Body)"/>
              </a:rPr>
              <a:t>Social media crawling can provide journalists with a wide perspective “to discover content that is "important to audiences in the geographies they cover</a:t>
            </a:r>
          </a:p>
          <a:p>
            <a:pPr marL="0" marR="0" algn="just">
              <a:spcBef>
                <a:spcPts val="0"/>
              </a:spcBef>
              <a:spcAft>
                <a:spcPts val="0"/>
              </a:spcAft>
            </a:pPr>
            <a:endParaRPr lang="en-US" sz="1400" dirty="0">
              <a:solidFill>
                <a:srgbClr val="000000"/>
              </a:solidFill>
              <a:effectLst/>
              <a:latin typeface="Trebuchet MS (Body)"/>
            </a:endParaRPr>
          </a:p>
          <a:p>
            <a:pPr marL="0" marR="0" algn="just">
              <a:spcBef>
                <a:spcPts val="0"/>
              </a:spcBef>
              <a:spcAft>
                <a:spcPts val="0"/>
              </a:spcAft>
            </a:pPr>
            <a:r>
              <a:rPr lang="en-US" sz="1400" dirty="0">
                <a:solidFill>
                  <a:srgbClr val="000000"/>
                </a:solidFill>
                <a:effectLst/>
                <a:latin typeface="Trebuchet MS (Body)"/>
              </a:rPr>
              <a:t>Source sorting and verification are highly competitive and challenging in the media market and complex and burdensome to the media industry</a:t>
            </a:r>
          </a:p>
          <a:p>
            <a:pPr marL="0" marR="0" algn="just">
              <a:spcBef>
                <a:spcPts val="0"/>
              </a:spcBef>
              <a:spcAft>
                <a:spcPts val="0"/>
              </a:spcAft>
            </a:pPr>
            <a:endParaRPr lang="en-US" sz="1400" dirty="0">
              <a:solidFill>
                <a:srgbClr val="000000"/>
              </a:solidFill>
              <a:effectLst/>
              <a:latin typeface="Trebuchet MS (Body)"/>
            </a:endParaRPr>
          </a:p>
          <a:p>
            <a:pPr marL="0" marR="0" algn="just">
              <a:spcBef>
                <a:spcPts val="0"/>
              </a:spcBef>
              <a:spcAft>
                <a:spcPts val="0"/>
              </a:spcAft>
            </a:pPr>
            <a:r>
              <a:rPr lang="en-US" sz="1400" dirty="0">
                <a:solidFill>
                  <a:srgbClr val="000000"/>
                </a:solidFill>
                <a:effectLst/>
                <a:latin typeface="Trebuchet MS (Body)"/>
              </a:rPr>
              <a:t> Fragmentation of sources, especially as for the Arab world, Palestine in particular. Vehemently, “news media platforms have started to pick posts, comments, and articles from various outlets and publish them.</a:t>
            </a:r>
          </a:p>
          <a:p>
            <a:pPr marL="0" marR="0" algn="just">
              <a:spcBef>
                <a:spcPts val="0"/>
              </a:spcBef>
              <a:spcAft>
                <a:spcPts val="0"/>
              </a:spcAft>
            </a:pPr>
            <a:endParaRPr lang="en-US" sz="1400" dirty="0">
              <a:solidFill>
                <a:srgbClr val="000000"/>
              </a:solidFill>
              <a:effectLst/>
              <a:latin typeface="Trebuchet MS (Body)"/>
            </a:endParaRPr>
          </a:p>
        </p:txBody>
      </p:sp>
    </p:spTree>
    <p:extLst>
      <p:ext uri="{BB962C8B-B14F-4D97-AF65-F5344CB8AC3E}">
        <p14:creationId xmlns:p14="http://schemas.microsoft.com/office/powerpoint/2010/main" val="189382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56E4-BAD7-4F4D-A12F-B2FE509990DF}"/>
              </a:ext>
            </a:extLst>
          </p:cNvPr>
          <p:cNvSpPr>
            <a:spLocks noGrp="1"/>
          </p:cNvSpPr>
          <p:nvPr>
            <p:ph type="title"/>
          </p:nvPr>
        </p:nvSpPr>
        <p:spPr/>
        <p:txBody>
          <a:bodyPr>
            <a:normAutofit fontScale="90000"/>
          </a:bodyPr>
          <a:lstStyle/>
          <a:p>
            <a:r>
              <a:rPr lang="en-GB" dirty="0"/>
              <a:t>What is AI project, </a:t>
            </a:r>
            <a:r>
              <a:rPr lang="en-US" dirty="0"/>
              <a:t>The main idea of ​​the project is:</a:t>
            </a:r>
            <a:br>
              <a:rPr lang="en-US" dirty="0"/>
            </a:br>
            <a:endParaRPr lang="en-US" dirty="0"/>
          </a:p>
        </p:txBody>
      </p:sp>
      <p:sp>
        <p:nvSpPr>
          <p:cNvPr id="3" name="Content Placeholder 2">
            <a:extLst>
              <a:ext uri="{FF2B5EF4-FFF2-40B4-BE49-F238E27FC236}">
                <a16:creationId xmlns:a16="http://schemas.microsoft.com/office/drawing/2014/main" id="{02F86261-C99C-40D3-B3C0-68EFF264FEE4}"/>
              </a:ext>
            </a:extLst>
          </p:cNvPr>
          <p:cNvSpPr>
            <a:spLocks noGrp="1"/>
          </p:cNvSpPr>
          <p:nvPr>
            <p:ph idx="1"/>
          </p:nvPr>
        </p:nvSpPr>
        <p:spPr/>
        <p:txBody>
          <a:bodyPr>
            <a:normAutofit/>
          </a:bodyPr>
          <a:lstStyle/>
          <a:p>
            <a:r>
              <a:rPr lang="en-US" dirty="0"/>
              <a:t>Help the journalist in particular and the editorial room in general in identifying the most important news and information that are circulated on social networking sites.</a:t>
            </a:r>
          </a:p>
          <a:p>
            <a:r>
              <a:rPr lang="en-US" dirty="0"/>
              <a:t>By Scraping accounts in daily bases through the regular accounts of people, whether they are celebrities, official accounts, institutions, or bodies</a:t>
            </a:r>
          </a:p>
          <a:p>
            <a:r>
              <a:rPr lang="en-US" dirty="0"/>
              <a:t>To keep abreast of the latest developments on the scene</a:t>
            </a:r>
          </a:p>
          <a:p>
            <a:r>
              <a:rPr lang="en-US" dirty="0"/>
              <a:t>keep abreast of the latest news</a:t>
            </a:r>
          </a:p>
          <a:p>
            <a:r>
              <a:rPr lang="en-US" dirty="0"/>
              <a:t>Making decisions to choose the workflow for each news day</a:t>
            </a:r>
          </a:p>
          <a:p>
            <a:r>
              <a:rPr lang="en-US" dirty="0"/>
              <a:t>To help the chief editor concentrate on the certain sector as fast as possible.</a:t>
            </a:r>
          </a:p>
        </p:txBody>
      </p:sp>
    </p:spTree>
    <p:extLst>
      <p:ext uri="{BB962C8B-B14F-4D97-AF65-F5344CB8AC3E}">
        <p14:creationId xmlns:p14="http://schemas.microsoft.com/office/powerpoint/2010/main" val="364626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 </a:t>
            </a:r>
            <a:r>
              <a:rPr lang="en-GB" dirty="0" err="1"/>
              <a:t>A’ain</a:t>
            </a:r>
            <a:r>
              <a:rPr lang="en-GB" dirty="0"/>
              <a:t> target audience </a:t>
            </a:r>
            <a:r>
              <a:rPr lang="ar-SA" dirty="0"/>
              <a:t> </a:t>
            </a:r>
            <a:endParaRPr lang="en-US" dirty="0"/>
          </a:p>
        </p:txBody>
      </p:sp>
      <p:sp>
        <p:nvSpPr>
          <p:cNvPr id="5" name="Content Placeholder 2">
            <a:extLst>
              <a:ext uri="{FF2B5EF4-FFF2-40B4-BE49-F238E27FC236}">
                <a16:creationId xmlns:a16="http://schemas.microsoft.com/office/drawing/2014/main" id="{661B2660-95EA-4367-AFE8-43A64A42C8BB}"/>
              </a:ext>
            </a:extLst>
          </p:cNvPr>
          <p:cNvSpPr>
            <a:spLocks noGrp="1"/>
          </p:cNvSpPr>
          <p:nvPr>
            <p:ph idx="1"/>
          </p:nvPr>
        </p:nvSpPr>
        <p:spPr>
          <a:xfrm>
            <a:off x="677334" y="1488613"/>
            <a:ext cx="8596668" cy="5092940"/>
          </a:xfrm>
        </p:spPr>
        <p:txBody>
          <a:bodyPr>
            <a:normAutofit/>
          </a:bodyPr>
          <a:lstStyle/>
          <a:p>
            <a:r>
              <a:rPr lang="en-US" dirty="0"/>
              <a:t>Journalists</a:t>
            </a:r>
          </a:p>
          <a:p>
            <a:r>
              <a:rPr lang="en-US" dirty="0"/>
              <a:t>Decision makers </a:t>
            </a:r>
          </a:p>
          <a:p>
            <a:r>
              <a:rPr lang="en-US" dirty="0"/>
              <a:t>International news agencies (routers, associated press, CNN, Aljazeera ..</a:t>
            </a:r>
            <a:r>
              <a:rPr lang="en-US" dirty="0" err="1"/>
              <a:t>etc</a:t>
            </a:r>
            <a:r>
              <a:rPr lang="en-US" dirty="0"/>
              <a:t>)</a:t>
            </a:r>
          </a:p>
          <a:p>
            <a:r>
              <a:rPr lang="en-US" dirty="0"/>
              <a:t>Diplomatic emissions </a:t>
            </a:r>
          </a:p>
          <a:p>
            <a:r>
              <a:rPr lang="en-US" dirty="0"/>
              <a:t>Governments </a:t>
            </a:r>
          </a:p>
          <a:p>
            <a:r>
              <a:rPr lang="en-US" dirty="0"/>
              <a:t>Individuals</a:t>
            </a:r>
          </a:p>
        </p:txBody>
      </p:sp>
    </p:spTree>
    <p:extLst>
      <p:ext uri="{BB962C8B-B14F-4D97-AF65-F5344CB8AC3E}">
        <p14:creationId xmlns:p14="http://schemas.microsoft.com/office/powerpoint/2010/main" val="202767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350E6-1E36-43F3-AF14-E9A723DFBBC8}"/>
              </a:ext>
            </a:extLst>
          </p:cNvPr>
          <p:cNvSpPr>
            <a:spLocks noGrp="1"/>
          </p:cNvSpPr>
          <p:nvPr>
            <p:ph type="title"/>
          </p:nvPr>
        </p:nvSpPr>
        <p:spPr/>
        <p:txBody>
          <a:bodyPr/>
          <a:lstStyle/>
          <a:p>
            <a:pPr algn="ctr"/>
            <a:r>
              <a:rPr lang="en-GB" dirty="0"/>
              <a:t>Target geographical area</a:t>
            </a:r>
            <a:endParaRPr lang="en-US" dirty="0"/>
          </a:p>
        </p:txBody>
      </p:sp>
      <p:pic>
        <p:nvPicPr>
          <p:cNvPr id="4" name="Picture 3" descr="Map&#10;&#10;Description automatically generated">
            <a:extLst>
              <a:ext uri="{FF2B5EF4-FFF2-40B4-BE49-F238E27FC236}">
                <a16:creationId xmlns:a16="http://schemas.microsoft.com/office/drawing/2014/main" id="{1482394F-27E9-4A03-A913-29941C556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789" y="2573383"/>
            <a:ext cx="7718693" cy="4069926"/>
          </a:xfrm>
          <a:prstGeom prst="rect">
            <a:avLst/>
          </a:prstGeom>
        </p:spPr>
      </p:pic>
      <p:sp>
        <p:nvSpPr>
          <p:cNvPr id="7" name="Content Placeholder 6"/>
          <p:cNvSpPr>
            <a:spLocks noGrp="1"/>
          </p:cNvSpPr>
          <p:nvPr>
            <p:ph idx="1"/>
          </p:nvPr>
        </p:nvSpPr>
        <p:spPr/>
        <p:txBody>
          <a:bodyPr/>
          <a:lstStyle/>
          <a:p>
            <a:r>
              <a:rPr lang="en-US" dirty="0"/>
              <a:t>MENA countries: Algeria, Bahrain, Egypt, Iran, Iraq, Palestine, Jordan, Kuwait, Lebanon, Libya, Morocco, Oman, Qatar, Saudi Arabia, Syria, Tunisia, United Arab Emirates and Yemen</a:t>
            </a:r>
          </a:p>
        </p:txBody>
      </p:sp>
    </p:spTree>
    <p:extLst>
      <p:ext uri="{BB962C8B-B14F-4D97-AF65-F5344CB8AC3E}">
        <p14:creationId xmlns:p14="http://schemas.microsoft.com/office/powerpoint/2010/main" val="322359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B273-0F2A-4280-8C76-E01D5CBCC41C}"/>
              </a:ext>
            </a:extLst>
          </p:cNvPr>
          <p:cNvSpPr>
            <a:spLocks noGrp="1"/>
          </p:cNvSpPr>
          <p:nvPr>
            <p:ph type="title"/>
          </p:nvPr>
        </p:nvSpPr>
        <p:spPr/>
        <p:txBody>
          <a:bodyPr/>
          <a:lstStyle/>
          <a:p>
            <a:r>
              <a:rPr lang="en-GB" dirty="0"/>
              <a:t>Our services</a:t>
            </a:r>
            <a:endParaRPr lang="en-US" dirty="0"/>
          </a:p>
        </p:txBody>
      </p:sp>
      <p:sp>
        <p:nvSpPr>
          <p:cNvPr id="3" name="Content Placeholder 2">
            <a:extLst>
              <a:ext uri="{FF2B5EF4-FFF2-40B4-BE49-F238E27FC236}">
                <a16:creationId xmlns:a16="http://schemas.microsoft.com/office/drawing/2014/main" id="{721BF96B-1A82-423A-9FED-AD8D1BC69393}"/>
              </a:ext>
            </a:extLst>
          </p:cNvPr>
          <p:cNvSpPr>
            <a:spLocks noGrp="1"/>
          </p:cNvSpPr>
          <p:nvPr>
            <p:ph idx="1"/>
          </p:nvPr>
        </p:nvSpPr>
        <p:spPr>
          <a:xfrm>
            <a:off x="677334" y="1488613"/>
            <a:ext cx="8596668" cy="5092940"/>
          </a:xfrm>
        </p:spPr>
        <p:txBody>
          <a:bodyPr>
            <a:normAutofit fontScale="92500" lnSpcReduction="20000"/>
          </a:bodyPr>
          <a:lstStyle/>
          <a:p>
            <a:r>
              <a:rPr lang="en-US" dirty="0"/>
              <a:t>Determine general Top 10 News </a:t>
            </a:r>
          </a:p>
          <a:p>
            <a:r>
              <a:rPr lang="en-US" dirty="0"/>
              <a:t>Determine top 10 News in a Specific Area</a:t>
            </a:r>
          </a:p>
          <a:p>
            <a:r>
              <a:rPr lang="en-US" dirty="0"/>
              <a:t>Determine the top 10 News Within a Specific filtration</a:t>
            </a:r>
          </a:p>
          <a:p>
            <a:r>
              <a:rPr lang="en-US" dirty="0"/>
              <a:t>Export reports in different formats PDF, Excel..</a:t>
            </a:r>
            <a:r>
              <a:rPr lang="en-US" dirty="0" err="1"/>
              <a:t>etc</a:t>
            </a:r>
            <a:endParaRPr lang="en-US" dirty="0"/>
          </a:p>
          <a:p>
            <a:r>
              <a:rPr lang="en-US" dirty="0"/>
              <a:t>Statistics, insights, and figures on a specific topic</a:t>
            </a:r>
          </a:p>
          <a:p>
            <a:r>
              <a:rPr lang="en-US" dirty="0"/>
              <a:t>Reports of interactions on the specific topic</a:t>
            </a:r>
          </a:p>
          <a:p>
            <a:r>
              <a:rPr lang="en-US" dirty="0"/>
              <a:t>Interaction on a specific post</a:t>
            </a:r>
          </a:p>
          <a:p>
            <a:r>
              <a:rPr lang="en-US" dirty="0"/>
              <a:t>Reports about users' behavior on a specific topic</a:t>
            </a:r>
          </a:p>
          <a:p>
            <a:r>
              <a:rPr lang="en-US" dirty="0"/>
              <a:t>Check news credibility and source</a:t>
            </a:r>
          </a:p>
          <a:p>
            <a:r>
              <a:rPr lang="en-US" dirty="0"/>
              <a:t>Expanded report on all services within a specific region</a:t>
            </a:r>
          </a:p>
          <a:p>
            <a:r>
              <a:rPr lang="en-US" dirty="0" err="1"/>
              <a:t>A'ain</a:t>
            </a:r>
            <a:r>
              <a:rPr lang="en-US" dirty="0"/>
              <a:t> </a:t>
            </a:r>
            <a:r>
              <a:rPr lang="en-US" dirty="0" err="1"/>
              <a:t>Cloude</a:t>
            </a:r>
            <a:r>
              <a:rPr lang="en-US" dirty="0"/>
              <a:t> services</a:t>
            </a:r>
          </a:p>
          <a:p>
            <a:r>
              <a:rPr lang="en-US" dirty="0"/>
              <a:t>Opening previous years archive </a:t>
            </a:r>
          </a:p>
          <a:p>
            <a:r>
              <a:rPr lang="en-US" dirty="0"/>
              <a:t>Push notifications for users about detected breaking news</a:t>
            </a:r>
          </a:p>
          <a:p>
            <a:r>
              <a:rPr lang="en-US" dirty="0"/>
              <a:t>Push SMS</a:t>
            </a:r>
          </a:p>
          <a:p>
            <a:r>
              <a:rPr lang="en-US" dirty="0"/>
              <a:t>Push emails</a:t>
            </a:r>
          </a:p>
        </p:txBody>
      </p:sp>
    </p:spTree>
    <p:extLst>
      <p:ext uri="{BB962C8B-B14F-4D97-AF65-F5344CB8AC3E}">
        <p14:creationId xmlns:p14="http://schemas.microsoft.com/office/powerpoint/2010/main" val="324090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with low confidence">
            <a:extLst>
              <a:ext uri="{FF2B5EF4-FFF2-40B4-BE49-F238E27FC236}">
                <a16:creationId xmlns:a16="http://schemas.microsoft.com/office/drawing/2014/main" id="{56500864-DD0F-4735-82CF-438EB1F91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7568"/>
            <a:ext cx="12192000" cy="6302863"/>
          </a:xfrm>
          <a:prstGeom prst="rect">
            <a:avLst/>
          </a:prstGeom>
        </p:spPr>
      </p:pic>
      <p:sp>
        <p:nvSpPr>
          <p:cNvPr id="2" name="Title 1"/>
          <p:cNvSpPr>
            <a:spLocks noGrp="1"/>
          </p:cNvSpPr>
          <p:nvPr>
            <p:ph type="title"/>
          </p:nvPr>
        </p:nvSpPr>
        <p:spPr/>
        <p:txBody>
          <a:bodyPr/>
          <a:lstStyle/>
          <a:p>
            <a:r>
              <a:rPr lang="en-US" dirty="0"/>
              <a:t>EDA Report </a:t>
            </a:r>
          </a:p>
        </p:txBody>
      </p:sp>
    </p:spTree>
    <p:extLst>
      <p:ext uri="{BB962C8B-B14F-4D97-AF65-F5344CB8AC3E}">
        <p14:creationId xmlns:p14="http://schemas.microsoft.com/office/powerpoint/2010/main" val="3009665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with medium confidence">
            <a:extLst>
              <a:ext uri="{FF2B5EF4-FFF2-40B4-BE49-F238E27FC236}">
                <a16:creationId xmlns:a16="http://schemas.microsoft.com/office/drawing/2014/main" id="{CBAF3AA4-4588-4BE9-88AB-5E3B4E619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7568"/>
            <a:ext cx="12192000" cy="6302863"/>
          </a:xfrm>
          <a:prstGeom prst="rect">
            <a:avLst/>
          </a:prstGeom>
        </p:spPr>
      </p:pic>
    </p:spTree>
    <p:extLst>
      <p:ext uri="{BB962C8B-B14F-4D97-AF65-F5344CB8AC3E}">
        <p14:creationId xmlns:p14="http://schemas.microsoft.com/office/powerpoint/2010/main" val="15274332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3702</TotalTime>
  <Words>634</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Trebuchet MS</vt:lpstr>
      <vt:lpstr>Trebuchet MS (Body)</vt:lpstr>
      <vt:lpstr>Wingdings 3</vt:lpstr>
      <vt:lpstr>Facet</vt:lpstr>
      <vt:lpstr>PowerPoint Presentation</vt:lpstr>
      <vt:lpstr>Project Team</vt:lpstr>
      <vt:lpstr>Why is AI project</vt:lpstr>
      <vt:lpstr>What is AI project, The main idea of ​​the project is: </vt:lpstr>
      <vt:lpstr> A’ain target audience  </vt:lpstr>
      <vt:lpstr>Target geographical area</vt:lpstr>
      <vt:lpstr>Our services</vt:lpstr>
      <vt:lpstr>EDA Report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Atwan, Mohannad GIZ PS</dc:creator>
  <cp:lastModifiedBy>Atwan, Mohannad GIZ PS</cp:lastModifiedBy>
  <cp:revision>27</cp:revision>
  <dcterms:created xsi:type="dcterms:W3CDTF">2022-05-21T11:51:36Z</dcterms:created>
  <dcterms:modified xsi:type="dcterms:W3CDTF">2022-05-25T14:29:30Z</dcterms:modified>
</cp:coreProperties>
</file>