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Lst>
  <p:notesMasterIdLst>
    <p:notesMasterId r:id="rId10"/>
  </p:notesMasterIdLst>
  <p:sldIdLst>
    <p:sldId id="256" r:id="rId2"/>
    <p:sldId id="258" r:id="rId3"/>
    <p:sldId id="257" r:id="rId4"/>
    <p:sldId id="259" r:id="rId5"/>
    <p:sldId id="260" r:id="rId6"/>
    <p:sldId id="263" r:id="rId7"/>
    <p:sldId id="264"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7984"/>
  </p:normalViewPr>
  <p:slideViewPr>
    <p:cSldViewPr snapToGrid="0" snapToObjects="1">
      <p:cViewPr varScale="1">
        <p:scale>
          <a:sx n="82" d="100"/>
          <a:sy n="82" d="100"/>
        </p:scale>
        <p:origin x="169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99765-8FCF-5544-B982-1627E46FB38A}" type="datetimeFigureOut">
              <a:rPr lang="en-US" smtClean="0"/>
              <a:t>9/13/21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F05E19-1C2A-A448-890B-E7A31C4DE057}" type="slidenum">
              <a:rPr lang="en-US" smtClean="0"/>
              <a:t>‹#›</a:t>
            </a:fld>
            <a:endParaRPr lang="en-US"/>
          </a:p>
        </p:txBody>
      </p:sp>
    </p:spTree>
    <p:extLst>
      <p:ext uri="{BB962C8B-B14F-4D97-AF65-F5344CB8AC3E}">
        <p14:creationId xmlns:p14="http://schemas.microsoft.com/office/powerpoint/2010/main" val="1447124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Curious clients </a:t>
            </a:r>
          </a:p>
        </p:txBody>
      </p:sp>
      <p:sp>
        <p:nvSpPr>
          <p:cNvPr id="4" name="Slide Number Placeholder 3"/>
          <p:cNvSpPr>
            <a:spLocks noGrp="1"/>
          </p:cNvSpPr>
          <p:nvPr>
            <p:ph type="sldNum" sz="quarter" idx="5"/>
          </p:nvPr>
        </p:nvSpPr>
        <p:spPr/>
        <p:txBody>
          <a:bodyPr/>
          <a:lstStyle/>
          <a:p>
            <a:fld id="{9EF05E19-1C2A-A448-890B-E7A31C4DE057}" type="slidenum">
              <a:rPr lang="en-US" smtClean="0"/>
              <a:t>1</a:t>
            </a:fld>
            <a:endParaRPr lang="en-US"/>
          </a:p>
        </p:txBody>
      </p:sp>
    </p:spTree>
    <p:extLst>
      <p:ext uri="{BB962C8B-B14F-4D97-AF65-F5344CB8AC3E}">
        <p14:creationId xmlns:p14="http://schemas.microsoft.com/office/powerpoint/2010/main" val="3611397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just looking at the closing price, it is hard to decide which airlines to invest in since the overall trends seem to be similar where there is a drop around the beginning of last year due to COVID. </a:t>
            </a:r>
          </a:p>
        </p:txBody>
      </p:sp>
      <p:sp>
        <p:nvSpPr>
          <p:cNvPr id="4" name="Slide Number Placeholder 3"/>
          <p:cNvSpPr>
            <a:spLocks noGrp="1"/>
          </p:cNvSpPr>
          <p:nvPr>
            <p:ph type="sldNum" sz="quarter" idx="5"/>
          </p:nvPr>
        </p:nvSpPr>
        <p:spPr/>
        <p:txBody>
          <a:bodyPr/>
          <a:lstStyle/>
          <a:p>
            <a:fld id="{9EF05E19-1C2A-A448-890B-E7A31C4DE057}" type="slidenum">
              <a:rPr lang="en-US" smtClean="0"/>
              <a:t>3</a:t>
            </a:fld>
            <a:endParaRPr lang="en-US"/>
          </a:p>
        </p:txBody>
      </p:sp>
    </p:spTree>
    <p:extLst>
      <p:ext uri="{BB962C8B-B14F-4D97-AF65-F5344CB8AC3E}">
        <p14:creationId xmlns:p14="http://schemas.microsoft.com/office/powerpoint/2010/main" val="2498680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easy evaluation is to compare risk and expected return based on the daily percent change, and from this, you can see that southwest airlines is the best option with a higher expected return and lowest risk. </a:t>
            </a:r>
          </a:p>
        </p:txBody>
      </p:sp>
      <p:sp>
        <p:nvSpPr>
          <p:cNvPr id="4" name="Slide Number Placeholder 3"/>
          <p:cNvSpPr>
            <a:spLocks noGrp="1"/>
          </p:cNvSpPr>
          <p:nvPr>
            <p:ph type="sldNum" sz="quarter" idx="5"/>
          </p:nvPr>
        </p:nvSpPr>
        <p:spPr/>
        <p:txBody>
          <a:bodyPr/>
          <a:lstStyle/>
          <a:p>
            <a:fld id="{9EF05E19-1C2A-A448-890B-E7A31C4DE057}" type="slidenum">
              <a:rPr lang="en-US" smtClean="0"/>
              <a:t>4</a:t>
            </a:fld>
            <a:endParaRPr lang="en-US"/>
          </a:p>
        </p:txBody>
      </p:sp>
    </p:spTree>
    <p:extLst>
      <p:ext uri="{BB962C8B-B14F-4D97-AF65-F5344CB8AC3E}">
        <p14:creationId xmlns:p14="http://schemas.microsoft.com/office/powerpoint/2010/main" val="661229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Bollinger bands are a type of statistical chart to indicate the price volatility over time. When the bandwidth widens, volatility increases as an indication that any existing trend may be ending. Also, if the price drops below the lower band, it indicates the stock is oversold, and there might be a correction.</a:t>
            </a:r>
          </a:p>
          <a:p>
            <a:endParaRPr lang="en-US" dirty="0"/>
          </a:p>
        </p:txBody>
      </p:sp>
      <p:sp>
        <p:nvSpPr>
          <p:cNvPr id="4" name="Slide Number Placeholder 3"/>
          <p:cNvSpPr>
            <a:spLocks noGrp="1"/>
          </p:cNvSpPr>
          <p:nvPr>
            <p:ph type="sldNum" sz="quarter" idx="5"/>
          </p:nvPr>
        </p:nvSpPr>
        <p:spPr/>
        <p:txBody>
          <a:bodyPr/>
          <a:lstStyle/>
          <a:p>
            <a:fld id="{9EF05E19-1C2A-A448-890B-E7A31C4DE057}" type="slidenum">
              <a:rPr lang="en-US" smtClean="0"/>
              <a:t>5</a:t>
            </a:fld>
            <a:endParaRPr lang="en-US"/>
          </a:p>
        </p:txBody>
      </p:sp>
    </p:spTree>
    <p:extLst>
      <p:ext uri="{BB962C8B-B14F-4D97-AF65-F5344CB8AC3E}">
        <p14:creationId xmlns:p14="http://schemas.microsoft.com/office/powerpoint/2010/main" val="923071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some common indicators to decide when to enter and exit.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Moving average convergence and divergence is the difference between the short term (12-period) and long term(26-period) exponential moving average compared to the 9-period exponential moving average as the signal line. When the difference goes above the signal line, that indicates an upward trend to buy. As there is an increase in the rate of price change for the short-term period, the trend is further validated by comparing to an even more recent moving average- the signal line. The reverse is valid for a downward direction to take a short position. </a:t>
            </a:r>
          </a:p>
        </p:txBody>
      </p:sp>
      <p:sp>
        <p:nvSpPr>
          <p:cNvPr id="4" name="Slide Number Placeholder 3"/>
          <p:cNvSpPr>
            <a:spLocks noGrp="1"/>
          </p:cNvSpPr>
          <p:nvPr>
            <p:ph type="sldNum" sz="quarter" idx="5"/>
          </p:nvPr>
        </p:nvSpPr>
        <p:spPr/>
        <p:txBody>
          <a:bodyPr/>
          <a:lstStyle/>
          <a:p>
            <a:fld id="{9EF05E19-1C2A-A448-890B-E7A31C4DE057}" type="slidenum">
              <a:rPr lang="en-US" smtClean="0"/>
              <a:t>6</a:t>
            </a:fld>
            <a:endParaRPr lang="en-US"/>
          </a:p>
        </p:txBody>
      </p:sp>
    </p:spTree>
    <p:extLst>
      <p:ext uri="{BB962C8B-B14F-4D97-AF65-F5344CB8AC3E}">
        <p14:creationId xmlns:p14="http://schemas.microsoft.com/office/powerpoint/2010/main" val="3422876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assuming if you buy and sell at all the point for all the stock purchases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find </a:t>
            </a:r>
            <a:r>
              <a:rPr lang="en-US" dirty="0" err="1"/>
              <a:t>Macd</a:t>
            </a:r>
            <a:r>
              <a:rPr lang="en-US" dirty="0"/>
              <a:t> return by calculating the difference between stock price per day and multiply by 1(buy)or 0 (sell or do nothing)</a:t>
            </a:r>
          </a:p>
          <a:p>
            <a:endParaRPr lang="en-US" dirty="0"/>
          </a:p>
          <a:p>
            <a:r>
              <a:rPr lang="en-US" dirty="0"/>
              <a:t>Calculated using 10k/the first closing price to find number of shares purchased then multiple number of stocks by the </a:t>
            </a:r>
            <a:r>
              <a:rPr lang="en-US" dirty="0" err="1"/>
              <a:t>macd</a:t>
            </a:r>
            <a:r>
              <a:rPr lang="en-US" dirty="0"/>
              <a:t> return then sum it up to get the total return</a:t>
            </a:r>
          </a:p>
        </p:txBody>
      </p:sp>
      <p:sp>
        <p:nvSpPr>
          <p:cNvPr id="4" name="Slide Number Placeholder 3"/>
          <p:cNvSpPr>
            <a:spLocks noGrp="1"/>
          </p:cNvSpPr>
          <p:nvPr>
            <p:ph type="sldNum" sz="quarter" idx="5"/>
          </p:nvPr>
        </p:nvSpPr>
        <p:spPr/>
        <p:txBody>
          <a:bodyPr/>
          <a:lstStyle/>
          <a:p>
            <a:fld id="{9EF05E19-1C2A-A448-890B-E7A31C4DE057}" type="slidenum">
              <a:rPr lang="en-US" smtClean="0"/>
              <a:t>7</a:t>
            </a:fld>
            <a:endParaRPr lang="en-US"/>
          </a:p>
        </p:txBody>
      </p:sp>
    </p:spTree>
    <p:extLst>
      <p:ext uri="{BB962C8B-B14F-4D97-AF65-F5344CB8AC3E}">
        <p14:creationId xmlns:p14="http://schemas.microsoft.com/office/powerpoint/2010/main" val="2016354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September 13, 2021</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95276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September 13, 2021</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6414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September 13, 2021</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8882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September 13, 2021</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5801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September 13, 2021</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35736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September 13, 2021</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8080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September 13, 2021</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5635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September 13, 2021</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584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September 13, 2021</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9017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September 13, 2021</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80752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September 13, 2021</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96545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Monday, September 13, 2021</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206365841"/>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70" r:id="rId6"/>
    <p:sldLayoutId id="2147483765" r:id="rId7"/>
    <p:sldLayoutId id="2147483766" r:id="rId8"/>
    <p:sldLayoutId id="2147483767" r:id="rId9"/>
    <p:sldLayoutId id="2147483769" r:id="rId10"/>
    <p:sldLayoutId id="2147483768"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linkedin.com/in/miafryer/" TargetMode="External"/><Relationship Id="rId2" Type="http://schemas.openxmlformats.org/officeDocument/2006/relationships/hyperlink" Target="https://github.com/miazfrye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70">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igh angle view of buildings and the sky">
            <a:extLst>
              <a:ext uri="{FF2B5EF4-FFF2-40B4-BE49-F238E27FC236}">
                <a16:creationId xmlns:a16="http://schemas.microsoft.com/office/drawing/2014/main" id="{E5B34543-DB11-48A3-9AAE-C2A61931AC83}"/>
              </a:ext>
            </a:extLst>
          </p:cNvPr>
          <p:cNvPicPr>
            <a:picLocks noChangeAspect="1"/>
          </p:cNvPicPr>
          <p:nvPr/>
        </p:nvPicPr>
        <p:blipFill rotWithShape="1">
          <a:blip r:embed="rId3"/>
          <a:srcRect t="16219" b="29170"/>
          <a:stretch/>
        </p:blipFill>
        <p:spPr>
          <a:xfrm>
            <a:off x="-2" y="10"/>
            <a:ext cx="12192002" cy="4461036"/>
          </a:xfrm>
          <a:prstGeom prst="rect">
            <a:avLst/>
          </a:prstGeom>
        </p:spPr>
      </p:pic>
      <p:sp>
        <p:nvSpPr>
          <p:cNvPr id="95" name="Rectangle 72">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74">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Freeform: Shape 76">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8" name="Rectangle 78">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BF0DF0-196B-0941-A995-9431AACE47C4}"/>
              </a:ext>
            </a:extLst>
          </p:cNvPr>
          <p:cNvSpPr>
            <a:spLocks noGrp="1"/>
          </p:cNvSpPr>
          <p:nvPr>
            <p:ph type="ctrTitle"/>
          </p:nvPr>
        </p:nvSpPr>
        <p:spPr>
          <a:xfrm>
            <a:off x="1007034" y="4038110"/>
            <a:ext cx="10177929" cy="1354192"/>
          </a:xfrm>
        </p:spPr>
        <p:txBody>
          <a:bodyPr>
            <a:normAutofit/>
          </a:bodyPr>
          <a:lstStyle/>
          <a:p>
            <a:pPr algn="l"/>
            <a:r>
              <a:rPr lang="en-US" sz="3600" dirty="0">
                <a:solidFill>
                  <a:schemeClr val="bg1"/>
                </a:solidFill>
              </a:rPr>
              <a:t>Airlines stocks comparison</a:t>
            </a:r>
          </a:p>
        </p:txBody>
      </p:sp>
      <p:sp>
        <p:nvSpPr>
          <p:cNvPr id="3" name="Subtitle 2">
            <a:extLst>
              <a:ext uri="{FF2B5EF4-FFF2-40B4-BE49-F238E27FC236}">
                <a16:creationId xmlns:a16="http://schemas.microsoft.com/office/drawing/2014/main" id="{AE09AE76-99CC-2146-9DD3-9B6E3C20BF3D}"/>
              </a:ext>
            </a:extLst>
          </p:cNvPr>
          <p:cNvSpPr>
            <a:spLocks noGrp="1"/>
          </p:cNvSpPr>
          <p:nvPr>
            <p:ph type="subTitle" idx="1"/>
          </p:nvPr>
        </p:nvSpPr>
        <p:spPr>
          <a:xfrm>
            <a:off x="1007034" y="5480295"/>
            <a:ext cx="9448800" cy="429904"/>
          </a:xfrm>
        </p:spPr>
        <p:txBody>
          <a:bodyPr>
            <a:normAutofit/>
          </a:bodyPr>
          <a:lstStyle/>
          <a:p>
            <a:pPr algn="l"/>
            <a:r>
              <a:rPr lang="en-US" sz="1200" dirty="0">
                <a:solidFill>
                  <a:schemeClr val="bg1"/>
                </a:solidFill>
              </a:rPr>
              <a:t>Southwest, American, Delta, United Airlines </a:t>
            </a:r>
          </a:p>
          <a:p>
            <a:pPr algn="l"/>
            <a:endParaRPr lang="en-US" sz="1200" dirty="0">
              <a:solidFill>
                <a:schemeClr val="bg1"/>
              </a:solidFill>
            </a:endParaRPr>
          </a:p>
        </p:txBody>
      </p:sp>
      <p:sp>
        <p:nvSpPr>
          <p:cNvPr id="5" name="TextBox 4">
            <a:extLst>
              <a:ext uri="{FF2B5EF4-FFF2-40B4-BE49-F238E27FC236}">
                <a16:creationId xmlns:a16="http://schemas.microsoft.com/office/drawing/2014/main" id="{24472370-20B5-9F40-9E27-170846796E84}"/>
              </a:ext>
            </a:extLst>
          </p:cNvPr>
          <p:cNvSpPr txBox="1"/>
          <p:nvPr/>
        </p:nvSpPr>
        <p:spPr>
          <a:xfrm>
            <a:off x="929544" y="5973662"/>
            <a:ext cx="4153546" cy="369332"/>
          </a:xfrm>
          <a:prstGeom prst="rect">
            <a:avLst/>
          </a:prstGeom>
          <a:noFill/>
        </p:spPr>
        <p:txBody>
          <a:bodyPr wrap="square" rtlCol="0">
            <a:spAutoFit/>
          </a:bodyPr>
          <a:lstStyle/>
          <a:p>
            <a:r>
              <a:rPr lang="en-US" dirty="0">
                <a:solidFill>
                  <a:schemeClr val="bg1"/>
                </a:solidFill>
              </a:rPr>
              <a:t>Author:  Mia Fryer</a:t>
            </a:r>
          </a:p>
        </p:txBody>
      </p:sp>
    </p:spTree>
    <p:extLst>
      <p:ext uri="{BB962C8B-B14F-4D97-AF65-F5344CB8AC3E}">
        <p14:creationId xmlns:p14="http://schemas.microsoft.com/office/powerpoint/2010/main" val="319083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7073-33D8-7446-9518-E9D72A6F183D}"/>
              </a:ext>
            </a:extLst>
          </p:cNvPr>
          <p:cNvSpPr>
            <a:spLocks noGrp="1"/>
          </p:cNvSpPr>
          <p:nvPr>
            <p:ph type="title"/>
          </p:nvPr>
        </p:nvSpPr>
        <p:spPr>
          <a:xfrm>
            <a:off x="1371600" y="14859"/>
            <a:ext cx="10241280" cy="1234440"/>
          </a:xfrm>
        </p:spPr>
        <p:txBody>
          <a:bodyPr/>
          <a:lstStyle/>
          <a:p>
            <a:r>
              <a:rPr lang="en-US" dirty="0"/>
              <a:t>Agenda </a:t>
            </a:r>
          </a:p>
        </p:txBody>
      </p:sp>
      <p:sp>
        <p:nvSpPr>
          <p:cNvPr id="3" name="Content Placeholder 2">
            <a:extLst>
              <a:ext uri="{FF2B5EF4-FFF2-40B4-BE49-F238E27FC236}">
                <a16:creationId xmlns:a16="http://schemas.microsoft.com/office/drawing/2014/main" id="{C284867A-2904-6D40-9564-3D25ABACDD67}"/>
              </a:ext>
            </a:extLst>
          </p:cNvPr>
          <p:cNvSpPr>
            <a:spLocks noGrp="1"/>
          </p:cNvSpPr>
          <p:nvPr>
            <p:ph idx="1"/>
          </p:nvPr>
        </p:nvSpPr>
        <p:spPr/>
        <p:txBody>
          <a:bodyPr/>
          <a:lstStyle/>
          <a:p>
            <a:endParaRPr lang="en-US" dirty="0"/>
          </a:p>
          <a:p>
            <a:endParaRPr lang="en-US" dirty="0"/>
          </a:p>
        </p:txBody>
      </p:sp>
      <p:graphicFrame>
        <p:nvGraphicFramePr>
          <p:cNvPr id="5" name="Table 5">
            <a:extLst>
              <a:ext uri="{FF2B5EF4-FFF2-40B4-BE49-F238E27FC236}">
                <a16:creationId xmlns:a16="http://schemas.microsoft.com/office/drawing/2014/main" id="{C4C8BA20-129E-5B4F-930B-E9F3DA897321}"/>
              </a:ext>
            </a:extLst>
          </p:cNvPr>
          <p:cNvGraphicFramePr>
            <a:graphicFrameLocks noGrp="1"/>
          </p:cNvGraphicFramePr>
          <p:nvPr>
            <p:extLst>
              <p:ext uri="{D42A27DB-BD31-4B8C-83A1-F6EECF244321}">
                <p14:modId xmlns:p14="http://schemas.microsoft.com/office/powerpoint/2010/main" val="1905197550"/>
              </p:ext>
            </p:extLst>
          </p:nvPr>
        </p:nvGraphicFramePr>
        <p:xfrm>
          <a:off x="1371600" y="2099011"/>
          <a:ext cx="9105254" cy="2643465"/>
        </p:xfrm>
        <a:graphic>
          <a:graphicData uri="http://schemas.openxmlformats.org/drawingml/2006/table">
            <a:tbl>
              <a:tblPr firstRow="1" bandRow="1">
                <a:tableStyleId>{5C22544A-7EE6-4342-B048-85BDC9FD1C3A}</a:tableStyleId>
              </a:tblPr>
              <a:tblGrid>
                <a:gridCol w="4552627">
                  <a:extLst>
                    <a:ext uri="{9D8B030D-6E8A-4147-A177-3AD203B41FA5}">
                      <a16:colId xmlns:a16="http://schemas.microsoft.com/office/drawing/2014/main" val="4034731148"/>
                    </a:ext>
                  </a:extLst>
                </a:gridCol>
                <a:gridCol w="4552627">
                  <a:extLst>
                    <a:ext uri="{9D8B030D-6E8A-4147-A177-3AD203B41FA5}">
                      <a16:colId xmlns:a16="http://schemas.microsoft.com/office/drawing/2014/main" val="664629203"/>
                    </a:ext>
                  </a:extLst>
                </a:gridCol>
              </a:tblGrid>
              <a:tr h="881155">
                <a:tc>
                  <a:txBody>
                    <a:bodyPr/>
                    <a:lstStyle/>
                    <a:p>
                      <a:r>
                        <a:rPr lang="en-US" dirty="0"/>
                        <a:t>Questions </a:t>
                      </a:r>
                    </a:p>
                  </a:txBody>
                  <a:tcPr/>
                </a:tc>
                <a:tc>
                  <a:txBody>
                    <a:bodyPr/>
                    <a:lstStyle/>
                    <a:p>
                      <a:r>
                        <a:rPr lang="en-US" dirty="0"/>
                        <a:t>Factors </a:t>
                      </a:r>
                    </a:p>
                  </a:txBody>
                  <a:tcPr/>
                </a:tc>
                <a:extLst>
                  <a:ext uri="{0D108BD9-81ED-4DB2-BD59-A6C34878D82A}">
                    <a16:rowId xmlns:a16="http://schemas.microsoft.com/office/drawing/2014/main" val="4218845907"/>
                  </a:ext>
                </a:extLst>
              </a:tr>
              <a:tr h="881155">
                <a:tc>
                  <a:txBody>
                    <a:bodyPr/>
                    <a:lstStyle/>
                    <a:p>
                      <a:r>
                        <a:rPr lang="en-US" dirty="0"/>
                        <a:t>Which airlines to invest in </a:t>
                      </a:r>
                    </a:p>
                  </a:txBody>
                  <a:tcPr/>
                </a:tc>
                <a:tc>
                  <a:txBody>
                    <a:bodyPr/>
                    <a:lstStyle/>
                    <a:p>
                      <a:r>
                        <a:rPr lang="en-US" dirty="0"/>
                        <a:t>Risk evaluation </a:t>
                      </a:r>
                    </a:p>
                  </a:txBody>
                  <a:tcPr/>
                </a:tc>
                <a:extLst>
                  <a:ext uri="{0D108BD9-81ED-4DB2-BD59-A6C34878D82A}">
                    <a16:rowId xmlns:a16="http://schemas.microsoft.com/office/drawing/2014/main" val="521531417"/>
                  </a:ext>
                </a:extLst>
              </a:tr>
              <a:tr h="881155">
                <a:tc>
                  <a:txBody>
                    <a:bodyPr/>
                    <a:lstStyle/>
                    <a:p>
                      <a:r>
                        <a:rPr lang="en-US" dirty="0"/>
                        <a:t>When to enter and sell </a:t>
                      </a:r>
                    </a:p>
                  </a:txBody>
                  <a:tcPr/>
                </a:tc>
                <a:tc>
                  <a:txBody>
                    <a:bodyPr/>
                    <a:lstStyle/>
                    <a:p>
                      <a:r>
                        <a:rPr lang="en-US" dirty="0"/>
                        <a:t>Trend indicators: Bollinger bands and Moving Average </a:t>
                      </a:r>
                    </a:p>
                  </a:txBody>
                  <a:tcPr/>
                </a:tc>
                <a:extLst>
                  <a:ext uri="{0D108BD9-81ED-4DB2-BD59-A6C34878D82A}">
                    <a16:rowId xmlns:a16="http://schemas.microsoft.com/office/drawing/2014/main" val="2018511474"/>
                  </a:ext>
                </a:extLst>
              </a:tr>
            </a:tbl>
          </a:graphicData>
        </a:graphic>
      </p:graphicFrame>
    </p:spTree>
    <p:extLst>
      <p:ext uri="{BB962C8B-B14F-4D97-AF65-F5344CB8AC3E}">
        <p14:creationId xmlns:p14="http://schemas.microsoft.com/office/powerpoint/2010/main" val="3165450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65A8-6241-2C45-A27C-9E3DC47415E0}"/>
              </a:ext>
            </a:extLst>
          </p:cNvPr>
          <p:cNvSpPr>
            <a:spLocks noGrp="1"/>
          </p:cNvSpPr>
          <p:nvPr>
            <p:ph type="title"/>
          </p:nvPr>
        </p:nvSpPr>
        <p:spPr>
          <a:xfrm>
            <a:off x="1371441" y="0"/>
            <a:ext cx="10241280" cy="1234440"/>
          </a:xfrm>
        </p:spPr>
        <p:txBody>
          <a:bodyPr/>
          <a:lstStyle/>
          <a:p>
            <a:r>
              <a:rPr lang="en-US" dirty="0"/>
              <a:t>Overview </a:t>
            </a:r>
          </a:p>
        </p:txBody>
      </p:sp>
      <p:pic>
        <p:nvPicPr>
          <p:cNvPr id="5" name="Content Placeholder 4" descr="Chart, scatter chart&#10;&#10;Description automatically generated">
            <a:extLst>
              <a:ext uri="{FF2B5EF4-FFF2-40B4-BE49-F238E27FC236}">
                <a16:creationId xmlns:a16="http://schemas.microsoft.com/office/drawing/2014/main" id="{A252778E-8F2D-D04B-89AB-0DBBF150BAAC}"/>
              </a:ext>
            </a:extLst>
          </p:cNvPr>
          <p:cNvPicPr>
            <a:picLocks noGrp="1" noChangeAspect="1"/>
          </p:cNvPicPr>
          <p:nvPr>
            <p:ph idx="1"/>
          </p:nvPr>
        </p:nvPicPr>
        <p:blipFill>
          <a:blip r:embed="rId3"/>
          <a:stretch>
            <a:fillRect/>
          </a:stretch>
        </p:blipFill>
        <p:spPr>
          <a:xfrm>
            <a:off x="1260607" y="1371600"/>
            <a:ext cx="10251946" cy="4300538"/>
          </a:xfrm>
        </p:spPr>
      </p:pic>
      <p:pic>
        <p:nvPicPr>
          <p:cNvPr id="4" name="Picture 3" descr="Graphical user interface, application&#10;&#10;Description automatically generated">
            <a:extLst>
              <a:ext uri="{FF2B5EF4-FFF2-40B4-BE49-F238E27FC236}">
                <a16:creationId xmlns:a16="http://schemas.microsoft.com/office/drawing/2014/main" id="{7083A571-5CB8-5946-9639-A9C7F28AEC6E}"/>
              </a:ext>
            </a:extLst>
          </p:cNvPr>
          <p:cNvPicPr>
            <a:picLocks noChangeAspect="1"/>
          </p:cNvPicPr>
          <p:nvPr/>
        </p:nvPicPr>
        <p:blipFill>
          <a:blip r:embed="rId4"/>
          <a:stretch>
            <a:fillRect/>
          </a:stretch>
        </p:blipFill>
        <p:spPr>
          <a:xfrm>
            <a:off x="0" y="1391608"/>
            <a:ext cx="12192000" cy="4876800"/>
          </a:xfrm>
          <a:prstGeom prst="rect">
            <a:avLst/>
          </a:prstGeom>
        </p:spPr>
      </p:pic>
    </p:spTree>
    <p:extLst>
      <p:ext uri="{BB962C8B-B14F-4D97-AF65-F5344CB8AC3E}">
        <p14:creationId xmlns:p14="http://schemas.microsoft.com/office/powerpoint/2010/main" val="4180632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03E7-FABD-0E45-9584-0927E7B93F4F}"/>
              </a:ext>
            </a:extLst>
          </p:cNvPr>
          <p:cNvSpPr>
            <a:spLocks noGrp="1"/>
          </p:cNvSpPr>
          <p:nvPr>
            <p:ph type="title"/>
          </p:nvPr>
        </p:nvSpPr>
        <p:spPr>
          <a:xfrm>
            <a:off x="1283392" y="14288"/>
            <a:ext cx="10241280" cy="1234440"/>
          </a:xfrm>
        </p:spPr>
        <p:txBody>
          <a:bodyPr/>
          <a:lstStyle/>
          <a:p>
            <a:r>
              <a:rPr lang="en-US" dirty="0"/>
              <a:t>Risk Evaluation </a:t>
            </a:r>
          </a:p>
        </p:txBody>
      </p:sp>
      <p:pic>
        <p:nvPicPr>
          <p:cNvPr id="5" name="Content Placeholder 4" descr="A picture containing chart&#10;&#10;Description automatically generated">
            <a:extLst>
              <a:ext uri="{FF2B5EF4-FFF2-40B4-BE49-F238E27FC236}">
                <a16:creationId xmlns:a16="http://schemas.microsoft.com/office/drawing/2014/main" id="{AF8A9BE2-576D-9E4A-B43A-942720646BB7}"/>
              </a:ext>
            </a:extLst>
          </p:cNvPr>
          <p:cNvPicPr>
            <a:picLocks noGrp="1" noChangeAspect="1"/>
          </p:cNvPicPr>
          <p:nvPr>
            <p:ph idx="1"/>
          </p:nvPr>
        </p:nvPicPr>
        <p:blipFill>
          <a:blip r:embed="rId3"/>
          <a:stretch>
            <a:fillRect/>
          </a:stretch>
        </p:blipFill>
        <p:spPr>
          <a:xfrm>
            <a:off x="1283392" y="1248728"/>
            <a:ext cx="7331971" cy="5032606"/>
          </a:xfrm>
        </p:spPr>
      </p:pic>
      <p:pic>
        <p:nvPicPr>
          <p:cNvPr id="4" name="Picture 3" descr="A picture containing graphical user interface&#10;&#10;Description automatically generated">
            <a:extLst>
              <a:ext uri="{FF2B5EF4-FFF2-40B4-BE49-F238E27FC236}">
                <a16:creationId xmlns:a16="http://schemas.microsoft.com/office/drawing/2014/main" id="{35E66348-9284-B347-BE14-BC9B70BAF432}"/>
              </a:ext>
            </a:extLst>
          </p:cNvPr>
          <p:cNvPicPr>
            <a:picLocks noChangeAspect="1"/>
          </p:cNvPicPr>
          <p:nvPr/>
        </p:nvPicPr>
        <p:blipFill>
          <a:blip r:embed="rId4"/>
          <a:stretch>
            <a:fillRect/>
          </a:stretch>
        </p:blipFill>
        <p:spPr>
          <a:xfrm>
            <a:off x="1283391" y="1198840"/>
            <a:ext cx="7446272" cy="5212391"/>
          </a:xfrm>
          <a:prstGeom prst="rect">
            <a:avLst/>
          </a:prstGeom>
        </p:spPr>
      </p:pic>
      <p:sp>
        <p:nvSpPr>
          <p:cNvPr id="3" name="Rectangle 2">
            <a:extLst>
              <a:ext uri="{FF2B5EF4-FFF2-40B4-BE49-F238E27FC236}">
                <a16:creationId xmlns:a16="http://schemas.microsoft.com/office/drawing/2014/main" id="{38F1FD01-5956-8245-9E6C-41F8D4F3B0D7}"/>
              </a:ext>
            </a:extLst>
          </p:cNvPr>
          <p:cNvSpPr/>
          <p:nvPr/>
        </p:nvSpPr>
        <p:spPr>
          <a:xfrm>
            <a:off x="7795647" y="5067947"/>
            <a:ext cx="1115877" cy="929898"/>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748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0BB72-9CEF-8046-A7EE-AE47398FC535}"/>
              </a:ext>
            </a:extLst>
          </p:cNvPr>
          <p:cNvSpPr>
            <a:spLocks noGrp="1"/>
          </p:cNvSpPr>
          <p:nvPr>
            <p:ph type="title"/>
          </p:nvPr>
        </p:nvSpPr>
        <p:spPr>
          <a:xfrm>
            <a:off x="1371600" y="0"/>
            <a:ext cx="10241280" cy="1234440"/>
          </a:xfrm>
        </p:spPr>
        <p:txBody>
          <a:bodyPr/>
          <a:lstStyle/>
          <a:p>
            <a:r>
              <a:rPr lang="en-US" dirty="0"/>
              <a:t>Bollinger bands</a:t>
            </a:r>
          </a:p>
        </p:txBody>
      </p:sp>
      <p:pic>
        <p:nvPicPr>
          <p:cNvPr id="11" name="Content Placeholder 10" descr="Chart, histogram&#10;&#10;Description automatically generated">
            <a:extLst>
              <a:ext uri="{FF2B5EF4-FFF2-40B4-BE49-F238E27FC236}">
                <a16:creationId xmlns:a16="http://schemas.microsoft.com/office/drawing/2014/main" id="{FC7FDAD4-BBF2-4E48-9502-F3FB39F9866C}"/>
              </a:ext>
            </a:extLst>
          </p:cNvPr>
          <p:cNvPicPr>
            <a:picLocks noGrp="1" noChangeAspect="1"/>
          </p:cNvPicPr>
          <p:nvPr>
            <p:ph idx="1"/>
          </p:nvPr>
        </p:nvPicPr>
        <p:blipFill>
          <a:blip r:embed="rId3"/>
          <a:stretch>
            <a:fillRect/>
          </a:stretch>
        </p:blipFill>
        <p:spPr>
          <a:xfrm>
            <a:off x="1371600" y="1234440"/>
            <a:ext cx="9761220" cy="4880610"/>
          </a:xfrm>
        </p:spPr>
      </p:pic>
      <p:pic>
        <p:nvPicPr>
          <p:cNvPr id="4" name="Picture 3" descr="Chart&#10;&#10;Description automatically generated">
            <a:extLst>
              <a:ext uri="{FF2B5EF4-FFF2-40B4-BE49-F238E27FC236}">
                <a16:creationId xmlns:a16="http://schemas.microsoft.com/office/drawing/2014/main" id="{DAFD3839-F12A-0F41-991F-5053CCA6E9D8}"/>
              </a:ext>
            </a:extLst>
          </p:cNvPr>
          <p:cNvPicPr>
            <a:picLocks noChangeAspect="1"/>
          </p:cNvPicPr>
          <p:nvPr/>
        </p:nvPicPr>
        <p:blipFill>
          <a:blip r:embed="rId4"/>
          <a:stretch>
            <a:fillRect/>
          </a:stretch>
        </p:blipFill>
        <p:spPr>
          <a:xfrm>
            <a:off x="1371600" y="1230048"/>
            <a:ext cx="9924081" cy="4889394"/>
          </a:xfrm>
          <a:prstGeom prst="rect">
            <a:avLst/>
          </a:prstGeom>
        </p:spPr>
      </p:pic>
    </p:spTree>
    <p:extLst>
      <p:ext uri="{BB962C8B-B14F-4D97-AF65-F5344CB8AC3E}">
        <p14:creationId xmlns:p14="http://schemas.microsoft.com/office/powerpoint/2010/main" val="3703892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3AD3-86DC-AF4F-B8D5-32F1417B64A3}"/>
              </a:ext>
            </a:extLst>
          </p:cNvPr>
          <p:cNvSpPr>
            <a:spLocks noGrp="1"/>
          </p:cNvSpPr>
          <p:nvPr>
            <p:ph type="title"/>
          </p:nvPr>
        </p:nvSpPr>
        <p:spPr>
          <a:xfrm>
            <a:off x="1371600" y="571"/>
            <a:ext cx="10241280" cy="1234440"/>
          </a:xfrm>
        </p:spPr>
        <p:txBody>
          <a:bodyPr>
            <a:normAutofit fontScale="90000"/>
          </a:bodyPr>
          <a:lstStyle/>
          <a:p>
            <a:r>
              <a:rPr lang="en-US" dirty="0"/>
              <a:t>Moving average convergence divergence (MACD)</a:t>
            </a:r>
          </a:p>
        </p:txBody>
      </p:sp>
      <p:pic>
        <p:nvPicPr>
          <p:cNvPr id="5" name="Content Placeholder 4" descr="Graphical user interface, chart&#10;&#10;Description automatically generated">
            <a:extLst>
              <a:ext uri="{FF2B5EF4-FFF2-40B4-BE49-F238E27FC236}">
                <a16:creationId xmlns:a16="http://schemas.microsoft.com/office/drawing/2014/main" id="{0FDD1815-1F42-CA4B-8D4D-20EDEE16854A}"/>
              </a:ext>
            </a:extLst>
          </p:cNvPr>
          <p:cNvPicPr>
            <a:picLocks noGrp="1" noChangeAspect="1"/>
          </p:cNvPicPr>
          <p:nvPr>
            <p:ph idx="1"/>
          </p:nvPr>
        </p:nvPicPr>
        <p:blipFill>
          <a:blip r:embed="rId3"/>
          <a:stretch>
            <a:fillRect/>
          </a:stretch>
        </p:blipFill>
        <p:spPr>
          <a:xfrm>
            <a:off x="370998" y="1506474"/>
            <a:ext cx="11450004" cy="4580002"/>
          </a:xfrm>
        </p:spPr>
      </p:pic>
      <p:pic>
        <p:nvPicPr>
          <p:cNvPr id="7" name="Picture 6" descr="Graphical user interface, chart&#10;&#10;Description automatically generated">
            <a:extLst>
              <a:ext uri="{FF2B5EF4-FFF2-40B4-BE49-F238E27FC236}">
                <a16:creationId xmlns:a16="http://schemas.microsoft.com/office/drawing/2014/main" id="{D5DE7CB5-0383-D049-BB07-539F22621B68}"/>
              </a:ext>
            </a:extLst>
          </p:cNvPr>
          <p:cNvPicPr>
            <a:picLocks noChangeAspect="1"/>
          </p:cNvPicPr>
          <p:nvPr/>
        </p:nvPicPr>
        <p:blipFill>
          <a:blip r:embed="rId4"/>
          <a:stretch>
            <a:fillRect/>
          </a:stretch>
        </p:blipFill>
        <p:spPr>
          <a:xfrm>
            <a:off x="0" y="1358075"/>
            <a:ext cx="12192000" cy="4876800"/>
          </a:xfrm>
          <a:prstGeom prst="rect">
            <a:avLst/>
          </a:prstGeom>
        </p:spPr>
      </p:pic>
    </p:spTree>
    <p:extLst>
      <p:ext uri="{BB962C8B-B14F-4D97-AF65-F5344CB8AC3E}">
        <p14:creationId xmlns:p14="http://schemas.microsoft.com/office/powerpoint/2010/main" val="106897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0298-C48C-4F41-83CD-0E5BCF0960D8}"/>
              </a:ext>
            </a:extLst>
          </p:cNvPr>
          <p:cNvSpPr>
            <a:spLocks noGrp="1"/>
          </p:cNvSpPr>
          <p:nvPr>
            <p:ph type="title"/>
          </p:nvPr>
        </p:nvSpPr>
        <p:spPr>
          <a:xfrm>
            <a:off x="1371600" y="14184"/>
            <a:ext cx="10241280" cy="1234440"/>
          </a:xfrm>
        </p:spPr>
        <p:txBody>
          <a:bodyPr/>
          <a:lstStyle/>
          <a:p>
            <a:r>
              <a:rPr lang="en-US" dirty="0"/>
              <a:t>Return </a:t>
            </a:r>
          </a:p>
        </p:txBody>
      </p:sp>
      <p:sp>
        <p:nvSpPr>
          <p:cNvPr id="3" name="Content Placeholder 2">
            <a:extLst>
              <a:ext uri="{FF2B5EF4-FFF2-40B4-BE49-F238E27FC236}">
                <a16:creationId xmlns:a16="http://schemas.microsoft.com/office/drawing/2014/main" id="{484C80BA-66CC-3042-8C98-38E46ED89364}"/>
              </a:ext>
            </a:extLst>
          </p:cNvPr>
          <p:cNvSpPr>
            <a:spLocks noGrp="1"/>
          </p:cNvSpPr>
          <p:nvPr>
            <p:ph idx="1"/>
          </p:nvPr>
        </p:nvSpPr>
        <p:spPr/>
        <p:txBody>
          <a:bodyPr/>
          <a:lstStyle/>
          <a:p>
            <a:r>
              <a:rPr lang="en-US" dirty="0"/>
              <a:t>Profit gained from the MACD strategy by investing $100k in Southwest : $84237.82 </a:t>
            </a:r>
          </a:p>
          <a:p>
            <a:r>
              <a:rPr lang="en-US" dirty="0"/>
              <a:t>percentage of the MACD strategy : 84.0%</a:t>
            </a:r>
          </a:p>
          <a:p>
            <a:pPr marL="0" indent="0">
              <a:buNone/>
            </a:pPr>
            <a:endParaRPr lang="en-US" dirty="0"/>
          </a:p>
        </p:txBody>
      </p:sp>
    </p:spTree>
    <p:extLst>
      <p:ext uri="{BB962C8B-B14F-4D97-AF65-F5344CB8AC3E}">
        <p14:creationId xmlns:p14="http://schemas.microsoft.com/office/powerpoint/2010/main" val="4152547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52E2-80FE-A84B-B902-1932E4EE81A3}"/>
              </a:ext>
            </a:extLst>
          </p:cNvPr>
          <p:cNvSpPr>
            <a:spLocks noGrp="1"/>
          </p:cNvSpPr>
          <p:nvPr>
            <p:ph type="title"/>
          </p:nvPr>
        </p:nvSpPr>
        <p:spPr>
          <a:xfrm>
            <a:off x="1371600" y="0"/>
            <a:ext cx="10241280" cy="1234440"/>
          </a:xfrm>
        </p:spPr>
        <p:txBody>
          <a:bodyPr/>
          <a:lstStyle/>
          <a:p>
            <a:r>
              <a:rPr lang="en-US" dirty="0"/>
              <a:t>Thank you! </a:t>
            </a:r>
          </a:p>
        </p:txBody>
      </p:sp>
      <p:sp>
        <p:nvSpPr>
          <p:cNvPr id="3" name="Content Placeholder 2">
            <a:extLst>
              <a:ext uri="{FF2B5EF4-FFF2-40B4-BE49-F238E27FC236}">
                <a16:creationId xmlns:a16="http://schemas.microsoft.com/office/drawing/2014/main" id="{2B0871D5-589A-864C-B636-EEFAAC4646A3}"/>
              </a:ext>
            </a:extLst>
          </p:cNvPr>
          <p:cNvSpPr>
            <a:spLocks noGrp="1"/>
          </p:cNvSpPr>
          <p:nvPr>
            <p:ph idx="1"/>
          </p:nvPr>
        </p:nvSpPr>
        <p:spPr>
          <a:xfrm>
            <a:off x="1371600" y="1726502"/>
            <a:ext cx="10241280" cy="3959352"/>
          </a:xfrm>
        </p:spPr>
        <p:txBody>
          <a:bodyPr/>
          <a:lstStyle/>
          <a:p>
            <a:pPr marL="0" indent="0">
              <a:buNone/>
            </a:pPr>
            <a:r>
              <a:rPr lang="en-US" dirty="0"/>
              <a:t>Find me on</a:t>
            </a:r>
          </a:p>
          <a:p>
            <a:r>
              <a:rPr lang="en-US" dirty="0">
                <a:hlinkClick r:id="rId2"/>
              </a:rPr>
              <a:t>https://github.com/miazfryer</a:t>
            </a:r>
            <a:endParaRPr lang="en-US" dirty="0"/>
          </a:p>
          <a:p>
            <a:r>
              <a:rPr lang="en-US" dirty="0">
                <a:hlinkClick r:id="rId3"/>
              </a:rPr>
              <a:t>https://www.linkedin.com/in/miafryer/</a:t>
            </a:r>
            <a:endParaRPr lang="en-US" dirty="0"/>
          </a:p>
          <a:p>
            <a:endParaRPr lang="en-US" dirty="0"/>
          </a:p>
          <a:p>
            <a:r>
              <a:rPr lang="en-US" dirty="0"/>
              <a:t>What would you invest in? </a:t>
            </a:r>
          </a:p>
        </p:txBody>
      </p:sp>
    </p:spTree>
    <p:extLst>
      <p:ext uri="{BB962C8B-B14F-4D97-AF65-F5344CB8AC3E}">
        <p14:creationId xmlns:p14="http://schemas.microsoft.com/office/powerpoint/2010/main" val="222748301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TotalTime>
  <Words>445</Words>
  <Application>Microsoft Macintosh PowerPoint</Application>
  <PresentationFormat>Widescreen</PresentationFormat>
  <Paragraphs>39</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Nova</vt:lpstr>
      <vt:lpstr>GradientRiseVTI</vt:lpstr>
      <vt:lpstr>Airlines stocks comparison</vt:lpstr>
      <vt:lpstr>Agenda </vt:lpstr>
      <vt:lpstr>Overview </vt:lpstr>
      <vt:lpstr>Risk Evaluation </vt:lpstr>
      <vt:lpstr>Bollinger bands</vt:lpstr>
      <vt:lpstr>Moving average convergence divergence (MACD)</vt:lpstr>
      <vt:lpstr>Return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stock Prices  comparison</dc:title>
  <dc:creator>Mia Fryer</dc:creator>
  <cp:lastModifiedBy>Mia Fryer</cp:lastModifiedBy>
  <cp:revision>19</cp:revision>
  <dcterms:created xsi:type="dcterms:W3CDTF">2021-09-07T19:38:02Z</dcterms:created>
  <dcterms:modified xsi:type="dcterms:W3CDTF">2021-09-13T12:56:28Z</dcterms:modified>
</cp:coreProperties>
</file>