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notesMasterIdLst>
    <p:notesMasterId r:id="rId11"/>
  </p:notesMasterIdLst>
  <p:sldIdLst>
    <p:sldId id="256" r:id="rId2"/>
    <p:sldId id="258" r:id="rId3"/>
    <p:sldId id="257" r:id="rId4"/>
    <p:sldId id="259" r:id="rId5"/>
    <p:sldId id="260" r:id="rId6"/>
    <p:sldId id="263" r:id="rId7"/>
    <p:sldId id="264"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7984"/>
  </p:normalViewPr>
  <p:slideViewPr>
    <p:cSldViewPr snapToGrid="0" snapToObjects="1">
      <p:cViewPr varScale="1">
        <p:scale>
          <a:sx n="82" d="100"/>
          <a:sy n="82" d="100"/>
        </p:scale>
        <p:origin x="16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99765-8FCF-5544-B982-1627E46FB38A}" type="datetimeFigureOut">
              <a:rPr lang="en-US" smtClean="0"/>
              <a:t>9/14/21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05E19-1C2A-A448-890B-E7A31C4DE057}" type="slidenum">
              <a:rPr lang="en-US" smtClean="0"/>
              <a:t>‹#›</a:t>
            </a:fld>
            <a:endParaRPr lang="en-US"/>
          </a:p>
        </p:txBody>
      </p:sp>
    </p:spTree>
    <p:extLst>
      <p:ext uri="{BB962C8B-B14F-4D97-AF65-F5344CB8AC3E}">
        <p14:creationId xmlns:p14="http://schemas.microsoft.com/office/powerpoint/2010/main" val="144712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Curious clients </a:t>
            </a:r>
          </a:p>
        </p:txBody>
      </p:sp>
      <p:sp>
        <p:nvSpPr>
          <p:cNvPr id="4" name="Slide Number Placeholder 3"/>
          <p:cNvSpPr>
            <a:spLocks noGrp="1"/>
          </p:cNvSpPr>
          <p:nvPr>
            <p:ph type="sldNum" sz="quarter" idx="5"/>
          </p:nvPr>
        </p:nvSpPr>
        <p:spPr/>
        <p:txBody>
          <a:bodyPr/>
          <a:lstStyle/>
          <a:p>
            <a:fld id="{9EF05E19-1C2A-A448-890B-E7A31C4DE057}" type="slidenum">
              <a:rPr lang="en-US" smtClean="0"/>
              <a:t>1</a:t>
            </a:fld>
            <a:endParaRPr lang="en-US"/>
          </a:p>
        </p:txBody>
      </p:sp>
    </p:spTree>
    <p:extLst>
      <p:ext uri="{BB962C8B-B14F-4D97-AF65-F5344CB8AC3E}">
        <p14:creationId xmlns:p14="http://schemas.microsoft.com/office/powerpoint/2010/main" val="361139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just looking at the closing price, it is hard to decide which airlines to invest in since the </a:t>
            </a:r>
          </a:p>
          <a:p>
            <a:r>
              <a:rPr lang="en-US" dirty="0"/>
              <a:t>overall trends seem to be similar where there is a drop around the beginning of last year due to COVID. </a:t>
            </a:r>
          </a:p>
        </p:txBody>
      </p:sp>
      <p:sp>
        <p:nvSpPr>
          <p:cNvPr id="4" name="Slide Number Placeholder 3"/>
          <p:cNvSpPr>
            <a:spLocks noGrp="1"/>
          </p:cNvSpPr>
          <p:nvPr>
            <p:ph type="sldNum" sz="quarter" idx="5"/>
          </p:nvPr>
        </p:nvSpPr>
        <p:spPr/>
        <p:txBody>
          <a:bodyPr/>
          <a:lstStyle/>
          <a:p>
            <a:fld id="{9EF05E19-1C2A-A448-890B-E7A31C4DE057}" type="slidenum">
              <a:rPr lang="en-US" smtClean="0"/>
              <a:t>3</a:t>
            </a:fld>
            <a:endParaRPr lang="en-US"/>
          </a:p>
        </p:txBody>
      </p:sp>
    </p:spTree>
    <p:extLst>
      <p:ext uri="{BB962C8B-B14F-4D97-AF65-F5344CB8AC3E}">
        <p14:creationId xmlns:p14="http://schemas.microsoft.com/office/powerpoint/2010/main" val="249868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easy evaluation is to compare risk and expected return based on the daily percent change, </a:t>
            </a:r>
          </a:p>
          <a:p>
            <a:r>
              <a:rPr lang="en-US" sz="1200" kern="1200" dirty="0">
                <a:solidFill>
                  <a:schemeClr val="tx1"/>
                </a:solidFill>
                <a:effectLst/>
                <a:latin typeface="+mn-lt"/>
                <a:ea typeface="+mn-ea"/>
                <a:cs typeface="+mn-cs"/>
              </a:rPr>
              <a:t>and from this, you can see that southwest airlines is the best option with a higher expected return and lowest risk. </a:t>
            </a:r>
          </a:p>
          <a:p>
            <a:endParaRPr lang="en-US" dirty="0"/>
          </a:p>
        </p:txBody>
      </p:sp>
      <p:sp>
        <p:nvSpPr>
          <p:cNvPr id="4" name="Slide Number Placeholder 3"/>
          <p:cNvSpPr>
            <a:spLocks noGrp="1"/>
          </p:cNvSpPr>
          <p:nvPr>
            <p:ph type="sldNum" sz="quarter" idx="5"/>
          </p:nvPr>
        </p:nvSpPr>
        <p:spPr/>
        <p:txBody>
          <a:bodyPr/>
          <a:lstStyle/>
          <a:p>
            <a:fld id="{9EF05E19-1C2A-A448-890B-E7A31C4DE057}" type="slidenum">
              <a:rPr lang="en-US" smtClean="0"/>
              <a:t>4</a:t>
            </a:fld>
            <a:endParaRPr lang="en-US"/>
          </a:p>
        </p:txBody>
      </p:sp>
    </p:spTree>
    <p:extLst>
      <p:ext uri="{BB962C8B-B14F-4D97-AF65-F5344CB8AC3E}">
        <p14:creationId xmlns:p14="http://schemas.microsoft.com/office/powerpoint/2010/main" val="66122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are some other analysis tools to facilitate decision making for when to enter and exist.  Bollinger bands are a type of statistical chart to indicate the price volatility over time. </a:t>
            </a:r>
          </a:p>
          <a:p>
            <a:r>
              <a:rPr lang="en-US" sz="1200" kern="1200" dirty="0">
                <a:solidFill>
                  <a:schemeClr val="tx1"/>
                </a:solidFill>
                <a:effectLst/>
                <a:latin typeface="+mn-lt"/>
                <a:ea typeface="+mn-ea"/>
                <a:cs typeface="+mn-cs"/>
              </a:rPr>
              <a:t>When the bandwidth widens, volatility increases as an indication that any existing trend may be ending. </a:t>
            </a:r>
          </a:p>
          <a:p>
            <a:r>
              <a:rPr lang="en-US" sz="1200" kern="1200" dirty="0">
                <a:solidFill>
                  <a:schemeClr val="tx1"/>
                </a:solidFill>
                <a:effectLst/>
                <a:latin typeface="+mn-lt"/>
                <a:ea typeface="+mn-ea"/>
                <a:cs typeface="+mn-cs"/>
              </a:rPr>
              <a:t>Also, if the price drops below the lower band, it indicates the stock is oversold, and there might be a correction.</a:t>
            </a:r>
          </a:p>
          <a:p>
            <a:endParaRPr lang="en-US" dirty="0"/>
          </a:p>
        </p:txBody>
      </p:sp>
      <p:sp>
        <p:nvSpPr>
          <p:cNvPr id="4" name="Slide Number Placeholder 3"/>
          <p:cNvSpPr>
            <a:spLocks noGrp="1"/>
          </p:cNvSpPr>
          <p:nvPr>
            <p:ph type="sldNum" sz="quarter" idx="5"/>
          </p:nvPr>
        </p:nvSpPr>
        <p:spPr/>
        <p:txBody>
          <a:bodyPr/>
          <a:lstStyle/>
          <a:p>
            <a:fld id="{9EF05E19-1C2A-A448-890B-E7A31C4DE057}" type="slidenum">
              <a:rPr lang="en-US" smtClean="0"/>
              <a:t>5</a:t>
            </a:fld>
            <a:endParaRPr lang="en-US"/>
          </a:p>
        </p:txBody>
      </p:sp>
    </p:spTree>
    <p:extLst>
      <p:ext uri="{BB962C8B-B14F-4D97-AF65-F5344CB8AC3E}">
        <p14:creationId xmlns:p14="http://schemas.microsoft.com/office/powerpoint/2010/main" val="923071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Moving average convergence and divergence is the difference between the short term (12-period)</a:t>
            </a:r>
          </a:p>
          <a:p>
            <a:r>
              <a:rPr lang="en-US" sz="1200" kern="1200" dirty="0">
                <a:solidFill>
                  <a:schemeClr val="tx1"/>
                </a:solidFill>
                <a:effectLst/>
                <a:latin typeface="+mn-lt"/>
                <a:ea typeface="+mn-ea"/>
                <a:cs typeface="+mn-cs"/>
              </a:rPr>
              <a:t>and long term(26-period) exponential moving average compared to the 9-period exponential moving </a:t>
            </a:r>
          </a:p>
          <a:p>
            <a:r>
              <a:rPr lang="en-US" sz="1200" kern="1200" dirty="0">
                <a:solidFill>
                  <a:schemeClr val="tx1"/>
                </a:solidFill>
                <a:effectLst/>
                <a:latin typeface="+mn-lt"/>
                <a:ea typeface="+mn-ea"/>
                <a:cs typeface="+mn-cs"/>
              </a:rPr>
              <a:t>average as the signal 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the green line is above zero, it means that there is an increase in the rate of price change for the short-term period,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if the difference also goes above the signal line, the trend is further validated by comparing to an even more recent moving average- the signal 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 indicates an upward trend to buy. </a:t>
            </a:r>
          </a:p>
          <a:p>
            <a:r>
              <a:rPr lang="en-US" sz="1200" kern="1200" dirty="0">
                <a:solidFill>
                  <a:schemeClr val="tx1"/>
                </a:solidFill>
                <a:effectLst/>
                <a:latin typeface="+mn-lt"/>
                <a:ea typeface="+mn-ea"/>
                <a:cs typeface="+mn-cs"/>
              </a:rPr>
              <a:t>The reverse is valid for a downward direction to take a short position. </a:t>
            </a:r>
          </a:p>
        </p:txBody>
      </p:sp>
      <p:sp>
        <p:nvSpPr>
          <p:cNvPr id="4" name="Slide Number Placeholder 3"/>
          <p:cNvSpPr>
            <a:spLocks noGrp="1"/>
          </p:cNvSpPr>
          <p:nvPr>
            <p:ph type="sldNum" sz="quarter" idx="5"/>
          </p:nvPr>
        </p:nvSpPr>
        <p:spPr/>
        <p:txBody>
          <a:bodyPr/>
          <a:lstStyle/>
          <a:p>
            <a:fld id="{9EF05E19-1C2A-A448-890B-E7A31C4DE057}" type="slidenum">
              <a:rPr lang="en-US" smtClean="0"/>
              <a:t>6</a:t>
            </a:fld>
            <a:endParaRPr lang="en-US"/>
          </a:p>
        </p:txBody>
      </p:sp>
    </p:spTree>
    <p:extLst>
      <p:ext uri="{BB962C8B-B14F-4D97-AF65-F5344CB8AC3E}">
        <p14:creationId xmlns:p14="http://schemas.microsoft.com/office/powerpoint/2010/main" val="342287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Following the moving average strategy, assuming if you buy and sell at all the point for all the stock purchases, you have a 84% return on investment </a:t>
            </a:r>
          </a:p>
          <a:p>
            <a:r>
              <a:rPr lang="en-US" sz="1200" kern="1200" dirty="0">
                <a:solidFill>
                  <a:schemeClr val="tx1"/>
                </a:solidFill>
                <a:effectLst/>
                <a:latin typeface="+mn-lt"/>
                <a:ea typeface="+mn-ea"/>
                <a:cs typeface="+mn-cs"/>
              </a:rPr>
              <a:t>First find the return using the moving average by calculating the difference between stock price per day and multiply by 1(buy)or 0 (sell or do nothing)</a:t>
            </a:r>
          </a:p>
          <a:p>
            <a:r>
              <a:rPr lang="en-US" sz="1200" kern="1200" dirty="0">
                <a:solidFill>
                  <a:schemeClr val="tx1"/>
                </a:solidFill>
                <a:effectLst/>
                <a:latin typeface="+mn-lt"/>
                <a:ea typeface="+mn-ea"/>
                <a:cs typeface="+mn-cs"/>
              </a:rPr>
              <a:t>Calculated using 10k/the first closing price to find number of shares purchased then </a:t>
            </a:r>
          </a:p>
          <a:p>
            <a:r>
              <a:rPr lang="en-US" sz="1200" kern="1200" dirty="0">
                <a:solidFill>
                  <a:schemeClr val="tx1"/>
                </a:solidFill>
                <a:effectLst/>
                <a:latin typeface="+mn-lt"/>
                <a:ea typeface="+mn-ea"/>
                <a:cs typeface="+mn-cs"/>
              </a:rPr>
              <a:t>multiple number of stocks by the </a:t>
            </a:r>
            <a:r>
              <a:rPr lang="en-US" sz="1200" kern="1200" dirty="0" err="1">
                <a:solidFill>
                  <a:schemeClr val="tx1"/>
                </a:solidFill>
                <a:effectLst/>
                <a:latin typeface="+mn-lt"/>
                <a:ea typeface="+mn-ea"/>
                <a:cs typeface="+mn-cs"/>
              </a:rPr>
              <a:t>macd</a:t>
            </a:r>
            <a:r>
              <a:rPr lang="en-US" sz="1200" kern="1200" dirty="0">
                <a:solidFill>
                  <a:schemeClr val="tx1"/>
                </a:solidFill>
                <a:effectLst/>
                <a:latin typeface="+mn-lt"/>
                <a:ea typeface="+mn-ea"/>
                <a:cs typeface="+mn-cs"/>
              </a:rPr>
              <a:t> return then sum it up to get the total return</a:t>
            </a:r>
          </a:p>
        </p:txBody>
      </p:sp>
      <p:sp>
        <p:nvSpPr>
          <p:cNvPr id="4" name="Slide Number Placeholder 3"/>
          <p:cNvSpPr>
            <a:spLocks noGrp="1"/>
          </p:cNvSpPr>
          <p:nvPr>
            <p:ph type="sldNum" sz="quarter" idx="5"/>
          </p:nvPr>
        </p:nvSpPr>
        <p:spPr/>
        <p:txBody>
          <a:bodyPr/>
          <a:lstStyle/>
          <a:p>
            <a:fld id="{9EF05E19-1C2A-A448-890B-E7A31C4DE057}" type="slidenum">
              <a:rPr lang="en-US" smtClean="0"/>
              <a:t>7</a:t>
            </a:fld>
            <a:endParaRPr lang="en-US"/>
          </a:p>
        </p:txBody>
      </p:sp>
    </p:spTree>
    <p:extLst>
      <p:ext uri="{BB962C8B-B14F-4D97-AF65-F5344CB8AC3E}">
        <p14:creationId xmlns:p14="http://schemas.microsoft.com/office/powerpoint/2010/main" val="2016354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analysis tools are only helpful predicting the trend if the price will be going up or down so  it is important to combine machine learning predictive models to get a more accurate gauge on the exact price. Here are the four models implemented and they are fairly accurate with everything being off by around a dollar or less</a:t>
            </a:r>
          </a:p>
        </p:txBody>
      </p:sp>
      <p:sp>
        <p:nvSpPr>
          <p:cNvPr id="4" name="Slide Number Placeholder 3"/>
          <p:cNvSpPr>
            <a:spLocks noGrp="1"/>
          </p:cNvSpPr>
          <p:nvPr>
            <p:ph type="sldNum" sz="quarter" idx="5"/>
          </p:nvPr>
        </p:nvSpPr>
        <p:spPr/>
        <p:txBody>
          <a:bodyPr/>
          <a:lstStyle/>
          <a:p>
            <a:fld id="{9EF05E19-1C2A-A448-890B-E7A31C4DE057}" type="slidenum">
              <a:rPr lang="en-US" smtClean="0"/>
              <a:t>8</a:t>
            </a:fld>
            <a:endParaRPr lang="en-US"/>
          </a:p>
        </p:txBody>
      </p:sp>
    </p:spTree>
    <p:extLst>
      <p:ext uri="{BB962C8B-B14F-4D97-AF65-F5344CB8AC3E}">
        <p14:creationId xmlns:p14="http://schemas.microsoft.com/office/powerpoint/2010/main" val="2267909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September 14,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9527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September 14,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41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September 14,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8882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September 14,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5801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September 14,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573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September 14,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8080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September 14,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5635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September 14,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584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September 14,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9017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September 14,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8075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September 14,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6545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September 14,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0636584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70" r:id="rId6"/>
    <p:sldLayoutId id="2147483765" r:id="rId7"/>
    <p:sldLayoutId id="2147483766" r:id="rId8"/>
    <p:sldLayoutId id="2147483767" r:id="rId9"/>
    <p:sldLayoutId id="2147483769" r:id="rId10"/>
    <p:sldLayoutId id="214748376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miafryer/" TargetMode="External"/><Relationship Id="rId2" Type="http://schemas.openxmlformats.org/officeDocument/2006/relationships/hyperlink" Target="https://github.com/miazfry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70">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igh angle view of buildings and the sky">
            <a:extLst>
              <a:ext uri="{FF2B5EF4-FFF2-40B4-BE49-F238E27FC236}">
                <a16:creationId xmlns:a16="http://schemas.microsoft.com/office/drawing/2014/main" id="{E5B34543-DB11-48A3-9AAE-C2A61931AC83}"/>
              </a:ext>
            </a:extLst>
          </p:cNvPr>
          <p:cNvPicPr>
            <a:picLocks noChangeAspect="1"/>
          </p:cNvPicPr>
          <p:nvPr/>
        </p:nvPicPr>
        <p:blipFill rotWithShape="1">
          <a:blip r:embed="rId3"/>
          <a:srcRect t="16219" b="29170"/>
          <a:stretch/>
        </p:blipFill>
        <p:spPr>
          <a:xfrm>
            <a:off x="-2" y="10"/>
            <a:ext cx="12192002" cy="4461036"/>
          </a:xfrm>
          <a:prstGeom prst="rect">
            <a:avLst/>
          </a:prstGeom>
        </p:spPr>
      </p:pic>
      <p:sp>
        <p:nvSpPr>
          <p:cNvPr id="95" name="Rectangle 72">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74">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76">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8" name="Rectangle 78">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BF0DF0-196B-0941-A995-9431AACE47C4}"/>
              </a:ext>
            </a:extLst>
          </p:cNvPr>
          <p:cNvSpPr>
            <a:spLocks noGrp="1"/>
          </p:cNvSpPr>
          <p:nvPr>
            <p:ph type="ctrTitle"/>
          </p:nvPr>
        </p:nvSpPr>
        <p:spPr>
          <a:xfrm>
            <a:off x="1007034" y="4038110"/>
            <a:ext cx="10177929" cy="1354192"/>
          </a:xfrm>
        </p:spPr>
        <p:txBody>
          <a:bodyPr>
            <a:normAutofit/>
          </a:bodyPr>
          <a:lstStyle/>
          <a:p>
            <a:pPr algn="l"/>
            <a:r>
              <a:rPr lang="en-US" sz="3600" dirty="0">
                <a:solidFill>
                  <a:schemeClr val="bg1"/>
                </a:solidFill>
              </a:rPr>
              <a:t>Airlines stocks</a:t>
            </a:r>
          </a:p>
        </p:txBody>
      </p:sp>
      <p:sp>
        <p:nvSpPr>
          <p:cNvPr id="3" name="Subtitle 2">
            <a:extLst>
              <a:ext uri="{FF2B5EF4-FFF2-40B4-BE49-F238E27FC236}">
                <a16:creationId xmlns:a16="http://schemas.microsoft.com/office/drawing/2014/main" id="{AE09AE76-99CC-2146-9DD3-9B6E3C20BF3D}"/>
              </a:ext>
            </a:extLst>
          </p:cNvPr>
          <p:cNvSpPr>
            <a:spLocks noGrp="1"/>
          </p:cNvSpPr>
          <p:nvPr>
            <p:ph type="subTitle" idx="1"/>
          </p:nvPr>
        </p:nvSpPr>
        <p:spPr>
          <a:xfrm>
            <a:off x="1007034" y="5480295"/>
            <a:ext cx="9448800" cy="429904"/>
          </a:xfrm>
        </p:spPr>
        <p:txBody>
          <a:bodyPr>
            <a:normAutofit/>
          </a:bodyPr>
          <a:lstStyle/>
          <a:p>
            <a:pPr algn="l"/>
            <a:r>
              <a:rPr lang="en-US" sz="1200" dirty="0">
                <a:solidFill>
                  <a:schemeClr val="bg1"/>
                </a:solidFill>
              </a:rPr>
              <a:t>Southwest, American, Delta, United Airlines </a:t>
            </a:r>
          </a:p>
          <a:p>
            <a:pPr algn="l"/>
            <a:endParaRPr lang="en-US" sz="1200" dirty="0">
              <a:solidFill>
                <a:schemeClr val="bg1"/>
              </a:solidFill>
            </a:endParaRPr>
          </a:p>
        </p:txBody>
      </p:sp>
      <p:sp>
        <p:nvSpPr>
          <p:cNvPr id="5" name="TextBox 4">
            <a:extLst>
              <a:ext uri="{FF2B5EF4-FFF2-40B4-BE49-F238E27FC236}">
                <a16:creationId xmlns:a16="http://schemas.microsoft.com/office/drawing/2014/main" id="{24472370-20B5-9F40-9E27-170846796E84}"/>
              </a:ext>
            </a:extLst>
          </p:cNvPr>
          <p:cNvSpPr txBox="1"/>
          <p:nvPr/>
        </p:nvSpPr>
        <p:spPr>
          <a:xfrm>
            <a:off x="929544" y="5973662"/>
            <a:ext cx="4153546" cy="369332"/>
          </a:xfrm>
          <a:prstGeom prst="rect">
            <a:avLst/>
          </a:prstGeom>
          <a:noFill/>
        </p:spPr>
        <p:txBody>
          <a:bodyPr wrap="square" rtlCol="0">
            <a:spAutoFit/>
          </a:bodyPr>
          <a:lstStyle/>
          <a:p>
            <a:r>
              <a:rPr lang="en-US" dirty="0">
                <a:solidFill>
                  <a:schemeClr val="bg1"/>
                </a:solidFill>
              </a:rPr>
              <a:t>Author:  Mia Fryer</a:t>
            </a:r>
          </a:p>
        </p:txBody>
      </p:sp>
    </p:spTree>
    <p:extLst>
      <p:ext uri="{BB962C8B-B14F-4D97-AF65-F5344CB8AC3E}">
        <p14:creationId xmlns:p14="http://schemas.microsoft.com/office/powerpoint/2010/main" val="319083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7073-33D8-7446-9518-E9D72A6F183D}"/>
              </a:ext>
            </a:extLst>
          </p:cNvPr>
          <p:cNvSpPr>
            <a:spLocks noGrp="1"/>
          </p:cNvSpPr>
          <p:nvPr>
            <p:ph type="title"/>
          </p:nvPr>
        </p:nvSpPr>
        <p:spPr>
          <a:xfrm>
            <a:off x="4517756" y="-355068"/>
            <a:ext cx="10241280" cy="1234440"/>
          </a:xfrm>
        </p:spPr>
        <p:txBody>
          <a:bodyPr/>
          <a:lstStyle/>
          <a:p>
            <a:r>
              <a:rPr lang="en-US" dirty="0"/>
              <a:t>Agenda </a:t>
            </a:r>
          </a:p>
        </p:txBody>
      </p:sp>
      <p:sp>
        <p:nvSpPr>
          <p:cNvPr id="3" name="Content Placeholder 2">
            <a:extLst>
              <a:ext uri="{FF2B5EF4-FFF2-40B4-BE49-F238E27FC236}">
                <a16:creationId xmlns:a16="http://schemas.microsoft.com/office/drawing/2014/main" id="{C284867A-2904-6D40-9564-3D25ABACDD67}"/>
              </a:ext>
            </a:extLst>
          </p:cNvPr>
          <p:cNvSpPr>
            <a:spLocks noGrp="1"/>
          </p:cNvSpPr>
          <p:nvPr>
            <p:ph idx="1"/>
          </p:nvPr>
        </p:nvSpPr>
        <p:spPr/>
        <p:txBody>
          <a:bodyPr/>
          <a:lstStyle/>
          <a:p>
            <a:endParaRPr lang="en-US" dirty="0"/>
          </a:p>
          <a:p>
            <a:endParaRPr lang="en-US" dirty="0"/>
          </a:p>
        </p:txBody>
      </p:sp>
      <p:graphicFrame>
        <p:nvGraphicFramePr>
          <p:cNvPr id="5" name="Table 5">
            <a:extLst>
              <a:ext uri="{FF2B5EF4-FFF2-40B4-BE49-F238E27FC236}">
                <a16:creationId xmlns:a16="http://schemas.microsoft.com/office/drawing/2014/main" id="{C4C8BA20-129E-5B4F-930B-E9F3DA897321}"/>
              </a:ext>
            </a:extLst>
          </p:cNvPr>
          <p:cNvGraphicFramePr>
            <a:graphicFrameLocks noGrp="1"/>
          </p:cNvGraphicFramePr>
          <p:nvPr>
            <p:extLst>
              <p:ext uri="{D42A27DB-BD31-4B8C-83A1-F6EECF244321}">
                <p14:modId xmlns:p14="http://schemas.microsoft.com/office/powerpoint/2010/main" val="3040083879"/>
              </p:ext>
            </p:extLst>
          </p:nvPr>
        </p:nvGraphicFramePr>
        <p:xfrm>
          <a:off x="822693" y="1572069"/>
          <a:ext cx="10546614" cy="4082568"/>
        </p:xfrm>
        <a:graphic>
          <a:graphicData uri="http://schemas.openxmlformats.org/drawingml/2006/table">
            <a:tbl>
              <a:tblPr firstRow="1" bandRow="1">
                <a:tableStyleId>{5C22544A-7EE6-4342-B048-85BDC9FD1C3A}</a:tableStyleId>
              </a:tblPr>
              <a:tblGrid>
                <a:gridCol w="5273307">
                  <a:extLst>
                    <a:ext uri="{9D8B030D-6E8A-4147-A177-3AD203B41FA5}">
                      <a16:colId xmlns:a16="http://schemas.microsoft.com/office/drawing/2014/main" val="4034731148"/>
                    </a:ext>
                  </a:extLst>
                </a:gridCol>
                <a:gridCol w="5273307">
                  <a:extLst>
                    <a:ext uri="{9D8B030D-6E8A-4147-A177-3AD203B41FA5}">
                      <a16:colId xmlns:a16="http://schemas.microsoft.com/office/drawing/2014/main" val="664629203"/>
                    </a:ext>
                  </a:extLst>
                </a:gridCol>
              </a:tblGrid>
              <a:tr h="1020642">
                <a:tc>
                  <a:txBody>
                    <a:bodyPr/>
                    <a:lstStyle/>
                    <a:p>
                      <a:pPr algn="ctr"/>
                      <a:r>
                        <a:rPr lang="en-US" sz="2100" dirty="0"/>
                        <a:t>Questions </a:t>
                      </a:r>
                    </a:p>
                  </a:txBody>
                  <a:tcPr marL="105915" marR="105915" marT="52957" marB="52957"/>
                </a:tc>
                <a:tc>
                  <a:txBody>
                    <a:bodyPr/>
                    <a:lstStyle/>
                    <a:p>
                      <a:pPr algn="ctr"/>
                      <a:r>
                        <a:rPr lang="en-US" sz="2100" dirty="0"/>
                        <a:t>Factors </a:t>
                      </a:r>
                    </a:p>
                  </a:txBody>
                  <a:tcPr marL="105915" marR="105915" marT="52957" marB="52957"/>
                </a:tc>
                <a:extLst>
                  <a:ext uri="{0D108BD9-81ED-4DB2-BD59-A6C34878D82A}">
                    <a16:rowId xmlns:a16="http://schemas.microsoft.com/office/drawing/2014/main" val="4218845907"/>
                  </a:ext>
                </a:extLst>
              </a:tr>
              <a:tr h="1020642">
                <a:tc>
                  <a:txBody>
                    <a:bodyPr/>
                    <a:lstStyle/>
                    <a:p>
                      <a:pPr algn="ctr"/>
                      <a:r>
                        <a:rPr lang="en-US" sz="2100" dirty="0"/>
                        <a:t>Which airlines to invest in </a:t>
                      </a:r>
                    </a:p>
                  </a:txBody>
                  <a:tcPr marL="105915" marR="105915" marT="52957" marB="52957"/>
                </a:tc>
                <a:tc>
                  <a:txBody>
                    <a:bodyPr/>
                    <a:lstStyle/>
                    <a:p>
                      <a:pPr algn="ctr"/>
                      <a:r>
                        <a:rPr lang="en-US" sz="2100" dirty="0"/>
                        <a:t>Risk evaluation </a:t>
                      </a:r>
                    </a:p>
                  </a:txBody>
                  <a:tcPr marL="105915" marR="105915" marT="52957" marB="52957"/>
                </a:tc>
                <a:extLst>
                  <a:ext uri="{0D108BD9-81ED-4DB2-BD59-A6C34878D82A}">
                    <a16:rowId xmlns:a16="http://schemas.microsoft.com/office/drawing/2014/main" val="521531417"/>
                  </a:ext>
                </a:extLst>
              </a:tr>
              <a:tr h="1020642">
                <a:tc>
                  <a:txBody>
                    <a:bodyPr/>
                    <a:lstStyle/>
                    <a:p>
                      <a:pPr algn="ctr"/>
                      <a:r>
                        <a:rPr lang="en-US" sz="2100" dirty="0"/>
                        <a:t>When to buy and sell </a:t>
                      </a:r>
                    </a:p>
                  </a:txBody>
                  <a:tcPr marL="105915" marR="105915" marT="52957" marB="52957"/>
                </a:tc>
                <a:tc>
                  <a:txBody>
                    <a:bodyPr/>
                    <a:lstStyle/>
                    <a:p>
                      <a:pPr algn="ctr"/>
                      <a:r>
                        <a:rPr lang="en-US" sz="2100" dirty="0"/>
                        <a:t>Analysis tools using Bollinger bands and Moving Average </a:t>
                      </a:r>
                    </a:p>
                  </a:txBody>
                  <a:tcPr marL="105915" marR="105915" marT="52957" marB="52957"/>
                </a:tc>
                <a:extLst>
                  <a:ext uri="{0D108BD9-81ED-4DB2-BD59-A6C34878D82A}">
                    <a16:rowId xmlns:a16="http://schemas.microsoft.com/office/drawing/2014/main" val="2018511474"/>
                  </a:ext>
                </a:extLst>
              </a:tr>
              <a:tr h="1020642">
                <a:tc>
                  <a:txBody>
                    <a:bodyPr/>
                    <a:lstStyle/>
                    <a:p>
                      <a:pPr algn="ctr"/>
                      <a:r>
                        <a:rPr lang="en-US" sz="2100" dirty="0"/>
                        <a:t>Price prediction </a:t>
                      </a:r>
                    </a:p>
                  </a:txBody>
                  <a:tcPr marL="105915" marR="105915" marT="52957" marB="52957"/>
                </a:tc>
                <a:tc>
                  <a:txBody>
                    <a:bodyPr/>
                    <a:lstStyle/>
                    <a:p>
                      <a:pPr algn="ctr"/>
                      <a:r>
                        <a:rPr lang="en-US" sz="2100" dirty="0"/>
                        <a:t>Machine learning models </a:t>
                      </a:r>
                    </a:p>
                  </a:txBody>
                  <a:tcPr marL="105915" marR="105915" marT="52957" marB="52957"/>
                </a:tc>
                <a:extLst>
                  <a:ext uri="{0D108BD9-81ED-4DB2-BD59-A6C34878D82A}">
                    <a16:rowId xmlns:a16="http://schemas.microsoft.com/office/drawing/2014/main" val="3512791932"/>
                  </a:ext>
                </a:extLst>
              </a:tr>
            </a:tbl>
          </a:graphicData>
        </a:graphic>
      </p:graphicFrame>
    </p:spTree>
    <p:extLst>
      <p:ext uri="{BB962C8B-B14F-4D97-AF65-F5344CB8AC3E}">
        <p14:creationId xmlns:p14="http://schemas.microsoft.com/office/powerpoint/2010/main" val="316545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65A8-6241-2C45-A27C-9E3DC47415E0}"/>
              </a:ext>
            </a:extLst>
          </p:cNvPr>
          <p:cNvSpPr>
            <a:spLocks noGrp="1"/>
          </p:cNvSpPr>
          <p:nvPr>
            <p:ph type="title"/>
          </p:nvPr>
        </p:nvSpPr>
        <p:spPr>
          <a:xfrm>
            <a:off x="4378112" y="-294468"/>
            <a:ext cx="10241280" cy="1234440"/>
          </a:xfrm>
        </p:spPr>
        <p:txBody>
          <a:bodyPr/>
          <a:lstStyle/>
          <a:p>
            <a:r>
              <a:rPr lang="en-US" dirty="0"/>
              <a:t>Overview </a:t>
            </a:r>
          </a:p>
        </p:txBody>
      </p:sp>
      <p:pic>
        <p:nvPicPr>
          <p:cNvPr id="5" name="Content Placeholder 4" descr="Chart, scatter chart&#10;&#10;Description automatically generated">
            <a:extLst>
              <a:ext uri="{FF2B5EF4-FFF2-40B4-BE49-F238E27FC236}">
                <a16:creationId xmlns:a16="http://schemas.microsoft.com/office/drawing/2014/main" id="{A252778E-8F2D-D04B-89AB-0DBBF150BAAC}"/>
              </a:ext>
            </a:extLst>
          </p:cNvPr>
          <p:cNvPicPr>
            <a:picLocks noGrp="1" noChangeAspect="1"/>
          </p:cNvPicPr>
          <p:nvPr>
            <p:ph idx="1"/>
          </p:nvPr>
        </p:nvPicPr>
        <p:blipFill>
          <a:blip r:embed="rId3"/>
          <a:stretch>
            <a:fillRect/>
          </a:stretch>
        </p:blipFill>
        <p:spPr>
          <a:xfrm>
            <a:off x="1260607" y="1371600"/>
            <a:ext cx="10251946" cy="4300538"/>
          </a:xfrm>
        </p:spPr>
      </p:pic>
      <p:pic>
        <p:nvPicPr>
          <p:cNvPr id="4" name="Picture 3" descr="Graphical user interface, application&#10;&#10;Description automatically generated">
            <a:extLst>
              <a:ext uri="{FF2B5EF4-FFF2-40B4-BE49-F238E27FC236}">
                <a16:creationId xmlns:a16="http://schemas.microsoft.com/office/drawing/2014/main" id="{7083A571-5CB8-5946-9639-A9C7F28AEC6E}"/>
              </a:ext>
            </a:extLst>
          </p:cNvPr>
          <p:cNvPicPr>
            <a:picLocks noChangeAspect="1"/>
          </p:cNvPicPr>
          <p:nvPr/>
        </p:nvPicPr>
        <p:blipFill>
          <a:blip r:embed="rId4"/>
          <a:stretch>
            <a:fillRect/>
          </a:stretch>
        </p:blipFill>
        <p:spPr>
          <a:xfrm>
            <a:off x="0" y="1205632"/>
            <a:ext cx="12192000" cy="4876800"/>
          </a:xfrm>
          <a:prstGeom prst="rect">
            <a:avLst/>
          </a:prstGeom>
        </p:spPr>
      </p:pic>
    </p:spTree>
    <p:extLst>
      <p:ext uri="{BB962C8B-B14F-4D97-AF65-F5344CB8AC3E}">
        <p14:creationId xmlns:p14="http://schemas.microsoft.com/office/powerpoint/2010/main" val="418063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line chart&#10;&#10;Description automatically generated">
            <a:extLst>
              <a:ext uri="{FF2B5EF4-FFF2-40B4-BE49-F238E27FC236}">
                <a16:creationId xmlns:a16="http://schemas.microsoft.com/office/drawing/2014/main" id="{C0B80262-387A-D94A-B91C-E54C7F0F15BE}"/>
              </a:ext>
            </a:extLst>
          </p:cNvPr>
          <p:cNvPicPr>
            <a:picLocks noChangeAspect="1"/>
          </p:cNvPicPr>
          <p:nvPr/>
        </p:nvPicPr>
        <p:blipFill>
          <a:blip r:embed="rId3"/>
          <a:stretch>
            <a:fillRect/>
          </a:stretch>
        </p:blipFill>
        <p:spPr>
          <a:xfrm>
            <a:off x="1844300" y="626904"/>
            <a:ext cx="8243986" cy="5770790"/>
          </a:xfrm>
          <a:prstGeom prst="rect">
            <a:avLst/>
          </a:prstGeom>
        </p:spPr>
      </p:pic>
      <p:sp>
        <p:nvSpPr>
          <p:cNvPr id="2" name="Title 1">
            <a:extLst>
              <a:ext uri="{FF2B5EF4-FFF2-40B4-BE49-F238E27FC236}">
                <a16:creationId xmlns:a16="http://schemas.microsoft.com/office/drawing/2014/main" id="{D6BB03E7-FABD-0E45-9584-0927E7B93F4F}"/>
              </a:ext>
            </a:extLst>
          </p:cNvPr>
          <p:cNvSpPr>
            <a:spLocks noGrp="1"/>
          </p:cNvSpPr>
          <p:nvPr>
            <p:ph type="title"/>
          </p:nvPr>
        </p:nvSpPr>
        <p:spPr>
          <a:xfrm>
            <a:off x="3158685" y="-446742"/>
            <a:ext cx="10241280" cy="1234440"/>
          </a:xfrm>
        </p:spPr>
        <p:txBody>
          <a:bodyPr/>
          <a:lstStyle/>
          <a:p>
            <a:r>
              <a:rPr lang="en-US" dirty="0"/>
              <a:t>Risk Evaluation </a:t>
            </a:r>
          </a:p>
        </p:txBody>
      </p:sp>
      <p:sp>
        <p:nvSpPr>
          <p:cNvPr id="3" name="Rectangle 2">
            <a:extLst>
              <a:ext uri="{FF2B5EF4-FFF2-40B4-BE49-F238E27FC236}">
                <a16:creationId xmlns:a16="http://schemas.microsoft.com/office/drawing/2014/main" id="{38F1FD01-5956-8245-9E6C-41F8D4F3B0D7}"/>
              </a:ext>
            </a:extLst>
          </p:cNvPr>
          <p:cNvSpPr/>
          <p:nvPr/>
        </p:nvSpPr>
        <p:spPr>
          <a:xfrm>
            <a:off x="8694549" y="4583792"/>
            <a:ext cx="1115877" cy="92989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4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B6D2C8EC-8ED8-684D-947B-C5B6DF84E3CF}"/>
              </a:ext>
            </a:extLst>
          </p:cNvPr>
          <p:cNvPicPr>
            <a:picLocks noChangeAspect="1"/>
          </p:cNvPicPr>
          <p:nvPr/>
        </p:nvPicPr>
        <p:blipFill>
          <a:blip r:embed="rId3"/>
          <a:stretch>
            <a:fillRect/>
          </a:stretch>
        </p:blipFill>
        <p:spPr>
          <a:xfrm>
            <a:off x="1009395" y="506018"/>
            <a:ext cx="10020165" cy="5600312"/>
          </a:xfrm>
          <a:prstGeom prst="rect">
            <a:avLst/>
          </a:prstGeom>
        </p:spPr>
      </p:pic>
    </p:spTree>
    <p:extLst>
      <p:ext uri="{BB962C8B-B14F-4D97-AF65-F5344CB8AC3E}">
        <p14:creationId xmlns:p14="http://schemas.microsoft.com/office/powerpoint/2010/main" val="370389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3AD3-86DC-AF4F-B8D5-32F1417B64A3}"/>
              </a:ext>
            </a:extLst>
          </p:cNvPr>
          <p:cNvSpPr>
            <a:spLocks noGrp="1"/>
          </p:cNvSpPr>
          <p:nvPr>
            <p:ph type="title"/>
          </p:nvPr>
        </p:nvSpPr>
        <p:spPr>
          <a:xfrm>
            <a:off x="991892" y="-114550"/>
            <a:ext cx="11913031" cy="1505564"/>
          </a:xfrm>
        </p:spPr>
        <p:txBody>
          <a:bodyPr>
            <a:normAutofit/>
          </a:bodyPr>
          <a:lstStyle/>
          <a:p>
            <a:r>
              <a:rPr lang="en-US" dirty="0"/>
              <a:t>Moving average convergence divergence (MACD)</a:t>
            </a:r>
          </a:p>
        </p:txBody>
      </p:sp>
      <p:pic>
        <p:nvPicPr>
          <p:cNvPr id="14" name="Picture 13" descr="Graphical user interface, chart&#10;&#10;Description automatically generated">
            <a:extLst>
              <a:ext uri="{FF2B5EF4-FFF2-40B4-BE49-F238E27FC236}">
                <a16:creationId xmlns:a16="http://schemas.microsoft.com/office/drawing/2014/main" id="{8C2816B8-1695-6D4D-9741-E3337ADCE171}"/>
              </a:ext>
            </a:extLst>
          </p:cNvPr>
          <p:cNvPicPr>
            <a:picLocks noChangeAspect="1"/>
          </p:cNvPicPr>
          <p:nvPr/>
        </p:nvPicPr>
        <p:blipFill>
          <a:blip r:embed="rId3"/>
          <a:stretch>
            <a:fillRect/>
          </a:stretch>
        </p:blipFill>
        <p:spPr>
          <a:xfrm>
            <a:off x="15498" y="1614617"/>
            <a:ext cx="12192000" cy="4775629"/>
          </a:xfrm>
          <a:prstGeom prst="rect">
            <a:avLst/>
          </a:prstGeom>
        </p:spPr>
      </p:pic>
    </p:spTree>
    <p:extLst>
      <p:ext uri="{BB962C8B-B14F-4D97-AF65-F5344CB8AC3E}">
        <p14:creationId xmlns:p14="http://schemas.microsoft.com/office/powerpoint/2010/main" val="10689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0298-C48C-4F41-83CD-0E5BCF0960D8}"/>
              </a:ext>
            </a:extLst>
          </p:cNvPr>
          <p:cNvSpPr>
            <a:spLocks noGrp="1"/>
          </p:cNvSpPr>
          <p:nvPr>
            <p:ph type="title"/>
          </p:nvPr>
        </p:nvSpPr>
        <p:spPr>
          <a:xfrm>
            <a:off x="1371600" y="14184"/>
            <a:ext cx="10241280" cy="1234440"/>
          </a:xfrm>
        </p:spPr>
        <p:txBody>
          <a:bodyPr/>
          <a:lstStyle/>
          <a:p>
            <a:r>
              <a:rPr lang="en-US" dirty="0"/>
              <a:t>Return </a:t>
            </a:r>
          </a:p>
        </p:txBody>
      </p:sp>
      <p:sp>
        <p:nvSpPr>
          <p:cNvPr id="3" name="Content Placeholder 2">
            <a:extLst>
              <a:ext uri="{FF2B5EF4-FFF2-40B4-BE49-F238E27FC236}">
                <a16:creationId xmlns:a16="http://schemas.microsoft.com/office/drawing/2014/main" id="{484C80BA-66CC-3042-8C98-38E46ED89364}"/>
              </a:ext>
            </a:extLst>
          </p:cNvPr>
          <p:cNvSpPr>
            <a:spLocks noGrp="1"/>
          </p:cNvSpPr>
          <p:nvPr>
            <p:ph idx="1"/>
          </p:nvPr>
        </p:nvSpPr>
        <p:spPr/>
        <p:txBody>
          <a:bodyPr/>
          <a:lstStyle/>
          <a:p>
            <a:r>
              <a:rPr lang="en-US" dirty="0"/>
              <a:t>Profit gained from the MACD strategy by investing $100k in Southwest : $84237.82 </a:t>
            </a:r>
          </a:p>
          <a:p>
            <a:r>
              <a:rPr lang="en-US" dirty="0"/>
              <a:t>Return on investment using MACD strategy : 84.0%</a:t>
            </a:r>
          </a:p>
          <a:p>
            <a:pPr marL="0" indent="0">
              <a:buNone/>
            </a:pPr>
            <a:endParaRPr lang="en-US" dirty="0"/>
          </a:p>
        </p:txBody>
      </p:sp>
    </p:spTree>
    <p:extLst>
      <p:ext uri="{BB962C8B-B14F-4D97-AF65-F5344CB8AC3E}">
        <p14:creationId xmlns:p14="http://schemas.microsoft.com/office/powerpoint/2010/main" val="4152547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C55B-7F74-F34F-91A6-B74F6EC27B48}"/>
              </a:ext>
            </a:extLst>
          </p:cNvPr>
          <p:cNvSpPr>
            <a:spLocks noGrp="1"/>
          </p:cNvSpPr>
          <p:nvPr>
            <p:ph type="title"/>
          </p:nvPr>
        </p:nvSpPr>
        <p:spPr>
          <a:xfrm>
            <a:off x="2874935" y="-139484"/>
            <a:ext cx="10241280" cy="1234440"/>
          </a:xfrm>
        </p:spPr>
        <p:txBody>
          <a:bodyPr/>
          <a:lstStyle/>
          <a:p>
            <a:r>
              <a:rPr lang="en-US" dirty="0"/>
              <a:t>Predictive Models </a:t>
            </a:r>
          </a:p>
        </p:txBody>
      </p:sp>
      <p:graphicFrame>
        <p:nvGraphicFramePr>
          <p:cNvPr id="6" name="Table 6">
            <a:extLst>
              <a:ext uri="{FF2B5EF4-FFF2-40B4-BE49-F238E27FC236}">
                <a16:creationId xmlns:a16="http://schemas.microsoft.com/office/drawing/2014/main" id="{7FAAACBD-9DD4-6B46-8FAE-B3B0EB30FCCE}"/>
              </a:ext>
            </a:extLst>
          </p:cNvPr>
          <p:cNvGraphicFramePr>
            <a:graphicFrameLocks noGrp="1"/>
          </p:cNvGraphicFramePr>
          <p:nvPr>
            <p:extLst>
              <p:ext uri="{D42A27DB-BD31-4B8C-83A1-F6EECF244321}">
                <p14:modId xmlns:p14="http://schemas.microsoft.com/office/powerpoint/2010/main" val="1416928894"/>
              </p:ext>
            </p:extLst>
          </p:nvPr>
        </p:nvGraphicFramePr>
        <p:xfrm>
          <a:off x="624896" y="1875291"/>
          <a:ext cx="10843850" cy="3360870"/>
        </p:xfrm>
        <a:graphic>
          <a:graphicData uri="http://schemas.openxmlformats.org/drawingml/2006/table">
            <a:tbl>
              <a:tblPr firstRow="1" bandRow="1">
                <a:tableStyleId>{5C22544A-7EE6-4342-B048-85BDC9FD1C3A}</a:tableStyleId>
              </a:tblPr>
              <a:tblGrid>
                <a:gridCol w="6573318">
                  <a:extLst>
                    <a:ext uri="{9D8B030D-6E8A-4147-A177-3AD203B41FA5}">
                      <a16:colId xmlns:a16="http://schemas.microsoft.com/office/drawing/2014/main" val="337797745"/>
                    </a:ext>
                  </a:extLst>
                </a:gridCol>
                <a:gridCol w="4270532">
                  <a:extLst>
                    <a:ext uri="{9D8B030D-6E8A-4147-A177-3AD203B41FA5}">
                      <a16:colId xmlns:a16="http://schemas.microsoft.com/office/drawing/2014/main" val="2935240706"/>
                    </a:ext>
                  </a:extLst>
                </a:gridCol>
              </a:tblGrid>
              <a:tr h="840255">
                <a:tc>
                  <a:txBody>
                    <a:bodyPr/>
                    <a:lstStyle/>
                    <a:p>
                      <a:pPr algn="ctr"/>
                      <a:r>
                        <a:rPr lang="en-US" sz="2400" dirty="0"/>
                        <a:t>Model </a:t>
                      </a:r>
                    </a:p>
                  </a:txBody>
                  <a:tcPr marL="123181" marR="123181" marT="61591" marB="61591"/>
                </a:tc>
                <a:tc>
                  <a:txBody>
                    <a:bodyPr/>
                    <a:lstStyle/>
                    <a:p>
                      <a:pPr algn="ctr"/>
                      <a:r>
                        <a:rPr lang="en-US" sz="2400" dirty="0"/>
                        <a:t>Root mean squared error($)</a:t>
                      </a:r>
                    </a:p>
                  </a:txBody>
                  <a:tcPr marL="123181" marR="123181" marT="61591" marB="61591"/>
                </a:tc>
                <a:extLst>
                  <a:ext uri="{0D108BD9-81ED-4DB2-BD59-A6C34878D82A}">
                    <a16:rowId xmlns:a16="http://schemas.microsoft.com/office/drawing/2014/main" val="479966404"/>
                  </a:ext>
                </a:extLst>
              </a:tr>
              <a:tr h="489822">
                <a:tc>
                  <a:txBody>
                    <a:bodyPr/>
                    <a:lstStyle/>
                    <a:p>
                      <a:pPr algn="ctr"/>
                      <a:r>
                        <a:rPr lang="en-US" sz="2100" dirty="0">
                          <a:cs typeface="Times New Roman" panose="02020603050405020304" pitchFamily="18" charset="0"/>
                        </a:rPr>
                        <a:t>Autoregressive Integrated Moving Average Model</a:t>
                      </a:r>
                    </a:p>
                  </a:txBody>
                  <a:tcPr marL="123181" marR="123181" marT="61591" marB="61591"/>
                </a:tc>
                <a:tc>
                  <a:txBody>
                    <a:bodyPr/>
                    <a:lstStyle/>
                    <a:p>
                      <a:pPr algn="ctr"/>
                      <a:r>
                        <a:rPr lang="en-US" sz="2100" dirty="0"/>
                        <a:t>0.2399</a:t>
                      </a:r>
                    </a:p>
                  </a:txBody>
                  <a:tcPr marL="123181" marR="123181" marT="61591" marB="61591"/>
                </a:tc>
                <a:extLst>
                  <a:ext uri="{0D108BD9-81ED-4DB2-BD59-A6C34878D82A}">
                    <a16:rowId xmlns:a16="http://schemas.microsoft.com/office/drawing/2014/main" val="3944357144"/>
                  </a:ext>
                </a:extLst>
              </a:tr>
              <a:tr h="7483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cs typeface="Times New Roman" panose="02020603050405020304" pitchFamily="18" charset="0"/>
                        </a:rPr>
                        <a:t>Recurrent neural networks: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cs typeface="Times New Roman" panose="02020603050405020304" pitchFamily="18" charset="0"/>
                        </a:rPr>
                        <a:t>The Long Short-Term Memory network single-step</a:t>
                      </a:r>
                    </a:p>
                  </a:txBody>
                  <a:tcPr marL="123181" marR="123181" marT="61591" marB="61591"/>
                </a:tc>
                <a:tc>
                  <a:txBody>
                    <a:bodyPr/>
                    <a:lstStyle/>
                    <a:p>
                      <a:pPr algn="ctr"/>
                      <a:r>
                        <a:rPr lang="en-US" sz="2100" dirty="0"/>
                        <a:t>1.4179</a:t>
                      </a:r>
                    </a:p>
                  </a:txBody>
                  <a:tcPr marL="123181" marR="123181" marT="61591" marB="61591"/>
                </a:tc>
                <a:extLst>
                  <a:ext uri="{0D108BD9-81ED-4DB2-BD59-A6C34878D82A}">
                    <a16:rowId xmlns:a16="http://schemas.microsoft.com/office/drawing/2014/main" val="3319392432"/>
                  </a:ext>
                </a:extLst>
              </a:tr>
              <a:tr h="7483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cs typeface="Times New Roman" panose="02020603050405020304" pitchFamily="18" charset="0"/>
                        </a:rPr>
                        <a:t>recurrent neural networks: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cs typeface="Times New Roman" panose="02020603050405020304" pitchFamily="18" charset="0"/>
                        </a:rPr>
                        <a:t>The Long Short-Term Memory network multi-step</a:t>
                      </a:r>
                    </a:p>
                  </a:txBody>
                  <a:tcPr marL="123181" marR="123181" marT="61591" marB="61591"/>
                </a:tc>
                <a:tc>
                  <a:txBody>
                    <a:bodyPr/>
                    <a:lstStyle/>
                    <a:p>
                      <a:pPr algn="ctr"/>
                      <a:r>
                        <a:rPr lang="en-US" sz="2100" dirty="0"/>
                        <a:t>1.6613</a:t>
                      </a:r>
                    </a:p>
                  </a:txBody>
                  <a:tcPr marL="123181" marR="123181" marT="61591" marB="61591"/>
                </a:tc>
                <a:extLst>
                  <a:ext uri="{0D108BD9-81ED-4DB2-BD59-A6C34878D82A}">
                    <a16:rowId xmlns:a16="http://schemas.microsoft.com/office/drawing/2014/main" val="1838612583"/>
                  </a:ext>
                </a:extLst>
              </a:tr>
              <a:tr h="4898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cs typeface="Times New Roman" panose="02020603050405020304" pitchFamily="18" charset="0"/>
                        </a:rPr>
                        <a:t>Exponential smoothing: Holt’s Winters Seasonal</a:t>
                      </a:r>
                    </a:p>
                  </a:txBody>
                  <a:tcPr marL="123181" marR="123181" marT="61591" marB="61591"/>
                </a:tc>
                <a:tc>
                  <a:txBody>
                    <a:bodyPr/>
                    <a:lstStyle/>
                    <a:p>
                      <a:pPr algn="ctr"/>
                      <a:r>
                        <a:rPr lang="en-US" sz="2100" dirty="0"/>
                        <a:t>0.7032</a:t>
                      </a:r>
                    </a:p>
                  </a:txBody>
                  <a:tcPr marL="123181" marR="123181" marT="61591" marB="61591"/>
                </a:tc>
                <a:extLst>
                  <a:ext uri="{0D108BD9-81ED-4DB2-BD59-A6C34878D82A}">
                    <a16:rowId xmlns:a16="http://schemas.microsoft.com/office/drawing/2014/main" val="3304453015"/>
                  </a:ext>
                </a:extLst>
              </a:tr>
            </a:tbl>
          </a:graphicData>
        </a:graphic>
      </p:graphicFrame>
    </p:spTree>
    <p:extLst>
      <p:ext uri="{BB962C8B-B14F-4D97-AF65-F5344CB8AC3E}">
        <p14:creationId xmlns:p14="http://schemas.microsoft.com/office/powerpoint/2010/main" val="289445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52E2-80FE-A84B-B902-1932E4EE81A3}"/>
              </a:ext>
            </a:extLst>
          </p:cNvPr>
          <p:cNvSpPr>
            <a:spLocks noGrp="1"/>
          </p:cNvSpPr>
          <p:nvPr>
            <p:ph type="title"/>
          </p:nvPr>
        </p:nvSpPr>
        <p:spPr>
          <a:xfrm>
            <a:off x="1371600" y="0"/>
            <a:ext cx="10241280" cy="1234440"/>
          </a:xfrm>
        </p:spPr>
        <p:txBody>
          <a:bodyPr/>
          <a:lstStyle/>
          <a:p>
            <a:r>
              <a:rPr lang="en-US" dirty="0"/>
              <a:t>Thank you! </a:t>
            </a:r>
          </a:p>
        </p:txBody>
      </p:sp>
      <p:sp>
        <p:nvSpPr>
          <p:cNvPr id="3" name="Content Placeholder 2">
            <a:extLst>
              <a:ext uri="{FF2B5EF4-FFF2-40B4-BE49-F238E27FC236}">
                <a16:creationId xmlns:a16="http://schemas.microsoft.com/office/drawing/2014/main" id="{2B0871D5-589A-864C-B636-EEFAAC4646A3}"/>
              </a:ext>
            </a:extLst>
          </p:cNvPr>
          <p:cNvSpPr>
            <a:spLocks noGrp="1"/>
          </p:cNvSpPr>
          <p:nvPr>
            <p:ph idx="1"/>
          </p:nvPr>
        </p:nvSpPr>
        <p:spPr>
          <a:xfrm>
            <a:off x="1371600" y="1726502"/>
            <a:ext cx="10241280" cy="3959352"/>
          </a:xfrm>
        </p:spPr>
        <p:txBody>
          <a:bodyPr/>
          <a:lstStyle/>
          <a:p>
            <a:pPr marL="0" indent="0">
              <a:buNone/>
            </a:pPr>
            <a:r>
              <a:rPr lang="en-US" dirty="0"/>
              <a:t>Find me on</a:t>
            </a:r>
          </a:p>
          <a:p>
            <a:r>
              <a:rPr lang="en-US" dirty="0">
                <a:hlinkClick r:id="rId2"/>
              </a:rPr>
              <a:t>https://github.com/miazfryer</a:t>
            </a:r>
            <a:endParaRPr lang="en-US" dirty="0"/>
          </a:p>
          <a:p>
            <a:r>
              <a:rPr lang="en-US" dirty="0">
                <a:hlinkClick r:id="rId3"/>
              </a:rPr>
              <a:t>https://www.linkedin.com/in/miafryer/</a:t>
            </a:r>
            <a:endParaRPr lang="en-US" dirty="0"/>
          </a:p>
          <a:p>
            <a:endParaRPr lang="en-US" dirty="0"/>
          </a:p>
          <a:p>
            <a:r>
              <a:rPr lang="en-US" dirty="0"/>
              <a:t>What would you invest in? </a:t>
            </a:r>
          </a:p>
        </p:txBody>
      </p:sp>
    </p:spTree>
    <p:extLst>
      <p:ext uri="{BB962C8B-B14F-4D97-AF65-F5344CB8AC3E}">
        <p14:creationId xmlns:p14="http://schemas.microsoft.com/office/powerpoint/2010/main" val="222748301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587</Words>
  <Application>Microsoft Macintosh PowerPoint</Application>
  <PresentationFormat>Widescreen</PresentationFormat>
  <Paragraphs>64</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Nova</vt:lpstr>
      <vt:lpstr>GradientRiseVTI</vt:lpstr>
      <vt:lpstr>Airlines stocks</vt:lpstr>
      <vt:lpstr>Agenda </vt:lpstr>
      <vt:lpstr>Overview </vt:lpstr>
      <vt:lpstr>Risk Evaluation </vt:lpstr>
      <vt:lpstr>PowerPoint Presentation</vt:lpstr>
      <vt:lpstr>Moving average convergence divergence (MACD)</vt:lpstr>
      <vt:lpstr>Return </vt:lpstr>
      <vt:lpstr>Predictive Models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stock Prices  comparison</dc:title>
  <dc:creator>Mia Fryer</dc:creator>
  <cp:lastModifiedBy>Mia Fryer</cp:lastModifiedBy>
  <cp:revision>40</cp:revision>
  <dcterms:created xsi:type="dcterms:W3CDTF">2021-09-07T19:38:02Z</dcterms:created>
  <dcterms:modified xsi:type="dcterms:W3CDTF">2021-09-14T22:07:36Z</dcterms:modified>
</cp:coreProperties>
</file>