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notesMasterIdLst>
    <p:notesMasterId r:id="rId9"/>
  </p:notesMasterIdLst>
  <p:sldIdLst>
    <p:sldId id="256" r:id="rId2"/>
    <p:sldId id="258" r:id="rId3"/>
    <p:sldId id="257" r:id="rId4"/>
    <p:sldId id="259" r:id="rId5"/>
    <p:sldId id="263"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984"/>
  </p:normalViewPr>
  <p:slideViewPr>
    <p:cSldViewPr snapToGrid="0" snapToObjects="1">
      <p:cViewPr varScale="1">
        <p:scale>
          <a:sx n="82" d="100"/>
          <a:sy n="82" d="100"/>
        </p:scale>
        <p:origin x="16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99765-8FCF-5544-B982-1627E46FB38A}" type="datetimeFigureOut">
              <a:rPr lang="en-US" smtClean="0"/>
              <a:t>9/10/21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05E19-1C2A-A448-890B-E7A31C4DE057}" type="slidenum">
              <a:rPr lang="en-US" smtClean="0"/>
              <a:t>‹#›</a:t>
            </a:fld>
            <a:endParaRPr lang="en-US"/>
          </a:p>
        </p:txBody>
      </p:sp>
    </p:spTree>
    <p:extLst>
      <p:ext uri="{BB962C8B-B14F-4D97-AF65-F5344CB8AC3E}">
        <p14:creationId xmlns:p14="http://schemas.microsoft.com/office/powerpoint/2010/main" val="144712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Curious clients </a:t>
            </a:r>
          </a:p>
        </p:txBody>
      </p:sp>
      <p:sp>
        <p:nvSpPr>
          <p:cNvPr id="4" name="Slide Number Placeholder 3"/>
          <p:cNvSpPr>
            <a:spLocks noGrp="1"/>
          </p:cNvSpPr>
          <p:nvPr>
            <p:ph type="sldNum" sz="quarter" idx="5"/>
          </p:nvPr>
        </p:nvSpPr>
        <p:spPr/>
        <p:txBody>
          <a:bodyPr/>
          <a:lstStyle/>
          <a:p>
            <a:fld id="{9EF05E19-1C2A-A448-890B-E7A31C4DE057}" type="slidenum">
              <a:rPr lang="en-US" smtClean="0"/>
              <a:t>1</a:t>
            </a:fld>
            <a:endParaRPr lang="en-US"/>
          </a:p>
        </p:txBody>
      </p:sp>
    </p:spTree>
    <p:extLst>
      <p:ext uri="{BB962C8B-B14F-4D97-AF65-F5344CB8AC3E}">
        <p14:creationId xmlns:p14="http://schemas.microsoft.com/office/powerpoint/2010/main" val="361139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just looking at the closing price, it is hard to decide which airlines to invest since the overall trends seem to be similar where there is a drop around the beginning of last year due to covid </a:t>
            </a:r>
          </a:p>
        </p:txBody>
      </p:sp>
      <p:sp>
        <p:nvSpPr>
          <p:cNvPr id="4" name="Slide Number Placeholder 3"/>
          <p:cNvSpPr>
            <a:spLocks noGrp="1"/>
          </p:cNvSpPr>
          <p:nvPr>
            <p:ph type="sldNum" sz="quarter" idx="5"/>
          </p:nvPr>
        </p:nvSpPr>
        <p:spPr/>
        <p:txBody>
          <a:bodyPr/>
          <a:lstStyle/>
          <a:p>
            <a:fld id="{9EF05E19-1C2A-A448-890B-E7A31C4DE057}" type="slidenum">
              <a:rPr lang="en-US" smtClean="0"/>
              <a:t>3</a:t>
            </a:fld>
            <a:endParaRPr lang="en-US"/>
          </a:p>
        </p:txBody>
      </p:sp>
    </p:spTree>
    <p:extLst>
      <p:ext uri="{BB962C8B-B14F-4D97-AF65-F5344CB8AC3E}">
        <p14:creationId xmlns:p14="http://schemas.microsoft.com/office/powerpoint/2010/main" val="249868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easy evaluation is to compare risk and expected return based on the daily percent change and you can see that southwest airlines is the best option with higher expected return and lowest risk </a:t>
            </a:r>
          </a:p>
        </p:txBody>
      </p:sp>
      <p:sp>
        <p:nvSpPr>
          <p:cNvPr id="4" name="Slide Number Placeholder 3"/>
          <p:cNvSpPr>
            <a:spLocks noGrp="1"/>
          </p:cNvSpPr>
          <p:nvPr>
            <p:ph type="sldNum" sz="quarter" idx="5"/>
          </p:nvPr>
        </p:nvSpPr>
        <p:spPr/>
        <p:txBody>
          <a:bodyPr/>
          <a:lstStyle/>
          <a:p>
            <a:fld id="{9EF05E19-1C2A-A448-890B-E7A31C4DE057}" type="slidenum">
              <a:rPr lang="en-US" smtClean="0"/>
              <a:t>4</a:t>
            </a:fld>
            <a:endParaRPr lang="en-US"/>
          </a:p>
        </p:txBody>
      </p:sp>
    </p:spTree>
    <p:extLst>
      <p:ext uri="{BB962C8B-B14F-4D97-AF65-F5344CB8AC3E}">
        <p14:creationId xmlns:p14="http://schemas.microsoft.com/office/powerpoint/2010/main" val="66122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common indicators to decide when to enter and exist.</a:t>
            </a:r>
          </a:p>
          <a:p>
            <a:r>
              <a:rPr lang="en-US" dirty="0"/>
              <a:t> moving average convergence and divergence is the difference between short term (12 period) and long term(26 period) exponential moving average and compared to the 9 period exponential moving average as the signal line. When the difference goes above the signal line, that is an indication of an upward trend to buy. As there is an increase in the rate of price change for the short term period and the trend is further validated by comparing to a even more recent moving average- the signal line. The reverse is true for a downward trend to take the short position. </a:t>
            </a:r>
          </a:p>
        </p:txBody>
      </p:sp>
      <p:sp>
        <p:nvSpPr>
          <p:cNvPr id="4" name="Slide Number Placeholder 3"/>
          <p:cNvSpPr>
            <a:spLocks noGrp="1"/>
          </p:cNvSpPr>
          <p:nvPr>
            <p:ph type="sldNum" sz="quarter" idx="5"/>
          </p:nvPr>
        </p:nvSpPr>
        <p:spPr/>
        <p:txBody>
          <a:bodyPr/>
          <a:lstStyle/>
          <a:p>
            <a:fld id="{9EF05E19-1C2A-A448-890B-E7A31C4DE057}" type="slidenum">
              <a:rPr lang="en-US" smtClean="0"/>
              <a:t>5</a:t>
            </a:fld>
            <a:endParaRPr lang="en-US"/>
          </a:p>
        </p:txBody>
      </p:sp>
    </p:spTree>
    <p:extLst>
      <p:ext uri="{BB962C8B-B14F-4D97-AF65-F5344CB8AC3E}">
        <p14:creationId xmlns:p14="http://schemas.microsoft.com/office/powerpoint/2010/main" val="3422876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Bollinger bands are </a:t>
            </a:r>
            <a:r>
              <a:rPr lang="en-US" sz="1200" b="0" i="0" kern="1200" dirty="0">
                <a:solidFill>
                  <a:schemeClr val="tx1"/>
                </a:solidFill>
                <a:effectLst/>
                <a:latin typeface="+mn-lt"/>
                <a:ea typeface="+mn-ea"/>
                <a:cs typeface="+mn-cs"/>
              </a:rPr>
              <a:t>a type of statistical chart to indicate the price volatility over time. When the band width widens, volatility increases as an indication that any existing trend may be ending. Also if the price drops below the lower band, it is an </a:t>
            </a:r>
            <a:r>
              <a:rPr lang="en-US" sz="1200" b="0" i="0" kern="1200" dirty="0" err="1">
                <a:solidFill>
                  <a:schemeClr val="tx1"/>
                </a:solidFill>
                <a:effectLst/>
                <a:latin typeface="+mn-lt"/>
                <a:ea typeface="+mn-ea"/>
                <a:cs typeface="+mn-cs"/>
              </a:rPr>
              <a:t>indidcation</a:t>
            </a:r>
            <a:r>
              <a:rPr lang="en-US" sz="1200" b="0" i="0" kern="1200" dirty="0">
                <a:solidFill>
                  <a:schemeClr val="tx1"/>
                </a:solidFill>
                <a:effectLst/>
                <a:latin typeface="+mn-lt"/>
                <a:ea typeface="+mn-ea"/>
                <a:cs typeface="+mn-cs"/>
              </a:rPr>
              <a:t> of the stock being oversold and might be for a correction.</a:t>
            </a:r>
          </a:p>
          <a:p>
            <a:endParaRPr lang="en-US" dirty="0"/>
          </a:p>
        </p:txBody>
      </p:sp>
      <p:sp>
        <p:nvSpPr>
          <p:cNvPr id="4" name="Slide Number Placeholder 3"/>
          <p:cNvSpPr>
            <a:spLocks noGrp="1"/>
          </p:cNvSpPr>
          <p:nvPr>
            <p:ph type="sldNum" sz="quarter" idx="5"/>
          </p:nvPr>
        </p:nvSpPr>
        <p:spPr/>
        <p:txBody>
          <a:bodyPr/>
          <a:lstStyle/>
          <a:p>
            <a:fld id="{9EF05E19-1C2A-A448-890B-E7A31C4DE057}" type="slidenum">
              <a:rPr lang="en-US" smtClean="0"/>
              <a:t>6</a:t>
            </a:fld>
            <a:endParaRPr lang="en-US"/>
          </a:p>
        </p:txBody>
      </p:sp>
    </p:spTree>
    <p:extLst>
      <p:ext uri="{BB962C8B-B14F-4D97-AF65-F5344CB8AC3E}">
        <p14:creationId xmlns:p14="http://schemas.microsoft.com/office/powerpoint/2010/main" val="923071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September 10,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9527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September 10,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41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September 10,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8882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September 10,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5801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September 10,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573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September 10,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8080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September 10,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5635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September 10,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584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September 10,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9017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September 10,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8075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September 10,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6545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September 10,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0636584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70" r:id="rId6"/>
    <p:sldLayoutId id="2147483765" r:id="rId7"/>
    <p:sldLayoutId id="2147483766" r:id="rId8"/>
    <p:sldLayoutId id="2147483767" r:id="rId9"/>
    <p:sldLayoutId id="2147483769" r:id="rId10"/>
    <p:sldLayoutId id="214748376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miafryer/" TargetMode="External"/><Relationship Id="rId2" Type="http://schemas.openxmlformats.org/officeDocument/2006/relationships/hyperlink" Target="https://github.com/miazfry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70">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igh angle view of buildings and the sky">
            <a:extLst>
              <a:ext uri="{FF2B5EF4-FFF2-40B4-BE49-F238E27FC236}">
                <a16:creationId xmlns:a16="http://schemas.microsoft.com/office/drawing/2014/main" id="{E5B34543-DB11-48A3-9AAE-C2A61931AC83}"/>
              </a:ext>
            </a:extLst>
          </p:cNvPr>
          <p:cNvPicPr>
            <a:picLocks noChangeAspect="1"/>
          </p:cNvPicPr>
          <p:nvPr/>
        </p:nvPicPr>
        <p:blipFill rotWithShape="1">
          <a:blip r:embed="rId3"/>
          <a:srcRect t="16219" b="29170"/>
          <a:stretch/>
        </p:blipFill>
        <p:spPr>
          <a:xfrm>
            <a:off x="-2" y="10"/>
            <a:ext cx="12192002" cy="4461036"/>
          </a:xfrm>
          <a:prstGeom prst="rect">
            <a:avLst/>
          </a:prstGeom>
        </p:spPr>
      </p:pic>
      <p:sp>
        <p:nvSpPr>
          <p:cNvPr id="95" name="Rectangle 72">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74">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76">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8" name="Rectangle 78">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BF0DF0-196B-0941-A995-9431AACE47C4}"/>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Airline stock Prices  comparison</a:t>
            </a:r>
          </a:p>
        </p:txBody>
      </p:sp>
      <p:sp>
        <p:nvSpPr>
          <p:cNvPr id="3" name="Subtitle 2">
            <a:extLst>
              <a:ext uri="{FF2B5EF4-FFF2-40B4-BE49-F238E27FC236}">
                <a16:creationId xmlns:a16="http://schemas.microsoft.com/office/drawing/2014/main" id="{AE09AE76-99CC-2146-9DD3-9B6E3C20BF3D}"/>
              </a:ext>
            </a:extLst>
          </p:cNvPr>
          <p:cNvSpPr>
            <a:spLocks noGrp="1"/>
          </p:cNvSpPr>
          <p:nvPr>
            <p:ph type="subTitle" idx="1"/>
          </p:nvPr>
        </p:nvSpPr>
        <p:spPr>
          <a:xfrm>
            <a:off x="1371601" y="5970897"/>
            <a:ext cx="9448800" cy="429904"/>
          </a:xfrm>
        </p:spPr>
        <p:txBody>
          <a:bodyPr>
            <a:normAutofit/>
          </a:bodyPr>
          <a:lstStyle/>
          <a:p>
            <a:pPr algn="l"/>
            <a:r>
              <a:rPr lang="en-US" sz="1200">
                <a:solidFill>
                  <a:schemeClr val="bg1"/>
                </a:solidFill>
              </a:rPr>
              <a:t>Southwest, American, Delta, United Airlines </a:t>
            </a:r>
          </a:p>
          <a:p>
            <a:pPr algn="l"/>
            <a:endParaRPr lang="en-US" sz="1200">
              <a:solidFill>
                <a:schemeClr val="bg1"/>
              </a:solidFill>
            </a:endParaRPr>
          </a:p>
        </p:txBody>
      </p:sp>
    </p:spTree>
    <p:extLst>
      <p:ext uri="{BB962C8B-B14F-4D97-AF65-F5344CB8AC3E}">
        <p14:creationId xmlns:p14="http://schemas.microsoft.com/office/powerpoint/2010/main" val="319083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7073-33D8-7446-9518-E9D72A6F183D}"/>
              </a:ext>
            </a:extLst>
          </p:cNvPr>
          <p:cNvSpPr>
            <a:spLocks noGrp="1"/>
          </p:cNvSpPr>
          <p:nvPr>
            <p:ph type="title"/>
          </p:nvPr>
        </p:nvSpPr>
        <p:spPr>
          <a:xfrm>
            <a:off x="1371600" y="14859"/>
            <a:ext cx="10241280" cy="1234440"/>
          </a:xfrm>
        </p:spPr>
        <p:txBody>
          <a:bodyPr/>
          <a:lstStyle/>
          <a:p>
            <a:r>
              <a:rPr lang="en-US" dirty="0"/>
              <a:t>Agenda </a:t>
            </a:r>
          </a:p>
        </p:txBody>
      </p:sp>
      <p:sp>
        <p:nvSpPr>
          <p:cNvPr id="3" name="Content Placeholder 2">
            <a:extLst>
              <a:ext uri="{FF2B5EF4-FFF2-40B4-BE49-F238E27FC236}">
                <a16:creationId xmlns:a16="http://schemas.microsoft.com/office/drawing/2014/main" id="{C284867A-2904-6D40-9564-3D25ABACDD67}"/>
              </a:ext>
            </a:extLst>
          </p:cNvPr>
          <p:cNvSpPr>
            <a:spLocks noGrp="1"/>
          </p:cNvSpPr>
          <p:nvPr>
            <p:ph idx="1"/>
          </p:nvPr>
        </p:nvSpPr>
        <p:spPr/>
        <p:txBody>
          <a:bodyPr/>
          <a:lstStyle/>
          <a:p>
            <a:endParaRPr lang="en-US" dirty="0"/>
          </a:p>
          <a:p>
            <a:endParaRPr lang="en-US" dirty="0"/>
          </a:p>
        </p:txBody>
      </p:sp>
      <p:graphicFrame>
        <p:nvGraphicFramePr>
          <p:cNvPr id="5" name="Table 5">
            <a:extLst>
              <a:ext uri="{FF2B5EF4-FFF2-40B4-BE49-F238E27FC236}">
                <a16:creationId xmlns:a16="http://schemas.microsoft.com/office/drawing/2014/main" id="{C4C8BA20-129E-5B4F-930B-E9F3DA897321}"/>
              </a:ext>
            </a:extLst>
          </p:cNvPr>
          <p:cNvGraphicFramePr>
            <a:graphicFrameLocks noGrp="1"/>
          </p:cNvGraphicFramePr>
          <p:nvPr>
            <p:extLst>
              <p:ext uri="{D42A27DB-BD31-4B8C-83A1-F6EECF244321}">
                <p14:modId xmlns:p14="http://schemas.microsoft.com/office/powerpoint/2010/main" val="1285862718"/>
              </p:ext>
            </p:extLst>
          </p:nvPr>
        </p:nvGraphicFramePr>
        <p:xfrm>
          <a:off x="1371600" y="2099011"/>
          <a:ext cx="9105254" cy="2643465"/>
        </p:xfrm>
        <a:graphic>
          <a:graphicData uri="http://schemas.openxmlformats.org/drawingml/2006/table">
            <a:tbl>
              <a:tblPr firstRow="1" bandRow="1">
                <a:tableStyleId>{5C22544A-7EE6-4342-B048-85BDC9FD1C3A}</a:tableStyleId>
              </a:tblPr>
              <a:tblGrid>
                <a:gridCol w="4552627">
                  <a:extLst>
                    <a:ext uri="{9D8B030D-6E8A-4147-A177-3AD203B41FA5}">
                      <a16:colId xmlns:a16="http://schemas.microsoft.com/office/drawing/2014/main" val="4034731148"/>
                    </a:ext>
                  </a:extLst>
                </a:gridCol>
                <a:gridCol w="4552627">
                  <a:extLst>
                    <a:ext uri="{9D8B030D-6E8A-4147-A177-3AD203B41FA5}">
                      <a16:colId xmlns:a16="http://schemas.microsoft.com/office/drawing/2014/main" val="664629203"/>
                    </a:ext>
                  </a:extLst>
                </a:gridCol>
              </a:tblGrid>
              <a:tr h="881155">
                <a:tc>
                  <a:txBody>
                    <a:bodyPr/>
                    <a:lstStyle/>
                    <a:p>
                      <a:r>
                        <a:rPr lang="en-US" dirty="0"/>
                        <a:t>Questions </a:t>
                      </a:r>
                    </a:p>
                  </a:txBody>
                  <a:tcPr/>
                </a:tc>
                <a:tc>
                  <a:txBody>
                    <a:bodyPr/>
                    <a:lstStyle/>
                    <a:p>
                      <a:r>
                        <a:rPr lang="en-US" dirty="0"/>
                        <a:t>Factors </a:t>
                      </a:r>
                    </a:p>
                  </a:txBody>
                  <a:tcPr/>
                </a:tc>
                <a:extLst>
                  <a:ext uri="{0D108BD9-81ED-4DB2-BD59-A6C34878D82A}">
                    <a16:rowId xmlns:a16="http://schemas.microsoft.com/office/drawing/2014/main" val="4218845907"/>
                  </a:ext>
                </a:extLst>
              </a:tr>
              <a:tr h="881155">
                <a:tc>
                  <a:txBody>
                    <a:bodyPr/>
                    <a:lstStyle/>
                    <a:p>
                      <a:r>
                        <a:rPr lang="en-US" dirty="0"/>
                        <a:t>Which airlines to invest in </a:t>
                      </a:r>
                    </a:p>
                  </a:txBody>
                  <a:tcPr/>
                </a:tc>
                <a:tc>
                  <a:txBody>
                    <a:bodyPr/>
                    <a:lstStyle/>
                    <a:p>
                      <a:r>
                        <a:rPr lang="en-US" dirty="0"/>
                        <a:t>Using risk evaluation </a:t>
                      </a:r>
                    </a:p>
                  </a:txBody>
                  <a:tcPr/>
                </a:tc>
                <a:extLst>
                  <a:ext uri="{0D108BD9-81ED-4DB2-BD59-A6C34878D82A}">
                    <a16:rowId xmlns:a16="http://schemas.microsoft.com/office/drawing/2014/main" val="521531417"/>
                  </a:ext>
                </a:extLst>
              </a:tr>
              <a:tr h="881155">
                <a:tc>
                  <a:txBody>
                    <a:bodyPr/>
                    <a:lstStyle/>
                    <a:p>
                      <a:r>
                        <a:rPr lang="en-US" dirty="0"/>
                        <a:t>When to enter and sell </a:t>
                      </a:r>
                    </a:p>
                  </a:txBody>
                  <a:tcPr/>
                </a:tc>
                <a:tc>
                  <a:txBody>
                    <a:bodyPr/>
                    <a:lstStyle/>
                    <a:p>
                      <a:r>
                        <a:rPr lang="en-US" dirty="0"/>
                        <a:t>Using trend indicators: Bollinger bands and Moving Average </a:t>
                      </a:r>
                    </a:p>
                  </a:txBody>
                  <a:tcPr/>
                </a:tc>
                <a:extLst>
                  <a:ext uri="{0D108BD9-81ED-4DB2-BD59-A6C34878D82A}">
                    <a16:rowId xmlns:a16="http://schemas.microsoft.com/office/drawing/2014/main" val="2018511474"/>
                  </a:ext>
                </a:extLst>
              </a:tr>
            </a:tbl>
          </a:graphicData>
        </a:graphic>
      </p:graphicFrame>
    </p:spTree>
    <p:extLst>
      <p:ext uri="{BB962C8B-B14F-4D97-AF65-F5344CB8AC3E}">
        <p14:creationId xmlns:p14="http://schemas.microsoft.com/office/powerpoint/2010/main" val="316545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65A8-6241-2C45-A27C-9E3DC47415E0}"/>
              </a:ext>
            </a:extLst>
          </p:cNvPr>
          <p:cNvSpPr>
            <a:spLocks noGrp="1"/>
          </p:cNvSpPr>
          <p:nvPr>
            <p:ph type="title"/>
          </p:nvPr>
        </p:nvSpPr>
        <p:spPr>
          <a:xfrm>
            <a:off x="1371441" y="0"/>
            <a:ext cx="10241280" cy="1234440"/>
          </a:xfrm>
        </p:spPr>
        <p:txBody>
          <a:bodyPr/>
          <a:lstStyle/>
          <a:p>
            <a:r>
              <a:rPr lang="en-US" dirty="0"/>
              <a:t>Overview </a:t>
            </a:r>
          </a:p>
        </p:txBody>
      </p:sp>
      <p:pic>
        <p:nvPicPr>
          <p:cNvPr id="5" name="Content Placeholder 4" descr="Chart, scatter chart&#10;&#10;Description automatically generated">
            <a:extLst>
              <a:ext uri="{FF2B5EF4-FFF2-40B4-BE49-F238E27FC236}">
                <a16:creationId xmlns:a16="http://schemas.microsoft.com/office/drawing/2014/main" id="{A252778E-8F2D-D04B-89AB-0DBBF150BAAC}"/>
              </a:ext>
            </a:extLst>
          </p:cNvPr>
          <p:cNvPicPr>
            <a:picLocks noGrp="1" noChangeAspect="1"/>
          </p:cNvPicPr>
          <p:nvPr>
            <p:ph idx="1"/>
          </p:nvPr>
        </p:nvPicPr>
        <p:blipFill>
          <a:blip r:embed="rId3"/>
          <a:stretch>
            <a:fillRect/>
          </a:stretch>
        </p:blipFill>
        <p:spPr>
          <a:xfrm>
            <a:off x="1260607" y="1371600"/>
            <a:ext cx="10251946" cy="4300538"/>
          </a:xfrm>
        </p:spPr>
      </p:pic>
      <p:pic>
        <p:nvPicPr>
          <p:cNvPr id="4" name="Picture 3" descr="Graphical user interface, application&#10;&#10;Description automatically generated">
            <a:extLst>
              <a:ext uri="{FF2B5EF4-FFF2-40B4-BE49-F238E27FC236}">
                <a16:creationId xmlns:a16="http://schemas.microsoft.com/office/drawing/2014/main" id="{7083A571-5CB8-5946-9639-A9C7F28AEC6E}"/>
              </a:ext>
            </a:extLst>
          </p:cNvPr>
          <p:cNvPicPr>
            <a:picLocks noChangeAspect="1"/>
          </p:cNvPicPr>
          <p:nvPr/>
        </p:nvPicPr>
        <p:blipFill>
          <a:blip r:embed="rId4"/>
          <a:stretch>
            <a:fillRect/>
          </a:stretch>
        </p:blipFill>
        <p:spPr>
          <a:xfrm>
            <a:off x="0" y="1391608"/>
            <a:ext cx="12192000" cy="4876800"/>
          </a:xfrm>
          <a:prstGeom prst="rect">
            <a:avLst/>
          </a:prstGeom>
        </p:spPr>
      </p:pic>
    </p:spTree>
    <p:extLst>
      <p:ext uri="{BB962C8B-B14F-4D97-AF65-F5344CB8AC3E}">
        <p14:creationId xmlns:p14="http://schemas.microsoft.com/office/powerpoint/2010/main" val="418063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03E7-FABD-0E45-9584-0927E7B93F4F}"/>
              </a:ext>
            </a:extLst>
          </p:cNvPr>
          <p:cNvSpPr>
            <a:spLocks noGrp="1"/>
          </p:cNvSpPr>
          <p:nvPr>
            <p:ph type="title"/>
          </p:nvPr>
        </p:nvSpPr>
        <p:spPr>
          <a:xfrm>
            <a:off x="1283392" y="14288"/>
            <a:ext cx="10241280" cy="1234440"/>
          </a:xfrm>
        </p:spPr>
        <p:txBody>
          <a:bodyPr/>
          <a:lstStyle/>
          <a:p>
            <a:r>
              <a:rPr lang="en-US" dirty="0"/>
              <a:t>Risk Evaluation </a:t>
            </a:r>
          </a:p>
        </p:txBody>
      </p:sp>
      <p:pic>
        <p:nvPicPr>
          <p:cNvPr id="5" name="Content Placeholder 4" descr="A picture containing chart&#10;&#10;Description automatically generated">
            <a:extLst>
              <a:ext uri="{FF2B5EF4-FFF2-40B4-BE49-F238E27FC236}">
                <a16:creationId xmlns:a16="http://schemas.microsoft.com/office/drawing/2014/main" id="{AF8A9BE2-576D-9E4A-B43A-942720646BB7}"/>
              </a:ext>
            </a:extLst>
          </p:cNvPr>
          <p:cNvPicPr>
            <a:picLocks noGrp="1" noChangeAspect="1"/>
          </p:cNvPicPr>
          <p:nvPr>
            <p:ph idx="1"/>
          </p:nvPr>
        </p:nvPicPr>
        <p:blipFill>
          <a:blip r:embed="rId3"/>
          <a:stretch>
            <a:fillRect/>
          </a:stretch>
        </p:blipFill>
        <p:spPr>
          <a:xfrm>
            <a:off x="1283392" y="1248728"/>
            <a:ext cx="7331971" cy="5032606"/>
          </a:xfrm>
        </p:spPr>
      </p:pic>
      <p:pic>
        <p:nvPicPr>
          <p:cNvPr id="4" name="Picture 3" descr="A picture containing graphical user interface&#10;&#10;Description automatically generated">
            <a:extLst>
              <a:ext uri="{FF2B5EF4-FFF2-40B4-BE49-F238E27FC236}">
                <a16:creationId xmlns:a16="http://schemas.microsoft.com/office/drawing/2014/main" id="{35E66348-9284-B347-BE14-BC9B70BAF432}"/>
              </a:ext>
            </a:extLst>
          </p:cNvPr>
          <p:cNvPicPr>
            <a:picLocks noChangeAspect="1"/>
          </p:cNvPicPr>
          <p:nvPr/>
        </p:nvPicPr>
        <p:blipFill>
          <a:blip r:embed="rId4"/>
          <a:stretch>
            <a:fillRect/>
          </a:stretch>
        </p:blipFill>
        <p:spPr>
          <a:xfrm>
            <a:off x="1283391" y="1198840"/>
            <a:ext cx="7446272" cy="5212391"/>
          </a:xfrm>
          <a:prstGeom prst="rect">
            <a:avLst/>
          </a:prstGeom>
        </p:spPr>
      </p:pic>
      <p:sp>
        <p:nvSpPr>
          <p:cNvPr id="3" name="Rectangle 2">
            <a:extLst>
              <a:ext uri="{FF2B5EF4-FFF2-40B4-BE49-F238E27FC236}">
                <a16:creationId xmlns:a16="http://schemas.microsoft.com/office/drawing/2014/main" id="{38F1FD01-5956-8245-9E6C-41F8D4F3B0D7}"/>
              </a:ext>
            </a:extLst>
          </p:cNvPr>
          <p:cNvSpPr/>
          <p:nvPr/>
        </p:nvSpPr>
        <p:spPr>
          <a:xfrm>
            <a:off x="7795647" y="5067947"/>
            <a:ext cx="1115877" cy="92989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4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3AD3-86DC-AF4F-B8D5-32F1417B64A3}"/>
              </a:ext>
            </a:extLst>
          </p:cNvPr>
          <p:cNvSpPr>
            <a:spLocks noGrp="1"/>
          </p:cNvSpPr>
          <p:nvPr>
            <p:ph type="title"/>
          </p:nvPr>
        </p:nvSpPr>
        <p:spPr>
          <a:xfrm>
            <a:off x="1371600" y="571"/>
            <a:ext cx="10241280" cy="1234440"/>
          </a:xfrm>
        </p:spPr>
        <p:txBody>
          <a:bodyPr>
            <a:normAutofit fontScale="90000"/>
          </a:bodyPr>
          <a:lstStyle/>
          <a:p>
            <a:r>
              <a:rPr lang="en-US" dirty="0"/>
              <a:t>Moving average convergence divergence (MACD)</a:t>
            </a:r>
          </a:p>
        </p:txBody>
      </p:sp>
      <p:pic>
        <p:nvPicPr>
          <p:cNvPr id="5" name="Content Placeholder 4" descr="Graphical user interface, chart&#10;&#10;Description automatically generated">
            <a:extLst>
              <a:ext uri="{FF2B5EF4-FFF2-40B4-BE49-F238E27FC236}">
                <a16:creationId xmlns:a16="http://schemas.microsoft.com/office/drawing/2014/main" id="{0FDD1815-1F42-CA4B-8D4D-20EDEE16854A}"/>
              </a:ext>
            </a:extLst>
          </p:cNvPr>
          <p:cNvPicPr>
            <a:picLocks noGrp="1" noChangeAspect="1"/>
          </p:cNvPicPr>
          <p:nvPr>
            <p:ph idx="1"/>
          </p:nvPr>
        </p:nvPicPr>
        <p:blipFill>
          <a:blip r:embed="rId3"/>
          <a:stretch>
            <a:fillRect/>
          </a:stretch>
        </p:blipFill>
        <p:spPr>
          <a:xfrm>
            <a:off x="370998" y="1506474"/>
            <a:ext cx="11450004" cy="4580002"/>
          </a:xfrm>
        </p:spPr>
      </p:pic>
      <p:pic>
        <p:nvPicPr>
          <p:cNvPr id="7" name="Picture 6" descr="Graphical user interface, chart&#10;&#10;Description automatically generated">
            <a:extLst>
              <a:ext uri="{FF2B5EF4-FFF2-40B4-BE49-F238E27FC236}">
                <a16:creationId xmlns:a16="http://schemas.microsoft.com/office/drawing/2014/main" id="{D5DE7CB5-0383-D049-BB07-539F22621B68}"/>
              </a:ext>
            </a:extLst>
          </p:cNvPr>
          <p:cNvPicPr>
            <a:picLocks noChangeAspect="1"/>
          </p:cNvPicPr>
          <p:nvPr/>
        </p:nvPicPr>
        <p:blipFill>
          <a:blip r:embed="rId4"/>
          <a:stretch>
            <a:fillRect/>
          </a:stretch>
        </p:blipFill>
        <p:spPr>
          <a:xfrm>
            <a:off x="0" y="1358075"/>
            <a:ext cx="12192000" cy="4876800"/>
          </a:xfrm>
          <a:prstGeom prst="rect">
            <a:avLst/>
          </a:prstGeom>
        </p:spPr>
      </p:pic>
    </p:spTree>
    <p:extLst>
      <p:ext uri="{BB962C8B-B14F-4D97-AF65-F5344CB8AC3E}">
        <p14:creationId xmlns:p14="http://schemas.microsoft.com/office/powerpoint/2010/main" val="10689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BB72-9CEF-8046-A7EE-AE47398FC535}"/>
              </a:ext>
            </a:extLst>
          </p:cNvPr>
          <p:cNvSpPr>
            <a:spLocks noGrp="1"/>
          </p:cNvSpPr>
          <p:nvPr>
            <p:ph type="title"/>
          </p:nvPr>
        </p:nvSpPr>
        <p:spPr>
          <a:xfrm>
            <a:off x="1371600" y="0"/>
            <a:ext cx="10241280" cy="1234440"/>
          </a:xfrm>
        </p:spPr>
        <p:txBody>
          <a:bodyPr/>
          <a:lstStyle/>
          <a:p>
            <a:r>
              <a:rPr lang="en-US" dirty="0"/>
              <a:t>Bollinger bands</a:t>
            </a:r>
          </a:p>
        </p:txBody>
      </p:sp>
      <p:pic>
        <p:nvPicPr>
          <p:cNvPr id="11" name="Content Placeholder 10" descr="Chart, histogram&#10;&#10;Description automatically generated">
            <a:extLst>
              <a:ext uri="{FF2B5EF4-FFF2-40B4-BE49-F238E27FC236}">
                <a16:creationId xmlns:a16="http://schemas.microsoft.com/office/drawing/2014/main" id="{FC7FDAD4-BBF2-4E48-9502-F3FB39F9866C}"/>
              </a:ext>
            </a:extLst>
          </p:cNvPr>
          <p:cNvPicPr>
            <a:picLocks noGrp="1" noChangeAspect="1"/>
          </p:cNvPicPr>
          <p:nvPr>
            <p:ph idx="1"/>
          </p:nvPr>
        </p:nvPicPr>
        <p:blipFill>
          <a:blip r:embed="rId3"/>
          <a:stretch>
            <a:fillRect/>
          </a:stretch>
        </p:blipFill>
        <p:spPr>
          <a:xfrm>
            <a:off x="1371600" y="1234440"/>
            <a:ext cx="9761220" cy="4880610"/>
          </a:xfrm>
        </p:spPr>
      </p:pic>
    </p:spTree>
    <p:extLst>
      <p:ext uri="{BB962C8B-B14F-4D97-AF65-F5344CB8AC3E}">
        <p14:creationId xmlns:p14="http://schemas.microsoft.com/office/powerpoint/2010/main" val="370389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52E2-80FE-A84B-B902-1932E4EE81A3}"/>
              </a:ext>
            </a:extLst>
          </p:cNvPr>
          <p:cNvSpPr>
            <a:spLocks noGrp="1"/>
          </p:cNvSpPr>
          <p:nvPr>
            <p:ph type="title"/>
          </p:nvPr>
        </p:nvSpPr>
        <p:spPr>
          <a:xfrm>
            <a:off x="1371600" y="0"/>
            <a:ext cx="10241280" cy="1234440"/>
          </a:xfrm>
        </p:spPr>
        <p:txBody>
          <a:bodyPr/>
          <a:lstStyle/>
          <a:p>
            <a:r>
              <a:rPr lang="en-US" dirty="0"/>
              <a:t>Thank you! </a:t>
            </a:r>
          </a:p>
        </p:txBody>
      </p:sp>
      <p:sp>
        <p:nvSpPr>
          <p:cNvPr id="3" name="Content Placeholder 2">
            <a:extLst>
              <a:ext uri="{FF2B5EF4-FFF2-40B4-BE49-F238E27FC236}">
                <a16:creationId xmlns:a16="http://schemas.microsoft.com/office/drawing/2014/main" id="{2B0871D5-589A-864C-B636-EEFAAC4646A3}"/>
              </a:ext>
            </a:extLst>
          </p:cNvPr>
          <p:cNvSpPr>
            <a:spLocks noGrp="1"/>
          </p:cNvSpPr>
          <p:nvPr>
            <p:ph idx="1"/>
          </p:nvPr>
        </p:nvSpPr>
        <p:spPr>
          <a:xfrm>
            <a:off x="1371600" y="1726502"/>
            <a:ext cx="10241280" cy="3959352"/>
          </a:xfrm>
        </p:spPr>
        <p:txBody>
          <a:bodyPr/>
          <a:lstStyle/>
          <a:p>
            <a:pPr marL="0" indent="0">
              <a:buNone/>
            </a:pPr>
            <a:r>
              <a:rPr lang="en-US" dirty="0"/>
              <a:t>Find me on</a:t>
            </a:r>
          </a:p>
          <a:p>
            <a:r>
              <a:rPr lang="en-US" dirty="0">
                <a:hlinkClick r:id="rId2"/>
              </a:rPr>
              <a:t>https://github.com/miazfryer</a:t>
            </a:r>
            <a:endParaRPr lang="en-US" dirty="0"/>
          </a:p>
          <a:p>
            <a:r>
              <a:rPr lang="en-US" dirty="0">
                <a:hlinkClick r:id="rId3"/>
              </a:rPr>
              <a:t>https://www.linkedin.com/in/miafryer/</a:t>
            </a:r>
            <a:endParaRPr lang="en-US" dirty="0"/>
          </a:p>
          <a:p>
            <a:endParaRPr lang="en-US" dirty="0"/>
          </a:p>
          <a:p>
            <a:r>
              <a:rPr lang="en-US" dirty="0"/>
              <a:t>What would you invest in? </a:t>
            </a:r>
          </a:p>
        </p:txBody>
      </p:sp>
    </p:spTree>
    <p:extLst>
      <p:ext uri="{BB962C8B-B14F-4D97-AF65-F5344CB8AC3E}">
        <p14:creationId xmlns:p14="http://schemas.microsoft.com/office/powerpoint/2010/main" val="222748301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344</Words>
  <Application>Microsoft Macintosh PowerPoint</Application>
  <PresentationFormat>Widescreen</PresentationFormat>
  <Paragraphs>30</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Nova</vt:lpstr>
      <vt:lpstr>GradientRiseVTI</vt:lpstr>
      <vt:lpstr>Airline stock Prices  comparison</vt:lpstr>
      <vt:lpstr>Agenda </vt:lpstr>
      <vt:lpstr>Overview </vt:lpstr>
      <vt:lpstr>Risk Evaluation </vt:lpstr>
      <vt:lpstr>Moving average convergence divergence (MACD)</vt:lpstr>
      <vt:lpstr>Bollinger bands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stock Prices  comparison</dc:title>
  <dc:creator>Mia Fryer</dc:creator>
  <cp:lastModifiedBy>Mia Fryer</cp:lastModifiedBy>
  <cp:revision>12</cp:revision>
  <dcterms:created xsi:type="dcterms:W3CDTF">2021-09-07T19:38:02Z</dcterms:created>
  <dcterms:modified xsi:type="dcterms:W3CDTF">2021-09-10T17:06:28Z</dcterms:modified>
</cp:coreProperties>
</file>