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F343479-EDC6-447C-A71F-9642E255D2FF}">
  <a:tblStyle styleId="{5F343479-EDC6-447C-A71F-9642E255D2FF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image" Target="../media/image0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71975" y="76200"/>
            <a:ext cx="1495824" cy="4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3550" y="504625"/>
            <a:ext cx="864250" cy="3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224" y="533400"/>
            <a:ext cx="157725" cy="1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13.png"/><Relationship Id="rId6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Airbnb New User Destination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LlanfairPG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Olivia, Nicola, Miguel, Manu, Alun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750" y="4566800"/>
            <a:ext cx="5817875" cy="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350" y="4566800"/>
            <a:ext cx="1153400" cy="5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72050" y="904725"/>
            <a:ext cx="8520600" cy="40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Learners do not have confidence outside of the null hypothesis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Sessions data adds accuracy (two of the models)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Date fields have high importance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 values in the age field has high importance in all models.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Competition and Dataset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New users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First booking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Predict from 10 possible destinations (out of 190+)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User Profile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Train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Test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Sessions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Submission sample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097" y="2798697"/>
            <a:ext cx="2182000" cy="2211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71" y="3948396"/>
            <a:ext cx="4189525" cy="10886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4275" y="2693649"/>
            <a:ext cx="2611685" cy="117024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471" y="2693646"/>
            <a:ext cx="2716398" cy="1170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2" name="Shape 72"/>
          <p:cNvSpPr/>
          <p:nvPr/>
        </p:nvSpPr>
        <p:spPr>
          <a:xfrm>
            <a:off x="501000" y="2681350"/>
            <a:ext cx="3675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93700" y="3948400"/>
            <a:ext cx="7755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785650" y="2874900"/>
            <a:ext cx="4896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386950" y="3060700"/>
            <a:ext cx="4896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516275" y="3238150"/>
            <a:ext cx="4896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832400" y="3630200"/>
            <a:ext cx="4896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005875" y="3434400"/>
            <a:ext cx="6714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837450" y="2984500"/>
            <a:ext cx="671400" cy="202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825325" y="2693650"/>
            <a:ext cx="339000" cy="2316000"/>
          </a:xfrm>
          <a:prstGeom prst="rightArrowCallout">
            <a:avLst>
              <a:gd fmla="val 30958" name="adj1"/>
              <a:gd fmla="val 57352" name="adj2"/>
              <a:gd fmla="val 42507" name="adj3"/>
              <a:gd fmla="val 42714" name="adj4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86" name="Shape 86"/>
          <p:cNvSpPr/>
          <p:nvPr/>
        </p:nvSpPr>
        <p:spPr>
          <a:xfrm rot="5229439">
            <a:off x="5192620" y="1412795"/>
            <a:ext cx="1348959" cy="1708108"/>
          </a:xfrm>
          <a:prstGeom prst="bentArrow">
            <a:avLst>
              <a:gd fmla="val 11227" name="adj1"/>
              <a:gd fmla="val 14250" name="adj2"/>
              <a:gd fmla="val 25075" name="adj3"/>
              <a:gd fmla="val 70635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8557141">
            <a:off x="3005196" y="2895369"/>
            <a:ext cx="2899135" cy="2204483"/>
          </a:xfrm>
          <a:prstGeom prst="bentArrow">
            <a:avLst>
              <a:gd fmla="val 6880" name="adj1"/>
              <a:gd fmla="val 11120" name="adj2"/>
              <a:gd fmla="val 21077" name="adj3"/>
              <a:gd fmla="val 9232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-264571">
            <a:off x="2182841" y="1620351"/>
            <a:ext cx="1830016" cy="1204196"/>
          </a:xfrm>
          <a:prstGeom prst="bentArrow">
            <a:avLst>
              <a:gd fmla="val 12146" name="adj1"/>
              <a:gd fmla="val 15745" name="adj2"/>
              <a:gd fmla="val 25101" name="adj3"/>
              <a:gd fmla="val 8250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951475" y="1264750"/>
            <a:ext cx="1082700" cy="976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0" name="Shape 90"/>
          <p:cNvSpPr/>
          <p:nvPr/>
        </p:nvSpPr>
        <p:spPr>
          <a:xfrm>
            <a:off x="5908675" y="2897950"/>
            <a:ext cx="1271100" cy="13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New Features</a:t>
            </a:r>
          </a:p>
        </p:txBody>
      </p:sp>
      <p:sp>
        <p:nvSpPr>
          <p:cNvPr id="91" name="Shape 91"/>
          <p:cNvSpPr/>
          <p:nvPr/>
        </p:nvSpPr>
        <p:spPr>
          <a:xfrm>
            <a:off x="1671300" y="2800725"/>
            <a:ext cx="1271100" cy="118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92" name="Shape 92"/>
          <p:cNvSpPr/>
          <p:nvPr/>
        </p:nvSpPr>
        <p:spPr>
          <a:xfrm rot="-2336927">
            <a:off x="5401136" y="1644726"/>
            <a:ext cx="1710475" cy="572696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F</a:t>
            </a:r>
            <a:r>
              <a:rPr lang="en" sz="900"/>
              <a:t>eature Engineering</a:t>
            </a:r>
          </a:p>
        </p:txBody>
      </p:sp>
      <p:sp>
        <p:nvSpPr>
          <p:cNvPr id="93" name="Shape 93"/>
          <p:cNvSpPr/>
          <p:nvPr/>
        </p:nvSpPr>
        <p:spPr>
          <a:xfrm rot="2525894">
            <a:off x="1844915" y="1795414"/>
            <a:ext cx="1510993" cy="572696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Evaluation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056650" y="2691400"/>
            <a:ext cx="11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 Process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390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XGB is a very fast implementation of gradient boosting. Decision tree ensemble.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 are many parameters to the model, cross validation was done to optimise these.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199" y="1152475"/>
            <a:ext cx="45240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5" y="1152487"/>
            <a:ext cx="4591374" cy="32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500" y="1188412"/>
            <a:ext cx="4242125" cy="318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Artificial Neural Network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61700" y="608550"/>
            <a:ext cx="3601750" cy="451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Forests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482799"/>
            <a:ext cx="5276849" cy="4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 rot="-5400000">
            <a:off x="7084250" y="2405100"/>
            <a:ext cx="988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 scale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6" name="Shape 136"/>
          <p:cNvGraphicFramePr/>
          <p:nvPr/>
        </p:nvGraphicFramePr>
        <p:xfrm>
          <a:off x="2372937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{5F343479-EDC6-447C-A71F-9642E255D2FF}</a:tableStyleId>
              </a:tblPr>
              <a:tblGrid>
                <a:gridCol w="2696650"/>
                <a:gridCol w="1701475"/>
              </a:tblGrid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NDCG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0.8777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0.8513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0.8622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NDF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0.6841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NDF and 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0.8307</a:t>
                      </a:r>
                    </a:p>
                  </a:txBody>
                  <a:tcPr marT="91425" marB="91425" marR="91425" marL="91425"/>
                </a:tc>
              </a:tr>
              <a:tr h="77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 benchmark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(basic feature engineering)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0.8655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0.6854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