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10D893A-1B5C-42AC-A134-F25E57C52EC0}">
  <a:tblStyle styleId="{910D893A-1B5C-42AC-A134-F25E57C52EC0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How to interpret graph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Null hypothesis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Accuracy when breaking away from null (breaks away from null more when model improves)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Low sample predictions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100% predictions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571975" y="76200"/>
            <a:ext cx="1495824" cy="4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3550" y="504625"/>
            <a:ext cx="864250" cy="33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224" y="533400"/>
            <a:ext cx="157725" cy="1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png"/><Relationship Id="rId4" Type="http://schemas.openxmlformats.org/officeDocument/2006/relationships/image" Target="../media/image0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Airbnb New User Destination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LlanfairPG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Olivia, Nicola, Miguel, Manu, Alun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750" y="4566800"/>
            <a:ext cx="5817875" cy="5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350" y="4566800"/>
            <a:ext cx="1153400" cy="5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272050" y="904725"/>
            <a:ext cx="8520600" cy="40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Learners do not have confidence outside of the null hypothesis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Sessions data adds accuracy (two of the models)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Date fields have high importance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NA values in the age field has high importance in all models.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Competition and Dataset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New users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First booking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Predict from 10 possible destinations (out of 190+)</a:t>
            </a:r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User Profile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Train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Test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Sessions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Submission sample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097" y="2798697"/>
            <a:ext cx="2182000" cy="2211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71" y="3948396"/>
            <a:ext cx="4189525" cy="10886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4275" y="2693649"/>
            <a:ext cx="2611685" cy="117024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471" y="2693646"/>
            <a:ext cx="2716398" cy="11702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72" name="Shape 72"/>
          <p:cNvSpPr/>
          <p:nvPr/>
        </p:nvSpPr>
        <p:spPr>
          <a:xfrm>
            <a:off x="501000" y="2681350"/>
            <a:ext cx="367500" cy="23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93700" y="3948400"/>
            <a:ext cx="775500" cy="23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785650" y="2874900"/>
            <a:ext cx="489600" cy="23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386950" y="3060700"/>
            <a:ext cx="489600" cy="23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516275" y="3238150"/>
            <a:ext cx="489600" cy="23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832400" y="3630200"/>
            <a:ext cx="489600" cy="23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5005875" y="3434400"/>
            <a:ext cx="671400" cy="23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7837450" y="2984500"/>
            <a:ext cx="671400" cy="2025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825325" y="2693650"/>
            <a:ext cx="339000" cy="2316000"/>
          </a:xfrm>
          <a:prstGeom prst="rightArrowCallout">
            <a:avLst>
              <a:gd fmla="val 30958" name="adj1"/>
              <a:gd fmla="val 57352" name="adj2"/>
              <a:gd fmla="val 42507" name="adj3"/>
              <a:gd fmla="val 42714" name="adj4"/>
            </a:avLst>
          </a:prstGeom>
          <a:solidFill>
            <a:srgbClr val="A4C2F4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86" name="Shape 86"/>
          <p:cNvSpPr/>
          <p:nvPr/>
        </p:nvSpPr>
        <p:spPr>
          <a:xfrm rot="5830379">
            <a:off x="4948073" y="1666407"/>
            <a:ext cx="1333435" cy="1359894"/>
          </a:xfrm>
          <a:prstGeom prst="bentArrow">
            <a:avLst>
              <a:gd fmla="val 6423" name="adj1"/>
              <a:gd fmla="val 10311" name="adj2"/>
              <a:gd fmla="val 25075" name="adj3"/>
              <a:gd fmla="val 74925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-8556823">
            <a:off x="3736554" y="2791632"/>
            <a:ext cx="1937298" cy="2204483"/>
          </a:xfrm>
          <a:prstGeom prst="bentArrow">
            <a:avLst>
              <a:gd fmla="val 4021" name="adj1"/>
              <a:gd fmla="val 7952" name="adj2"/>
              <a:gd fmla="val 16344" name="adj3"/>
              <a:gd fmla="val 9232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rot="-494998">
            <a:off x="2608404" y="1591399"/>
            <a:ext cx="1419590" cy="1645599"/>
          </a:xfrm>
          <a:prstGeom prst="bentArrow">
            <a:avLst>
              <a:gd fmla="val 5705" name="adj1"/>
              <a:gd fmla="val 10093" name="adj2"/>
              <a:gd fmla="val 15920" name="adj3"/>
              <a:gd fmla="val 83182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3927925" y="1205900"/>
            <a:ext cx="1134900" cy="976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90" name="Shape 90"/>
          <p:cNvSpPr/>
          <p:nvPr/>
        </p:nvSpPr>
        <p:spPr>
          <a:xfrm>
            <a:off x="5397525" y="3093350"/>
            <a:ext cx="1271100" cy="134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Clean Data</a:t>
            </a:r>
          </a:p>
        </p:txBody>
      </p:sp>
      <p:sp>
        <p:nvSpPr>
          <p:cNvPr id="91" name="Shape 91"/>
          <p:cNvSpPr/>
          <p:nvPr/>
        </p:nvSpPr>
        <p:spPr>
          <a:xfrm>
            <a:off x="2296537" y="3002750"/>
            <a:ext cx="1271100" cy="118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New features</a:t>
            </a:r>
          </a:p>
        </p:txBody>
      </p:sp>
      <p:sp>
        <p:nvSpPr>
          <p:cNvPr id="92" name="Shape 92"/>
          <p:cNvSpPr/>
          <p:nvPr/>
        </p:nvSpPr>
        <p:spPr>
          <a:xfrm rot="-1691866">
            <a:off x="4889503" y="1777781"/>
            <a:ext cx="2018244" cy="644492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Preprocessing</a:t>
            </a:r>
          </a:p>
        </p:txBody>
      </p:sp>
      <p:sp>
        <p:nvSpPr>
          <p:cNvPr id="93" name="Shape 93"/>
          <p:cNvSpPr/>
          <p:nvPr/>
        </p:nvSpPr>
        <p:spPr>
          <a:xfrm rot="1753390">
            <a:off x="2176603" y="1878789"/>
            <a:ext cx="1510993" cy="572696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Evaluation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989700" y="2738500"/>
            <a:ext cx="127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/>
              <a:t>FE Process</a:t>
            </a:r>
          </a:p>
        </p:txBody>
      </p:sp>
      <p:sp>
        <p:nvSpPr>
          <p:cNvPr id="95" name="Shape 95"/>
          <p:cNvSpPr/>
          <p:nvPr/>
        </p:nvSpPr>
        <p:spPr>
          <a:xfrm rot="-119">
            <a:off x="3638348" y="4230064"/>
            <a:ext cx="1740402" cy="572722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F</a:t>
            </a:r>
            <a:r>
              <a:rPr lang="en" sz="900"/>
              <a:t>eature Engineering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101" name="Shape 101"/>
          <p:cNvSpPr/>
          <p:nvPr/>
        </p:nvSpPr>
        <p:spPr>
          <a:xfrm>
            <a:off x="5967175" y="1227300"/>
            <a:ext cx="956400" cy="740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Users’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 Sessions</a:t>
            </a:r>
          </a:p>
        </p:txBody>
      </p:sp>
      <p:sp>
        <p:nvSpPr>
          <p:cNvPr id="102" name="Shape 102"/>
          <p:cNvSpPr/>
          <p:nvPr/>
        </p:nvSpPr>
        <p:spPr>
          <a:xfrm>
            <a:off x="1762000" y="1250100"/>
            <a:ext cx="956400" cy="694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Users’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 profiles</a:t>
            </a:r>
          </a:p>
        </p:txBody>
      </p:sp>
      <p:sp>
        <p:nvSpPr>
          <p:cNvPr id="103" name="Shape 103"/>
          <p:cNvSpPr/>
          <p:nvPr/>
        </p:nvSpPr>
        <p:spPr>
          <a:xfrm>
            <a:off x="695050" y="2462100"/>
            <a:ext cx="3090300" cy="79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/>
              <a:t>Feature Egnineering (splitting, binning, combination, OHE)</a:t>
            </a:r>
          </a:p>
        </p:txBody>
      </p:sp>
      <p:sp>
        <p:nvSpPr>
          <p:cNvPr id="104" name="Shape 104"/>
          <p:cNvSpPr/>
          <p:nvPr/>
        </p:nvSpPr>
        <p:spPr>
          <a:xfrm>
            <a:off x="3888725" y="4204200"/>
            <a:ext cx="956400" cy="694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Users</a:t>
            </a:r>
          </a:p>
        </p:txBody>
      </p:sp>
      <p:cxnSp>
        <p:nvCxnSpPr>
          <p:cNvPr id="105" name="Shape 105"/>
          <p:cNvCxnSpPr>
            <a:stCxn id="102" idx="3"/>
            <a:endCxn id="103" idx="0"/>
          </p:cNvCxnSpPr>
          <p:nvPr/>
        </p:nvCxnSpPr>
        <p:spPr>
          <a:xfrm>
            <a:off x="2240200" y="1944900"/>
            <a:ext cx="0" cy="5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" name="Shape 106"/>
          <p:cNvCxnSpPr/>
          <p:nvPr/>
        </p:nvCxnSpPr>
        <p:spPr>
          <a:xfrm>
            <a:off x="6445375" y="1944900"/>
            <a:ext cx="0" cy="5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>
            <a:stCxn id="103" idx="2"/>
            <a:endCxn id="108" idx="2"/>
          </p:cNvCxnSpPr>
          <p:nvPr/>
        </p:nvCxnSpPr>
        <p:spPr>
          <a:xfrm flipH="1" rot="-5400000">
            <a:off x="4342450" y="1159350"/>
            <a:ext cx="600" cy="4205100"/>
          </a:xfrm>
          <a:prstGeom prst="bentConnector3">
            <a:avLst>
              <a:gd fmla="val 397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" name="Shape 109"/>
          <p:cNvCxnSpPr>
            <a:endCxn id="104" idx="1"/>
          </p:cNvCxnSpPr>
          <p:nvPr/>
        </p:nvCxnSpPr>
        <p:spPr>
          <a:xfrm>
            <a:off x="4352225" y="3496500"/>
            <a:ext cx="14700" cy="7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8" name="Shape 108"/>
          <p:cNvSpPr/>
          <p:nvPr/>
        </p:nvSpPr>
        <p:spPr>
          <a:xfrm>
            <a:off x="4900225" y="2462175"/>
            <a:ext cx="3090300" cy="79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chemeClr val="dk1"/>
                </a:solidFill>
              </a:rPr>
              <a:t>Feature Egnineering (binning, OHE)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XGBoosting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390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XGB is an implementation of Gradient Boosting (decision tree ensemble)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Very fast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Decision trees are interpretable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Used to win the majority of Kaggle competitions.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There are many parameters to the model, cross validation was done to optimise these.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199" y="1152475"/>
            <a:ext cx="452405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199" y="1501837"/>
            <a:ext cx="4281624" cy="271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XGBoosting: Training set predictions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623450" y="4238750"/>
            <a:ext cx="4209000" cy="3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Accuracy of predictions in table 2. 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75" y="1152499"/>
            <a:ext cx="4510149" cy="319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499" y="1188399"/>
            <a:ext cx="4000673" cy="3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Artificial Neural Network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86500" y="1152475"/>
            <a:ext cx="8445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ct val="61111"/>
              <a:buChar char="●"/>
            </a:pPr>
            <a:r>
              <a:rPr lang="en">
                <a:solidFill>
                  <a:schemeClr val="dk1"/>
                </a:solidFill>
              </a:rPr>
              <a:t>ANN for prediction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ct val="61111"/>
              <a:buChar char="●"/>
            </a:pPr>
            <a:r>
              <a:rPr lang="en">
                <a:solidFill>
                  <a:schemeClr val="dk1"/>
                </a:solidFill>
              </a:rPr>
              <a:t>Training and Test set reduction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ct val="61111"/>
              <a:buChar char="●"/>
            </a:pPr>
            <a:r>
              <a:rPr lang="en">
                <a:solidFill>
                  <a:schemeClr val="dk1"/>
                </a:solidFill>
              </a:rPr>
              <a:t>Libraries used: </a:t>
            </a:r>
            <a:r>
              <a:rPr b="1" lang="en">
                <a:solidFill>
                  <a:schemeClr val="dk1"/>
                </a:solidFill>
              </a:rPr>
              <a:t>nnet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neuralnet</a:t>
            </a:r>
          </a:p>
          <a:p>
            <a:pPr indent="-298450" lvl="0" marL="457200" rtl="0">
              <a:spcBef>
                <a:spcPts val="0"/>
              </a:spcBef>
              <a:buClr>
                <a:schemeClr val="dk1"/>
              </a:buClr>
              <a:buSzPct val="61111"/>
              <a:buChar char="●"/>
            </a:pPr>
            <a:r>
              <a:rPr lang="en">
                <a:solidFill>
                  <a:schemeClr val="dk1"/>
                </a:solidFill>
              </a:rPr>
              <a:t>The learning algorithm:</a:t>
            </a:r>
          </a:p>
          <a:p>
            <a:pPr indent="-228600" lvl="0" marL="1371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SGD</a:t>
            </a:r>
          </a:p>
          <a:p>
            <a:pPr indent="-228600" lvl="0" marL="1371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The decay factor</a:t>
            </a:r>
          </a:p>
          <a:p>
            <a:pPr indent="-228600" lvl="0" marL="1371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Resilient SGD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Results: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Hidden layers an neurons, parameters.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	</a:t>
            </a:r>
            <a:r>
              <a:rPr lang="en" sz="1100">
                <a:solidFill>
                  <a:schemeClr val="dk1"/>
                </a:solidFill>
              </a:rPr>
              <a:t> 	 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230" y="873187"/>
            <a:ext cx="3168219" cy="3974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 Forests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482799"/>
            <a:ext cx="5276849" cy="45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 rot="-5400000">
            <a:off x="7084250" y="2405100"/>
            <a:ext cx="9882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 scale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5" name="Shape 145"/>
          <p:cNvGraphicFramePr/>
          <p:nvPr/>
        </p:nvGraphicFramePr>
        <p:xfrm>
          <a:off x="2372937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{910D893A-1B5C-42AC-A134-F25E57C52EC0}</a:tableStyleId>
              </a:tblPr>
              <a:tblGrid>
                <a:gridCol w="2696650"/>
                <a:gridCol w="1701475"/>
              </a:tblGrid>
              <a:tr h="519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NDCG</a:t>
                      </a:r>
                    </a:p>
                  </a:txBody>
                  <a:tcPr marT="91425" marB="91425" marR="91425" marL="91425"/>
                </a:tc>
              </a:tr>
              <a:tr h="519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0.8777</a:t>
                      </a:r>
                    </a:p>
                  </a:txBody>
                  <a:tcPr marT="91425" marB="91425" marR="91425" marL="91425"/>
                </a:tc>
              </a:tr>
              <a:tr h="519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Neural Network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0.8513</a:t>
                      </a:r>
                    </a:p>
                  </a:txBody>
                  <a:tcPr marT="91425" marB="91425" marR="91425" marL="91425"/>
                </a:tc>
              </a:tr>
              <a:tr h="519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0.8622</a:t>
                      </a:r>
                    </a:p>
                  </a:txBody>
                  <a:tcPr marT="91425" marB="91425" marR="91425" marL="91425"/>
                </a:tc>
              </a:tr>
              <a:tr h="519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NDF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0.6841</a:t>
                      </a:r>
                    </a:p>
                  </a:txBody>
                  <a:tcPr marT="91425" marB="91425" marR="91425" marL="91425"/>
                </a:tc>
              </a:tr>
              <a:tr h="519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NDF and US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0.8307</a:t>
                      </a:r>
                    </a:p>
                  </a:txBody>
                  <a:tcPr marT="91425" marB="91425" marR="91425" marL="91425"/>
                </a:tc>
              </a:tr>
              <a:tr h="772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 benchmark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(basic feature engineering)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0.8655</a:t>
                      </a:r>
                    </a:p>
                  </a:txBody>
                  <a:tcPr marT="91425" marB="91425" marR="91425" marL="91425"/>
                </a:tc>
              </a:tr>
              <a:tr h="519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0.6854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