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Mono Medium"/>
      <p:regular r:id="rId25"/>
      <p:bold r:id="rId26"/>
      <p:italic r:id="rId27"/>
      <p:boldItalic r:id="rId28"/>
    </p:embeddedFont>
    <p:embeddedFont>
      <p:font typeface="Roboto Mono"/>
      <p:regular r:id="rId29"/>
      <p:bold r:id="rId30"/>
      <p:italic r:id="rId31"/>
      <p:boldItalic r:id="rId32"/>
    </p:embeddedFont>
    <p:embeddedFont>
      <p:font typeface="Comfortaa Medium"/>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Medium-bold.fntdata"/><Relationship Id="rId25" Type="http://schemas.openxmlformats.org/officeDocument/2006/relationships/font" Target="fonts/RobotoMonoMedium-regular.fntdata"/><Relationship Id="rId28" Type="http://schemas.openxmlformats.org/officeDocument/2006/relationships/font" Target="fonts/RobotoMonoMedium-boldItalic.fntdata"/><Relationship Id="rId27" Type="http://schemas.openxmlformats.org/officeDocument/2006/relationships/font" Target="fonts/RobotoMono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33" Type="http://schemas.openxmlformats.org/officeDocument/2006/relationships/font" Target="fonts/ComfortaaMedium-regular.fntdata"/><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omfortaaMedium-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d2af999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d2af999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d2af999c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d2af999c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e5c52d7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e5c52d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 box saved from the wreck</a:t>
            </a:r>
            <a:endParaRPr/>
          </a:p>
          <a:p>
            <a:pPr indent="0" lvl="0" marL="0" rtl="0" algn="l">
              <a:spcBef>
                <a:spcPts val="0"/>
              </a:spcBef>
              <a:spcAft>
                <a:spcPts val="0"/>
              </a:spcAft>
              <a:buNone/>
            </a:pPr>
            <a:r>
              <a:rPr lang="en"/>
              <a:t>We have been tasked to determining how to predict transported passengers in the future to minimize loss of passengers, crew, and profit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e5c52d7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e5c52d7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e5c52d7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e5c52d7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61a47a85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61a47a85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chemeClr val="lt1"/>
                </a:highlight>
              </a:rPr>
              <a:t>Ben</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d2af999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d2af999c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chemeClr val="lt1"/>
                </a:highlight>
              </a:rPr>
              <a:t>Logistic Regression was tried first</a:t>
            </a:r>
            <a:r>
              <a:rPr lang="en" sz="1150">
                <a:solidFill>
                  <a:schemeClr val="dk1"/>
                </a:solidFill>
                <a:highlight>
                  <a:schemeClr val="lt1"/>
                </a:highlight>
              </a:rPr>
              <a:t> because the data satisfied the following assumptions, which usually are good fit for logistic regression:</a:t>
            </a:r>
            <a:endParaRPr sz="11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chemeClr val="lt1"/>
                </a:highlight>
              </a:rPr>
              <a:t>It was simple and met the requirements</a:t>
            </a:r>
            <a:endParaRPr sz="11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chemeClr val="lt1"/>
                </a:highlight>
              </a:rPr>
              <a:t>•The predicted outcome is strictly binary. (Transported vs. Not transported).</a:t>
            </a:r>
            <a:endParaRPr sz="11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chemeClr val="lt1"/>
                </a:highlight>
              </a:rPr>
              <a:t>•The factors, that influence the outcome are independent of each other. In the model we dropped the dummy variables that were opposite to each other to avoid   In other multicollinearity among the independent variables.</a:t>
            </a:r>
            <a:endParaRPr sz="11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chemeClr val="lt1"/>
                </a:highlight>
              </a:rPr>
              <a:t>•The independent variables can be linearly related to the log odds.</a:t>
            </a:r>
            <a:endParaRPr>
              <a:solidFill>
                <a:schemeClr val="dk1"/>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 Forest was used because it allows the computation of feature importance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d2af999c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d2af999c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61a47a85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61a47a85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d2af999c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d2af999c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d2af999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d2af999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d2af999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d2af999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d2af999c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d2af999c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61a47a85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61a47a85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d2af999c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d2af999c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a:solidFill>
                  <a:schemeClr val="dk1"/>
                </a:solidFill>
              </a:rPr>
              <a:t>Total Passengers: </a:t>
            </a:r>
            <a:r>
              <a:rPr lang="en">
                <a:solidFill>
                  <a:schemeClr val="dk1"/>
                </a:solidFill>
              </a:rPr>
              <a:t>50.4% of passengers with known whereabouts were transported. We started with further exploratory analysis to learn more about why that may have happened.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heat map shows the any correlation between features that were available to us through the passenger data. The darker the green color, the more </a:t>
            </a:r>
            <a:r>
              <a:rPr lang="en">
                <a:solidFill>
                  <a:schemeClr val="dk1"/>
                </a:solidFill>
              </a:rPr>
              <a:t>correlation</a:t>
            </a:r>
            <a:r>
              <a:rPr lang="en">
                <a:solidFill>
                  <a:schemeClr val="dk1"/>
                </a:solidFill>
              </a:rPr>
              <a:t>.</a:t>
            </a:r>
            <a:endParaRPr>
              <a:solidFill>
                <a:schemeClr val="dk1"/>
              </a:solidFill>
            </a:endParaRPr>
          </a:p>
          <a:p>
            <a:pPr indent="0" lvl="0" marL="0" rtl="0" algn="l">
              <a:lnSpc>
                <a:spcPct val="115000"/>
              </a:lnSpc>
              <a:spcBef>
                <a:spcPts val="0"/>
              </a:spcBef>
              <a:spcAft>
                <a:spcPts val="0"/>
              </a:spcAft>
              <a:buNone/>
            </a:pPr>
            <a:r>
              <a:rPr lang="en">
                <a:solidFill>
                  <a:schemeClr val="dk1"/>
                </a:solidFill>
              </a:rPr>
              <a:t>We are specifically interested here in the correlation with the “transported” column.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Demographic categories: </a:t>
            </a:r>
            <a:r>
              <a:rPr lang="en">
                <a:solidFill>
                  <a:schemeClr val="dk1"/>
                </a:solidFill>
              </a:rPr>
              <a:t>nearly no correlation for age, vip status, or room number.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Spending vs cabin number:</a:t>
            </a:r>
            <a:r>
              <a:rPr lang="en">
                <a:solidFill>
                  <a:schemeClr val="dk1"/>
                </a:solidFill>
              </a:rPr>
              <a:t> spending a lot of money had a slightly higher correlation than others </a:t>
            </a:r>
            <a:endParaRPr>
              <a:solidFill>
                <a:schemeClr val="dk1"/>
              </a:solidFill>
            </a:endParaRPr>
          </a:p>
          <a:p>
            <a:pPr indent="-298450" lvl="1" marL="914400" rtl="0" algn="l">
              <a:lnSpc>
                <a:spcPct val="115000"/>
              </a:lnSpc>
              <a:spcBef>
                <a:spcPts val="1200"/>
              </a:spcBef>
              <a:spcAft>
                <a:spcPts val="0"/>
              </a:spcAft>
              <a:buClr>
                <a:schemeClr val="dk1"/>
              </a:buClr>
              <a:buSzPts val="1100"/>
              <a:buChar char="○"/>
            </a:pPr>
            <a:r>
              <a:rPr lang="en">
                <a:solidFill>
                  <a:schemeClr val="dk1"/>
                </a:solidFill>
              </a:rPr>
              <a:t>possibly meaning that if passengers were spending they spent less time in their cabin which was a more secure space, and thus were more likely to be on a ship deck at the time of the incident. One question here is room service, which has a small correlation but is higher than others.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Highest Correlation:</a:t>
            </a:r>
            <a:r>
              <a:rPr lang="en">
                <a:solidFill>
                  <a:schemeClr val="dk1"/>
                </a:solidFill>
              </a:rPr>
              <a:t> .45 </a:t>
            </a:r>
            <a:r>
              <a:rPr lang="en">
                <a:solidFill>
                  <a:schemeClr val="dk1"/>
                </a:solidFill>
              </a:rPr>
              <a:t>correlation</a:t>
            </a:r>
            <a:r>
              <a:rPr lang="en">
                <a:solidFill>
                  <a:schemeClr val="dk1"/>
                </a:solidFill>
              </a:rPr>
              <a:t>: Transported has a moderate positive correlation with CryoSleep of .45, indicating that those who were in CryoSleep tend to have a higher likelihood of being transported.</a:t>
            </a:r>
            <a:endParaRPr>
              <a:solidFill>
                <a:schemeClr val="dk1"/>
              </a:solidFill>
            </a:endParaRPr>
          </a:p>
          <a:p>
            <a:pPr indent="0" lvl="0" marL="0" rtl="0" algn="l">
              <a:lnSpc>
                <a:spcPct val="115000"/>
              </a:lnSpc>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d2af999c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d2af999c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a:p>
            <a:pPr indent="0" lvl="0" marL="0" rtl="0" algn="l">
              <a:spcBef>
                <a:spcPts val="0"/>
              </a:spcBef>
              <a:spcAft>
                <a:spcPts val="0"/>
              </a:spcAft>
              <a:buNone/>
            </a:pPr>
            <a:r>
              <a:t/>
            </a:r>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On this slide we’re looking at any relationship between the passengers home planet and whether or not they were transported.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This is demographic information showing the passengers permanent residence. The most passengers were from Earth.</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Very small  correlation with being transported - nearly nonexistent.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Interesting to note that Earth is the only home planet where “False” is a higher count than “True” . Small negative correlation (-.11)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Mars is fairly even split (.03 </a:t>
            </a:r>
            <a:r>
              <a:rPr lang="en" sz="1200">
                <a:solidFill>
                  <a:schemeClr val="dk1"/>
                </a:solidFill>
              </a:rPr>
              <a:t>correlation</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Europa had more transported than not from the known passengers. (.09 correlation)</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d2af999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d2af999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d2af999c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d2af999c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017725"/>
            <a:ext cx="8520600" cy="3416400"/>
          </a:xfrm>
          <a:prstGeom prst="rect">
            <a:avLst/>
          </a:prstGeom>
          <a:solidFill>
            <a:schemeClr val="dk1"/>
          </a:solidFill>
        </p:spPr>
        <p:txBody>
          <a:bodyPr anchorCtr="0" anchor="t" bIns="91425" lIns="91425" spcFirstLastPara="1" rIns="91425" wrap="square" tIns="91425">
            <a:normAutofit/>
          </a:bodyPr>
          <a:lstStyle>
            <a:lvl1pPr indent="-342900" lvl="0" marL="457200">
              <a:spcBef>
                <a:spcPts val="0"/>
              </a:spcBef>
              <a:spcAft>
                <a:spcPts val="0"/>
              </a:spcAft>
              <a:buSzPts val="1800"/>
              <a:buChar char="●"/>
              <a:defRPr sz="1500">
                <a:latin typeface="Roboto Mono Medium"/>
                <a:ea typeface="Roboto Mono Medium"/>
                <a:cs typeface="Roboto Mono Medium"/>
                <a:sym typeface="Roboto Mono Medium"/>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3000" y="128575"/>
            <a:ext cx="4260300" cy="188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2"/>
                </a:solidFill>
                <a:latin typeface="Roboto Mono Medium"/>
                <a:ea typeface="Roboto Mono Medium"/>
                <a:cs typeface="Roboto Mono Medium"/>
                <a:sym typeface="Roboto Mono Medium"/>
              </a:rPr>
              <a:t>Spaceship </a:t>
            </a:r>
            <a:endParaRPr>
              <a:solidFill>
                <a:schemeClr val="lt2"/>
              </a:solidFill>
              <a:latin typeface="Roboto Mono Medium"/>
              <a:ea typeface="Roboto Mono Medium"/>
              <a:cs typeface="Roboto Mono Medium"/>
              <a:sym typeface="Roboto Mono Medium"/>
            </a:endParaRPr>
          </a:p>
          <a:p>
            <a:pPr indent="0" lvl="0" marL="0" rtl="0" algn="l">
              <a:spcBef>
                <a:spcPts val="0"/>
              </a:spcBef>
              <a:spcAft>
                <a:spcPts val="0"/>
              </a:spcAft>
              <a:buNone/>
            </a:pPr>
            <a:r>
              <a:rPr lang="en">
                <a:solidFill>
                  <a:schemeClr val="lt2"/>
                </a:solidFill>
                <a:latin typeface="Roboto Mono Medium"/>
                <a:ea typeface="Roboto Mono Medium"/>
                <a:cs typeface="Roboto Mono Medium"/>
                <a:sym typeface="Roboto Mono Medium"/>
              </a:rPr>
              <a:t>Titanic</a:t>
            </a:r>
            <a:endParaRPr>
              <a:solidFill>
                <a:schemeClr val="lt2"/>
              </a:solidFill>
              <a:latin typeface="Roboto Mono Medium"/>
              <a:ea typeface="Roboto Mono Medium"/>
              <a:cs typeface="Roboto Mono Medium"/>
              <a:sym typeface="Roboto Mono Medium"/>
            </a:endParaRPr>
          </a:p>
        </p:txBody>
      </p:sp>
      <p:sp>
        <p:nvSpPr>
          <p:cNvPr id="55" name="Google Shape;55;p13"/>
          <p:cNvSpPr txBox="1"/>
          <p:nvPr>
            <p:ph idx="1" type="subTitle"/>
          </p:nvPr>
        </p:nvSpPr>
        <p:spPr>
          <a:xfrm>
            <a:off x="163000" y="2071700"/>
            <a:ext cx="3266100" cy="115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400">
                <a:solidFill>
                  <a:schemeClr val="lt2"/>
                </a:solidFill>
                <a:latin typeface="Roboto Mono Medium"/>
                <a:ea typeface="Roboto Mono Medium"/>
                <a:cs typeface="Roboto Mono Medium"/>
                <a:sym typeface="Roboto Mono Medium"/>
              </a:rPr>
              <a:t>By Benjamin Burns</a:t>
            </a:r>
            <a:endParaRPr sz="1400">
              <a:solidFill>
                <a:schemeClr val="lt2"/>
              </a:solidFill>
              <a:latin typeface="Roboto Mono Medium"/>
              <a:ea typeface="Roboto Mono Medium"/>
              <a:cs typeface="Roboto Mono Medium"/>
              <a:sym typeface="Roboto Mono Medium"/>
            </a:endParaRPr>
          </a:p>
          <a:p>
            <a:pPr indent="0" lvl="0" marL="0" rtl="0" algn="l">
              <a:lnSpc>
                <a:spcPct val="95000"/>
              </a:lnSpc>
              <a:spcBef>
                <a:spcPts val="0"/>
              </a:spcBef>
              <a:spcAft>
                <a:spcPts val="0"/>
              </a:spcAft>
              <a:buSzPts val="523"/>
              <a:buNone/>
            </a:pPr>
            <a:r>
              <a:rPr lang="en" sz="1400">
                <a:solidFill>
                  <a:schemeClr val="lt2"/>
                </a:solidFill>
                <a:latin typeface="Roboto Mono Medium"/>
                <a:ea typeface="Roboto Mono Medium"/>
                <a:cs typeface="Roboto Mono Medium"/>
                <a:sym typeface="Roboto Mono Medium"/>
              </a:rPr>
              <a:t>Maria Ibarra Prado</a:t>
            </a:r>
            <a:endParaRPr sz="1400">
              <a:solidFill>
                <a:schemeClr val="lt2"/>
              </a:solidFill>
              <a:latin typeface="Roboto Mono Medium"/>
              <a:ea typeface="Roboto Mono Medium"/>
              <a:cs typeface="Roboto Mono Medium"/>
              <a:sym typeface="Roboto Mono Medium"/>
            </a:endParaRPr>
          </a:p>
          <a:p>
            <a:pPr indent="0" lvl="0" marL="0" rtl="0" algn="l">
              <a:lnSpc>
                <a:spcPct val="95000"/>
              </a:lnSpc>
              <a:spcBef>
                <a:spcPts val="0"/>
              </a:spcBef>
              <a:spcAft>
                <a:spcPts val="0"/>
              </a:spcAft>
              <a:buSzPts val="523"/>
              <a:buNone/>
            </a:pPr>
            <a:r>
              <a:rPr lang="en" sz="1400">
                <a:solidFill>
                  <a:schemeClr val="lt2"/>
                </a:solidFill>
                <a:latin typeface="Roboto Mono Medium"/>
                <a:ea typeface="Roboto Mono Medium"/>
                <a:cs typeface="Roboto Mono Medium"/>
                <a:sym typeface="Roboto Mono Medium"/>
              </a:rPr>
              <a:t>Joshua Feinberg</a:t>
            </a:r>
            <a:endParaRPr sz="1400">
              <a:solidFill>
                <a:schemeClr val="lt2"/>
              </a:solidFill>
              <a:latin typeface="Roboto Mono Medium"/>
              <a:ea typeface="Roboto Mono Medium"/>
              <a:cs typeface="Roboto Mono Medium"/>
              <a:sym typeface="Roboto Mono Medium"/>
            </a:endParaRPr>
          </a:p>
          <a:p>
            <a:pPr indent="0" lvl="0" marL="0" rtl="0" algn="l">
              <a:lnSpc>
                <a:spcPct val="95000"/>
              </a:lnSpc>
              <a:spcBef>
                <a:spcPts val="0"/>
              </a:spcBef>
              <a:spcAft>
                <a:spcPts val="0"/>
              </a:spcAft>
              <a:buSzPts val="523"/>
              <a:buNone/>
            </a:pPr>
            <a:r>
              <a:rPr lang="en" sz="1400">
                <a:solidFill>
                  <a:schemeClr val="lt2"/>
                </a:solidFill>
                <a:latin typeface="Roboto Mono Medium"/>
                <a:ea typeface="Roboto Mono Medium"/>
                <a:cs typeface="Roboto Mono Medium"/>
                <a:sym typeface="Roboto Mono Medium"/>
              </a:rPr>
              <a:t>Gina Leonardi</a:t>
            </a:r>
            <a:endParaRPr sz="1400">
              <a:solidFill>
                <a:schemeClr val="lt2"/>
              </a:solidFill>
              <a:latin typeface="Roboto Mono Medium"/>
              <a:ea typeface="Roboto Mono Medium"/>
              <a:cs typeface="Roboto Mono Medium"/>
              <a:sym typeface="Roboto Mono Medium"/>
            </a:endParaRPr>
          </a:p>
          <a:p>
            <a:pPr indent="0" lvl="0" marL="0" rtl="0" algn="l">
              <a:lnSpc>
                <a:spcPct val="95000"/>
              </a:lnSpc>
              <a:spcBef>
                <a:spcPts val="0"/>
              </a:spcBef>
              <a:spcAft>
                <a:spcPts val="0"/>
              </a:spcAft>
              <a:buSzPts val="523"/>
              <a:buNone/>
            </a:pPr>
            <a:r>
              <a:rPr lang="en" sz="1400">
                <a:solidFill>
                  <a:schemeClr val="lt2"/>
                </a:solidFill>
                <a:latin typeface="Roboto Mono Medium"/>
                <a:ea typeface="Roboto Mono Medium"/>
                <a:cs typeface="Roboto Mono Medium"/>
                <a:sym typeface="Roboto Mono Medium"/>
              </a:rPr>
              <a:t>and David Akiyama</a:t>
            </a:r>
            <a:endParaRPr sz="1400">
              <a:solidFill>
                <a:schemeClr val="lt2"/>
              </a:solidFill>
              <a:latin typeface="Roboto Mono Medium"/>
              <a:ea typeface="Roboto Mono Medium"/>
              <a:cs typeface="Roboto Mono Medium"/>
              <a:sym typeface="Roboto Mono Medium"/>
            </a:endParaRPr>
          </a:p>
          <a:p>
            <a:pPr indent="0" lvl="0" marL="0" rtl="0" algn="l">
              <a:lnSpc>
                <a:spcPct val="95000"/>
              </a:lnSpc>
              <a:spcBef>
                <a:spcPts val="0"/>
              </a:spcBef>
              <a:spcAft>
                <a:spcPts val="0"/>
              </a:spcAft>
              <a:buSzPts val="523"/>
              <a:buNone/>
            </a:pPr>
            <a:r>
              <a:t/>
            </a:r>
            <a:endParaRPr sz="1400">
              <a:solidFill>
                <a:schemeClr val="lt2"/>
              </a:solidFill>
              <a:latin typeface="Roboto Mono Medium"/>
              <a:ea typeface="Roboto Mono Medium"/>
              <a:cs typeface="Roboto Mono Medium"/>
              <a:sym typeface="Roboto Mono Medium"/>
            </a:endParaRPr>
          </a:p>
          <a:p>
            <a:pPr indent="0" lvl="0" marL="0" rtl="0" algn="l">
              <a:lnSpc>
                <a:spcPct val="95000"/>
              </a:lnSpc>
              <a:spcBef>
                <a:spcPts val="0"/>
              </a:spcBef>
              <a:spcAft>
                <a:spcPts val="0"/>
              </a:spcAft>
              <a:buSzPts val="523"/>
              <a:buNone/>
            </a:pPr>
            <a:r>
              <a:t/>
            </a:r>
            <a:endParaRPr sz="1400">
              <a:solidFill>
                <a:schemeClr val="lt2"/>
              </a:solidFill>
              <a:latin typeface="Roboto Mono Medium"/>
              <a:ea typeface="Roboto Mono Medium"/>
              <a:cs typeface="Roboto Mono Medium"/>
              <a:sym typeface="Roboto Mono Medium"/>
            </a:endParaRPr>
          </a:p>
          <a:p>
            <a:pPr indent="0" lvl="0" marL="0" rtl="0" algn="l">
              <a:lnSpc>
                <a:spcPct val="95000"/>
              </a:lnSpc>
              <a:spcBef>
                <a:spcPts val="0"/>
              </a:spcBef>
              <a:spcAft>
                <a:spcPts val="0"/>
              </a:spcAft>
              <a:buSzPts val="523"/>
              <a:buNone/>
            </a:pPr>
            <a:r>
              <a:rPr lang="en" sz="1400">
                <a:solidFill>
                  <a:schemeClr val="lt2"/>
                </a:solidFill>
                <a:latin typeface="Roboto Mono Medium"/>
                <a:ea typeface="Roboto Mono Medium"/>
                <a:cs typeface="Roboto Mono Medium"/>
                <a:sym typeface="Roboto Mono Medium"/>
              </a:rPr>
              <a:t>June 5, 2912</a:t>
            </a:r>
            <a:endParaRPr sz="1400">
              <a:solidFill>
                <a:schemeClr val="lt2"/>
              </a:solidFill>
              <a:latin typeface="Roboto Mono Medium"/>
              <a:ea typeface="Roboto Mono Medium"/>
              <a:cs typeface="Roboto Mono Medium"/>
              <a:sym typeface="Roboto Mon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238100"/>
            <a:ext cx="40746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rPr>
              <a:t>By Side</a:t>
            </a:r>
            <a:endParaRPr sz="3000">
              <a:solidFill>
                <a:schemeClr val="lt1"/>
              </a:solidFill>
            </a:endParaRPr>
          </a:p>
          <a:p>
            <a:pPr indent="0" lvl="0" marL="0" rtl="0" algn="l">
              <a:spcBef>
                <a:spcPts val="1200"/>
              </a:spcBef>
              <a:spcAft>
                <a:spcPts val="1200"/>
              </a:spcAft>
              <a:buNone/>
            </a:pPr>
            <a:r>
              <a:t/>
            </a:r>
            <a:endParaRPr sz="3000">
              <a:solidFill>
                <a:schemeClr val="lt1"/>
              </a:solidFill>
              <a:latin typeface="Comfortaa Medium"/>
              <a:ea typeface="Comfortaa Medium"/>
              <a:cs typeface="Comfortaa Medium"/>
              <a:sym typeface="Comfortaa Medium"/>
            </a:endParaRPr>
          </a:p>
        </p:txBody>
      </p:sp>
      <p:sp>
        <p:nvSpPr>
          <p:cNvPr id="119" name="Google Shape;119;p22"/>
          <p:cNvSpPr txBox="1"/>
          <p:nvPr/>
        </p:nvSpPr>
        <p:spPr>
          <a:xfrm>
            <a:off x="311700" y="871525"/>
            <a:ext cx="56532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Mono Medium"/>
                <a:ea typeface="Roboto Mono Medium"/>
                <a:cs typeface="Roboto Mono Medium"/>
                <a:sym typeface="Roboto Mono Medium"/>
              </a:rPr>
              <a:t>Side of the ship (port and starboard). Side_P has a slight negative correlation (-.1) and Side_S has the opposite positive correlation (.1). This correlation is relatively weak.</a:t>
            </a:r>
            <a:endParaRPr>
              <a:solidFill>
                <a:schemeClr val="lt1"/>
              </a:solidFill>
              <a:latin typeface="Roboto Mono Medium"/>
              <a:ea typeface="Roboto Mono Medium"/>
              <a:cs typeface="Roboto Mono Medium"/>
              <a:sym typeface="Roboto Mono Medium"/>
            </a:endParaRPr>
          </a:p>
          <a:p>
            <a:pPr indent="0" lvl="0" marL="0" rtl="0" algn="l">
              <a:lnSpc>
                <a:spcPct val="115000"/>
              </a:lnSpc>
              <a:spcBef>
                <a:spcPts val="1200"/>
              </a:spcBef>
              <a:spcAft>
                <a:spcPts val="1200"/>
              </a:spcAft>
              <a:buNone/>
            </a:pPr>
            <a:r>
              <a:t/>
            </a:r>
            <a:endParaRPr>
              <a:solidFill>
                <a:schemeClr val="lt1"/>
              </a:solidFill>
              <a:latin typeface="Comfortaa Medium"/>
              <a:ea typeface="Comfortaa Medium"/>
              <a:cs typeface="Comfortaa Medium"/>
              <a:sym typeface="Comfortaa Medium"/>
            </a:endParaRPr>
          </a:p>
        </p:txBody>
      </p:sp>
      <p:pic>
        <p:nvPicPr>
          <p:cNvPr id="120" name="Google Shape;120;p22"/>
          <p:cNvPicPr preferRelativeResize="0"/>
          <p:nvPr/>
        </p:nvPicPr>
        <p:blipFill>
          <a:blip r:embed="rId3">
            <a:alphaModFix/>
          </a:blip>
          <a:stretch>
            <a:fillRect/>
          </a:stretch>
        </p:blipFill>
        <p:spPr>
          <a:xfrm>
            <a:off x="2913950" y="2091500"/>
            <a:ext cx="3316106" cy="266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238100"/>
            <a:ext cx="40746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rPr>
              <a:t>By Cryo Sleep</a:t>
            </a:r>
            <a:endParaRPr sz="3000">
              <a:solidFill>
                <a:schemeClr val="lt1"/>
              </a:solidFill>
            </a:endParaRPr>
          </a:p>
          <a:p>
            <a:pPr indent="0" lvl="0" marL="0" rtl="0" algn="l">
              <a:spcBef>
                <a:spcPts val="1200"/>
              </a:spcBef>
              <a:spcAft>
                <a:spcPts val="1200"/>
              </a:spcAft>
              <a:buNone/>
            </a:pPr>
            <a:r>
              <a:t/>
            </a:r>
            <a:endParaRPr sz="3000">
              <a:solidFill>
                <a:schemeClr val="lt1"/>
              </a:solidFill>
              <a:latin typeface="Comfortaa Medium"/>
              <a:ea typeface="Comfortaa Medium"/>
              <a:cs typeface="Comfortaa Medium"/>
              <a:sym typeface="Comfortaa Medium"/>
            </a:endParaRPr>
          </a:p>
        </p:txBody>
      </p:sp>
      <p:sp>
        <p:nvSpPr>
          <p:cNvPr id="126" name="Google Shape;126;p23"/>
          <p:cNvSpPr txBox="1"/>
          <p:nvPr/>
        </p:nvSpPr>
        <p:spPr>
          <a:xfrm>
            <a:off x="311700" y="871525"/>
            <a:ext cx="65820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Mono Medium"/>
                <a:ea typeface="Roboto Mono Medium"/>
                <a:cs typeface="Roboto Mono Medium"/>
                <a:sym typeface="Roboto Mono Medium"/>
              </a:rPr>
              <a:t>Transported has a moderate positive correlation with CryoSleep of .46, indicating that those who were in cryosleep tend to have a higher likelihood of being transported.</a:t>
            </a:r>
            <a:endParaRPr>
              <a:solidFill>
                <a:schemeClr val="lt1"/>
              </a:solidFill>
              <a:latin typeface="Roboto Mono Medium"/>
              <a:ea typeface="Roboto Mono Medium"/>
              <a:cs typeface="Roboto Mono Medium"/>
              <a:sym typeface="Roboto Mono Medium"/>
            </a:endParaRPr>
          </a:p>
          <a:p>
            <a:pPr indent="0" lvl="0" marL="0" rtl="0" algn="l">
              <a:lnSpc>
                <a:spcPct val="115000"/>
              </a:lnSpc>
              <a:spcBef>
                <a:spcPts val="1200"/>
              </a:spcBef>
              <a:spcAft>
                <a:spcPts val="1200"/>
              </a:spcAft>
              <a:buNone/>
            </a:pPr>
            <a:r>
              <a:t/>
            </a:r>
            <a:endParaRPr>
              <a:solidFill>
                <a:schemeClr val="lt1"/>
              </a:solidFill>
              <a:latin typeface="Comfortaa Medium"/>
              <a:ea typeface="Comfortaa Medium"/>
              <a:cs typeface="Comfortaa Medium"/>
              <a:sym typeface="Comfortaa Medium"/>
            </a:endParaRPr>
          </a:p>
        </p:txBody>
      </p:sp>
      <p:pic>
        <p:nvPicPr>
          <p:cNvPr id="127" name="Google Shape;127;p23"/>
          <p:cNvPicPr preferRelativeResize="0"/>
          <p:nvPr/>
        </p:nvPicPr>
        <p:blipFill>
          <a:blip r:embed="rId3">
            <a:alphaModFix/>
          </a:blip>
          <a:stretch>
            <a:fillRect/>
          </a:stretch>
        </p:blipFill>
        <p:spPr>
          <a:xfrm>
            <a:off x="2752750" y="2073675"/>
            <a:ext cx="3185866" cy="266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5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Roboto Mono"/>
                <a:ea typeface="Roboto Mono"/>
                <a:cs typeface="Roboto Mono"/>
                <a:sym typeface="Roboto Mono"/>
              </a:rPr>
              <a:t>Data Cleaning</a:t>
            </a:r>
            <a:endParaRPr sz="3020">
              <a:solidFill>
                <a:schemeClr val="lt1"/>
              </a:solidFill>
              <a:latin typeface="Roboto Mono"/>
              <a:ea typeface="Roboto Mono"/>
              <a:cs typeface="Roboto Mono"/>
              <a:sym typeface="Roboto Mono"/>
            </a:endParaRPr>
          </a:p>
        </p:txBody>
      </p:sp>
      <p:sp>
        <p:nvSpPr>
          <p:cNvPr id="133" name="Google Shape;133;p24"/>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For machine learning to be properly used, the data had to first be prepped.</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Check for redundancy</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Every column only contains one value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Eliminate </a:t>
            </a:r>
            <a:r>
              <a:rPr lang="en">
                <a:solidFill>
                  <a:schemeClr val="lt1"/>
                </a:solidFill>
              </a:rPr>
              <a:t>unnecessary</a:t>
            </a:r>
            <a:r>
              <a:rPr lang="en">
                <a:solidFill>
                  <a:schemeClr val="lt1"/>
                </a:solidFill>
              </a:rPr>
              <a:t> information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Correct data types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Correct typos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Dummify categorical variables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Replace or remove missing values</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5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Roboto Mono"/>
                <a:ea typeface="Roboto Mono"/>
                <a:cs typeface="Roboto Mono"/>
                <a:sym typeface="Roboto Mono"/>
              </a:rPr>
              <a:t>One Value per Column</a:t>
            </a:r>
            <a:endParaRPr sz="3020">
              <a:solidFill>
                <a:schemeClr val="lt1"/>
              </a:solidFill>
              <a:latin typeface="Roboto Mono"/>
              <a:ea typeface="Roboto Mono"/>
              <a:cs typeface="Roboto Mono"/>
              <a:sym typeface="Roboto Mono"/>
            </a:endParaRPr>
          </a:p>
        </p:txBody>
      </p:sp>
      <p:pic>
        <p:nvPicPr>
          <p:cNvPr id="139" name="Google Shape;139;p25"/>
          <p:cNvPicPr preferRelativeResize="0"/>
          <p:nvPr/>
        </p:nvPicPr>
        <p:blipFill>
          <a:blip r:embed="rId3">
            <a:alphaModFix/>
          </a:blip>
          <a:stretch>
            <a:fillRect/>
          </a:stretch>
        </p:blipFill>
        <p:spPr>
          <a:xfrm>
            <a:off x="152400" y="1170125"/>
            <a:ext cx="3524520" cy="3820975"/>
          </a:xfrm>
          <a:prstGeom prst="rect">
            <a:avLst/>
          </a:prstGeom>
          <a:noFill/>
          <a:ln>
            <a:noFill/>
          </a:ln>
        </p:spPr>
      </p:pic>
      <p:pic>
        <p:nvPicPr>
          <p:cNvPr id="140" name="Google Shape;140;p25"/>
          <p:cNvPicPr preferRelativeResize="0"/>
          <p:nvPr/>
        </p:nvPicPr>
        <p:blipFill>
          <a:blip r:embed="rId4">
            <a:alphaModFix/>
          </a:blip>
          <a:stretch>
            <a:fillRect/>
          </a:stretch>
        </p:blipFill>
        <p:spPr>
          <a:xfrm>
            <a:off x="3829320" y="1170125"/>
            <a:ext cx="4899093"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4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Roboto Mono"/>
                <a:ea typeface="Roboto Mono"/>
                <a:cs typeface="Roboto Mono"/>
                <a:sym typeface="Roboto Mono"/>
              </a:rPr>
              <a:t>Unnecessary</a:t>
            </a:r>
            <a:r>
              <a:rPr lang="en" sz="3020">
                <a:solidFill>
                  <a:schemeClr val="lt1"/>
                </a:solidFill>
                <a:latin typeface="Roboto Mono"/>
                <a:ea typeface="Roboto Mono"/>
                <a:cs typeface="Roboto Mono"/>
                <a:sym typeface="Roboto Mono"/>
              </a:rPr>
              <a:t> Columns</a:t>
            </a:r>
            <a:endParaRPr sz="3020">
              <a:solidFill>
                <a:schemeClr val="lt1"/>
              </a:solidFill>
              <a:latin typeface="Roboto Mono"/>
              <a:ea typeface="Roboto Mono"/>
              <a:cs typeface="Roboto Mono"/>
              <a:sym typeface="Roboto Mono"/>
            </a:endParaRPr>
          </a:p>
        </p:txBody>
      </p:sp>
      <p:pic>
        <p:nvPicPr>
          <p:cNvPr id="146" name="Google Shape;146;p26"/>
          <p:cNvPicPr preferRelativeResize="0"/>
          <p:nvPr/>
        </p:nvPicPr>
        <p:blipFill>
          <a:blip r:embed="rId3">
            <a:alphaModFix/>
          </a:blip>
          <a:stretch>
            <a:fillRect/>
          </a:stretch>
        </p:blipFill>
        <p:spPr>
          <a:xfrm>
            <a:off x="377475" y="1170125"/>
            <a:ext cx="4035081" cy="3820975"/>
          </a:xfrm>
          <a:prstGeom prst="rect">
            <a:avLst/>
          </a:prstGeom>
          <a:noFill/>
          <a:ln>
            <a:noFill/>
          </a:ln>
        </p:spPr>
      </p:pic>
      <p:pic>
        <p:nvPicPr>
          <p:cNvPr id="147" name="Google Shape;147;p26"/>
          <p:cNvPicPr preferRelativeResize="0"/>
          <p:nvPr/>
        </p:nvPicPr>
        <p:blipFill>
          <a:blip r:embed="rId4">
            <a:alphaModFix/>
          </a:blip>
          <a:stretch>
            <a:fillRect/>
          </a:stretch>
        </p:blipFill>
        <p:spPr>
          <a:xfrm>
            <a:off x="4996356" y="1170125"/>
            <a:ext cx="3573929"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6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55">
                <a:solidFill>
                  <a:schemeClr val="lt1"/>
                </a:solidFill>
                <a:latin typeface="Roboto Mono Medium"/>
                <a:ea typeface="Roboto Mono Medium"/>
                <a:cs typeface="Roboto Mono Medium"/>
                <a:sym typeface="Roboto Mono Medium"/>
              </a:rPr>
              <a:t>Data Imputation</a:t>
            </a:r>
            <a:endParaRPr sz="3355">
              <a:solidFill>
                <a:schemeClr val="lt1"/>
              </a:solidFill>
              <a:latin typeface="Roboto Mono Medium"/>
              <a:ea typeface="Roboto Mono Medium"/>
              <a:cs typeface="Roboto Mono Medium"/>
              <a:sym typeface="Roboto Mono Medium"/>
            </a:endParaRPr>
          </a:p>
          <a:p>
            <a:pPr indent="0" lvl="0" marL="0" rtl="0" algn="l">
              <a:spcBef>
                <a:spcPts val="0"/>
              </a:spcBef>
              <a:spcAft>
                <a:spcPts val="0"/>
              </a:spcAft>
              <a:buNone/>
            </a:pPr>
            <a:r>
              <a:t/>
            </a:r>
            <a:endParaRPr>
              <a:solidFill>
                <a:schemeClr val="lt1"/>
              </a:solidFill>
            </a:endParaRPr>
          </a:p>
        </p:txBody>
      </p:sp>
      <p:sp>
        <p:nvSpPr>
          <p:cNvPr id="153" name="Google Shape;153;p27"/>
          <p:cNvSpPr txBox="1"/>
          <p:nvPr>
            <p:ph idx="1" type="body"/>
          </p:nvPr>
        </p:nvSpPr>
        <p:spPr>
          <a:xfrm>
            <a:off x="311700" y="960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lt1"/>
                </a:solidFill>
              </a:rPr>
              <a:t>Several forms data imputation were attempted to retain as much data as possible.</a:t>
            </a:r>
            <a:endParaRPr sz="1400">
              <a:solidFill>
                <a:schemeClr val="lt1"/>
              </a:solidFill>
            </a:endParaRPr>
          </a:p>
          <a:p>
            <a:pPr indent="0" lvl="0" marL="0" rtl="0" algn="l">
              <a:spcBef>
                <a:spcPts val="1200"/>
              </a:spcBef>
              <a:spcAft>
                <a:spcPts val="0"/>
              </a:spcAft>
              <a:buNone/>
            </a:pPr>
            <a:r>
              <a:rPr lang="en" sz="1400">
                <a:solidFill>
                  <a:schemeClr val="lt1"/>
                </a:solidFill>
              </a:rPr>
              <a:t>Numeric values were imputed with column means.</a:t>
            </a:r>
            <a:endParaRPr sz="1400">
              <a:solidFill>
                <a:schemeClr val="lt1"/>
              </a:solidFill>
            </a:endParaRPr>
          </a:p>
          <a:p>
            <a:pPr indent="0" lvl="0" marL="0" rtl="0" algn="l">
              <a:spcBef>
                <a:spcPts val="1200"/>
              </a:spcBef>
              <a:spcAft>
                <a:spcPts val="0"/>
              </a:spcAft>
              <a:buNone/>
            </a:pPr>
            <a:r>
              <a:rPr lang="en" sz="1400">
                <a:solidFill>
                  <a:schemeClr val="lt1"/>
                </a:solidFill>
              </a:rPr>
              <a:t>Categorical values were imputed with the next observed value.</a:t>
            </a:r>
            <a:endParaRPr sz="1400">
              <a:solidFill>
                <a:schemeClr val="lt1"/>
              </a:solidFill>
            </a:endParaRPr>
          </a:p>
          <a:p>
            <a:pPr indent="0" lvl="0" marL="0" rtl="0" algn="l">
              <a:spcBef>
                <a:spcPts val="1200"/>
              </a:spcBef>
              <a:spcAft>
                <a:spcPts val="0"/>
              </a:spcAft>
              <a:buNone/>
            </a:pPr>
            <a:r>
              <a:rPr lang="en" sz="1400">
                <a:solidFill>
                  <a:schemeClr val="lt1"/>
                </a:solidFill>
              </a:rPr>
              <a:t>These strategies of data imputation proved </a:t>
            </a:r>
            <a:r>
              <a:rPr lang="en" sz="1400">
                <a:solidFill>
                  <a:schemeClr val="lt1"/>
                </a:solidFill>
              </a:rPr>
              <a:t>counterproductive</a:t>
            </a:r>
            <a:r>
              <a:rPr lang="en" sz="1400">
                <a:solidFill>
                  <a:schemeClr val="lt1"/>
                </a:solidFill>
              </a:rPr>
              <a:t> and resulted in lower accuracy ratings from our models.</a:t>
            </a:r>
            <a:endParaRPr sz="1400">
              <a:solidFill>
                <a:schemeClr val="lt1"/>
              </a:solidFill>
            </a:endParaRPr>
          </a:p>
          <a:p>
            <a:pPr indent="0" lvl="0" marL="0" rtl="0" algn="l">
              <a:spcBef>
                <a:spcPts val="1200"/>
              </a:spcBef>
              <a:spcAft>
                <a:spcPts val="0"/>
              </a:spcAft>
              <a:buNone/>
            </a:pPr>
            <a:r>
              <a:rPr lang="en" sz="1400">
                <a:solidFill>
                  <a:schemeClr val="lt1"/>
                </a:solidFill>
              </a:rPr>
              <a:t>Using k-neighbors to replace values from similar rows did show a very slight improvement in our models prediction ability</a:t>
            </a:r>
            <a:endParaRPr sz="1400">
              <a:solidFill>
                <a:schemeClr val="lt1"/>
              </a:solidFill>
            </a:endParaRPr>
          </a:p>
          <a:p>
            <a:pPr indent="0" lvl="0" marL="0" rtl="0" algn="l">
              <a:spcBef>
                <a:spcPts val="1200"/>
              </a:spcBef>
              <a:spcAft>
                <a:spcPts val="1200"/>
              </a:spcAft>
              <a:buNone/>
            </a:pPr>
            <a:r>
              <a:rPr lang="en" sz="1400">
                <a:solidFill>
                  <a:schemeClr val="lt1"/>
                </a:solidFill>
              </a:rPr>
              <a:t>Finding more successful methods of data </a:t>
            </a:r>
            <a:r>
              <a:rPr lang="en" sz="1400">
                <a:solidFill>
                  <a:schemeClr val="lt1"/>
                </a:solidFill>
              </a:rPr>
              <a:t>imputation</a:t>
            </a:r>
            <a:r>
              <a:rPr lang="en" sz="1400">
                <a:solidFill>
                  <a:schemeClr val="lt1"/>
                </a:solidFill>
              </a:rPr>
              <a:t> could still prove valuable.</a:t>
            </a:r>
            <a:endParaRPr sz="14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5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Roboto Mono Medium"/>
                <a:ea typeface="Roboto Mono Medium"/>
                <a:cs typeface="Roboto Mono Medium"/>
                <a:sym typeface="Roboto Mono Medium"/>
              </a:rPr>
              <a:t>Prediction Models</a:t>
            </a:r>
            <a:endParaRPr sz="3000">
              <a:solidFill>
                <a:schemeClr val="lt1"/>
              </a:solidFill>
              <a:latin typeface="Roboto Mono Medium"/>
              <a:ea typeface="Roboto Mono Medium"/>
              <a:cs typeface="Roboto Mono Medium"/>
              <a:sym typeface="Roboto Mono Medium"/>
            </a:endParaRPr>
          </a:p>
        </p:txBody>
      </p:sp>
      <p:sp>
        <p:nvSpPr>
          <p:cNvPr id="159" name="Google Shape;159;p28"/>
          <p:cNvSpPr txBox="1"/>
          <p:nvPr>
            <p:ph idx="1" type="body"/>
          </p:nvPr>
        </p:nvSpPr>
        <p:spPr>
          <a:xfrm>
            <a:off x="311700" y="945325"/>
            <a:ext cx="8182200" cy="3605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solidFill>
                  <a:schemeClr val="lt1"/>
                </a:solidFill>
              </a:rPr>
              <a:t>Our team tried a variety of prediction models such as: </a:t>
            </a:r>
            <a:endParaRPr sz="1400">
              <a:solidFill>
                <a:schemeClr val="lt1"/>
              </a:solidFill>
            </a:endParaRPr>
          </a:p>
          <a:p>
            <a:pPr indent="-317500" lvl="0" marL="457200" rtl="0" algn="l">
              <a:spcBef>
                <a:spcPts val="1200"/>
              </a:spcBef>
              <a:spcAft>
                <a:spcPts val="0"/>
              </a:spcAft>
              <a:buClr>
                <a:schemeClr val="lt1"/>
              </a:buClr>
              <a:buSzPts val="1400"/>
              <a:buChar char="●"/>
            </a:pPr>
            <a:r>
              <a:rPr lang="en" sz="1400">
                <a:solidFill>
                  <a:schemeClr val="lt1"/>
                </a:solidFill>
              </a:rPr>
              <a:t>Logistic Regression - 79%</a:t>
            </a:r>
            <a:endParaRPr sz="1400">
              <a:solidFill>
                <a:schemeClr val="lt1"/>
              </a:solidFill>
            </a:endParaRPr>
          </a:p>
          <a:p>
            <a:pPr indent="-317500" lvl="0" marL="457200" rtl="0" algn="l">
              <a:lnSpc>
                <a:spcPct val="115000"/>
              </a:lnSpc>
              <a:spcBef>
                <a:spcPts val="0"/>
              </a:spcBef>
              <a:spcAft>
                <a:spcPts val="0"/>
              </a:spcAft>
              <a:buClr>
                <a:schemeClr val="lt1"/>
              </a:buClr>
              <a:buSzPts val="1400"/>
              <a:buChar char="●"/>
            </a:pPr>
            <a:r>
              <a:rPr lang="en" sz="1400">
                <a:solidFill>
                  <a:schemeClr val="lt1"/>
                </a:solidFill>
              </a:rPr>
              <a:t>K-Nearest Neighbors - 76%</a:t>
            </a:r>
            <a:endParaRPr sz="1400">
              <a:solidFill>
                <a:schemeClr val="lt1"/>
              </a:solidFill>
            </a:endParaRPr>
          </a:p>
          <a:p>
            <a:pPr indent="-317500" lvl="0" marL="457200" rtl="0" algn="l">
              <a:lnSpc>
                <a:spcPct val="115000"/>
              </a:lnSpc>
              <a:spcBef>
                <a:spcPts val="0"/>
              </a:spcBef>
              <a:spcAft>
                <a:spcPts val="0"/>
              </a:spcAft>
              <a:buClr>
                <a:schemeClr val="lt1"/>
              </a:buClr>
              <a:buSzPts val="1400"/>
              <a:buChar char="●"/>
            </a:pPr>
            <a:r>
              <a:rPr lang="en" sz="1400">
                <a:solidFill>
                  <a:schemeClr val="lt1"/>
                </a:solidFill>
              </a:rPr>
              <a:t>Random Forest - 81%</a:t>
            </a:r>
            <a:endParaRPr sz="1400">
              <a:solidFill>
                <a:schemeClr val="lt1"/>
              </a:solidFill>
            </a:endParaRPr>
          </a:p>
          <a:p>
            <a:pPr indent="-317500" lvl="0" marL="457200" rtl="0" algn="l">
              <a:lnSpc>
                <a:spcPct val="115000"/>
              </a:lnSpc>
              <a:spcBef>
                <a:spcPts val="0"/>
              </a:spcBef>
              <a:spcAft>
                <a:spcPts val="0"/>
              </a:spcAft>
              <a:buClr>
                <a:schemeClr val="lt1"/>
              </a:buClr>
              <a:buSzPts val="1400"/>
              <a:buChar char="●"/>
            </a:pPr>
            <a:r>
              <a:rPr lang="en" sz="1400">
                <a:solidFill>
                  <a:schemeClr val="lt1"/>
                </a:solidFill>
              </a:rPr>
              <a:t>Neural Networks - 82% </a:t>
            </a:r>
            <a:endParaRPr sz="1400">
              <a:solidFill>
                <a:schemeClr val="lt1"/>
              </a:solidFill>
            </a:endParaRPr>
          </a:p>
          <a:p>
            <a:pPr indent="0" lvl="0" marL="0" rtl="0" algn="l">
              <a:lnSpc>
                <a:spcPct val="115000"/>
              </a:lnSpc>
              <a:spcBef>
                <a:spcPts val="1200"/>
              </a:spcBef>
              <a:spcAft>
                <a:spcPts val="0"/>
              </a:spcAft>
              <a:buNone/>
            </a:pPr>
            <a:r>
              <a:t/>
            </a:r>
            <a:endParaRPr sz="1400">
              <a:solidFill>
                <a:schemeClr val="lt1"/>
              </a:solidFill>
            </a:endParaRPr>
          </a:p>
          <a:p>
            <a:pPr indent="0" lvl="0" marL="0" rtl="0" algn="l">
              <a:lnSpc>
                <a:spcPct val="115000"/>
              </a:lnSpc>
              <a:spcBef>
                <a:spcPts val="1200"/>
              </a:spcBef>
              <a:spcAft>
                <a:spcPts val="1200"/>
              </a:spcAft>
              <a:buNone/>
            </a:pPr>
            <a:r>
              <a:rPr lang="en" sz="1400">
                <a:solidFill>
                  <a:schemeClr val="lt1"/>
                </a:solidFill>
              </a:rPr>
              <a:t>While every model was able to achieve reasonably good accuracy scores of over 75%, our highest performer was using neural networks via TensorFlow for an accuracy of 82%.</a:t>
            </a:r>
            <a:endParaRPr>
              <a:solidFill>
                <a:schemeClr val="lt1"/>
              </a:solidFill>
            </a:endParaRPr>
          </a:p>
        </p:txBody>
      </p:sp>
      <p:pic>
        <p:nvPicPr>
          <p:cNvPr id="160" name="Google Shape;160;p28"/>
          <p:cNvPicPr preferRelativeResize="0"/>
          <p:nvPr/>
        </p:nvPicPr>
        <p:blipFill>
          <a:blip r:embed="rId3">
            <a:alphaModFix/>
          </a:blip>
          <a:stretch>
            <a:fillRect/>
          </a:stretch>
        </p:blipFill>
        <p:spPr>
          <a:xfrm>
            <a:off x="4639525" y="1440800"/>
            <a:ext cx="3498624" cy="126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6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Roboto Mono Medium"/>
                <a:ea typeface="Roboto Mono Medium"/>
                <a:cs typeface="Roboto Mono Medium"/>
                <a:sym typeface="Roboto Mono Medium"/>
              </a:rPr>
              <a:t>Neural</a:t>
            </a:r>
            <a:r>
              <a:rPr lang="en" sz="3020">
                <a:solidFill>
                  <a:schemeClr val="lt1"/>
                </a:solidFill>
                <a:latin typeface="Roboto Mono Medium"/>
                <a:ea typeface="Roboto Mono Medium"/>
                <a:cs typeface="Roboto Mono Medium"/>
                <a:sym typeface="Roboto Mono Medium"/>
              </a:rPr>
              <a:t> Networks via TensorFlow</a:t>
            </a:r>
            <a:endParaRPr sz="3020">
              <a:solidFill>
                <a:schemeClr val="lt1"/>
              </a:solidFill>
              <a:latin typeface="Roboto Mono Medium"/>
              <a:ea typeface="Roboto Mono Medium"/>
              <a:cs typeface="Roboto Mono Medium"/>
              <a:sym typeface="Roboto Mono Medium"/>
            </a:endParaRPr>
          </a:p>
        </p:txBody>
      </p:sp>
      <p:sp>
        <p:nvSpPr>
          <p:cNvPr id="166" name="Google Shape;166;p29"/>
          <p:cNvSpPr txBox="1"/>
          <p:nvPr>
            <p:ph idx="1" type="body"/>
          </p:nvPr>
        </p:nvSpPr>
        <p:spPr>
          <a:xfrm>
            <a:off x="311700" y="1002475"/>
            <a:ext cx="7232100" cy="3755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solidFill>
                  <a:schemeClr val="lt1"/>
                </a:solidFill>
              </a:rPr>
              <a:t>Using Google Colab, we trained neural network models using Tensorflow. </a:t>
            </a:r>
            <a:endParaRPr sz="1400">
              <a:solidFill>
                <a:schemeClr val="lt1"/>
              </a:solidFill>
            </a:endParaRPr>
          </a:p>
          <a:p>
            <a:pPr indent="0" lvl="0" marL="0" rtl="0" algn="l">
              <a:lnSpc>
                <a:spcPct val="115000"/>
              </a:lnSpc>
              <a:spcBef>
                <a:spcPts val="1200"/>
              </a:spcBef>
              <a:spcAft>
                <a:spcPts val="0"/>
              </a:spcAft>
              <a:buNone/>
            </a:pPr>
            <a:r>
              <a:rPr lang="en" sz="1400">
                <a:solidFill>
                  <a:schemeClr val="lt1"/>
                </a:solidFill>
              </a:rPr>
              <a:t>We adjusted and experimented with many different hyper(space)parameters including </a:t>
            </a:r>
            <a:r>
              <a:rPr lang="en" sz="1400">
                <a:solidFill>
                  <a:schemeClr val="lt1"/>
                </a:solidFill>
              </a:rPr>
              <a:t>adjusting</a:t>
            </a:r>
            <a:r>
              <a:rPr lang="en" sz="1400">
                <a:solidFill>
                  <a:schemeClr val="lt1"/>
                </a:solidFill>
              </a:rPr>
              <a:t>: </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Roboto Mono Medium"/>
              <a:buChar char="●"/>
            </a:pPr>
            <a:r>
              <a:rPr lang="en" sz="1400">
                <a:solidFill>
                  <a:schemeClr val="lt1"/>
                </a:solidFill>
              </a:rPr>
              <a:t>hidden layers</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Roboto Mono Medium"/>
              <a:buChar char="●"/>
            </a:pPr>
            <a:r>
              <a:rPr lang="en" sz="1400">
                <a:solidFill>
                  <a:schemeClr val="lt1"/>
                </a:solidFill>
              </a:rPr>
              <a:t>neurons per hidden layer</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Roboto Mono Medium"/>
              <a:buChar char="●"/>
            </a:pPr>
            <a:r>
              <a:rPr lang="en" sz="1400">
                <a:solidFill>
                  <a:schemeClr val="lt1"/>
                </a:solidFill>
              </a:rPr>
              <a:t>activation functions</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Roboto Mono Medium"/>
              <a:buChar char="●"/>
            </a:pPr>
            <a:r>
              <a:rPr lang="en" sz="1400">
                <a:solidFill>
                  <a:schemeClr val="lt1"/>
                </a:solidFill>
              </a:rPr>
              <a:t>various optimizers</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Roboto Mono Medium"/>
              <a:buChar char="●"/>
            </a:pPr>
            <a:r>
              <a:rPr lang="en" sz="1400">
                <a:solidFill>
                  <a:schemeClr val="lt1"/>
                </a:solidFill>
              </a:rPr>
              <a:t>various numbers of epochs</a:t>
            </a:r>
            <a:endParaRPr sz="1400">
              <a:solidFill>
                <a:schemeClr val="lt1"/>
              </a:solidFill>
            </a:endParaRPr>
          </a:p>
          <a:p>
            <a:pPr indent="0" lvl="0" marL="0" rtl="0" algn="l">
              <a:spcBef>
                <a:spcPts val="1200"/>
              </a:spcBef>
              <a:spcAft>
                <a:spcPts val="1200"/>
              </a:spcAft>
              <a:buNone/>
            </a:pPr>
            <a:r>
              <a:t/>
            </a:r>
            <a:endParaRPr sz="1400">
              <a:solidFill>
                <a:schemeClr val="lt1"/>
              </a:solidFill>
              <a:latin typeface="Comfortaa Medium"/>
              <a:ea typeface="Comfortaa Medium"/>
              <a:cs typeface="Comfortaa Medium"/>
              <a:sym typeface="Comfortaa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Roboto Mono Medium"/>
                <a:ea typeface="Roboto Mono Medium"/>
                <a:cs typeface="Roboto Mono Medium"/>
                <a:sym typeface="Roboto Mono Medium"/>
              </a:rPr>
              <a:t>Final Product</a:t>
            </a:r>
            <a:endParaRPr sz="3020">
              <a:solidFill>
                <a:schemeClr val="lt1"/>
              </a:solidFill>
              <a:latin typeface="Roboto Mono Medium"/>
              <a:ea typeface="Roboto Mono Medium"/>
              <a:cs typeface="Roboto Mono Medium"/>
              <a:sym typeface="Roboto Mono Medium"/>
            </a:endParaRPr>
          </a:p>
        </p:txBody>
      </p:sp>
      <p:sp>
        <p:nvSpPr>
          <p:cNvPr id="172" name="Google Shape;172;p30"/>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400">
                <a:solidFill>
                  <a:schemeClr val="lt1"/>
                </a:solidFill>
              </a:rPr>
              <a:t>This is the model that yielded the best results to predict whether or not a passenger was transported, with an accuracy of 82.26% and a loss of 38.51%.</a:t>
            </a:r>
            <a:endParaRPr/>
          </a:p>
        </p:txBody>
      </p:sp>
      <p:pic>
        <p:nvPicPr>
          <p:cNvPr id="173" name="Google Shape;173;p30"/>
          <p:cNvPicPr preferRelativeResize="0"/>
          <p:nvPr/>
        </p:nvPicPr>
        <p:blipFill>
          <a:blip r:embed="rId3">
            <a:alphaModFix/>
          </a:blip>
          <a:stretch>
            <a:fillRect/>
          </a:stretch>
        </p:blipFill>
        <p:spPr>
          <a:xfrm>
            <a:off x="1392500" y="1864550"/>
            <a:ext cx="6358998" cy="2970399"/>
          </a:xfrm>
          <a:prstGeom prst="rect">
            <a:avLst/>
          </a:prstGeom>
          <a:noFill/>
          <a:ln>
            <a:noFill/>
          </a:ln>
          <a:effectLst>
            <a:outerShdw blurRad="57150" rotWithShape="0" algn="bl" dir="5400000" dist="19050">
              <a:srgbClr val="000000">
                <a:alpha val="67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23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solidFill>
                  <a:schemeClr val="lt1"/>
                </a:solidFill>
                <a:latin typeface="Roboto Mono Medium"/>
                <a:ea typeface="Roboto Mono Medium"/>
                <a:cs typeface="Roboto Mono Medium"/>
                <a:sym typeface="Roboto Mono Medium"/>
              </a:rPr>
              <a:t>Conclusion</a:t>
            </a:r>
            <a:endParaRPr sz="3000">
              <a:solidFill>
                <a:schemeClr val="lt1"/>
              </a:solidFill>
              <a:latin typeface="Roboto Mono Medium"/>
              <a:ea typeface="Roboto Mono Medium"/>
              <a:cs typeface="Roboto Mono Medium"/>
              <a:sym typeface="Roboto Mono Medium"/>
            </a:endParaRPr>
          </a:p>
        </p:txBody>
      </p:sp>
      <p:sp>
        <p:nvSpPr>
          <p:cNvPr id="179" name="Google Shape;179;p31"/>
          <p:cNvSpPr txBox="1"/>
          <p:nvPr>
            <p:ph idx="1" type="body"/>
          </p:nvPr>
        </p:nvSpPr>
        <p:spPr>
          <a:xfrm>
            <a:off x="311700" y="10177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chemeClr val="lt1"/>
                </a:solidFill>
              </a:rPr>
              <a:t>In order to maintain our current energy efficient route through the dust cloud on future journeys while also maintaining highest possible revenue from every voyage, the following policies will be enacted.</a:t>
            </a:r>
            <a:endParaRPr sz="1400">
              <a:solidFill>
                <a:schemeClr val="lt1"/>
              </a:solidFill>
            </a:endParaRPr>
          </a:p>
          <a:p>
            <a:pPr indent="0" lvl="0" marL="0" rtl="0" algn="l">
              <a:spcBef>
                <a:spcPts val="1200"/>
              </a:spcBef>
              <a:spcAft>
                <a:spcPts val="0"/>
              </a:spcAft>
              <a:buNone/>
            </a:pPr>
            <a:r>
              <a:t/>
            </a:r>
            <a:endParaRPr sz="1400">
              <a:solidFill>
                <a:schemeClr val="lt1"/>
              </a:solidFill>
            </a:endParaRPr>
          </a:p>
          <a:p>
            <a:pPr indent="-336550" lvl="0" marL="457200" rtl="0" algn="l">
              <a:spcBef>
                <a:spcPts val="1200"/>
              </a:spcBef>
              <a:spcAft>
                <a:spcPts val="0"/>
              </a:spcAft>
              <a:buClr>
                <a:schemeClr val="lt1"/>
              </a:buClr>
              <a:buSzPts val="1700"/>
              <a:buFont typeface="Roboto Mono"/>
              <a:buChar char="●"/>
            </a:pPr>
            <a:r>
              <a:rPr lang="en" sz="1400">
                <a:solidFill>
                  <a:schemeClr val="lt1"/>
                </a:solidFill>
              </a:rPr>
              <a:t>Using Neural Network model predictions, the reservations of VIP customers will be altered to ensure the relative safety of our highest paying consumers. If the model predicts a VIP customer would be lost while traversing the space/time anomaly, they will be alerted and moved to a safer location before entering that region of space.</a:t>
            </a:r>
            <a:endParaRPr sz="1400">
              <a:solidFill>
                <a:schemeClr val="lt1"/>
              </a:solidFill>
            </a:endParaRPr>
          </a:p>
          <a:p>
            <a:pPr indent="-336550" lvl="0" marL="457200" rtl="0" algn="l">
              <a:spcBef>
                <a:spcPts val="0"/>
              </a:spcBef>
              <a:spcAft>
                <a:spcPts val="0"/>
              </a:spcAft>
              <a:buClr>
                <a:schemeClr val="lt1"/>
              </a:buClr>
              <a:buSzPts val="1700"/>
              <a:buFont typeface="Roboto Mono"/>
              <a:buChar char="●"/>
            </a:pPr>
            <a:r>
              <a:rPr lang="en" sz="1400">
                <a:solidFill>
                  <a:schemeClr val="lt1"/>
                </a:solidFill>
              </a:rPr>
              <a:t>Cryo sleep chambers will be moved to a safer portion of the ship.</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A second black box will be installed so further research can be done on what factors influence the </a:t>
            </a:r>
            <a:r>
              <a:rPr lang="en" sz="1400">
                <a:solidFill>
                  <a:schemeClr val="lt1"/>
                </a:solidFill>
              </a:rPr>
              <a:t>transportation</a:t>
            </a:r>
            <a:r>
              <a:rPr lang="en" sz="1400">
                <a:solidFill>
                  <a:schemeClr val="lt1"/>
                </a:solidFill>
              </a:rPr>
              <a:t> of passengers.</a:t>
            </a:r>
            <a:endParaRPr sz="1400">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017725"/>
            <a:ext cx="8520600" cy="3416400"/>
          </a:xfrm>
          <a:prstGeom prst="rect">
            <a:avLst/>
          </a:prstGeom>
          <a:solidFill>
            <a:schemeClr val="dk1"/>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73333"/>
              <a:buFont typeface="Arial"/>
              <a:buNone/>
            </a:pPr>
            <a:r>
              <a:rPr lang="en">
                <a:solidFill>
                  <a:schemeClr val="lt1"/>
                </a:solidFill>
                <a:latin typeface="Roboto Mono Medium"/>
                <a:ea typeface="Roboto Mono Medium"/>
                <a:cs typeface="Roboto Mono Medium"/>
                <a:sym typeface="Roboto Mono Medium"/>
              </a:rPr>
              <a:t>The </a:t>
            </a:r>
            <a:r>
              <a:rPr i="1" lang="en">
                <a:solidFill>
                  <a:schemeClr val="lt1"/>
                </a:solidFill>
                <a:latin typeface="Roboto Mono Medium"/>
                <a:ea typeface="Roboto Mono Medium"/>
                <a:cs typeface="Roboto Mono Medium"/>
                <a:sym typeface="Roboto Mono Medium"/>
              </a:rPr>
              <a:t>Spaceship Titanic</a:t>
            </a:r>
            <a:r>
              <a:rPr lang="en">
                <a:solidFill>
                  <a:schemeClr val="lt1"/>
                </a:solidFill>
                <a:latin typeface="Roboto Mono Medium"/>
                <a:ea typeface="Roboto Mono Medium"/>
                <a:cs typeface="Roboto Mono Medium"/>
                <a:sym typeface="Roboto Mono Medium"/>
              </a:rPr>
              <a:t> was an </a:t>
            </a:r>
            <a:r>
              <a:rPr lang="en">
                <a:solidFill>
                  <a:schemeClr val="lt1"/>
                </a:solidFill>
              </a:rPr>
              <a:t>ill-fated</a:t>
            </a:r>
            <a:r>
              <a:rPr lang="en">
                <a:solidFill>
                  <a:schemeClr val="lt1"/>
                </a:solidFill>
                <a:latin typeface="Roboto Mono Medium"/>
                <a:ea typeface="Roboto Mono Medium"/>
                <a:cs typeface="Roboto Mono Medium"/>
                <a:sym typeface="Roboto Mono Medium"/>
              </a:rPr>
              <a:t> interstellar passenger liner which launched one earth month </a:t>
            </a:r>
            <a:r>
              <a:rPr lang="en">
                <a:solidFill>
                  <a:schemeClr val="lt1"/>
                </a:solidFill>
              </a:rPr>
              <a:t>prior</a:t>
            </a:r>
            <a:r>
              <a:rPr lang="en">
                <a:solidFill>
                  <a:schemeClr val="lt1"/>
                </a:solidFill>
                <a:latin typeface="Roboto Mono Medium"/>
                <a:ea typeface="Roboto Mono Medium"/>
                <a:cs typeface="Roboto Mono Medium"/>
                <a:sym typeface="Roboto Mono Medium"/>
              </a:rPr>
              <a:t>. </a:t>
            </a:r>
            <a:endParaRPr>
              <a:solidFill>
                <a:schemeClr val="lt1"/>
              </a:solidFill>
              <a:latin typeface="Roboto Mono Medium"/>
              <a:ea typeface="Roboto Mono Medium"/>
              <a:cs typeface="Roboto Mono Medium"/>
              <a:sym typeface="Roboto Mono Medium"/>
            </a:endParaRPr>
          </a:p>
          <a:p>
            <a:pPr indent="0" lvl="0" marL="0" rtl="0" algn="l">
              <a:spcBef>
                <a:spcPts val="1200"/>
              </a:spcBef>
              <a:spcAft>
                <a:spcPts val="0"/>
              </a:spcAft>
              <a:buClr>
                <a:schemeClr val="dk1"/>
              </a:buClr>
              <a:buSzPct val="73333"/>
              <a:buFont typeface="Arial"/>
              <a:buNone/>
            </a:pPr>
            <a:r>
              <a:rPr lang="en">
                <a:solidFill>
                  <a:schemeClr val="lt1"/>
                </a:solidFill>
                <a:latin typeface="Roboto Mono Medium"/>
                <a:ea typeface="Roboto Mono Medium"/>
                <a:cs typeface="Roboto Mono Medium"/>
                <a:sym typeface="Roboto Mono Medium"/>
              </a:rPr>
              <a:t>With almost 13,000 passengers on board, the vessel set out on its maiden voyage transporting </a:t>
            </a:r>
            <a:r>
              <a:rPr lang="en">
                <a:solidFill>
                  <a:schemeClr val="lt1"/>
                </a:solidFill>
              </a:rPr>
              <a:t>interstellar refugees</a:t>
            </a:r>
            <a:r>
              <a:rPr lang="en">
                <a:solidFill>
                  <a:schemeClr val="lt1"/>
                </a:solidFill>
                <a:latin typeface="Roboto Mono Medium"/>
                <a:ea typeface="Roboto Mono Medium"/>
                <a:cs typeface="Roboto Mono Medium"/>
                <a:sym typeface="Roboto Mono Medium"/>
              </a:rPr>
              <a:t> from our solar system to three newly habitable exoplanets orbiting nearby stars.</a:t>
            </a:r>
            <a:endParaRPr>
              <a:solidFill>
                <a:schemeClr val="lt1"/>
              </a:solidFill>
              <a:latin typeface="Roboto Mono Medium"/>
              <a:ea typeface="Roboto Mono Medium"/>
              <a:cs typeface="Roboto Mono Medium"/>
              <a:sym typeface="Roboto Mono Medium"/>
            </a:endParaRPr>
          </a:p>
          <a:p>
            <a:pPr indent="0" lvl="0" marL="0" rtl="0" algn="l">
              <a:spcBef>
                <a:spcPts val="1200"/>
              </a:spcBef>
              <a:spcAft>
                <a:spcPts val="0"/>
              </a:spcAft>
              <a:buClr>
                <a:schemeClr val="dk1"/>
              </a:buClr>
              <a:buSzPct val="73333"/>
              <a:buFont typeface="Arial"/>
              <a:buNone/>
            </a:pPr>
            <a:r>
              <a:rPr lang="en">
                <a:solidFill>
                  <a:schemeClr val="lt1"/>
                </a:solidFill>
                <a:latin typeface="Roboto Mono Medium"/>
                <a:ea typeface="Roboto Mono Medium"/>
                <a:cs typeface="Roboto Mono Medium"/>
                <a:sym typeface="Roboto Mono Medium"/>
              </a:rPr>
              <a:t>While rounding Alpha Centauri en route to its first destination</a:t>
            </a:r>
            <a:r>
              <a:rPr lang="en">
                <a:solidFill>
                  <a:schemeClr val="lt1"/>
                </a:solidFill>
              </a:rPr>
              <a:t>—the</a:t>
            </a:r>
            <a:r>
              <a:rPr lang="en">
                <a:solidFill>
                  <a:schemeClr val="lt1"/>
                </a:solidFill>
                <a:latin typeface="Roboto Mono Medium"/>
                <a:ea typeface="Roboto Mono Medium"/>
                <a:cs typeface="Roboto Mono Medium"/>
                <a:sym typeface="Roboto Mono Medium"/>
              </a:rPr>
              <a:t> torrid 55 Cancri E—the unwary </a:t>
            </a:r>
            <a:r>
              <a:rPr i="1" lang="en">
                <a:solidFill>
                  <a:schemeClr val="lt1"/>
                </a:solidFill>
                <a:latin typeface="Roboto Mono Medium"/>
                <a:ea typeface="Roboto Mono Medium"/>
                <a:cs typeface="Roboto Mono Medium"/>
                <a:sym typeface="Roboto Mono Medium"/>
              </a:rPr>
              <a:t>Spaceship Titanic</a:t>
            </a:r>
            <a:r>
              <a:rPr lang="en">
                <a:solidFill>
                  <a:schemeClr val="lt1"/>
                </a:solidFill>
                <a:latin typeface="Roboto Mono Medium"/>
                <a:ea typeface="Roboto Mono Medium"/>
                <a:cs typeface="Roboto Mono Medium"/>
                <a:sym typeface="Roboto Mono Medium"/>
              </a:rPr>
              <a:t> collided with a spacetime anomaly hidden within a dust cloud. </a:t>
            </a:r>
            <a:endParaRPr>
              <a:solidFill>
                <a:schemeClr val="lt1"/>
              </a:solidFill>
              <a:latin typeface="Roboto Mono Medium"/>
              <a:ea typeface="Roboto Mono Medium"/>
              <a:cs typeface="Roboto Mono Medium"/>
              <a:sym typeface="Roboto Mono Medium"/>
            </a:endParaRPr>
          </a:p>
          <a:p>
            <a:pPr indent="0" lvl="0" marL="0" rtl="0" algn="l">
              <a:spcBef>
                <a:spcPts val="1200"/>
              </a:spcBef>
              <a:spcAft>
                <a:spcPts val="0"/>
              </a:spcAft>
              <a:buClr>
                <a:schemeClr val="dk1"/>
              </a:buClr>
              <a:buSzPct val="73333"/>
              <a:buFont typeface="Arial"/>
              <a:buNone/>
            </a:pPr>
            <a:r>
              <a:rPr lang="en">
                <a:solidFill>
                  <a:schemeClr val="lt1"/>
                </a:solidFill>
                <a:latin typeface="Roboto Mono Medium"/>
                <a:ea typeface="Roboto Mono Medium"/>
                <a:cs typeface="Roboto Mono Medium"/>
                <a:sym typeface="Roboto Mono Medium"/>
              </a:rPr>
              <a:t>Sadly, it met a similar fate as its namesake from 1000 earth years before. Though the ship stayed intact, almost half of our passengers were transported to an alternate dimension.</a:t>
            </a:r>
            <a:endParaRPr>
              <a:solidFill>
                <a:schemeClr val="lt1"/>
              </a:solidFill>
              <a:latin typeface="Roboto Mono Medium"/>
              <a:ea typeface="Roboto Mono Medium"/>
              <a:cs typeface="Roboto Mono Medium"/>
              <a:sym typeface="Roboto Mono Medium"/>
            </a:endParaRPr>
          </a:p>
          <a:p>
            <a:pPr indent="0" lvl="0" marL="0" rtl="0" algn="l">
              <a:spcBef>
                <a:spcPts val="1200"/>
              </a:spcBef>
              <a:spcAft>
                <a:spcPts val="1200"/>
              </a:spcAft>
              <a:buClr>
                <a:schemeClr val="dk1"/>
              </a:buClr>
              <a:buSzPct val="73333"/>
              <a:buFont typeface="Arial"/>
              <a:buNone/>
            </a:pPr>
            <a:r>
              <a:rPr lang="en">
                <a:solidFill>
                  <a:schemeClr val="lt1"/>
                </a:solidFill>
                <a:latin typeface="Roboto Mono Medium"/>
                <a:ea typeface="Roboto Mono Medium"/>
                <a:cs typeface="Roboto Mono Medium"/>
                <a:sym typeface="Roboto Mono Medium"/>
              </a:rPr>
              <a:t>To help the rescue crews retrieve the lost passengers, we are tasked </a:t>
            </a:r>
            <a:r>
              <a:rPr lang="en">
                <a:solidFill>
                  <a:schemeClr val="lt1"/>
                </a:solidFill>
              </a:rPr>
              <a:t>with</a:t>
            </a:r>
            <a:r>
              <a:rPr lang="en">
                <a:solidFill>
                  <a:schemeClr val="lt1"/>
                </a:solidFill>
                <a:latin typeface="Roboto Mono Medium"/>
                <a:ea typeface="Roboto Mono Medium"/>
                <a:cs typeface="Roboto Mono Medium"/>
                <a:sym typeface="Roboto Mono Medium"/>
              </a:rPr>
              <a:t> predicting which passengers were transported by the anomaly using records recovered from the spaceship’s damaged</a:t>
            </a:r>
            <a:r>
              <a:rPr lang="en">
                <a:solidFill>
                  <a:schemeClr val="lt1"/>
                </a:solidFill>
              </a:rPr>
              <a:t> logs</a:t>
            </a:r>
            <a:r>
              <a:rPr lang="en">
                <a:solidFill>
                  <a:schemeClr val="lt1"/>
                </a:solidFill>
                <a:latin typeface="Roboto Mono Medium"/>
                <a:ea typeface="Roboto Mono Medium"/>
                <a:cs typeface="Roboto Mono Medium"/>
                <a:sym typeface="Roboto Mono Medium"/>
              </a:rPr>
              <a:t>.</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5215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Roboto Mono Medium"/>
                <a:ea typeface="Roboto Mono Medium"/>
                <a:cs typeface="Roboto Mono Medium"/>
                <a:sym typeface="Roboto Mono Medium"/>
              </a:rPr>
              <a:t>What We Know</a:t>
            </a:r>
            <a:endParaRPr sz="3000">
              <a:solidFill>
                <a:schemeClr val="lt1"/>
              </a:solidFill>
              <a:latin typeface="Roboto Mono Medium"/>
              <a:ea typeface="Roboto Mono Medium"/>
              <a:cs typeface="Roboto Mono Medium"/>
              <a:sym typeface="Roboto Mono Medium"/>
            </a:endParaRPr>
          </a:p>
        </p:txBody>
      </p:sp>
      <p:sp>
        <p:nvSpPr>
          <p:cNvPr id="66" name="Google Shape;66;p15"/>
          <p:cNvSpPr txBox="1"/>
          <p:nvPr>
            <p:ph idx="1" type="body"/>
          </p:nvPr>
        </p:nvSpPr>
        <p:spPr>
          <a:xfrm>
            <a:off x="311700" y="945325"/>
            <a:ext cx="8182200" cy="669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chemeClr val="lt1"/>
                </a:solidFill>
              </a:rPr>
              <a:t>The data that was recovered from the damaged logs includes the following…</a:t>
            </a:r>
            <a:endParaRPr sz="5600">
              <a:solidFill>
                <a:schemeClr val="lt1"/>
              </a:solidFill>
            </a:endParaRPr>
          </a:p>
          <a:p>
            <a:pPr indent="0" lvl="0" marL="0" rtl="0" algn="l">
              <a:lnSpc>
                <a:spcPct val="110000"/>
              </a:lnSpc>
              <a:spcBef>
                <a:spcPts val="1200"/>
              </a:spcBef>
              <a:spcAft>
                <a:spcPts val="0"/>
              </a:spcAft>
              <a:buNone/>
            </a:pPr>
            <a:r>
              <a:t/>
            </a:r>
            <a:endParaRPr sz="1150">
              <a:solidFill>
                <a:schemeClr val="lt1"/>
              </a:solidFill>
              <a:latin typeface="Comfortaa Medium"/>
              <a:ea typeface="Comfortaa Medium"/>
              <a:cs typeface="Comfortaa Medium"/>
              <a:sym typeface="Comfortaa Medium"/>
            </a:endParaRPr>
          </a:p>
          <a:p>
            <a:pPr indent="0" lvl="0" marL="457200" rtl="0" algn="l">
              <a:lnSpc>
                <a:spcPct val="110000"/>
              </a:lnSpc>
              <a:spcBef>
                <a:spcPts val="300"/>
              </a:spcBef>
              <a:spcAft>
                <a:spcPts val="0"/>
              </a:spcAft>
              <a:buNone/>
            </a:pPr>
            <a:r>
              <a:t/>
            </a:r>
            <a:endParaRPr sz="1150">
              <a:solidFill>
                <a:schemeClr val="lt1"/>
              </a:solidFill>
              <a:latin typeface="Comfortaa Medium"/>
              <a:ea typeface="Comfortaa Medium"/>
              <a:cs typeface="Comfortaa Medium"/>
              <a:sym typeface="Comfortaa Medium"/>
            </a:endParaRPr>
          </a:p>
          <a:p>
            <a:pPr indent="0" lvl="0" marL="0" rtl="0" algn="l">
              <a:spcBef>
                <a:spcPts val="0"/>
              </a:spcBef>
              <a:spcAft>
                <a:spcPts val="0"/>
              </a:spcAft>
              <a:buNone/>
            </a:pPr>
            <a:r>
              <a:t/>
            </a:r>
            <a:endParaRPr sz="1400">
              <a:solidFill>
                <a:schemeClr val="lt1"/>
              </a:solidFill>
            </a:endParaRPr>
          </a:p>
          <a:p>
            <a:pPr indent="0" lvl="0" marL="0" rtl="0" algn="l">
              <a:spcBef>
                <a:spcPts val="1200"/>
              </a:spcBef>
              <a:spcAft>
                <a:spcPts val="1200"/>
              </a:spcAft>
              <a:buNone/>
            </a:pPr>
            <a:r>
              <a:t/>
            </a:r>
            <a:endParaRPr>
              <a:solidFill>
                <a:schemeClr val="lt1"/>
              </a:solidFill>
            </a:endParaRPr>
          </a:p>
        </p:txBody>
      </p:sp>
      <p:sp>
        <p:nvSpPr>
          <p:cNvPr id="67" name="Google Shape;67;p15"/>
          <p:cNvSpPr txBox="1"/>
          <p:nvPr/>
        </p:nvSpPr>
        <p:spPr>
          <a:xfrm>
            <a:off x="311700" y="1526625"/>
            <a:ext cx="2964600" cy="20757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300"/>
              </a:spcBef>
              <a:spcAft>
                <a:spcPts val="0"/>
              </a:spcAft>
              <a:buClr>
                <a:schemeClr val="lt1"/>
              </a:buClr>
              <a:buSzPts val="900"/>
              <a:buFont typeface="Roboto Mono"/>
              <a:buChar char="●"/>
            </a:pPr>
            <a:r>
              <a:rPr lang="en" sz="900">
                <a:solidFill>
                  <a:schemeClr val="lt1"/>
                </a:solidFill>
                <a:latin typeface="Roboto Mono Medium"/>
                <a:ea typeface="Roboto Mono Medium"/>
                <a:cs typeface="Roboto Mono Medium"/>
                <a:sym typeface="Roboto Mono Medium"/>
              </a:rPr>
              <a:t>PassengerId - A unique Id for each passenger</a:t>
            </a:r>
            <a:br>
              <a:rPr lang="en" sz="900">
                <a:solidFill>
                  <a:schemeClr val="lt1"/>
                </a:solidFill>
                <a:latin typeface="Roboto Mono Medium"/>
                <a:ea typeface="Roboto Mono Medium"/>
                <a:cs typeface="Roboto Mono Medium"/>
                <a:sym typeface="Roboto Mono Medium"/>
              </a:rPr>
            </a:br>
            <a:endParaRPr sz="900">
              <a:solidFill>
                <a:schemeClr val="lt1"/>
              </a:solidFill>
              <a:latin typeface="Roboto Mono Medium"/>
              <a:ea typeface="Roboto Mono Medium"/>
              <a:cs typeface="Roboto Mono Medium"/>
              <a:sym typeface="Roboto Mono Medium"/>
            </a:endParaRPr>
          </a:p>
          <a:p>
            <a:pPr indent="-285750" lvl="0" marL="457200" rtl="0" algn="l">
              <a:lnSpc>
                <a:spcPct val="115000"/>
              </a:lnSpc>
              <a:spcBef>
                <a:spcPts val="0"/>
              </a:spcBef>
              <a:spcAft>
                <a:spcPts val="0"/>
              </a:spcAft>
              <a:buClr>
                <a:schemeClr val="lt1"/>
              </a:buClr>
              <a:buSzPts val="900"/>
              <a:buFont typeface="Roboto Mono"/>
              <a:buChar char="●"/>
            </a:pPr>
            <a:r>
              <a:rPr lang="en" sz="900">
                <a:solidFill>
                  <a:schemeClr val="lt1"/>
                </a:solidFill>
                <a:latin typeface="Roboto Mono Medium"/>
                <a:ea typeface="Roboto Mono Medium"/>
                <a:cs typeface="Roboto Mono Medium"/>
                <a:sym typeface="Roboto Mono Medium"/>
              </a:rPr>
              <a:t>HomePlanet - The planet the passenger departed from</a:t>
            </a:r>
            <a:br>
              <a:rPr lang="en" sz="900">
                <a:solidFill>
                  <a:schemeClr val="lt1"/>
                </a:solidFill>
                <a:latin typeface="Roboto Mono Medium"/>
                <a:ea typeface="Roboto Mono Medium"/>
                <a:cs typeface="Roboto Mono Medium"/>
                <a:sym typeface="Roboto Mono Medium"/>
              </a:rPr>
            </a:br>
            <a:endParaRPr sz="900">
              <a:solidFill>
                <a:schemeClr val="lt1"/>
              </a:solidFill>
              <a:latin typeface="Roboto Mono Medium"/>
              <a:ea typeface="Roboto Mono Medium"/>
              <a:cs typeface="Roboto Mono Medium"/>
              <a:sym typeface="Roboto Mono Medium"/>
            </a:endParaRPr>
          </a:p>
          <a:p>
            <a:pPr indent="-285750" lvl="0" marL="457200" rtl="0" algn="l">
              <a:lnSpc>
                <a:spcPct val="115000"/>
              </a:lnSpc>
              <a:spcBef>
                <a:spcPts val="0"/>
              </a:spcBef>
              <a:spcAft>
                <a:spcPts val="0"/>
              </a:spcAft>
              <a:buClr>
                <a:schemeClr val="lt1"/>
              </a:buClr>
              <a:buSzPts val="900"/>
              <a:buFont typeface="Roboto Mono"/>
              <a:buChar char="●"/>
            </a:pPr>
            <a:r>
              <a:rPr lang="en" sz="900">
                <a:solidFill>
                  <a:schemeClr val="lt1"/>
                </a:solidFill>
                <a:latin typeface="Roboto Mono Medium"/>
                <a:ea typeface="Roboto Mono Medium"/>
                <a:cs typeface="Roboto Mono Medium"/>
                <a:sym typeface="Roboto Mono Medium"/>
              </a:rPr>
              <a:t>CryoSleep - Indicates whether the passenger elected to be put into suspended animation for the duration of the voyage. Passengers in cryosleep are confined to their cabins.</a:t>
            </a:r>
            <a:endParaRPr sz="900">
              <a:solidFill>
                <a:schemeClr val="lt1"/>
              </a:solidFill>
              <a:latin typeface="Roboto Mono Medium"/>
              <a:ea typeface="Roboto Mono Medium"/>
              <a:cs typeface="Roboto Mono Medium"/>
              <a:sym typeface="Roboto Mono Medium"/>
            </a:endParaRPr>
          </a:p>
        </p:txBody>
      </p:sp>
      <p:sp>
        <p:nvSpPr>
          <p:cNvPr id="68" name="Google Shape;68;p15"/>
          <p:cNvSpPr txBox="1"/>
          <p:nvPr/>
        </p:nvSpPr>
        <p:spPr>
          <a:xfrm>
            <a:off x="3190575" y="1526625"/>
            <a:ext cx="2993100" cy="17571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300"/>
              </a:spcBef>
              <a:spcAft>
                <a:spcPts val="0"/>
              </a:spcAft>
              <a:buClr>
                <a:schemeClr val="lt1"/>
              </a:buClr>
              <a:buSzPts val="900"/>
              <a:buFont typeface="Roboto Mono Medium"/>
              <a:buChar char="●"/>
            </a:pPr>
            <a:r>
              <a:rPr lang="en" sz="900">
                <a:solidFill>
                  <a:schemeClr val="lt1"/>
                </a:solidFill>
                <a:latin typeface="Roboto Mono Medium"/>
                <a:ea typeface="Roboto Mono Medium"/>
                <a:cs typeface="Roboto Mono Medium"/>
                <a:sym typeface="Roboto Mono Medium"/>
              </a:rPr>
              <a:t>Cabin - The cabin number where the passenger is staying. Takes the form deck/num/side, where side can be either P for </a:t>
            </a:r>
            <a:r>
              <a:rPr i="1" lang="en" sz="900">
                <a:solidFill>
                  <a:schemeClr val="lt1"/>
                </a:solidFill>
                <a:latin typeface="Roboto Mono Medium"/>
                <a:ea typeface="Roboto Mono Medium"/>
                <a:cs typeface="Roboto Mono Medium"/>
                <a:sym typeface="Roboto Mono Medium"/>
              </a:rPr>
              <a:t>Port</a:t>
            </a:r>
            <a:r>
              <a:rPr lang="en" sz="900">
                <a:solidFill>
                  <a:schemeClr val="lt1"/>
                </a:solidFill>
                <a:latin typeface="Roboto Mono Medium"/>
                <a:ea typeface="Roboto Mono Medium"/>
                <a:cs typeface="Roboto Mono Medium"/>
                <a:sym typeface="Roboto Mono Medium"/>
              </a:rPr>
              <a:t> or S for </a:t>
            </a:r>
            <a:r>
              <a:rPr i="1" lang="en" sz="900">
                <a:solidFill>
                  <a:schemeClr val="lt1"/>
                </a:solidFill>
                <a:latin typeface="Roboto Mono Medium"/>
                <a:ea typeface="Roboto Mono Medium"/>
                <a:cs typeface="Roboto Mono Medium"/>
                <a:sym typeface="Roboto Mono Medium"/>
              </a:rPr>
              <a:t>Starboard</a:t>
            </a:r>
            <a:r>
              <a:rPr lang="en" sz="900">
                <a:solidFill>
                  <a:schemeClr val="lt1"/>
                </a:solidFill>
                <a:latin typeface="Roboto Mono Medium"/>
                <a:ea typeface="Roboto Mono Medium"/>
                <a:cs typeface="Roboto Mono Medium"/>
                <a:sym typeface="Roboto Mono Medium"/>
              </a:rPr>
              <a:t>.</a:t>
            </a:r>
            <a:br>
              <a:rPr lang="en" sz="900">
                <a:solidFill>
                  <a:schemeClr val="lt1"/>
                </a:solidFill>
                <a:latin typeface="Roboto Mono Medium"/>
                <a:ea typeface="Roboto Mono Medium"/>
                <a:cs typeface="Roboto Mono Medium"/>
                <a:sym typeface="Roboto Mono Medium"/>
              </a:rPr>
            </a:br>
            <a:endParaRPr sz="900">
              <a:solidFill>
                <a:schemeClr val="lt1"/>
              </a:solidFill>
              <a:latin typeface="Roboto Mono Medium"/>
              <a:ea typeface="Roboto Mono Medium"/>
              <a:cs typeface="Roboto Mono Medium"/>
              <a:sym typeface="Roboto Mono Medium"/>
            </a:endParaRPr>
          </a:p>
          <a:p>
            <a:pPr indent="-285750" lvl="0" marL="457200" rtl="0" algn="l">
              <a:lnSpc>
                <a:spcPct val="115000"/>
              </a:lnSpc>
              <a:spcBef>
                <a:spcPts val="0"/>
              </a:spcBef>
              <a:spcAft>
                <a:spcPts val="0"/>
              </a:spcAft>
              <a:buClr>
                <a:schemeClr val="lt1"/>
              </a:buClr>
              <a:buSzPts val="900"/>
              <a:buFont typeface="Roboto Mono Medium"/>
              <a:buChar char="●"/>
            </a:pPr>
            <a:r>
              <a:rPr lang="en" sz="900">
                <a:solidFill>
                  <a:schemeClr val="lt1"/>
                </a:solidFill>
                <a:latin typeface="Roboto Mono Medium"/>
                <a:ea typeface="Roboto Mono Medium"/>
                <a:cs typeface="Roboto Mono Medium"/>
                <a:sym typeface="Roboto Mono Medium"/>
              </a:rPr>
              <a:t>Destination - The planet the passenger will be debarking to.</a:t>
            </a:r>
            <a:br>
              <a:rPr lang="en" sz="900">
                <a:solidFill>
                  <a:schemeClr val="lt1"/>
                </a:solidFill>
                <a:latin typeface="Roboto Mono Medium"/>
                <a:ea typeface="Roboto Mono Medium"/>
                <a:cs typeface="Roboto Mono Medium"/>
                <a:sym typeface="Roboto Mono Medium"/>
              </a:rPr>
            </a:br>
            <a:endParaRPr sz="900">
              <a:solidFill>
                <a:schemeClr val="lt1"/>
              </a:solidFill>
              <a:latin typeface="Roboto Mono Medium"/>
              <a:ea typeface="Roboto Mono Medium"/>
              <a:cs typeface="Roboto Mono Medium"/>
              <a:sym typeface="Roboto Mono Medium"/>
            </a:endParaRPr>
          </a:p>
          <a:p>
            <a:pPr indent="-285750" lvl="0" marL="457200" rtl="0" algn="l">
              <a:lnSpc>
                <a:spcPct val="115000"/>
              </a:lnSpc>
              <a:spcBef>
                <a:spcPts val="0"/>
              </a:spcBef>
              <a:spcAft>
                <a:spcPts val="0"/>
              </a:spcAft>
              <a:buClr>
                <a:schemeClr val="lt1"/>
              </a:buClr>
              <a:buSzPts val="900"/>
              <a:buFont typeface="Roboto Mono Medium"/>
              <a:buChar char="●"/>
            </a:pPr>
            <a:r>
              <a:rPr lang="en" sz="900">
                <a:solidFill>
                  <a:schemeClr val="lt1"/>
                </a:solidFill>
                <a:latin typeface="Roboto Mono Medium"/>
                <a:ea typeface="Roboto Mono Medium"/>
                <a:cs typeface="Roboto Mono Medium"/>
                <a:sym typeface="Roboto Mono Medium"/>
              </a:rPr>
              <a:t>Age - The age of the passenger.</a:t>
            </a:r>
            <a:endParaRPr sz="900">
              <a:solidFill>
                <a:schemeClr val="lt1"/>
              </a:solidFill>
              <a:latin typeface="Roboto Mono Medium"/>
              <a:ea typeface="Roboto Mono Medium"/>
              <a:cs typeface="Roboto Mono Medium"/>
              <a:sym typeface="Roboto Mono Medium"/>
            </a:endParaRPr>
          </a:p>
        </p:txBody>
      </p:sp>
      <p:sp>
        <p:nvSpPr>
          <p:cNvPr id="69" name="Google Shape;69;p15"/>
          <p:cNvSpPr txBox="1"/>
          <p:nvPr/>
        </p:nvSpPr>
        <p:spPr>
          <a:xfrm>
            <a:off x="6183675" y="1526625"/>
            <a:ext cx="2731800" cy="30315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300"/>
              </a:spcBef>
              <a:spcAft>
                <a:spcPts val="0"/>
              </a:spcAft>
              <a:buClr>
                <a:schemeClr val="lt1"/>
              </a:buClr>
              <a:buSzPts val="900"/>
              <a:buFont typeface="Roboto Mono"/>
              <a:buChar char="●"/>
            </a:pPr>
            <a:r>
              <a:rPr lang="en" sz="900">
                <a:solidFill>
                  <a:schemeClr val="lt1"/>
                </a:solidFill>
                <a:latin typeface="Roboto Mono Medium"/>
                <a:ea typeface="Roboto Mono Medium"/>
                <a:cs typeface="Roboto Mono Medium"/>
                <a:sym typeface="Roboto Mono Medium"/>
              </a:rPr>
              <a:t>VIP - Whether the passenger has paid for special VIP service during the voyage.</a:t>
            </a:r>
            <a:br>
              <a:rPr lang="en" sz="900">
                <a:solidFill>
                  <a:schemeClr val="lt1"/>
                </a:solidFill>
                <a:latin typeface="Roboto Mono Medium"/>
                <a:ea typeface="Roboto Mono Medium"/>
                <a:cs typeface="Roboto Mono Medium"/>
                <a:sym typeface="Roboto Mono Medium"/>
              </a:rPr>
            </a:br>
            <a:endParaRPr sz="900">
              <a:solidFill>
                <a:schemeClr val="lt1"/>
              </a:solidFill>
              <a:latin typeface="Roboto Mono Medium"/>
              <a:ea typeface="Roboto Mono Medium"/>
              <a:cs typeface="Roboto Mono Medium"/>
              <a:sym typeface="Roboto Mono Medium"/>
            </a:endParaRPr>
          </a:p>
          <a:p>
            <a:pPr indent="-285750" lvl="0" marL="457200" rtl="0" algn="l">
              <a:lnSpc>
                <a:spcPct val="115000"/>
              </a:lnSpc>
              <a:spcBef>
                <a:spcPts val="0"/>
              </a:spcBef>
              <a:spcAft>
                <a:spcPts val="0"/>
              </a:spcAft>
              <a:buClr>
                <a:schemeClr val="lt1"/>
              </a:buClr>
              <a:buSzPts val="900"/>
              <a:buFont typeface="Roboto Mono"/>
              <a:buChar char="●"/>
            </a:pPr>
            <a:r>
              <a:rPr lang="en" sz="900">
                <a:solidFill>
                  <a:schemeClr val="lt1"/>
                </a:solidFill>
                <a:latin typeface="Roboto Mono Medium"/>
                <a:ea typeface="Roboto Mono Medium"/>
                <a:cs typeface="Roboto Mono Medium"/>
                <a:sym typeface="Roboto Mono Medium"/>
              </a:rPr>
              <a:t>Room Service, Food Court, Shopping Mall, Spa, VR Deck - Amount the passenger has billed at each of the </a:t>
            </a:r>
            <a:r>
              <a:rPr i="1" lang="en" sz="900">
                <a:solidFill>
                  <a:schemeClr val="lt1"/>
                </a:solidFill>
                <a:latin typeface="Roboto Mono Medium"/>
                <a:ea typeface="Roboto Mono Medium"/>
                <a:cs typeface="Roboto Mono Medium"/>
                <a:sym typeface="Roboto Mono Medium"/>
              </a:rPr>
              <a:t>Spaceship Titanic</a:t>
            </a:r>
            <a:r>
              <a:rPr lang="en" sz="900">
                <a:solidFill>
                  <a:schemeClr val="lt1"/>
                </a:solidFill>
                <a:latin typeface="Roboto Mono Medium"/>
                <a:ea typeface="Roboto Mono Medium"/>
                <a:cs typeface="Roboto Mono Medium"/>
                <a:sym typeface="Roboto Mono Medium"/>
              </a:rPr>
              <a:t>'s many luxury amenities.</a:t>
            </a:r>
            <a:br>
              <a:rPr lang="en" sz="900">
                <a:solidFill>
                  <a:schemeClr val="lt1"/>
                </a:solidFill>
                <a:latin typeface="Roboto Mono Medium"/>
                <a:ea typeface="Roboto Mono Medium"/>
                <a:cs typeface="Roboto Mono Medium"/>
                <a:sym typeface="Roboto Mono Medium"/>
              </a:rPr>
            </a:br>
            <a:endParaRPr sz="900">
              <a:solidFill>
                <a:schemeClr val="lt1"/>
              </a:solidFill>
              <a:latin typeface="Roboto Mono Medium"/>
              <a:ea typeface="Roboto Mono Medium"/>
              <a:cs typeface="Roboto Mono Medium"/>
              <a:sym typeface="Roboto Mono Medium"/>
            </a:endParaRPr>
          </a:p>
          <a:p>
            <a:pPr indent="-285750" lvl="0" marL="457200" rtl="0" algn="l">
              <a:lnSpc>
                <a:spcPct val="115000"/>
              </a:lnSpc>
              <a:spcBef>
                <a:spcPts val="0"/>
              </a:spcBef>
              <a:spcAft>
                <a:spcPts val="0"/>
              </a:spcAft>
              <a:buClr>
                <a:schemeClr val="lt1"/>
              </a:buClr>
              <a:buSzPts val="900"/>
              <a:buFont typeface="Roboto Mono"/>
              <a:buChar char="●"/>
            </a:pPr>
            <a:r>
              <a:rPr lang="en" sz="900">
                <a:solidFill>
                  <a:schemeClr val="lt1"/>
                </a:solidFill>
                <a:latin typeface="Roboto Mono Medium"/>
                <a:ea typeface="Roboto Mono Medium"/>
                <a:cs typeface="Roboto Mono Medium"/>
                <a:sym typeface="Roboto Mono Medium"/>
              </a:rPr>
              <a:t>Name - The first and last names of the passenger.</a:t>
            </a:r>
            <a:br>
              <a:rPr lang="en" sz="900">
                <a:solidFill>
                  <a:schemeClr val="lt1"/>
                </a:solidFill>
                <a:latin typeface="Roboto Mono Medium"/>
                <a:ea typeface="Roboto Mono Medium"/>
                <a:cs typeface="Roboto Mono Medium"/>
                <a:sym typeface="Roboto Mono Medium"/>
              </a:rPr>
            </a:br>
            <a:endParaRPr sz="900">
              <a:solidFill>
                <a:schemeClr val="lt1"/>
              </a:solidFill>
              <a:latin typeface="Roboto Mono Medium"/>
              <a:ea typeface="Roboto Mono Medium"/>
              <a:cs typeface="Roboto Mono Medium"/>
              <a:sym typeface="Roboto Mono Medium"/>
            </a:endParaRPr>
          </a:p>
          <a:p>
            <a:pPr indent="-285750" lvl="0" marL="457200" rtl="0" algn="l">
              <a:lnSpc>
                <a:spcPct val="115000"/>
              </a:lnSpc>
              <a:spcBef>
                <a:spcPts val="0"/>
              </a:spcBef>
              <a:spcAft>
                <a:spcPts val="0"/>
              </a:spcAft>
              <a:buClr>
                <a:schemeClr val="lt1"/>
              </a:buClr>
              <a:buSzPts val="900"/>
              <a:buFont typeface="Roboto Mono"/>
              <a:buChar char="●"/>
            </a:pPr>
            <a:r>
              <a:rPr lang="en" sz="900">
                <a:solidFill>
                  <a:schemeClr val="lt1"/>
                </a:solidFill>
                <a:latin typeface="Roboto Mono Medium"/>
                <a:ea typeface="Roboto Mono Medium"/>
                <a:cs typeface="Roboto Mono Medium"/>
                <a:sym typeface="Roboto Mono Medium"/>
              </a:rPr>
              <a:t>Transported - Whether the passenger was transported to another dimension in the accident or not.</a:t>
            </a:r>
            <a:endParaRPr sz="900">
              <a:solidFill>
                <a:schemeClr val="lt1"/>
              </a:solidFill>
              <a:latin typeface="Roboto Mono Medium"/>
              <a:ea typeface="Roboto Mono Medium"/>
              <a:cs typeface="Roboto Mono Medium"/>
              <a:sym typeface="Roboto Mon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73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Roboto Mono Medium"/>
                <a:ea typeface="Roboto Mono Medium"/>
                <a:cs typeface="Roboto Mono Medium"/>
                <a:sym typeface="Roboto Mono Medium"/>
              </a:rPr>
              <a:t>SQL Cloud Database, BigQuery</a:t>
            </a:r>
            <a:endParaRPr sz="3020">
              <a:solidFill>
                <a:schemeClr val="lt1"/>
              </a:solidFill>
              <a:latin typeface="Roboto Mono Medium"/>
              <a:ea typeface="Roboto Mono Medium"/>
              <a:cs typeface="Roboto Mono Medium"/>
              <a:sym typeface="Roboto Mono Medium"/>
            </a:endParaRPr>
          </a:p>
        </p:txBody>
      </p:sp>
      <p:sp>
        <p:nvSpPr>
          <p:cNvPr id="75" name="Google Shape;75;p16"/>
          <p:cNvSpPr txBox="1"/>
          <p:nvPr>
            <p:ph idx="1" type="body"/>
          </p:nvPr>
        </p:nvSpPr>
        <p:spPr>
          <a:xfrm>
            <a:off x="311700" y="9236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chemeClr val="lt1"/>
                </a:solidFill>
              </a:rPr>
              <a:t>After recovering the black box from the wrecked logs of the ship, the data was uploaded onto Galactic Republic’s servers for SPACE FEMA to analyze.</a:t>
            </a:r>
            <a:endParaRPr sz="1400">
              <a:solidFill>
                <a:schemeClr val="lt1"/>
              </a:solidFill>
            </a:endParaRPr>
          </a:p>
          <a:p>
            <a:pPr indent="0" lvl="0" marL="0" rtl="0" algn="l">
              <a:spcBef>
                <a:spcPts val="1200"/>
              </a:spcBef>
              <a:spcAft>
                <a:spcPts val="0"/>
              </a:spcAft>
              <a:buNone/>
            </a:pPr>
            <a:r>
              <a:rPr lang="en" sz="1400">
                <a:solidFill>
                  <a:schemeClr val="lt1"/>
                </a:solidFill>
              </a:rPr>
              <a:t>To</a:t>
            </a:r>
            <a:r>
              <a:rPr lang="en" sz="1400">
                <a:solidFill>
                  <a:schemeClr val="lt1"/>
                </a:solidFill>
              </a:rPr>
              <a:t> share and access files across the Empire, </a:t>
            </a:r>
            <a:r>
              <a:rPr lang="en" sz="1400">
                <a:solidFill>
                  <a:schemeClr val="lt1"/>
                </a:solidFill>
              </a:rPr>
              <a:t>we combined the data into a single dataset, and then normalized it into 3 tables. PassengerId was used as a Primary Key for all tables as it the only column with no duplicates and no null values. </a:t>
            </a:r>
            <a:endParaRPr sz="1400">
              <a:solidFill>
                <a:schemeClr val="lt1"/>
              </a:solidFill>
            </a:endParaRPr>
          </a:p>
          <a:p>
            <a:pPr indent="0" lvl="0" marL="0" rtl="0" algn="l">
              <a:spcBef>
                <a:spcPts val="1200"/>
              </a:spcBef>
              <a:spcAft>
                <a:spcPts val="0"/>
              </a:spcAft>
              <a:buNone/>
            </a:pPr>
            <a:r>
              <a:rPr lang="en" sz="1400">
                <a:solidFill>
                  <a:schemeClr val="lt1"/>
                </a:solidFill>
              </a:rPr>
              <a:t>We combined, normalized, and adjusted the data types in Python, exported the files in the ancient CSV format (for security), and then created a cloud database using BigQuery in Google Cloud (which </a:t>
            </a:r>
            <a:r>
              <a:rPr lang="en" sz="1400">
                <a:solidFill>
                  <a:schemeClr val="lt1"/>
                </a:solidFill>
              </a:rPr>
              <a:t>surprisingly</a:t>
            </a:r>
            <a:r>
              <a:rPr lang="en" sz="1400">
                <a:solidFill>
                  <a:schemeClr val="lt1"/>
                </a:solidFill>
              </a:rPr>
              <a:t> still exists). The team members can access the database with a JSON key file. </a:t>
            </a:r>
            <a:endParaRPr sz="1400">
              <a:solidFill>
                <a:schemeClr val="lt1"/>
              </a:solidFill>
            </a:endParaRPr>
          </a:p>
          <a:p>
            <a:pPr indent="0" lvl="0" marL="0" rtl="0" algn="l">
              <a:spcBef>
                <a:spcPts val="1200"/>
              </a:spcBef>
              <a:spcAft>
                <a:spcPts val="0"/>
              </a:spcAft>
              <a:buNone/>
            </a:pPr>
            <a:r>
              <a:rPr lang="en" sz="1400">
                <a:solidFill>
                  <a:schemeClr val="lt1"/>
                </a:solidFill>
              </a:rPr>
              <a:t>This key controls access to the database to keep it secure from any possible </a:t>
            </a:r>
            <a:r>
              <a:rPr lang="en" sz="1400">
                <a:solidFill>
                  <a:schemeClr val="lt1"/>
                </a:solidFill>
              </a:rPr>
              <a:t>interstellar</a:t>
            </a:r>
            <a:r>
              <a:rPr lang="en" sz="1400">
                <a:solidFill>
                  <a:schemeClr val="lt1"/>
                </a:solidFill>
              </a:rPr>
              <a:t> threats.</a:t>
            </a:r>
            <a:endParaRPr sz="1400">
              <a:solidFill>
                <a:schemeClr val="lt1"/>
              </a:solidFill>
            </a:endParaRPr>
          </a:p>
          <a:p>
            <a:pPr indent="0" lvl="0" marL="0" rtl="0" algn="l">
              <a:spcBef>
                <a:spcPts val="1200"/>
              </a:spcBef>
              <a:spcAft>
                <a:spcPts val="0"/>
              </a:spcAft>
              <a:buNone/>
            </a:pPr>
            <a:r>
              <a:t/>
            </a:r>
            <a:endParaRPr>
              <a:solidFill>
                <a:schemeClr val="lt1"/>
              </a:solidFill>
              <a:latin typeface="Comfortaa Medium"/>
              <a:ea typeface="Comfortaa Medium"/>
              <a:cs typeface="Comfortaa Medium"/>
              <a:sym typeface="Comfortaa Medium"/>
            </a:endParaRPr>
          </a:p>
          <a:p>
            <a:pPr indent="0" lvl="0" marL="0" rtl="0" algn="l">
              <a:spcBef>
                <a:spcPts val="1200"/>
              </a:spcBef>
              <a:spcAft>
                <a:spcPts val="1200"/>
              </a:spcAft>
              <a:buNone/>
            </a:pPr>
            <a:r>
              <a:t/>
            </a:r>
            <a:endParaRPr>
              <a:solidFill>
                <a:schemeClr val="lt1"/>
              </a:solidFill>
              <a:latin typeface="Comfortaa Medium"/>
              <a:ea typeface="Comfortaa Medium"/>
              <a:cs typeface="Comfortaa Medium"/>
              <a:sym typeface="Comforta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861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3000">
                <a:solidFill>
                  <a:schemeClr val="lt1"/>
                </a:solidFill>
                <a:latin typeface="Roboto Mono Medium"/>
                <a:ea typeface="Roboto Mono Medium"/>
                <a:cs typeface="Roboto Mono Medium"/>
                <a:sym typeface="Roboto Mono Medium"/>
              </a:rPr>
              <a:t>Our Database</a:t>
            </a:r>
            <a:endParaRPr sz="3000"/>
          </a:p>
        </p:txBody>
      </p:sp>
      <p:sp>
        <p:nvSpPr>
          <p:cNvPr id="81" name="Google Shape;81;p17"/>
          <p:cNvSpPr txBox="1"/>
          <p:nvPr>
            <p:ph idx="1" type="body"/>
          </p:nvPr>
        </p:nvSpPr>
        <p:spPr>
          <a:xfrm>
            <a:off x="1419075" y="1017725"/>
            <a:ext cx="657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endParaRPr>
          </a:p>
        </p:txBody>
      </p:sp>
      <p:pic>
        <p:nvPicPr>
          <p:cNvPr id="82" name="Google Shape;82;p17"/>
          <p:cNvPicPr preferRelativeResize="0"/>
          <p:nvPr/>
        </p:nvPicPr>
        <p:blipFill>
          <a:blip r:embed="rId3">
            <a:alphaModFix/>
          </a:blip>
          <a:stretch>
            <a:fillRect/>
          </a:stretch>
        </p:blipFill>
        <p:spPr>
          <a:xfrm>
            <a:off x="1419075" y="1017725"/>
            <a:ext cx="6578652"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238100"/>
            <a:ext cx="4074600" cy="51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3000">
                <a:solidFill>
                  <a:schemeClr val="lt1"/>
                </a:solidFill>
              </a:rPr>
              <a:t>Total Transported</a:t>
            </a:r>
            <a:endParaRPr sz="3000">
              <a:solidFill>
                <a:schemeClr val="lt1"/>
              </a:solidFill>
            </a:endParaRPr>
          </a:p>
        </p:txBody>
      </p:sp>
      <p:sp>
        <p:nvSpPr>
          <p:cNvPr id="88" name="Google Shape;88;p18"/>
          <p:cNvSpPr txBox="1"/>
          <p:nvPr/>
        </p:nvSpPr>
        <p:spPr>
          <a:xfrm>
            <a:off x="311700" y="871525"/>
            <a:ext cx="44175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Mono Medium"/>
                <a:ea typeface="Roboto Mono Medium"/>
                <a:cs typeface="Roboto Mono Medium"/>
                <a:sym typeface="Roboto Mono Medium"/>
              </a:rPr>
              <a:t>We have passenger records for 12,970 passengers and have a confirmed the location of 8,693. </a:t>
            </a:r>
            <a:endParaRPr>
              <a:solidFill>
                <a:schemeClr val="lt1"/>
              </a:solidFill>
              <a:latin typeface="Roboto Mono Medium"/>
              <a:ea typeface="Roboto Mono Medium"/>
              <a:cs typeface="Roboto Mono Medium"/>
              <a:sym typeface="Roboto Mono Medium"/>
            </a:endParaRPr>
          </a:p>
          <a:p>
            <a:pPr indent="0" lvl="0" marL="0" rtl="0" algn="l">
              <a:lnSpc>
                <a:spcPct val="115000"/>
              </a:lnSpc>
              <a:spcBef>
                <a:spcPts val="1200"/>
              </a:spcBef>
              <a:spcAft>
                <a:spcPts val="1200"/>
              </a:spcAft>
              <a:buNone/>
            </a:pPr>
            <a:r>
              <a:rPr lang="en">
                <a:solidFill>
                  <a:schemeClr val="lt1"/>
                </a:solidFill>
                <a:latin typeface="Roboto Mono Medium"/>
                <a:ea typeface="Roboto Mono Medium"/>
                <a:cs typeface="Roboto Mono Medium"/>
                <a:sym typeface="Roboto Mono Medium"/>
              </a:rPr>
              <a:t>Of these - 50.4% were transported.</a:t>
            </a:r>
            <a:endParaRPr>
              <a:solidFill>
                <a:schemeClr val="lt1"/>
              </a:solidFill>
              <a:latin typeface="Roboto Mono Medium"/>
              <a:ea typeface="Roboto Mono Medium"/>
              <a:cs typeface="Roboto Mono Medium"/>
              <a:sym typeface="Roboto Mono Medium"/>
            </a:endParaRPr>
          </a:p>
        </p:txBody>
      </p:sp>
      <p:pic>
        <p:nvPicPr>
          <p:cNvPr id="89" name="Google Shape;89;p18"/>
          <p:cNvPicPr preferRelativeResize="0"/>
          <p:nvPr/>
        </p:nvPicPr>
        <p:blipFill>
          <a:blip r:embed="rId3">
            <a:alphaModFix/>
          </a:blip>
          <a:stretch>
            <a:fillRect/>
          </a:stretch>
        </p:blipFill>
        <p:spPr>
          <a:xfrm>
            <a:off x="1059650" y="2190875"/>
            <a:ext cx="2246925" cy="2402575"/>
          </a:xfrm>
          <a:prstGeom prst="rect">
            <a:avLst/>
          </a:prstGeom>
          <a:noFill/>
          <a:ln>
            <a:noFill/>
          </a:ln>
        </p:spPr>
      </p:pic>
      <p:pic>
        <p:nvPicPr>
          <p:cNvPr id="90" name="Google Shape;90;p18"/>
          <p:cNvPicPr preferRelativeResize="0"/>
          <p:nvPr/>
        </p:nvPicPr>
        <p:blipFill>
          <a:blip r:embed="rId4">
            <a:alphaModFix/>
          </a:blip>
          <a:stretch>
            <a:fillRect/>
          </a:stretch>
        </p:blipFill>
        <p:spPr>
          <a:xfrm>
            <a:off x="4572000" y="1161450"/>
            <a:ext cx="4417500" cy="32998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238100"/>
            <a:ext cx="40746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3000">
                <a:solidFill>
                  <a:schemeClr val="lt1"/>
                </a:solidFill>
              </a:rPr>
              <a:t>By Home Planet</a:t>
            </a:r>
            <a:endParaRPr sz="3000">
              <a:solidFill>
                <a:schemeClr val="lt1"/>
              </a:solidFill>
            </a:endParaRPr>
          </a:p>
          <a:p>
            <a:pPr indent="0" lvl="0" marL="0" rtl="0" algn="l">
              <a:spcBef>
                <a:spcPts val="1200"/>
              </a:spcBef>
              <a:spcAft>
                <a:spcPts val="1200"/>
              </a:spcAft>
              <a:buNone/>
            </a:pPr>
            <a:r>
              <a:t/>
            </a:r>
            <a:endParaRPr sz="3000">
              <a:solidFill>
                <a:schemeClr val="lt1"/>
              </a:solidFill>
              <a:latin typeface="Comfortaa Medium"/>
              <a:ea typeface="Comfortaa Medium"/>
              <a:cs typeface="Comfortaa Medium"/>
              <a:sym typeface="Comfortaa Medium"/>
            </a:endParaRPr>
          </a:p>
        </p:txBody>
      </p:sp>
      <p:sp>
        <p:nvSpPr>
          <p:cNvPr id="96" name="Google Shape;96;p19"/>
          <p:cNvSpPr txBox="1"/>
          <p:nvPr/>
        </p:nvSpPr>
        <p:spPr>
          <a:xfrm>
            <a:off x="311700" y="871525"/>
            <a:ext cx="45747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lt1"/>
                </a:solidFill>
                <a:latin typeface="Roboto Mono Medium"/>
                <a:ea typeface="Roboto Mono Medium"/>
                <a:cs typeface="Roboto Mono Medium"/>
                <a:sym typeface="Roboto Mono Medium"/>
              </a:rPr>
              <a:t>Passengers are from home planets Mars, Europa, and Earth.</a:t>
            </a:r>
            <a:endParaRPr>
              <a:solidFill>
                <a:schemeClr val="lt1"/>
              </a:solidFill>
              <a:latin typeface="Roboto Mono Medium"/>
              <a:ea typeface="Roboto Mono Medium"/>
              <a:cs typeface="Roboto Mono Medium"/>
              <a:sym typeface="Roboto Mono Medium"/>
            </a:endParaRPr>
          </a:p>
          <a:p>
            <a:pPr indent="0" lvl="0" marL="0" rtl="0" algn="l">
              <a:lnSpc>
                <a:spcPct val="115000"/>
              </a:lnSpc>
              <a:spcBef>
                <a:spcPts val="1200"/>
              </a:spcBef>
              <a:spcAft>
                <a:spcPts val="1200"/>
              </a:spcAft>
              <a:buNone/>
            </a:pPr>
            <a:r>
              <a:t/>
            </a:r>
            <a:endParaRPr>
              <a:solidFill>
                <a:schemeClr val="lt1"/>
              </a:solidFill>
              <a:latin typeface="Comfortaa Medium"/>
              <a:ea typeface="Comfortaa Medium"/>
              <a:cs typeface="Comfortaa Medium"/>
              <a:sym typeface="Comfortaa Medium"/>
            </a:endParaRPr>
          </a:p>
        </p:txBody>
      </p:sp>
      <p:pic>
        <p:nvPicPr>
          <p:cNvPr id="97" name="Google Shape;97;p19"/>
          <p:cNvPicPr preferRelativeResize="0"/>
          <p:nvPr/>
        </p:nvPicPr>
        <p:blipFill>
          <a:blip r:embed="rId3">
            <a:alphaModFix/>
          </a:blip>
          <a:stretch>
            <a:fillRect/>
          </a:stretch>
        </p:blipFill>
        <p:spPr>
          <a:xfrm>
            <a:off x="2831863" y="2021375"/>
            <a:ext cx="3480269" cy="2669675"/>
          </a:xfrm>
          <a:prstGeom prst="rect">
            <a:avLst/>
          </a:prstGeom>
          <a:noFill/>
          <a:ln>
            <a:noFill/>
          </a:ln>
        </p:spPr>
      </p:pic>
      <p:sp>
        <p:nvSpPr>
          <p:cNvPr id="98" name="Google Shape;98;p19"/>
          <p:cNvSpPr txBox="1"/>
          <p:nvPr/>
        </p:nvSpPr>
        <p:spPr>
          <a:xfrm>
            <a:off x="311700" y="1990375"/>
            <a:ext cx="222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Home Planet c</a:t>
            </a:r>
            <a:r>
              <a:rPr lang="en">
                <a:solidFill>
                  <a:schemeClr val="lt1"/>
                </a:solidFill>
              </a:rPr>
              <a:t>orrelation with being transported: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Earth: -.11</a:t>
            </a:r>
            <a:endParaRPr>
              <a:solidFill>
                <a:schemeClr val="lt1"/>
              </a:solidFill>
            </a:endParaRPr>
          </a:p>
          <a:p>
            <a:pPr indent="0" lvl="0" marL="0" rtl="0" algn="l">
              <a:spcBef>
                <a:spcPts val="0"/>
              </a:spcBef>
              <a:spcAft>
                <a:spcPts val="0"/>
              </a:spcAft>
              <a:buNone/>
            </a:pPr>
            <a:r>
              <a:rPr lang="en">
                <a:solidFill>
                  <a:schemeClr val="lt1"/>
                </a:solidFill>
              </a:rPr>
              <a:t>Europa: .09</a:t>
            </a:r>
            <a:endParaRPr>
              <a:solidFill>
                <a:schemeClr val="lt1"/>
              </a:solidFill>
            </a:endParaRPr>
          </a:p>
          <a:p>
            <a:pPr indent="0" lvl="0" marL="0" rtl="0" algn="l">
              <a:spcBef>
                <a:spcPts val="0"/>
              </a:spcBef>
              <a:spcAft>
                <a:spcPts val="0"/>
              </a:spcAft>
              <a:buNone/>
            </a:pPr>
            <a:r>
              <a:rPr lang="en">
                <a:solidFill>
                  <a:schemeClr val="lt1"/>
                </a:solidFill>
              </a:rPr>
              <a:t>Mars: .03</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238100"/>
            <a:ext cx="40746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rPr>
              <a:t>By Age</a:t>
            </a:r>
            <a:endParaRPr sz="3000">
              <a:solidFill>
                <a:schemeClr val="lt1"/>
              </a:solidFill>
            </a:endParaRPr>
          </a:p>
          <a:p>
            <a:pPr indent="0" lvl="0" marL="0" rtl="0" algn="l">
              <a:spcBef>
                <a:spcPts val="1200"/>
              </a:spcBef>
              <a:spcAft>
                <a:spcPts val="1200"/>
              </a:spcAft>
              <a:buNone/>
            </a:pPr>
            <a:r>
              <a:t/>
            </a:r>
            <a:endParaRPr sz="3000">
              <a:solidFill>
                <a:schemeClr val="lt1"/>
              </a:solidFill>
              <a:latin typeface="Comfortaa Medium"/>
              <a:ea typeface="Comfortaa Medium"/>
              <a:cs typeface="Comfortaa Medium"/>
              <a:sym typeface="Comfortaa Medium"/>
            </a:endParaRPr>
          </a:p>
        </p:txBody>
      </p:sp>
      <p:sp>
        <p:nvSpPr>
          <p:cNvPr id="104" name="Google Shape;104;p20"/>
          <p:cNvSpPr txBox="1"/>
          <p:nvPr/>
        </p:nvSpPr>
        <p:spPr>
          <a:xfrm>
            <a:off x="311700" y="871525"/>
            <a:ext cx="45747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Mono Medium"/>
                <a:ea typeface="Roboto Mono Medium"/>
                <a:cs typeface="Roboto Mono Medium"/>
                <a:sym typeface="Roboto Mono Medium"/>
              </a:rPr>
              <a:t>Slight negative correlation (-.07). Age does not appear to have a significant correlation with being transported.</a:t>
            </a:r>
            <a:endParaRPr>
              <a:solidFill>
                <a:schemeClr val="lt1"/>
              </a:solidFill>
              <a:latin typeface="Roboto Mono Medium"/>
              <a:ea typeface="Roboto Mono Medium"/>
              <a:cs typeface="Roboto Mono Medium"/>
              <a:sym typeface="Roboto Mono Medium"/>
            </a:endParaRPr>
          </a:p>
          <a:p>
            <a:pPr indent="0" lvl="0" marL="0" rtl="0" algn="l">
              <a:lnSpc>
                <a:spcPct val="115000"/>
              </a:lnSpc>
              <a:spcBef>
                <a:spcPts val="1200"/>
              </a:spcBef>
              <a:spcAft>
                <a:spcPts val="1200"/>
              </a:spcAft>
              <a:buNone/>
            </a:pPr>
            <a:r>
              <a:t/>
            </a:r>
            <a:endParaRPr>
              <a:solidFill>
                <a:schemeClr val="lt1"/>
              </a:solidFill>
              <a:latin typeface="Comfortaa Medium"/>
              <a:ea typeface="Comfortaa Medium"/>
              <a:cs typeface="Comfortaa Medium"/>
              <a:sym typeface="Comfortaa Medium"/>
            </a:endParaRPr>
          </a:p>
        </p:txBody>
      </p:sp>
      <p:pic>
        <p:nvPicPr>
          <p:cNvPr id="105" name="Google Shape;105;p20"/>
          <p:cNvPicPr preferRelativeResize="0"/>
          <p:nvPr/>
        </p:nvPicPr>
        <p:blipFill>
          <a:blip r:embed="rId3">
            <a:alphaModFix/>
          </a:blip>
          <a:stretch>
            <a:fillRect/>
          </a:stretch>
        </p:blipFill>
        <p:spPr>
          <a:xfrm>
            <a:off x="2796700" y="1947575"/>
            <a:ext cx="3550578" cy="266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238100"/>
            <a:ext cx="40746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rPr>
              <a:t>By Deck</a:t>
            </a:r>
            <a:endParaRPr sz="3000">
              <a:solidFill>
                <a:schemeClr val="lt1"/>
              </a:solidFill>
            </a:endParaRPr>
          </a:p>
          <a:p>
            <a:pPr indent="0" lvl="0" marL="0" rtl="0" algn="l">
              <a:spcBef>
                <a:spcPts val="1200"/>
              </a:spcBef>
              <a:spcAft>
                <a:spcPts val="1200"/>
              </a:spcAft>
              <a:buNone/>
            </a:pPr>
            <a:r>
              <a:t/>
            </a:r>
            <a:endParaRPr sz="3000">
              <a:solidFill>
                <a:schemeClr val="lt1"/>
              </a:solidFill>
              <a:latin typeface="Comfortaa Medium"/>
              <a:ea typeface="Comfortaa Medium"/>
              <a:cs typeface="Comfortaa Medium"/>
              <a:sym typeface="Comfortaa Medium"/>
            </a:endParaRPr>
          </a:p>
        </p:txBody>
      </p:sp>
      <p:sp>
        <p:nvSpPr>
          <p:cNvPr id="111" name="Google Shape;111;p21"/>
          <p:cNvSpPr txBox="1"/>
          <p:nvPr/>
        </p:nvSpPr>
        <p:spPr>
          <a:xfrm>
            <a:off x="311700" y="871525"/>
            <a:ext cx="4574700" cy="17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Mono Medium"/>
                <a:ea typeface="Roboto Mono Medium"/>
                <a:cs typeface="Roboto Mono Medium"/>
                <a:sym typeface="Roboto Mono Medium"/>
              </a:rPr>
              <a:t>No strong correlation, though it varies by deck. The most significant correlation is Deck B at .14, indicating these folks were slightly more likely to have been transported.</a:t>
            </a:r>
            <a:endParaRPr>
              <a:solidFill>
                <a:schemeClr val="lt1"/>
              </a:solidFill>
              <a:latin typeface="Roboto Mono Medium"/>
              <a:ea typeface="Roboto Mono Medium"/>
              <a:cs typeface="Roboto Mono Medium"/>
              <a:sym typeface="Roboto Mono Medium"/>
            </a:endParaRPr>
          </a:p>
          <a:p>
            <a:pPr indent="0" lvl="0" marL="0" rtl="0" algn="l">
              <a:lnSpc>
                <a:spcPct val="115000"/>
              </a:lnSpc>
              <a:spcBef>
                <a:spcPts val="1200"/>
              </a:spcBef>
              <a:spcAft>
                <a:spcPts val="1200"/>
              </a:spcAft>
              <a:buNone/>
            </a:pPr>
            <a:r>
              <a:t/>
            </a:r>
            <a:endParaRPr>
              <a:solidFill>
                <a:schemeClr val="lt1"/>
              </a:solidFill>
              <a:latin typeface="Comfortaa Medium"/>
              <a:ea typeface="Comfortaa Medium"/>
              <a:cs typeface="Comfortaa Medium"/>
              <a:sym typeface="Comfortaa Medium"/>
            </a:endParaRPr>
          </a:p>
        </p:txBody>
      </p:sp>
      <p:sp>
        <p:nvSpPr>
          <p:cNvPr id="112" name="Google Shape;112;p21"/>
          <p:cNvSpPr txBox="1"/>
          <p:nvPr/>
        </p:nvSpPr>
        <p:spPr>
          <a:xfrm>
            <a:off x="311700" y="2293175"/>
            <a:ext cx="2628900" cy="278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Mono Medium"/>
                <a:ea typeface="Roboto Mono Medium"/>
                <a:cs typeface="Roboto Mono Medium"/>
                <a:sym typeface="Roboto Mono Medium"/>
              </a:rPr>
              <a:t>Number of passengers on each deck:</a:t>
            </a:r>
            <a:endParaRPr>
              <a:solidFill>
                <a:schemeClr val="lt1"/>
              </a:solidFill>
              <a:latin typeface="Roboto Mono Medium"/>
              <a:ea typeface="Roboto Mono Medium"/>
              <a:cs typeface="Roboto Mono Medium"/>
              <a:sym typeface="Roboto Mono Medium"/>
            </a:endParaRPr>
          </a:p>
          <a:p>
            <a:pPr indent="0" lvl="0" marL="0" rtl="0" algn="l">
              <a:lnSpc>
                <a:spcPct val="115000"/>
              </a:lnSpc>
              <a:spcBef>
                <a:spcPts val="1200"/>
              </a:spcBef>
              <a:spcAft>
                <a:spcPts val="1200"/>
              </a:spcAft>
              <a:buNone/>
            </a:pPr>
            <a:r>
              <a:rPr lang="en">
                <a:solidFill>
                  <a:schemeClr val="lt1"/>
                </a:solidFill>
                <a:latin typeface="Roboto Mono Medium"/>
                <a:ea typeface="Roboto Mono Medium"/>
                <a:cs typeface="Roboto Mono Medium"/>
                <a:sym typeface="Roboto Mono Medium"/>
              </a:rPr>
              <a:t>F    2847</a:t>
            </a:r>
            <a:br>
              <a:rPr lang="en">
                <a:solidFill>
                  <a:schemeClr val="lt1"/>
                </a:solidFill>
                <a:latin typeface="Roboto Mono Medium"/>
                <a:ea typeface="Roboto Mono Medium"/>
                <a:cs typeface="Roboto Mono Medium"/>
                <a:sym typeface="Roboto Mono Medium"/>
              </a:rPr>
            </a:br>
            <a:r>
              <a:rPr lang="en">
                <a:solidFill>
                  <a:schemeClr val="lt1"/>
                </a:solidFill>
                <a:latin typeface="Roboto Mono Medium"/>
                <a:ea typeface="Roboto Mono Medium"/>
                <a:cs typeface="Roboto Mono Medium"/>
                <a:sym typeface="Roboto Mono Medium"/>
              </a:rPr>
              <a:t>G    2626</a:t>
            </a:r>
            <a:br>
              <a:rPr lang="en">
                <a:solidFill>
                  <a:schemeClr val="lt1"/>
                </a:solidFill>
                <a:latin typeface="Roboto Mono Medium"/>
                <a:ea typeface="Roboto Mono Medium"/>
                <a:cs typeface="Roboto Mono Medium"/>
                <a:sym typeface="Roboto Mono Medium"/>
              </a:rPr>
            </a:br>
            <a:r>
              <a:rPr lang="en">
                <a:solidFill>
                  <a:schemeClr val="lt1"/>
                </a:solidFill>
                <a:latin typeface="Roboto Mono Medium"/>
                <a:ea typeface="Roboto Mono Medium"/>
                <a:cs typeface="Roboto Mono Medium"/>
                <a:sym typeface="Roboto Mono Medium"/>
              </a:rPr>
              <a:t>E     897</a:t>
            </a:r>
            <a:br>
              <a:rPr lang="en">
                <a:solidFill>
                  <a:schemeClr val="lt1"/>
                </a:solidFill>
                <a:latin typeface="Roboto Mono Medium"/>
                <a:ea typeface="Roboto Mono Medium"/>
                <a:cs typeface="Roboto Mono Medium"/>
                <a:sym typeface="Roboto Mono Medium"/>
              </a:rPr>
            </a:br>
            <a:r>
              <a:rPr lang="en">
                <a:solidFill>
                  <a:schemeClr val="lt1"/>
                </a:solidFill>
                <a:latin typeface="Roboto Mono Medium"/>
                <a:ea typeface="Roboto Mono Medium"/>
                <a:cs typeface="Roboto Mono Medium"/>
                <a:sym typeface="Roboto Mono Medium"/>
              </a:rPr>
              <a:t>B     803</a:t>
            </a:r>
            <a:br>
              <a:rPr lang="en">
                <a:solidFill>
                  <a:schemeClr val="lt1"/>
                </a:solidFill>
                <a:latin typeface="Roboto Mono Medium"/>
                <a:ea typeface="Roboto Mono Medium"/>
                <a:cs typeface="Roboto Mono Medium"/>
                <a:sym typeface="Roboto Mono Medium"/>
              </a:rPr>
            </a:br>
            <a:r>
              <a:rPr lang="en">
                <a:solidFill>
                  <a:schemeClr val="lt1"/>
                </a:solidFill>
                <a:latin typeface="Roboto Mono Medium"/>
                <a:ea typeface="Roboto Mono Medium"/>
                <a:cs typeface="Roboto Mono Medium"/>
                <a:sym typeface="Roboto Mono Medium"/>
              </a:rPr>
              <a:t>C     764</a:t>
            </a:r>
            <a:br>
              <a:rPr lang="en">
                <a:solidFill>
                  <a:schemeClr val="lt1"/>
                </a:solidFill>
                <a:latin typeface="Roboto Mono Medium"/>
                <a:ea typeface="Roboto Mono Medium"/>
                <a:cs typeface="Roboto Mono Medium"/>
                <a:sym typeface="Roboto Mono Medium"/>
              </a:rPr>
            </a:br>
            <a:r>
              <a:rPr lang="en">
                <a:solidFill>
                  <a:schemeClr val="lt1"/>
                </a:solidFill>
                <a:latin typeface="Roboto Mono Medium"/>
                <a:ea typeface="Roboto Mono Medium"/>
                <a:cs typeface="Roboto Mono Medium"/>
                <a:sym typeface="Roboto Mono Medium"/>
              </a:rPr>
              <a:t>D     485</a:t>
            </a:r>
            <a:br>
              <a:rPr lang="en">
                <a:solidFill>
                  <a:schemeClr val="lt1"/>
                </a:solidFill>
                <a:latin typeface="Roboto Mono Medium"/>
                <a:ea typeface="Roboto Mono Medium"/>
                <a:cs typeface="Roboto Mono Medium"/>
                <a:sym typeface="Roboto Mono Medium"/>
              </a:rPr>
            </a:br>
            <a:r>
              <a:rPr lang="en">
                <a:solidFill>
                  <a:schemeClr val="lt1"/>
                </a:solidFill>
                <a:latin typeface="Roboto Mono Medium"/>
                <a:ea typeface="Roboto Mono Medium"/>
                <a:cs typeface="Roboto Mono Medium"/>
                <a:sym typeface="Roboto Mono Medium"/>
              </a:rPr>
              <a:t>A     266</a:t>
            </a:r>
            <a:br>
              <a:rPr lang="en">
                <a:solidFill>
                  <a:schemeClr val="lt1"/>
                </a:solidFill>
                <a:latin typeface="Roboto Mono Medium"/>
                <a:ea typeface="Roboto Mono Medium"/>
                <a:cs typeface="Roboto Mono Medium"/>
                <a:sym typeface="Roboto Mono Medium"/>
              </a:rPr>
            </a:br>
            <a:r>
              <a:rPr lang="en">
                <a:solidFill>
                  <a:schemeClr val="lt1"/>
                </a:solidFill>
                <a:latin typeface="Roboto Mono Medium"/>
                <a:ea typeface="Roboto Mono Medium"/>
                <a:cs typeface="Roboto Mono Medium"/>
                <a:sym typeface="Roboto Mono Medium"/>
              </a:rPr>
              <a:t>T       5</a:t>
            </a:r>
            <a:endParaRPr>
              <a:solidFill>
                <a:schemeClr val="lt1"/>
              </a:solidFill>
              <a:latin typeface="Roboto Mono Medium"/>
              <a:ea typeface="Roboto Mono Medium"/>
              <a:cs typeface="Roboto Mono Medium"/>
              <a:sym typeface="Roboto Mono Medium"/>
            </a:endParaRPr>
          </a:p>
        </p:txBody>
      </p:sp>
      <p:pic>
        <p:nvPicPr>
          <p:cNvPr id="113" name="Google Shape;113;p21"/>
          <p:cNvPicPr preferRelativeResize="0"/>
          <p:nvPr/>
        </p:nvPicPr>
        <p:blipFill>
          <a:blip r:embed="rId3">
            <a:alphaModFix/>
          </a:blip>
          <a:stretch>
            <a:fillRect/>
          </a:stretch>
        </p:blipFill>
        <p:spPr>
          <a:xfrm>
            <a:off x="3402875" y="2121700"/>
            <a:ext cx="3762375" cy="262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