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df9626a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ddf9626a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ddf9626a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ddf9626a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ddf9626a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ddf9626a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ddf9626a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ddf9626a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ddf9626a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ddf9626a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b370190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b370190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de0c5703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de0c5703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de0c570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de0c570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eb37019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eb37019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eb37019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eb37019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ddf9626a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ddf9626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eb370190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eb370190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eb3701903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eb3701903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eb370190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6eb370190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df9626a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df9626a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ddf9626a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ddf9626a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ddf9626a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ddf9626a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df9626a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df9626a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ddf9626a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ddf9626a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ddf9626a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ddf9626a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ddf9626a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ddf9626a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278100" y="1816600"/>
            <a:ext cx="68661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Spotify Sequential Skip Prediction Challenge</a:t>
            </a:r>
            <a:endParaRPr sz="23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Javier de Jesús Anchundia Rosado.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Miguel Angel Patiño San-yeng.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Bryan Cesar Tutivén Acosta.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2290000" y="1341825"/>
            <a:ext cx="4842300" cy="7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final - Minería de datos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325" y="78611"/>
            <a:ext cx="1221574" cy="367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31695" l="0" r="0" t="32101"/>
          <a:stretch/>
        </p:blipFill>
        <p:spPr>
          <a:xfrm>
            <a:off x="7848900" y="41050"/>
            <a:ext cx="1221563" cy="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Clasificador Naive bayes: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GaussianNB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 scikit-learn.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Clasificador Decision Tree: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DecisionTreeClassifier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 scikit-learn.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Ensemble: Decision Tree usando Bagging: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BaggingClassifier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 scikit-learn.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Ensemble: Gradient Boosting Trees: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XGBClassifier</a:t>
            </a:r>
            <a:r>
              <a:rPr lang="en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 xgboost.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708325" y="1089725"/>
            <a:ext cx="893700" cy="2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Ensemble: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BaggingClassifier</a:t>
            </a:r>
            <a:endParaRPr b="0" sz="2200">
              <a:solidFill>
                <a:srgbClr val="434343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675" y="972325"/>
            <a:ext cx="6265925" cy="4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444350" y="1141475"/>
            <a:ext cx="2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Mejor configuración: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 rot="-5400000">
            <a:off x="1833000" y="2898250"/>
            <a:ext cx="13407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/>
              <a:t>Xval - accuracy</a:t>
            </a:r>
            <a:endParaRPr b="0" sz="1000">
              <a:solidFill>
                <a:srgbClr val="434343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291750" y="1630300"/>
            <a:ext cx="22122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N_estimators</a:t>
            </a:r>
            <a:r>
              <a:rPr lang="en" sz="1100"/>
              <a:t>:</a:t>
            </a:r>
            <a:r>
              <a:rPr lang="en" sz="1100"/>
              <a:t> 100.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Max_samples</a:t>
            </a:r>
            <a:r>
              <a:rPr lang="en" sz="1100"/>
              <a:t>: </a:t>
            </a:r>
            <a:r>
              <a:rPr lang="en" sz="1100"/>
              <a:t>0.8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Ensemble: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BaggingClassifier</a:t>
            </a:r>
            <a:endParaRPr b="0" sz="2200">
              <a:solidFill>
                <a:srgbClr val="434343"/>
              </a:solidFill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89850" y="633275"/>
            <a:ext cx="748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Curvas de aprendizaje y cantidad de datos para un buen modelo. 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913" y="1279975"/>
            <a:ext cx="5634025" cy="37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 rot="-5400000">
            <a:off x="828216" y="2462806"/>
            <a:ext cx="861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ato"/>
                <a:ea typeface="Lato"/>
                <a:cs typeface="Lato"/>
                <a:sym typeface="Lato"/>
              </a:rPr>
              <a:t>score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4334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Ensemble: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XGBClassifier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487900" y="756775"/>
            <a:ext cx="24324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Mejor configuración: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63" y="2032538"/>
            <a:ext cx="1974875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88" y="2032538"/>
            <a:ext cx="208095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7288" y="2032550"/>
            <a:ext cx="2126675" cy="28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4513" y="2032550"/>
            <a:ext cx="2229125" cy="28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708325" y="1089725"/>
            <a:ext cx="1056900" cy="30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531500" y="1580300"/>
            <a:ext cx="8415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Max_depth = 10				Max_depth = 11				Max_depth = 12				Max_depth = 13</a:t>
            </a:r>
            <a:endParaRPr i="1" sz="1000"/>
          </a:p>
        </p:txBody>
      </p:sp>
      <p:sp>
        <p:nvSpPr>
          <p:cNvPr id="179" name="Google Shape;179;p25"/>
          <p:cNvSpPr txBox="1"/>
          <p:nvPr/>
        </p:nvSpPr>
        <p:spPr>
          <a:xfrm>
            <a:off x="2593525" y="618925"/>
            <a:ext cx="2496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N_estimators</a:t>
            </a:r>
            <a:r>
              <a:rPr lang="en" sz="1100"/>
              <a:t> = 110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Eta (learning rate) = </a:t>
            </a:r>
            <a:r>
              <a:rPr lang="en" sz="1100"/>
              <a:t>0.1</a:t>
            </a:r>
            <a:endParaRPr sz="1100"/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Max_depth = </a:t>
            </a:r>
            <a:r>
              <a:rPr lang="en" sz="1100"/>
              <a:t>10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334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Ensemble: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XGBClassifier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825" y="1439500"/>
            <a:ext cx="477202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389850" y="633275"/>
            <a:ext cx="748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Curvas de aprendizaje y cantidad de datos para un buen modelo. 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7650" y="624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663" y="2080625"/>
            <a:ext cx="5971375" cy="28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727650" y="1439350"/>
            <a:ext cx="748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Relevancia de los features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Decision Tree</a:t>
            </a:r>
            <a:endParaRPr b="0" sz="2200">
              <a:solidFill>
                <a:srgbClr val="434343"/>
              </a:solidFill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89850" y="633275"/>
            <a:ext cx="748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Configuraciones de parámetros para la construcción del modelo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688475" y="1611175"/>
            <a:ext cx="2067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min_samples_leaf</a:t>
            </a:r>
            <a:r>
              <a:rPr lang="en" sz="1050">
                <a:highlight>
                  <a:srgbClr val="FFFFFE"/>
                </a:highlight>
              </a:rPr>
              <a:t>= 0.1 - 0.5</a:t>
            </a:r>
            <a:endParaRPr sz="1050">
              <a:highlight>
                <a:srgbClr val="FFFFFE"/>
              </a:highlight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6236874" y="1611175"/>
            <a:ext cx="1707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</a:rPr>
              <a:t>max_features</a:t>
            </a:r>
            <a:r>
              <a:rPr lang="en" sz="1050">
                <a:highlight>
                  <a:srgbClr val="FFFFFE"/>
                </a:highlight>
              </a:rPr>
              <a:t> = 10 - 50</a:t>
            </a:r>
            <a:endParaRPr sz="105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75" y="2098075"/>
            <a:ext cx="37338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625" y="2117125"/>
            <a:ext cx="3886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Decision Tree</a:t>
            </a:r>
            <a:endParaRPr b="0" sz="2200">
              <a:solidFill>
                <a:srgbClr val="434343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89850" y="633275"/>
            <a:ext cx="748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</a:rPr>
              <a:t>Configuraciones de </a:t>
            </a:r>
            <a:r>
              <a:rPr b="1" lang="en" sz="1600">
                <a:solidFill>
                  <a:srgbClr val="434343"/>
                </a:solidFill>
              </a:rPr>
              <a:t>parámetros</a:t>
            </a:r>
            <a:r>
              <a:rPr b="1" lang="en" sz="1600">
                <a:solidFill>
                  <a:srgbClr val="434343"/>
                </a:solidFill>
              </a:rPr>
              <a:t> para la construcción del modelo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688477" y="1611175"/>
            <a:ext cx="1757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</a:rPr>
              <a:t>m</a:t>
            </a:r>
            <a:r>
              <a:rPr lang="en" sz="1200">
                <a:highlight>
                  <a:srgbClr val="FFFFFE"/>
                </a:highlight>
              </a:rPr>
              <a:t>ax_depths = 1 - 32</a:t>
            </a:r>
            <a:endParaRPr sz="1200">
              <a:highlight>
                <a:srgbClr val="FFFFFE"/>
              </a:highlight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25" y="2036150"/>
            <a:ext cx="3999575" cy="26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5902226" y="1611175"/>
            <a:ext cx="2315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E"/>
                </a:highlight>
              </a:rPr>
              <a:t>min_samples_splits = 0.1 - 1.0</a:t>
            </a:r>
            <a:endParaRPr sz="1200"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E"/>
              </a:highlight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850" y="2036150"/>
            <a:ext cx="38957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Clasificador</a:t>
            </a:r>
            <a:r>
              <a:rPr lang="en" sz="2200"/>
              <a:t>: </a:t>
            </a:r>
            <a:r>
              <a:rPr b="0" lang="en" sz="2200">
                <a:latin typeface="Arial"/>
                <a:ea typeface="Arial"/>
                <a:cs typeface="Arial"/>
                <a:sym typeface="Arial"/>
              </a:rPr>
              <a:t>Gaussian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0" sz="2200">
              <a:solidFill>
                <a:srgbClr val="434343"/>
              </a:solidFill>
            </a:endParaRPr>
          </a:p>
        </p:txBody>
      </p:sp>
      <p:sp>
        <p:nvSpPr>
          <p:cNvPr id="219" name="Google Shape;219;p30"/>
          <p:cNvSpPr txBox="1"/>
          <p:nvPr>
            <p:ph type="title"/>
          </p:nvPr>
        </p:nvSpPr>
        <p:spPr>
          <a:xfrm>
            <a:off x="556450" y="2215850"/>
            <a:ext cx="2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Mejor configuración: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264875" y="2580850"/>
            <a:ext cx="22122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/>
              <a:t>Smoothing=1xe-09 (0.861 de accuracy</a:t>
            </a:r>
            <a:endParaRPr sz="10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Peor configuración:</a:t>
            </a:r>
            <a:endParaRPr b="1"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Smoothing= 1xe0 (0.78 de accuracy)</a:t>
            </a:r>
            <a:endParaRPr sz="10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550" y="929325"/>
            <a:ext cx="6145675" cy="4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>
            <p:ph type="title"/>
          </p:nvPr>
        </p:nvSpPr>
        <p:spPr>
          <a:xfrm>
            <a:off x="556450" y="1366625"/>
            <a:ext cx="2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Hiper-Parametro: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Smoothing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Clasificador: </a:t>
            </a:r>
            <a:r>
              <a:rPr b="0" lang="en" sz="2200">
                <a:latin typeface="Arial"/>
                <a:ea typeface="Arial"/>
                <a:cs typeface="Arial"/>
                <a:sym typeface="Arial"/>
              </a:rPr>
              <a:t>Gaussian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0" sz="2200">
              <a:solidFill>
                <a:srgbClr val="434343"/>
              </a:solidFill>
            </a:endParaRPr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2559" l="1650" r="-1649" t="-2560"/>
          <a:stretch/>
        </p:blipFill>
        <p:spPr>
          <a:xfrm>
            <a:off x="2912100" y="841975"/>
            <a:ext cx="6017850" cy="41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type="title"/>
          </p:nvPr>
        </p:nvSpPr>
        <p:spPr>
          <a:xfrm>
            <a:off x="556450" y="1366625"/>
            <a:ext cx="2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Hiper-Parametro: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Priors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251450" y="2580850"/>
            <a:ext cx="22122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50"/>
              <a:t>Prios= default (0.867 de accuracy)</a:t>
            </a:r>
            <a:endParaRPr sz="10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  Peor configuración:</a:t>
            </a:r>
            <a:endParaRPr b="1" sz="16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-2952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/>
              <a:t>Prios= 0.0-1.0 (0.52 de accuracy)</a:t>
            </a:r>
            <a:endParaRPr sz="10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556450" y="2190475"/>
            <a:ext cx="2345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Mejor configuración: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Objetivo.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Crear y evaluar varios modelos predictivos que determinen si los usuarios de Spotify van a omitir o escuchar la canción actual en su sesión de streaming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25" y="690150"/>
            <a:ext cx="6006426" cy="422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2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Clasificador: </a:t>
            </a:r>
            <a:r>
              <a:rPr b="0" lang="en" sz="2200">
                <a:latin typeface="Arial"/>
                <a:ea typeface="Arial"/>
                <a:cs typeface="Arial"/>
                <a:sym typeface="Arial"/>
              </a:rPr>
              <a:t>Gaussian </a:t>
            </a:r>
            <a:r>
              <a:rPr b="0"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 b="0" sz="2200">
              <a:solidFill>
                <a:srgbClr val="434343"/>
              </a:solidFill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416325" y="1611550"/>
            <a:ext cx="22965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romedio de accuracy del cross-validation en función del tamaño del dataset para el training y validation.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727650" y="1568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Desafios:</a:t>
            </a:r>
            <a:endParaRPr b="1" sz="1400">
              <a:solidFill>
                <a:srgbClr val="000000"/>
              </a:solidFill>
            </a:endParaRPr>
          </a:p>
          <a:p>
            <a:pPr indent="-317500" lvl="0" marL="914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Grandes cantidades de datos: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Datos 100GB → Training 4GB y Testing 500 MB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Lidiar con data secuencial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3716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88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Conclusiones</a:t>
            </a:r>
            <a:endParaRPr b="0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727650" y="1441200"/>
            <a:ext cx="7688700" cy="30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Rendimiento aceptable por todos los algoritmos, con accuracies mayores a 0.8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usa mean-average-accuracy (MAA) para el GroundTruth, mejores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puntuación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los ensembles (Bagging y Boosting) con 0.783 de MMA y accuracy de 0.852.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algoritmo que tuvo mejor eficiencia de tiempo fue Boosting (Xgboost)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 de Gaussian Naive Bayes es que no es muy susceptible a los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los que se trabaje 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excepción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valores muy extremos.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Tree es un buen algoritmo, sin embargo puede ser sensible a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haber muchos datos o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configurar mal los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parámetros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★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Pérdida de información al tratar data secuencial, posible solucion LSTM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4"/>
          <p:cNvSpPr txBox="1"/>
          <p:nvPr>
            <p:ph type="title"/>
          </p:nvPr>
        </p:nvSpPr>
        <p:spPr>
          <a:xfrm>
            <a:off x="3898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Conclusiones</a:t>
            </a:r>
            <a:endParaRPr b="0"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exploratorio.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375600"/>
            <a:ext cx="7688700" cy="15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Muestra aleatoria con cerca de 84000 sesiones.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Cada sesión puede tener hasta 20 canciones.</a:t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585975" y="566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Número de tracks y proporción de skips vs hora del día.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550" y="1548600"/>
            <a:ext cx="4294800" cy="29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53175" y="512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20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Número de tracks y proporción de skips vs si el usuario es premium o no.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550" y="1411200"/>
            <a:ext cx="4368825" cy="3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4975" y="457750"/>
            <a:ext cx="7803000" cy="7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Proporción de skips respecto a la popularidad de las canciones en Estados Unidos.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 b="0" l="0" r="37378" t="0"/>
          <a:stretch/>
        </p:blipFill>
        <p:spPr>
          <a:xfrm>
            <a:off x="239575" y="1269875"/>
            <a:ext cx="4271874" cy="345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325" y="1269863"/>
            <a:ext cx="3675525" cy="31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425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Total de sesiones vs total de canciones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250" y="1374350"/>
            <a:ext cx="46245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77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Transformación de datos.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653875"/>
            <a:ext cx="3564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Escalado y normalización.</a:t>
            </a:r>
            <a:endParaRPr sz="1600"/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Hist_user_behavior_n_seekfwd.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Hist_user_behavior_n_seekback.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Hour_of_day.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acousticness,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Reducción de dimensionalidad.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Unión de datasets.</a:t>
            </a:r>
            <a:endParaRPr sz="16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550" y="1352425"/>
            <a:ext cx="3835800" cy="2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57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 los modelos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79100" y="1512200"/>
            <a:ext cx="37929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Accuracy.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Mean Average Accuracy (MAA)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375" y="2352675"/>
            <a:ext cx="16478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669925" y="3259425"/>
            <a:ext cx="37929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Cross validation: 10-fold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