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0899064b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0899064b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0899064b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0899064b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899064b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899064b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0899064b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0899064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0899064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0899064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899064b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0899064b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0899064b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0899064b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0899064b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0899064b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0899064b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0899064b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2405.07828" TargetMode="External"/><Relationship Id="rId4" Type="http://schemas.openxmlformats.org/officeDocument/2006/relationships/hyperlink" Target="https://arxiv.org/abs/2408.06731" TargetMode="External"/><Relationship Id="rId5" Type="http://schemas.openxmlformats.org/officeDocument/2006/relationships/hyperlink" Target="https://papers.ssrn.com/sol3/papers.cfm?abstract_id=499612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unguz/united-states-political-tweets/data?select=pence_timeline.js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670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</a:t>
            </a:r>
            <a:r>
              <a:rPr lang="en"/>
              <a:t>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8"/>
              <a:t>Trend Prediction from Social Media</a:t>
            </a:r>
            <a:endParaRPr sz="22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Exploring the Impact, Methodologies, and Predictions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69150" y="37470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Presented by </a:t>
            </a:r>
            <a:endParaRPr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26" y="3613700"/>
            <a:ext cx="1373952" cy="77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1297500" y="1567550"/>
            <a:ext cx="70389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political trends using 14 days of social media data and LLMs for predictive insights.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opinion shifts offer crucial insights for political strategies and public relations.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LLMs reveal trends but face challenges with bias, noise, and misinformation.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Kaggle data from 2020 candidates, processing it for sentiment and engagement metrics with Prophet.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Predicted steady interest in Biden, rising engagement for Pence, stable interest in Trump, and fluctuating trends for Harris.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Findings show strong momentum for Biden and Pence, with variable sentiment for Harris.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improvements: multi-platform data, extended timelines, real-time updates, and refined sentiment 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Prediction from Social Media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33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 Statement: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Analyze social media data using LLMs to identify trending topics over a short period. Predict how political trends might evolve in the next few weeks.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Scope: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Short-term trends, utilizing a dataset comprising 14 days of tweets to generate predictive insights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42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Were Used for Various Analyses for Elections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33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Gujral et al. [1] examined social media's political impact using LLMs for nuanced election predictions based on Twitter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Williams et al. [2] found that LLMs can generate convincing election disinformation, raising concerns about their misuse in political contexts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Yu et al. [3]  introduced a framework utilizing LLMs to predict election outcomes, validated with real-world and synthetic voter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482775" y="4345675"/>
            <a:ext cx="552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Can LLMs Help Predict Elections? (Counter) Evidence from the World's Largest Democracy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Large language models can consistently generate high-quality content for election disinformation operations.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Will Trump Win in 2024? Predicting the US Presidential Election via Multi-step Reasoning with Large Language Models. Predicting the US Presidential Election via Multi-step Reasoning with Large Language Models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Political Tweets: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5"/>
              <a:t>Twitter timeline of most prominent American politicians</a:t>
            </a:r>
            <a:endParaRPr sz="19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https://www.kaggle.com/datasets/tunguz/united-states-political-tweets/data?select=pence_timeline.json</a:t>
            </a:r>
            <a:endParaRPr sz="1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dataset contained 4 JSON files with tweets from the following US politicians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Joe Biden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Donald Trump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Kamala Harris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Mike Pence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/>
              <a:t>biden_timeline.json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262750"/>
            <a:ext cx="70389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0:{24 items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"created_at":string"Thu Oct 22 00:30:00 +0000 2020"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"id":float1319073483943407600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"id_str":string"1319073483943407617"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"text":string"Folks, if you plan to vote by mail and haven’t requested your ballot yet, it’s important that you do so as soon as… https://t.co/LlS8JP7Nj4"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"truncated":booltrue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"entities":{...}4 items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"source":string"&lt;a href="https://studio.twitter.com" rel="nofollow"&gt;Twitter Media Studio&lt;/a&gt;"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"in_reply_to_status_id":NULL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"in_reply_to_status_id_str":NULL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"in_reply_to_user_id":NULL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"in_reply_to_user_id_str":NULL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"in_reply_to_screen_name":NULL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"user":{...}42 items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"geo":NULL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"coordinates":NULL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"place":NULL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"contributors":NULL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"is_quote_status":boolfalse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"retweet_count":int1181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"favorite_count":int4677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"favorited":boolfalse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"retweeted":boolfalse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"possibly_sensitive":boolfalse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"lang":string"en"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}</a:t>
            </a:r>
            <a:endParaRPr sz="8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Methodology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490050" y="1489625"/>
            <a:ext cx="12939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JSON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837450" y="1489625"/>
            <a:ext cx="12939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 object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18"/>
          <p:cNvCxnSpPr>
            <a:stCxn id="167" idx="3"/>
            <a:endCxn id="168" idx="1"/>
          </p:cNvCxnSpPr>
          <p:nvPr/>
        </p:nvCxnSpPr>
        <p:spPr>
          <a:xfrm>
            <a:off x="2783950" y="1725725"/>
            <a:ext cx="1053600" cy="0"/>
          </a:xfrm>
          <a:prstGeom prst="straightConnector1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/>
          <p:nvPr/>
        </p:nvSpPr>
        <p:spPr>
          <a:xfrm>
            <a:off x="6184850" y="1495475"/>
            <a:ext cx="12939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Pandas 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533025" y="1449325"/>
            <a:ext cx="155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columns (text, created_at, retweet_count, favorite_count) added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855900" y="3193625"/>
            <a:ext cx="12939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Sentences &amp; 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831800" y="2393138"/>
            <a:ext cx="1176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stop words, newline characters, URLs, non-ASCII characters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490050" y="2721425"/>
            <a:ext cx="21150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with sentiment polarity (-1.0 to 1.0)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18"/>
          <p:cNvCxnSpPr>
            <a:stCxn id="168" idx="3"/>
            <a:endCxn id="170" idx="1"/>
          </p:cNvCxnSpPr>
          <p:nvPr/>
        </p:nvCxnSpPr>
        <p:spPr>
          <a:xfrm>
            <a:off x="5131350" y="1725725"/>
            <a:ext cx="1053600" cy="6000"/>
          </a:xfrm>
          <a:prstGeom prst="straightConnector1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8"/>
          <p:cNvSpPr txBox="1"/>
          <p:nvPr/>
        </p:nvSpPr>
        <p:spPr>
          <a:xfrm>
            <a:off x="4156650" y="3155925"/>
            <a:ext cx="655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TextBlob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490050" y="3750800"/>
            <a:ext cx="21150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with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sentiment subjectivity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(0 to 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-171050" y="2657375"/>
            <a:ext cx="166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-1.0: Negative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0: Neutral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1.0: Positive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2275" y="3736100"/>
            <a:ext cx="1485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0: Objective Statements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Subjective Statements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8"/>
          <p:cNvCxnSpPr>
            <a:stCxn id="170" idx="2"/>
            <a:endCxn id="172" idx="3"/>
          </p:cNvCxnSpPr>
          <p:nvPr/>
        </p:nvCxnSpPr>
        <p:spPr>
          <a:xfrm rot="5400000">
            <a:off x="5759750" y="2357825"/>
            <a:ext cx="1462200" cy="681900"/>
          </a:xfrm>
          <a:prstGeom prst="bentConnector2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rot="10800000">
            <a:off x="3670900" y="2956925"/>
            <a:ext cx="1185000" cy="472800"/>
          </a:xfrm>
          <a:prstGeom prst="bentConnector3">
            <a:avLst>
              <a:gd fmla="val 62576" name="adj1"/>
            </a:avLst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 flipH="1">
            <a:off x="3678850" y="3429800"/>
            <a:ext cx="948300" cy="555600"/>
          </a:xfrm>
          <a:prstGeom prst="bentConnector3">
            <a:avLst>
              <a:gd fmla="val 54010" name="adj1"/>
            </a:avLst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8"/>
          <p:cNvSpPr/>
          <p:nvPr/>
        </p:nvSpPr>
        <p:spPr>
          <a:xfrm>
            <a:off x="4855900" y="4419475"/>
            <a:ext cx="12939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Categorized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18"/>
          <p:cNvCxnSpPr>
            <a:endCxn id="174" idx="3"/>
          </p:cNvCxnSpPr>
          <p:nvPr/>
        </p:nvCxnSpPr>
        <p:spPr>
          <a:xfrm rot="10800000">
            <a:off x="3605050" y="2957525"/>
            <a:ext cx="373800" cy="0"/>
          </a:xfrm>
          <a:prstGeom prst="straightConnector1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3614400" y="3985400"/>
            <a:ext cx="373800" cy="0"/>
          </a:xfrm>
          <a:prstGeom prst="straightConnector1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8"/>
          <p:cNvCxnSpPr>
            <a:stCxn id="172" idx="2"/>
            <a:endCxn id="183" idx="0"/>
          </p:cNvCxnSpPr>
          <p:nvPr/>
        </p:nvCxnSpPr>
        <p:spPr>
          <a:xfrm>
            <a:off x="5502850" y="3665825"/>
            <a:ext cx="0" cy="753600"/>
          </a:xfrm>
          <a:prstGeom prst="straightConnector1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8"/>
          <p:cNvSpPr txBox="1"/>
          <p:nvPr/>
        </p:nvSpPr>
        <p:spPr>
          <a:xfrm>
            <a:off x="5502850" y="3718950"/>
            <a:ext cx="11766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keywords such as “election” and “children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7327675" y="4419475"/>
            <a:ext cx="1293900" cy="472200"/>
          </a:xfrm>
          <a:prstGeom prst="rect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Forecasted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18"/>
          <p:cNvCxnSpPr>
            <a:endCxn id="188" idx="1"/>
          </p:cNvCxnSpPr>
          <p:nvPr/>
        </p:nvCxnSpPr>
        <p:spPr>
          <a:xfrm>
            <a:off x="6149875" y="4655575"/>
            <a:ext cx="1177800" cy="0"/>
          </a:xfrm>
          <a:prstGeom prst="straightConnector1">
            <a:avLst/>
          </a:prstGeom>
          <a:noFill/>
          <a:ln cap="flat" cmpd="sng" w="19050">
            <a:solidFill>
              <a:srgbClr val="8FE4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8"/>
          <p:cNvSpPr txBox="1"/>
          <p:nvPr/>
        </p:nvSpPr>
        <p:spPr>
          <a:xfrm>
            <a:off x="6364750" y="4392525"/>
            <a:ext cx="655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Prophet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13800" l="0" r="0" t="0"/>
          <a:stretch/>
        </p:blipFill>
        <p:spPr>
          <a:xfrm>
            <a:off x="3819288" y="1548275"/>
            <a:ext cx="1234650" cy="1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313" y="1548262"/>
            <a:ext cx="2620000" cy="13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4888" y="3698375"/>
            <a:ext cx="974953" cy="10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361" y="3698375"/>
            <a:ext cx="1156649" cy="10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38" y="3771625"/>
            <a:ext cx="2742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0889" y="3814375"/>
            <a:ext cx="1696973" cy="8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9">
            <a:alphaModFix/>
          </a:blip>
          <a:srcRect b="34887" l="13658" r="14795" t="38248"/>
          <a:stretch/>
        </p:blipFill>
        <p:spPr>
          <a:xfrm>
            <a:off x="373012" y="1824498"/>
            <a:ext cx="2808575" cy="79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Trend Forecast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225" y="1167800"/>
            <a:ext cx="2772324" cy="17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650" y="1167801"/>
            <a:ext cx="2772324" cy="177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225" y="3131326"/>
            <a:ext cx="2772324" cy="179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650" y="3131325"/>
            <a:ext cx="2772324" cy="179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649625" y="1572325"/>
            <a:ext cx="1738800" cy="968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Presidential Candidate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649625" y="3544725"/>
            <a:ext cx="1798200" cy="968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8FE4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Vice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Presidential Candidates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Count </a:t>
            </a:r>
            <a:r>
              <a:rPr lang="en"/>
              <a:t>Comparison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25" y="1575288"/>
            <a:ext cx="4228525" cy="275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50" y="1575275"/>
            <a:ext cx="4228525" cy="27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