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Sniglet"/>
      <p:regular r:id="rId25"/>
    </p:embeddedFont>
    <p:embeddedFont>
      <p:font typeface="Dosi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regular.fntdata"/><Relationship Id="rId25" Type="http://schemas.openxmlformats.org/officeDocument/2006/relationships/font" Target="fonts/Sniglet-regular.fntdata"/><Relationship Id="rId27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65bd85e274_0_6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65bd85e274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alunos devem bater duas palmas neste slide pois o número 5 não é maior que o número 5.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5bd85e274_0_6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5bd85e27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bd85e274_0_6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bd85e27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bd85e274_0_6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bd85e274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5bd85e274_0_6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5bd85e274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b71a1e0efa_0_595:notes"/>
          <p:cNvSpPr/>
          <p:nvPr>
            <p:ph idx="2" type="sldImg"/>
          </p:nvPr>
        </p:nvSpPr>
        <p:spPr>
          <a:xfrm>
            <a:off x="38115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b71a1e0efa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Login no Site do Scratch: verificação se o usuário e a senha estão corretos. Se estiver correto, a plataforma deixa o usuário acessar a contar. Senão, uma mensagem de erro é exibida informando o usuário que as credenciais informadas estão erradas.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Kahoot!: Verificar SE as respostas dadas estão corretas ou não.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Code.org: Verificar SE o algoritmo está correto ou SE o número de blocos utilizados é o mínimo.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71a1e0efa_0_29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71a1e0efa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Apresente brevemente os comandos que os alunos utilizarão na aula. Chame a atenção para a forma dos comandos e a forma dos buracos no comando SE e a forma dos comandos azuis. As formas indicam que eles podem ser combinados (os sensores em azul devem ser arrastados para o espaço no comando SE).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71a1e0efa_0_5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71a1e0efa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Pergunte aos alunos se eles entendem o que está acontecendo neste 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acontece quando a tecla W for pressionada? Para onde o personagem vai quando a teclada W for pressionada?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ae17e7ad0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ae17e7ad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43f938da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43f938d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5bd85e27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5bd85e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Apresente a definição de condicionais aos alunos. Pergunte a eles o que é uma condição e se eles conseguem dar exemplos de condições.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Dê exemplos tais como: os pais dos alunos falando que eles só podem brincar depois de terminarem o dever de casa. A condição é </a:t>
            </a:r>
            <a:r>
              <a:rPr b="1" lang="en"/>
              <a:t>terminar o dever de casa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e3ce100c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e3ce10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5bd85e274_0_5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5bd85e274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5bd85e274_0_6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65bd85e274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5bd85e274_0_6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5bd85e274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5bd85e274_0_6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5bd85e274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65bd85e274_0_6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65bd85e274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65bd85e274_0_6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65bd85e274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alunos não devem bater nenhuma palma neste slide uma vez que o número 5 não é maior que 5.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5bd85e274_0_6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5bd85e274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4" name="Google Shape;524;p11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5" name="Google Shape;525;p11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6" name="Google Shape;526;p11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7" name="Google Shape;527;p11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8" name="Google Shape;528;p11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9" name="Google Shape;529;p11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0" name="Google Shape;530;p11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1" name="Google Shape;531;p11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2" name="Google Shape;532;p11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3" name="Google Shape;533;p11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4" name="Google Shape;534;p11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5" name="Google Shape;535;p11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6" name="Google Shape;536;p11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7" name="Google Shape;537;p11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8" name="Google Shape;538;p11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9" name="Google Shape;539;p11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0" name="Google Shape;540;p11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1" name="Google Shape;541;p11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2" name="Google Shape;542;p11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3" name="Google Shape;543;p11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4" name="Google Shape;544;p11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5" name="Google Shape;545;p11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6" name="Google Shape;546;p11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7" name="Google Shape;547;p11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8" name="Google Shape;548;p11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9" name="Google Shape;549;p11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0" name="Google Shape;550;p11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1" name="Google Shape;551;p11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2" name="Google Shape;552;p11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3" name="Google Shape;553;p11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4" name="Google Shape;554;p11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5" name="Google Shape;555;p11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6" name="Google Shape;556;p11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7" name="Google Shape;557;p11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8" name="Google Shape;558;p11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9" name="Google Shape;559;p11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0" name="Google Shape;560;p11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1" name="Google Shape;561;p11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2" name="Google Shape;562;p11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3" name="Google Shape;563;p11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4" name="Google Shape;564;p11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 rtl="0" algn="ctr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b="1" sz="2500">
                <a:solidFill>
                  <a:srgbClr val="1C4587"/>
                </a:solidFill>
              </a:defRPr>
            </a:lvl1pPr>
            <a:lvl2pPr indent="-387350" lvl="1" marL="914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b="1" sz="2500">
                <a:solidFill>
                  <a:srgbClr val="1C4587"/>
                </a:solidFill>
              </a:defRPr>
            </a:lvl2pPr>
            <a:lvl3pPr indent="-387350" lvl="2" marL="1371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3pPr>
            <a:lvl4pPr indent="-387350" lvl="3" marL="18288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4pPr>
            <a:lvl5pPr indent="-387350" lvl="4" marL="22860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5pPr>
            <a:lvl6pPr indent="-387350" lvl="5" marL="27432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6pPr>
            <a:lvl7pPr indent="-387350" lvl="6" marL="3200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7pPr>
            <a:lvl8pPr indent="-387350" lvl="7" marL="3657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p5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4" name="Google Shape;324;p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7" name="Google Shape;327;p6"/>
          <p:cNvSpPr txBox="1"/>
          <p:nvPr>
            <p:ph idx="1" type="body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28" name="Google Shape;328;p6"/>
          <p:cNvSpPr txBox="1"/>
          <p:nvPr>
            <p:ph idx="2" type="body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0" name="Google Shape;360;p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7"/>
          <p:cNvSpPr txBox="1"/>
          <p:nvPr>
            <p:ph idx="1" type="body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4" name="Google Shape;364;p7"/>
          <p:cNvSpPr txBox="1"/>
          <p:nvPr>
            <p:ph idx="2" type="body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5" name="Google Shape;365;p7"/>
          <p:cNvSpPr txBox="1"/>
          <p:nvPr>
            <p:ph idx="3" type="body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366" name="Google Shape;366;p7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7" name="Google Shape;397;p7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1" name="Google Shape;431;p8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34" name="Google Shape;434;p9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Centralized)">
  <p:cSld name="CAPTION_ONLY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10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20" name="Google Shape;520;p10"/>
          <p:cNvCxnSpPr/>
          <p:nvPr/>
        </p:nvCxnSpPr>
        <p:spPr>
          <a:xfrm>
            <a:off x="938550" y="987550"/>
            <a:ext cx="72669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1" name="Google Shape;521;p10"/>
          <p:cNvSpPr txBox="1"/>
          <p:nvPr>
            <p:ph idx="1" type="body"/>
          </p:nvPr>
        </p:nvSpPr>
        <p:spPr>
          <a:xfrm>
            <a:off x="938425" y="1302825"/>
            <a:ext cx="72669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rtl="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rect b="b" l="l" r="r" t="t"/>
              <a:pathLst>
                <a:path extrusionOk="0" fill="none" h="158465" w="281716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rect b="b" l="l" r="r" t="t"/>
              <a:pathLst>
                <a:path extrusionOk="0" fill="none" h="0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"/>
          <p:cNvSpPr txBox="1"/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59" name="Google Shape;159;p1"/>
          <p:cNvSpPr txBox="1"/>
          <p:nvPr>
            <p:ph idx="1" type="body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0" name="Google Shape;160;p1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3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Condicionais e</a:t>
            </a:r>
            <a:br>
              <a:rPr lang="en"/>
            </a:br>
            <a:r>
              <a:rPr lang="en"/>
              <a:t>Jogo da Coleta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2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22"/>
          <p:cNvSpPr txBox="1"/>
          <p:nvPr>
            <p:ph type="title"/>
          </p:nvPr>
        </p:nvSpPr>
        <p:spPr>
          <a:xfrm>
            <a:off x="619375" y="225025"/>
            <a:ext cx="639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palma, </a:t>
            </a:r>
            <a:r>
              <a:rPr b="1" lang="en" sz="3000">
                <a:solidFill>
                  <a:srgbClr val="A64D79"/>
                </a:solidFill>
                <a:latin typeface="Dosis"/>
                <a:ea typeface="Dosis"/>
                <a:cs typeface="Dosis"/>
                <a:sym typeface="Dosis"/>
              </a:rPr>
              <a:t>SENÃO </a:t>
            </a:r>
            <a:r>
              <a:rPr b="1" lang="en" sz="300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batam duas palmas</a:t>
            </a:r>
            <a:endParaRPr b="1" sz="3000">
              <a:solidFill>
                <a:srgbClr val="F1C23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33" name="Google Shape;633;p22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5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23"/>
          <p:cNvSpPr txBox="1"/>
          <p:nvPr>
            <p:ph type="title"/>
          </p:nvPr>
        </p:nvSpPr>
        <p:spPr>
          <a:xfrm>
            <a:off x="619375" y="225025"/>
            <a:ext cx="639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palma, </a:t>
            </a:r>
            <a:r>
              <a:rPr b="1" lang="en" sz="3000">
                <a:solidFill>
                  <a:srgbClr val="A64D79"/>
                </a:solidFill>
                <a:latin typeface="Dosis"/>
                <a:ea typeface="Dosis"/>
                <a:cs typeface="Dosis"/>
                <a:sym typeface="Dosis"/>
              </a:rPr>
              <a:t>SENÃO </a:t>
            </a:r>
            <a:r>
              <a:rPr b="1" lang="en" sz="300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batam duas palmas</a:t>
            </a:r>
            <a:endParaRPr b="1" sz="3000">
              <a:solidFill>
                <a:srgbClr val="F1C23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0" name="Google Shape;640;p23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0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4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24"/>
          <p:cNvSpPr txBox="1"/>
          <p:nvPr>
            <p:ph type="title"/>
          </p:nvPr>
        </p:nvSpPr>
        <p:spPr>
          <a:xfrm>
            <a:off x="619375" y="225025"/>
            <a:ext cx="639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palma, </a:t>
            </a:r>
            <a:r>
              <a:rPr b="1" lang="en" sz="3000">
                <a:solidFill>
                  <a:srgbClr val="A64D79"/>
                </a:solidFill>
                <a:latin typeface="Dosis"/>
                <a:ea typeface="Dosis"/>
                <a:cs typeface="Dosis"/>
                <a:sym typeface="Dosis"/>
              </a:rPr>
              <a:t>SENÃO </a:t>
            </a:r>
            <a:r>
              <a:rPr b="1" lang="en" sz="300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batam duas palmas</a:t>
            </a:r>
            <a:endParaRPr b="1" sz="3000">
              <a:solidFill>
                <a:srgbClr val="F1C23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7" name="Google Shape;647;p24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9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25"/>
          <p:cNvSpPr txBox="1"/>
          <p:nvPr>
            <p:ph type="title"/>
          </p:nvPr>
        </p:nvSpPr>
        <p:spPr>
          <a:xfrm>
            <a:off x="619375" y="225025"/>
            <a:ext cx="639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palma, </a:t>
            </a:r>
            <a:r>
              <a:rPr b="1" lang="en" sz="3000">
                <a:solidFill>
                  <a:srgbClr val="A64D79"/>
                </a:solidFill>
                <a:latin typeface="Dosis"/>
                <a:ea typeface="Dosis"/>
                <a:cs typeface="Dosis"/>
                <a:sym typeface="Dosis"/>
              </a:rPr>
              <a:t>SENÃO </a:t>
            </a:r>
            <a:r>
              <a:rPr b="1" lang="en" sz="300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batam duas palmas</a:t>
            </a:r>
            <a:endParaRPr b="1" sz="3000">
              <a:solidFill>
                <a:srgbClr val="F1C23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54" name="Google Shape;654;p25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6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26"/>
          <p:cNvSpPr txBox="1"/>
          <p:nvPr>
            <p:ph type="title"/>
          </p:nvPr>
        </p:nvSpPr>
        <p:spPr>
          <a:xfrm>
            <a:off x="619375" y="225025"/>
            <a:ext cx="639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palma, </a:t>
            </a:r>
            <a:r>
              <a:rPr b="1" lang="en" sz="3000">
                <a:solidFill>
                  <a:srgbClr val="A64D79"/>
                </a:solidFill>
                <a:latin typeface="Dosis"/>
                <a:ea typeface="Dosis"/>
                <a:cs typeface="Dosis"/>
                <a:sym typeface="Dosis"/>
              </a:rPr>
              <a:t>SENÃO </a:t>
            </a:r>
            <a:r>
              <a:rPr b="1" lang="en" sz="300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batam duas palmas</a:t>
            </a:r>
            <a:endParaRPr b="1" sz="3000">
              <a:solidFill>
                <a:srgbClr val="F1C23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61" name="Google Shape;661;p26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4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/>
          <p:nvPr>
            <p:ph idx="1" type="body"/>
          </p:nvPr>
        </p:nvSpPr>
        <p:spPr>
          <a:xfrm>
            <a:off x="938425" y="1302825"/>
            <a:ext cx="72669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Não sabemos o que acontecerá quando programas são executados. Condicionais são usadas nestes casos para tomar decisões.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"/>
              <a:t>Alguns exemplos:</a:t>
            </a:r>
            <a:endParaRPr/>
          </a:p>
          <a:p>
            <a:pPr indent="-3937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Login no site do Scratch;</a:t>
            </a:r>
            <a:endParaRPr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Kahoot!</a:t>
            </a:r>
            <a:endParaRPr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Code.org</a:t>
            </a:r>
            <a:endParaRPr/>
          </a:p>
        </p:txBody>
      </p:sp>
      <p:sp>
        <p:nvSpPr>
          <p:cNvPr id="667" name="Google Shape;667;p27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Por que os condicionais são Importantes?</a:t>
            </a:r>
            <a:endParaRPr/>
          </a:p>
        </p:txBody>
      </p:sp>
      <p:sp>
        <p:nvSpPr>
          <p:cNvPr id="668" name="Google Shape;668;p27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28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Blocos que utilizaremos hoje</a:t>
            </a:r>
            <a:endParaRPr/>
          </a:p>
        </p:txBody>
      </p:sp>
      <p:pic>
        <p:nvPicPr>
          <p:cNvPr id="675" name="Google Shape;6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789" y="1754976"/>
            <a:ext cx="4353177" cy="64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34" y="1221420"/>
            <a:ext cx="2422195" cy="171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0780" y="3197048"/>
            <a:ext cx="5242444" cy="6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9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29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Vocês conseguem explicar o que este script faz?</a:t>
            </a:r>
            <a:endParaRPr/>
          </a:p>
        </p:txBody>
      </p:sp>
      <p:pic>
        <p:nvPicPr>
          <p:cNvPr id="684" name="Google Shape;6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63" y="1148963"/>
            <a:ext cx="4745274" cy="359392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30"/>
          <p:cNvSpPr txBox="1"/>
          <p:nvPr>
            <p:ph type="title"/>
          </p:nvPr>
        </p:nvSpPr>
        <p:spPr>
          <a:xfrm>
            <a:off x="1501800" y="181138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Jogo da Coleta</a:t>
            </a:r>
            <a:endParaRPr/>
          </a:p>
        </p:txBody>
      </p:sp>
      <p:pic>
        <p:nvPicPr>
          <p:cNvPr id="691" name="Google Shape;6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63" y="1080475"/>
            <a:ext cx="4490475" cy="3730899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1"/>
          <p:cNvSpPr txBox="1"/>
          <p:nvPr/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sz="120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97" name="Google Shape;697;p31"/>
          <p:cNvSpPr txBox="1"/>
          <p:nvPr/>
        </p:nvSpPr>
        <p:spPr>
          <a:xfrm>
            <a:off x="1501800" y="181138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USUÁRIOS </a:t>
            </a:r>
            <a:r>
              <a:rPr lang="en" sz="3000">
                <a:latin typeface="Sniglet"/>
                <a:ea typeface="Sniglet"/>
                <a:cs typeface="Sniglet"/>
                <a:sym typeface="Sniglet"/>
              </a:rPr>
              <a:t>E</a:t>
            </a:r>
            <a:r>
              <a:rPr lang="en"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sz="30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SENHAS</a:t>
            </a:r>
            <a:endParaRPr sz="3000">
              <a:solidFill>
                <a:srgbClr val="FF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98" name="Google Shape;698;p31"/>
          <p:cNvSpPr txBox="1"/>
          <p:nvPr/>
        </p:nvSpPr>
        <p:spPr>
          <a:xfrm>
            <a:off x="583913" y="1038550"/>
            <a:ext cx="40740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4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99" name="Google Shape;699;p31"/>
          <p:cNvSpPr txBox="1"/>
          <p:nvPr/>
        </p:nvSpPr>
        <p:spPr>
          <a:xfrm>
            <a:off x="4910288" y="1038550"/>
            <a:ext cx="3649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Nome: </a:t>
            </a:r>
            <a:r>
              <a:rPr b="1"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usuário </a:t>
            </a:r>
            <a:r>
              <a:rPr lang="en" sz="24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 </a:t>
            </a:r>
            <a:r>
              <a:rPr b="1" lang="en" sz="24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senha</a:t>
            </a:r>
            <a:endParaRPr b="1" sz="250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4"/>
          <p:cNvSpPr txBox="1"/>
          <p:nvPr>
            <p:ph idx="4294967295" type="ctrTitle"/>
          </p:nvPr>
        </p:nvSpPr>
        <p:spPr>
          <a:xfrm>
            <a:off x="685725" y="2098688"/>
            <a:ext cx="77724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Condicionais</a:t>
            </a:r>
            <a:endParaRPr sz="6000"/>
          </a:p>
        </p:txBody>
      </p:sp>
      <p:sp>
        <p:nvSpPr>
          <p:cNvPr id="577" name="Google Shape;577;p14"/>
          <p:cNvSpPr txBox="1"/>
          <p:nvPr>
            <p:ph idx="4294967295" type="subTitle"/>
          </p:nvPr>
        </p:nvSpPr>
        <p:spPr>
          <a:xfrm>
            <a:off x="2340000" y="3278100"/>
            <a:ext cx="446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Instruções que são executados apenas quando uma condição for satisfeita</a:t>
            </a:r>
            <a:endParaRPr sz="2000"/>
          </a:p>
        </p:txBody>
      </p:sp>
      <p:sp>
        <p:nvSpPr>
          <p:cNvPr id="578" name="Google Shape;578;p1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14"/>
          <p:cNvSpPr/>
          <p:nvPr/>
        </p:nvSpPr>
        <p:spPr>
          <a:xfrm>
            <a:off x="3752492" y="232770"/>
            <a:ext cx="1638882" cy="186593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05" name="Google Shape;705;p32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706" name="Google Shape;706;p32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1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</a:t>
            </a:r>
            <a:endParaRPr b="1" sz="30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1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</a:t>
            </a:r>
            <a:endParaRPr b="1" sz="30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92" name="Google Shape;592;p16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2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1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</a:t>
            </a:r>
            <a:endParaRPr b="1" sz="30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99" name="Google Shape;599;p17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6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1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</a:t>
            </a:r>
            <a:endParaRPr b="1" sz="30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6" name="Google Shape;606;p18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4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Google Shape;612;p19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</a:t>
            </a:r>
            <a:endParaRPr b="1" sz="30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3" name="Google Shape;613;p19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10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20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</a:t>
            </a:r>
            <a:endParaRPr b="1" sz="30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0" name="Google Shape;620;p20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latin typeface="Sniglet"/>
                <a:ea typeface="Sniglet"/>
                <a:cs typeface="Sniglet"/>
                <a:sym typeface="Sniglet"/>
              </a:rPr>
              <a:t>5</a:t>
            </a:r>
            <a:endParaRPr sz="200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1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21"/>
          <p:cNvSpPr txBox="1"/>
          <p:nvPr>
            <p:ph type="title"/>
          </p:nvPr>
        </p:nvSpPr>
        <p:spPr>
          <a:xfrm>
            <a:off x="619375" y="225025"/>
            <a:ext cx="639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SE</a:t>
            </a:r>
            <a:r>
              <a:rPr b="1" lang="en" sz="3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b="1" lang="en" sz="3000">
                <a:solidFill>
                  <a:srgbClr val="E69138"/>
                </a:solidFill>
                <a:latin typeface="Dosis"/>
                <a:ea typeface="Dosis"/>
                <a:cs typeface="Dosis"/>
                <a:sym typeface="Dosis"/>
              </a:rPr>
              <a:t>número for maior que 5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1" lang="en" sz="30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batam uma palma, </a:t>
            </a:r>
            <a:r>
              <a:rPr b="1" lang="en" sz="3000">
                <a:solidFill>
                  <a:srgbClr val="A64D79"/>
                </a:solidFill>
                <a:latin typeface="Dosis"/>
                <a:ea typeface="Dosis"/>
                <a:cs typeface="Dosis"/>
                <a:sym typeface="Dosis"/>
              </a:rPr>
              <a:t>SENÃO </a:t>
            </a:r>
            <a:r>
              <a:rPr b="1" lang="en" sz="300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batam duas palmas</a:t>
            </a:r>
            <a:endParaRPr b="1" sz="3000">
              <a:solidFill>
                <a:srgbClr val="F1C23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