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Source Code Pro"/>
      <p:regular r:id="rId12"/>
      <p:bold r:id="rId13"/>
      <p:italic r:id="rId14"/>
      <p:boldItalic r:id="rId15"/>
    </p:embeddedFont>
    <p:embeddedFont>
      <p:font typeface="Oswald"/>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SourceCodePro-bold.fntdata"/><Relationship Id="rId12" Type="http://schemas.openxmlformats.org/officeDocument/2006/relationships/font" Target="fonts/SourceCodePr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SourceCodePro-boldItalic.fntdata"/><Relationship Id="rId14" Type="http://schemas.openxmlformats.org/officeDocument/2006/relationships/font" Target="fonts/SourceCodePro-italic.fntdata"/><Relationship Id="rId17" Type="http://schemas.openxmlformats.org/officeDocument/2006/relationships/font" Target="fonts/Oswald-bold.fntdata"/><Relationship Id="rId16"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3580d6a3ae0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580d6a3ae0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3580d6a3ae0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580d6a3ae0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3580d6a3ae0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580d6a3ae0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580d6a3ae0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580d6a3ae0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580d6a3ae0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580d6a3ae0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30800" y="1889700"/>
            <a:ext cx="8282400" cy="15165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1" name="Google Shape;21;p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6" name="Google Shape;26;p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5"/>
          <p:cNvSpPr txBox="1"/>
          <p:nvPr>
            <p:ph idx="1" type="body"/>
          </p:nvPr>
        </p:nvSpPr>
        <p:spPr>
          <a:xfrm>
            <a:off x="3117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618204"/>
            <a:ext cx="2808000" cy="29508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8900"/>
            <a:ext cx="5678100" cy="40857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4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Google Shape;44;p9"/>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5" name="Google Shape;45;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IMDb Horror Scraper</a:t>
            </a:r>
            <a:endParaRPr/>
          </a:p>
        </p:txBody>
      </p:sp>
      <p:sp>
        <p:nvSpPr>
          <p:cNvPr id="63" name="Google Shape;63;p13"/>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Maria Brisolla, CMP-262</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Introduction and Objective</a:t>
            </a:r>
            <a:endParaRPr/>
          </a:p>
        </p:txBody>
      </p:sp>
      <p:sp>
        <p:nvSpPr>
          <p:cNvPr id="69" name="Google Shape;69;p14"/>
          <p:cNvSpPr txBox="1"/>
          <p:nvPr>
            <p:ph idx="1" type="body"/>
          </p:nvPr>
        </p:nvSpPr>
        <p:spPr>
          <a:xfrm>
            <a:off x="311700" y="1468825"/>
            <a:ext cx="8520600" cy="3099900"/>
          </a:xfrm>
          <a:prstGeom prst="rect">
            <a:avLst/>
          </a:prstGeom>
        </p:spPr>
        <p:txBody>
          <a:bodyPr anchorCtr="0" anchor="t" bIns="91425" lIns="91425" spcFirstLastPara="1" rIns="91425" wrap="square" tIns="91425">
            <a:normAutofit lnSpcReduction="10000"/>
          </a:bodyPr>
          <a:lstStyle/>
          <a:p>
            <a:pPr indent="-304800" lvl="0" marL="457200" rtl="0" algn="l">
              <a:spcBef>
                <a:spcPts val="0"/>
              </a:spcBef>
              <a:spcAft>
                <a:spcPts val="0"/>
              </a:spcAft>
              <a:buSzPts val="1200"/>
              <a:buChar char="●"/>
            </a:pPr>
            <a:r>
              <a:rPr lang="en" sz="1200"/>
              <a:t>This scraper sets out to scrape data from the Internet Movie Database (IMDb), with a particular focus on the horror genre.</a:t>
            </a:r>
            <a:endParaRPr sz="1200"/>
          </a:p>
          <a:p>
            <a:pPr indent="-304800" lvl="0" marL="457200" rtl="0" algn="l">
              <a:spcBef>
                <a:spcPts val="0"/>
              </a:spcBef>
              <a:spcAft>
                <a:spcPts val="0"/>
              </a:spcAft>
              <a:buSzPts val="1200"/>
              <a:buChar char="●"/>
            </a:pPr>
            <a:r>
              <a:rPr lang="en" sz="1200"/>
              <a:t>The genre has had a massive resurgence over the last few years, and already has a few box office hits in the past 6 months alone. During times of intense societal movement, the horror genre often is filled with new entry upon new entry, often mirroring our own experiences in a </a:t>
            </a:r>
            <a:r>
              <a:rPr lang="en" sz="1200"/>
              <a:t>cathartic sort of way.¹</a:t>
            </a:r>
            <a:endParaRPr sz="1200"/>
          </a:p>
          <a:p>
            <a:pPr indent="-304800" lvl="0" marL="457200" rtl="0" algn="l">
              <a:spcBef>
                <a:spcPts val="0"/>
              </a:spcBef>
              <a:spcAft>
                <a:spcPts val="0"/>
              </a:spcAft>
              <a:buSzPts val="1200"/>
              <a:buChar char="●"/>
            </a:pPr>
            <a:r>
              <a:rPr lang="en" sz="1200"/>
              <a:t>The questions to be answered by the data are</a:t>
            </a:r>
            <a:endParaRPr sz="1200"/>
          </a:p>
          <a:p>
            <a:pPr indent="-304800" lvl="1" marL="914400" rtl="0" algn="l">
              <a:spcBef>
                <a:spcPts val="0"/>
              </a:spcBef>
              <a:spcAft>
                <a:spcPts val="0"/>
              </a:spcAft>
              <a:buSzPts val="1200"/>
              <a:buChar char="○"/>
            </a:pPr>
            <a:r>
              <a:rPr lang="en" sz="1200"/>
              <a:t>Has the rating of horror movies gone up over the years?</a:t>
            </a:r>
            <a:endParaRPr sz="1200"/>
          </a:p>
          <a:p>
            <a:pPr indent="-304800" lvl="1" marL="914400" rtl="0" algn="l">
              <a:spcBef>
                <a:spcPts val="0"/>
              </a:spcBef>
              <a:spcAft>
                <a:spcPts val="0"/>
              </a:spcAft>
              <a:buSzPts val="1200"/>
              <a:buChar char="○"/>
            </a:pPr>
            <a:r>
              <a:rPr lang="en" sz="1200"/>
              <a:t>Are movies in this genre getting longer?</a:t>
            </a:r>
            <a:endParaRPr sz="1200"/>
          </a:p>
          <a:p>
            <a:pPr indent="-304800" lvl="1" marL="914400" rtl="0" algn="l">
              <a:spcBef>
                <a:spcPts val="0"/>
              </a:spcBef>
              <a:spcAft>
                <a:spcPts val="0"/>
              </a:spcAft>
              <a:buSzPts val="1200"/>
              <a:buChar char="○"/>
            </a:pPr>
            <a:r>
              <a:rPr lang="en" sz="1200"/>
              <a:t>Which subgenres are the most popular?</a:t>
            </a:r>
            <a:endParaRPr sz="1200"/>
          </a:p>
          <a:p>
            <a:pPr indent="-304800" lvl="1" marL="914400" rtl="0" algn="l">
              <a:spcBef>
                <a:spcPts val="0"/>
              </a:spcBef>
              <a:spcAft>
                <a:spcPts val="0"/>
              </a:spcAft>
              <a:buSzPts val="1200"/>
              <a:buChar char="○"/>
            </a:pPr>
            <a:r>
              <a:rPr lang="en" sz="1200"/>
              <a:t>What are the highest rated horror films from 2020 to 2024?</a:t>
            </a:r>
            <a:endParaRPr sz="1200"/>
          </a:p>
          <a:p>
            <a:pPr indent="-304800" lvl="0" marL="457200" rtl="0" algn="l">
              <a:spcBef>
                <a:spcPts val="0"/>
              </a:spcBef>
              <a:spcAft>
                <a:spcPts val="0"/>
              </a:spcAft>
              <a:buSzPts val="1200"/>
              <a:buChar char="●"/>
            </a:pPr>
            <a:r>
              <a:rPr lang="en" sz="1200"/>
              <a:t>This data can be used by potential future directors to provide guidance on what genres/subgenres they should focus in on more, as well as what is highly rated and why it is.</a:t>
            </a:r>
            <a:br>
              <a:rPr lang="en" sz="1200"/>
            </a:br>
            <a:endParaRPr sz="1200"/>
          </a:p>
        </p:txBody>
      </p:sp>
      <p:sp>
        <p:nvSpPr>
          <p:cNvPr id="70" name="Google Shape;70;p14"/>
          <p:cNvSpPr txBox="1"/>
          <p:nvPr/>
        </p:nvSpPr>
        <p:spPr>
          <a:xfrm>
            <a:off x="536400" y="4408700"/>
            <a:ext cx="6525000" cy="1046700"/>
          </a:xfrm>
          <a:prstGeom prst="rect">
            <a:avLst/>
          </a:prstGeom>
          <a:noFill/>
          <a:ln>
            <a:noFill/>
          </a:ln>
        </p:spPr>
        <p:txBody>
          <a:bodyPr anchorCtr="0" anchor="t" bIns="91425" lIns="91425" spcFirstLastPara="1" rIns="91425" wrap="square" tIns="91425">
            <a:spAutoFit/>
          </a:bodyPr>
          <a:lstStyle/>
          <a:p>
            <a:pPr indent="-457200" lvl="0" marL="0" rtl="0" algn="l">
              <a:lnSpc>
                <a:spcPct val="200000"/>
              </a:lnSpc>
              <a:spcBef>
                <a:spcPts val="0"/>
              </a:spcBef>
              <a:spcAft>
                <a:spcPts val="0"/>
              </a:spcAft>
              <a:buNone/>
            </a:pPr>
            <a:r>
              <a:rPr lang="en" sz="700">
                <a:latin typeface="Source Code Pro"/>
                <a:ea typeface="Source Code Pro"/>
                <a:cs typeface="Source Code Pro"/>
                <a:sym typeface="Source Code Pro"/>
              </a:rPr>
              <a:t>¹Dazed. “Why Is Horror so Popular Right Now?” </a:t>
            </a:r>
            <a:r>
              <a:rPr i="1" lang="en" sz="700">
                <a:latin typeface="Source Code Pro"/>
                <a:ea typeface="Source Code Pro"/>
                <a:cs typeface="Source Code Pro"/>
                <a:sym typeface="Source Code Pro"/>
              </a:rPr>
              <a:t>Dazed</a:t>
            </a:r>
            <a:r>
              <a:rPr lang="en" sz="700">
                <a:latin typeface="Source Code Pro"/>
                <a:ea typeface="Source Code Pro"/>
                <a:cs typeface="Source Code Pro"/>
                <a:sym typeface="Source Code Pro"/>
              </a:rPr>
              <a:t>, 28 Oct. 2024, www.dazeddigital.com/film-tv/article/64898/1/why-is-horror-so-popular-right-now-the-substance-genre</a:t>
            </a:r>
            <a:r>
              <a:rPr lang="en" sz="1200">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2"/>
              </a:solidFill>
              <a:latin typeface="Source Code Pro"/>
              <a:ea typeface="Source Code Pro"/>
              <a:cs typeface="Source Code Pro"/>
              <a:sym typeface="Source Code Pr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Methodology</a:t>
            </a:r>
            <a:endParaRPr/>
          </a:p>
        </p:txBody>
      </p:sp>
      <p:sp>
        <p:nvSpPr>
          <p:cNvPr id="76" name="Google Shape;76;p15"/>
          <p:cNvSpPr txBox="1"/>
          <p:nvPr>
            <p:ph idx="1" type="body"/>
          </p:nvPr>
        </p:nvSpPr>
        <p:spPr>
          <a:xfrm>
            <a:off x="311700" y="1468825"/>
            <a:ext cx="8520600" cy="3099900"/>
          </a:xfrm>
          <a:prstGeom prst="rect">
            <a:avLst/>
          </a:prstGeom>
        </p:spPr>
        <p:txBody>
          <a:bodyPr anchorCtr="0" anchor="t" bIns="91425" lIns="91425" spcFirstLastPara="1" rIns="91425" wrap="square" tIns="91425">
            <a:normAutofit fontScale="92500" lnSpcReduction="20000"/>
          </a:bodyPr>
          <a:lstStyle/>
          <a:p>
            <a:pPr indent="-299085" lvl="0" marL="457200" rtl="0" algn="l">
              <a:spcBef>
                <a:spcPts val="0"/>
              </a:spcBef>
              <a:spcAft>
                <a:spcPts val="0"/>
              </a:spcAft>
              <a:buSzPct val="100000"/>
              <a:buChar char="●"/>
            </a:pPr>
            <a:r>
              <a:rPr lang="en" sz="1200"/>
              <a:t>This scraper uses a combination of OMDb (Open Movie Database) and TMDb (The Movie Database) APIs to pull certain information from IMDb.  OMDb’s API pulls for movie titles, while TMDb searches by genre, year, rating, and ID. It then prints this information onto a CSV file.</a:t>
            </a:r>
            <a:endParaRPr sz="1200"/>
          </a:p>
          <a:p>
            <a:pPr indent="-299085" lvl="0" marL="457200" rtl="0" algn="l">
              <a:spcBef>
                <a:spcPts val="0"/>
              </a:spcBef>
              <a:spcAft>
                <a:spcPts val="0"/>
              </a:spcAft>
              <a:buSzPct val="100000"/>
              <a:buChar char="●"/>
            </a:pPr>
            <a:r>
              <a:rPr lang="en" sz="1200"/>
              <a:t>For subsequent questions, Seaborn math plots were utilized to </a:t>
            </a:r>
            <a:r>
              <a:rPr lang="en" sz="1200"/>
              <a:t>truly</a:t>
            </a:r>
            <a:r>
              <a:rPr lang="en" sz="1200"/>
              <a:t> visualize the answers.  </a:t>
            </a:r>
            <a:endParaRPr sz="1200"/>
          </a:p>
          <a:p>
            <a:pPr indent="-299085" lvl="1" marL="914400" rtl="0" algn="l">
              <a:spcBef>
                <a:spcPts val="0"/>
              </a:spcBef>
              <a:spcAft>
                <a:spcPts val="0"/>
              </a:spcAft>
              <a:buSzPct val="100000"/>
              <a:buChar char="○"/>
            </a:pPr>
            <a:r>
              <a:rPr lang="en" sz="1200"/>
              <a:t>The first one sorts all films by ratings that are greater than or equal to 7.0</a:t>
            </a:r>
            <a:endParaRPr sz="1200"/>
          </a:p>
          <a:p>
            <a:pPr indent="-299085" lvl="1" marL="914400" rtl="0" algn="l">
              <a:spcBef>
                <a:spcPts val="0"/>
              </a:spcBef>
              <a:spcAft>
                <a:spcPts val="0"/>
              </a:spcAft>
              <a:buSzPct val="100000"/>
              <a:buChar char="○"/>
            </a:pPr>
            <a:r>
              <a:rPr lang="en" sz="1200"/>
              <a:t>The second one sorts all films by runtime that is greater than or equal to 100 minutes (~1 hr 40)</a:t>
            </a:r>
            <a:endParaRPr sz="1200"/>
          </a:p>
          <a:p>
            <a:pPr indent="-299085" lvl="1" marL="914400" rtl="0" algn="l">
              <a:spcBef>
                <a:spcPts val="0"/>
              </a:spcBef>
              <a:spcAft>
                <a:spcPts val="0"/>
              </a:spcAft>
              <a:buSzPct val="100000"/>
              <a:buChar char="○"/>
            </a:pPr>
            <a:r>
              <a:rPr lang="en" sz="1200"/>
              <a:t>And finally, the last one accounts for what are the most popular subgenres within horror.</a:t>
            </a:r>
            <a:endParaRPr sz="1200"/>
          </a:p>
          <a:p>
            <a:pPr indent="-299085" lvl="0" marL="457200" rtl="0" algn="l">
              <a:spcBef>
                <a:spcPts val="0"/>
              </a:spcBef>
              <a:spcAft>
                <a:spcPts val="0"/>
              </a:spcAft>
              <a:buSzPct val="100000"/>
              <a:buChar char="●"/>
            </a:pPr>
            <a:r>
              <a:rPr lang="en" sz="1200"/>
              <a:t>Some other tools used</a:t>
            </a:r>
            <a:endParaRPr sz="1200"/>
          </a:p>
          <a:p>
            <a:pPr indent="-299085" lvl="1" marL="914400" rtl="0" algn="l">
              <a:spcBef>
                <a:spcPts val="0"/>
              </a:spcBef>
              <a:spcAft>
                <a:spcPts val="0"/>
              </a:spcAft>
              <a:buSzPct val="100000"/>
              <a:buChar char="○"/>
            </a:pPr>
            <a:r>
              <a:rPr lang="en" sz="1200"/>
              <a:t>Python ‘time’ function</a:t>
            </a:r>
            <a:endParaRPr sz="1200"/>
          </a:p>
          <a:p>
            <a:pPr indent="-299085" lvl="1" marL="914400" rtl="0" algn="l">
              <a:spcBef>
                <a:spcPts val="0"/>
              </a:spcBef>
              <a:spcAft>
                <a:spcPts val="0"/>
              </a:spcAft>
              <a:buSzPct val="100000"/>
              <a:buChar char="○"/>
            </a:pPr>
            <a:r>
              <a:rPr lang="en" sz="1200"/>
              <a:t>Pandas</a:t>
            </a:r>
            <a:endParaRPr sz="1200"/>
          </a:p>
          <a:p>
            <a:pPr indent="-299085" lvl="1" marL="914400" rtl="0" algn="l">
              <a:spcBef>
                <a:spcPts val="0"/>
              </a:spcBef>
              <a:spcAft>
                <a:spcPts val="0"/>
              </a:spcAft>
              <a:buSzPct val="100000"/>
              <a:buChar char="○"/>
            </a:pPr>
            <a:r>
              <a:rPr lang="en" sz="1200"/>
              <a:t>CSV files</a:t>
            </a:r>
            <a:endParaRPr sz="1200"/>
          </a:p>
          <a:p>
            <a:pPr indent="-299085" lvl="1" marL="914400" rtl="0" algn="l">
              <a:spcBef>
                <a:spcPts val="0"/>
              </a:spcBef>
              <a:spcAft>
                <a:spcPts val="0"/>
              </a:spcAft>
              <a:buSzPct val="100000"/>
              <a:buChar char="○"/>
            </a:pPr>
            <a:r>
              <a:rPr lang="en" sz="1200"/>
              <a:t>Requests</a:t>
            </a:r>
            <a:endParaRPr sz="1200"/>
          </a:p>
          <a:p>
            <a:pPr indent="-299085" lvl="1" marL="914400" rtl="0" algn="l">
              <a:spcBef>
                <a:spcPts val="0"/>
              </a:spcBef>
              <a:spcAft>
                <a:spcPts val="0"/>
              </a:spcAft>
              <a:buSzPct val="100000"/>
              <a:buChar char="○"/>
            </a:pPr>
            <a:r>
              <a:rPr lang="en" sz="1200"/>
              <a:t>TQDM (progress meter for runtime)  </a:t>
            </a:r>
            <a:endParaRPr sz="1200"/>
          </a:p>
          <a:p>
            <a:pPr indent="-299085" lvl="1" marL="914400" rtl="0" algn="l">
              <a:spcBef>
                <a:spcPts val="0"/>
              </a:spcBef>
              <a:spcAft>
                <a:spcPts val="0"/>
              </a:spcAft>
              <a:buSzPct val="100000"/>
              <a:buChar char="○"/>
            </a:pPr>
            <a:r>
              <a:rPr lang="en" sz="1200"/>
              <a:t>Seaborn math plots</a:t>
            </a:r>
            <a:endParaRPr sz="1200"/>
          </a:p>
          <a:p>
            <a:pPr indent="-299085" lvl="1" marL="914400" rtl="0" algn="l">
              <a:spcBef>
                <a:spcPts val="0"/>
              </a:spcBef>
              <a:spcAft>
                <a:spcPts val="0"/>
              </a:spcAft>
              <a:buSzPct val="100000"/>
              <a:buChar char="○"/>
            </a:pPr>
            <a:r>
              <a:rPr lang="en" sz="1200"/>
              <a:t>Jupyter Notebook</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63875"/>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Results</a:t>
            </a:r>
            <a:endParaRPr/>
          </a:p>
        </p:txBody>
      </p:sp>
      <p:pic>
        <p:nvPicPr>
          <p:cNvPr id="82" name="Google Shape;82;p16" title="Screenshot 2025-05-13 at 23.32.37.png"/>
          <p:cNvPicPr preferRelativeResize="0"/>
          <p:nvPr/>
        </p:nvPicPr>
        <p:blipFill>
          <a:blip r:embed="rId3">
            <a:alphaModFix/>
          </a:blip>
          <a:stretch>
            <a:fillRect/>
          </a:stretch>
        </p:blipFill>
        <p:spPr>
          <a:xfrm>
            <a:off x="123300" y="687150"/>
            <a:ext cx="4821801" cy="2364199"/>
          </a:xfrm>
          <a:prstGeom prst="rect">
            <a:avLst/>
          </a:prstGeom>
          <a:noFill/>
          <a:ln>
            <a:noFill/>
          </a:ln>
        </p:spPr>
      </p:pic>
      <p:pic>
        <p:nvPicPr>
          <p:cNvPr id="83" name="Google Shape;83;p16" title="Screenshot 2025-05-13 at 23.33.00.png"/>
          <p:cNvPicPr preferRelativeResize="0"/>
          <p:nvPr/>
        </p:nvPicPr>
        <p:blipFill>
          <a:blip r:embed="rId4">
            <a:alphaModFix/>
          </a:blip>
          <a:stretch>
            <a:fillRect/>
          </a:stretch>
        </p:blipFill>
        <p:spPr>
          <a:xfrm>
            <a:off x="5005525" y="834763"/>
            <a:ext cx="3947449" cy="2017126"/>
          </a:xfrm>
          <a:prstGeom prst="rect">
            <a:avLst/>
          </a:prstGeom>
          <a:noFill/>
          <a:ln>
            <a:noFill/>
          </a:ln>
        </p:spPr>
      </p:pic>
      <p:pic>
        <p:nvPicPr>
          <p:cNvPr id="84" name="Google Shape;84;p16" title="Screenshot 2025-05-13 at 23.33.39.png"/>
          <p:cNvPicPr preferRelativeResize="0"/>
          <p:nvPr/>
        </p:nvPicPr>
        <p:blipFill>
          <a:blip r:embed="rId5">
            <a:alphaModFix/>
          </a:blip>
          <a:stretch>
            <a:fillRect/>
          </a:stretch>
        </p:blipFill>
        <p:spPr>
          <a:xfrm>
            <a:off x="5184225" y="2852713"/>
            <a:ext cx="3807351" cy="2254199"/>
          </a:xfrm>
          <a:prstGeom prst="rect">
            <a:avLst/>
          </a:prstGeom>
          <a:noFill/>
          <a:ln>
            <a:noFill/>
          </a:ln>
        </p:spPr>
      </p:pic>
      <p:pic>
        <p:nvPicPr>
          <p:cNvPr id="85" name="Google Shape;85;p16" title="Screenshot 2025-05-13 at 23.35.37.png"/>
          <p:cNvPicPr preferRelativeResize="0"/>
          <p:nvPr/>
        </p:nvPicPr>
        <p:blipFill>
          <a:blip r:embed="rId6">
            <a:alphaModFix/>
          </a:blip>
          <a:stretch>
            <a:fillRect/>
          </a:stretch>
        </p:blipFill>
        <p:spPr>
          <a:xfrm>
            <a:off x="0" y="3372675"/>
            <a:ext cx="5184225" cy="1214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Results</a:t>
            </a:r>
            <a:endParaRPr/>
          </a:p>
        </p:txBody>
      </p:sp>
      <p:sp>
        <p:nvSpPr>
          <p:cNvPr id="91" name="Google Shape;91;p17"/>
          <p:cNvSpPr txBox="1"/>
          <p:nvPr>
            <p:ph idx="1" type="body"/>
          </p:nvPr>
        </p:nvSpPr>
        <p:spPr>
          <a:xfrm>
            <a:off x="311700" y="1468825"/>
            <a:ext cx="8520600" cy="3099900"/>
          </a:xfrm>
          <a:prstGeom prst="rect">
            <a:avLst/>
          </a:prstGeom>
        </p:spPr>
        <p:txBody>
          <a:bodyPr anchorCtr="0" anchor="t" bIns="91425" lIns="91425" spcFirstLastPara="1" rIns="91425" wrap="square" tIns="91425">
            <a:normAutofit fontScale="92500" lnSpcReduction="20000"/>
          </a:bodyPr>
          <a:lstStyle/>
          <a:p>
            <a:pPr indent="-299085" lvl="0" marL="457200" rtl="0" algn="l">
              <a:spcBef>
                <a:spcPts val="0"/>
              </a:spcBef>
              <a:spcAft>
                <a:spcPts val="0"/>
              </a:spcAft>
              <a:buSzPct val="100000"/>
              <a:buChar char="●"/>
            </a:pPr>
            <a:r>
              <a:rPr lang="en" sz="1200"/>
              <a:t>In regards to the questions posed before, the </a:t>
            </a:r>
            <a:r>
              <a:rPr lang="en" sz="1200"/>
              <a:t>graphs conclude that:</a:t>
            </a:r>
            <a:endParaRPr sz="1200"/>
          </a:p>
          <a:p>
            <a:pPr indent="-299085" lvl="1" marL="914400" rtl="0" algn="l">
              <a:spcBef>
                <a:spcPts val="0"/>
              </a:spcBef>
              <a:spcAft>
                <a:spcPts val="0"/>
              </a:spcAft>
              <a:buSzPct val="100000"/>
              <a:buChar char="○"/>
            </a:pPr>
            <a:r>
              <a:rPr lang="en" sz="1200"/>
              <a:t>Yes, the quality therefore rating of movies in the horror genre have gone up from the years of 2020 to 2024, with the lowest end being 2020.  This was likely due to the ongoing Covid-19 pandemic, which make everything a lot harder to do as no one was going out.</a:t>
            </a:r>
            <a:endParaRPr sz="1200"/>
          </a:p>
          <a:p>
            <a:pPr indent="-299085" lvl="1" marL="914400" rtl="0" algn="l">
              <a:spcBef>
                <a:spcPts val="0"/>
              </a:spcBef>
              <a:spcAft>
                <a:spcPts val="0"/>
              </a:spcAft>
              <a:buSzPct val="100000"/>
              <a:buChar char="○"/>
            </a:pPr>
            <a:r>
              <a:rPr lang="en" sz="1200"/>
              <a:t>There was a significant increase in horror movie runtime from 2020 to 2024, with the percentage increase being that of ~20%. This percentage became a slight higher in 2022, with a small dip in 2023, then a return to about the same percentage a year later.</a:t>
            </a:r>
            <a:endParaRPr sz="1200"/>
          </a:p>
          <a:p>
            <a:pPr indent="-299085" lvl="1" marL="914400" rtl="0" algn="l">
              <a:spcBef>
                <a:spcPts val="0"/>
              </a:spcBef>
              <a:spcAft>
                <a:spcPts val="0"/>
              </a:spcAft>
              <a:buSzPct val="100000"/>
              <a:buChar char="○"/>
            </a:pPr>
            <a:r>
              <a:rPr lang="en" sz="1200"/>
              <a:t>Drama, Thriller, and Mystery are the top 3 subgenres when it comes to horror films.</a:t>
            </a:r>
            <a:endParaRPr sz="1200"/>
          </a:p>
          <a:p>
            <a:pPr indent="-299085" lvl="1" marL="914400" rtl="0" algn="l">
              <a:spcBef>
                <a:spcPts val="0"/>
              </a:spcBef>
              <a:spcAft>
                <a:spcPts val="0"/>
              </a:spcAft>
              <a:buSzPct val="100000"/>
              <a:buChar char="○"/>
            </a:pPr>
            <a:r>
              <a:rPr lang="en" sz="1200"/>
              <a:t>The ten highest ranking films for 2020-2024 are Godzilla: Minus One, The Substance, Nosferatu, A Quiet Place Part 2, The Menu, The Invisible Man, Werewolf by Night, Alien: Romulus, Red Rooms, and Talk to Me.  About seven of these ten films have a runtime that exceeds 100 minutes, with The Substance in particular being over 2 hours long.  This points directly back to the second question, which highlighted the trend in horror films becoming mucg longer.</a:t>
            </a:r>
            <a:endParaRPr sz="1200"/>
          </a:p>
          <a:p>
            <a:pPr indent="0" lvl="0" marL="457200" rtl="0" algn="l">
              <a:spcBef>
                <a:spcPts val="1200"/>
              </a:spcBef>
              <a:spcAft>
                <a:spcPts val="1200"/>
              </a:spcAft>
              <a:buNone/>
            </a:pPr>
            <a:r>
              <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Future</a:t>
            </a:r>
            <a:r>
              <a:rPr lang="en"/>
              <a:t> Work + Questions</a:t>
            </a:r>
            <a:endParaRPr/>
          </a:p>
        </p:txBody>
      </p:sp>
      <p:sp>
        <p:nvSpPr>
          <p:cNvPr id="97" name="Google Shape;97;p18"/>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sz="1200"/>
              <a:t>While this set up what I wished to accomplish, I would like to implement something such as box office data, alongside an external review website such as Rotten Tomatoes. The two of these resources could really add more onto the aspect of this data being very useful to directors/other creative minds in the industry.  Box office numbers and more reviews from other sites such as the aforementioned or even Letterboxd could really help provide insight as to what the current audience really wants out of their horror films.  Do they want more Horror Dramas, Horror Thrillers?  Do they want longer, more drawn out plots, or something simple and on the short end?</a:t>
            </a:r>
            <a:endParaRPr sz="1200"/>
          </a:p>
          <a:p>
            <a:pPr indent="-304800" lvl="0" marL="457200" rtl="0" algn="l">
              <a:spcBef>
                <a:spcPts val="0"/>
              </a:spcBef>
              <a:spcAft>
                <a:spcPts val="0"/>
              </a:spcAft>
              <a:buSzPts val="1200"/>
              <a:buChar char="●"/>
            </a:pPr>
            <a:r>
              <a:rPr lang="en" sz="1200"/>
              <a:t>All of these and many more can be added onto this scraper, or even other ones like it.</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0838F"/>
      </a:accent5>
      <a:accent6>
        <a:srgbClr val="F8E71C"/>
      </a:accent6>
      <a:hlink>
        <a:srgbClr val="00838F"/>
      </a:hlink>
      <a:folHlink>
        <a:srgbClr val="0083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