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7"/>
  </p:notesMasterIdLst>
  <p:sldIdLst>
    <p:sldId id="256" r:id="rId2"/>
    <p:sldId id="312" r:id="rId3"/>
    <p:sldId id="322" r:id="rId4"/>
    <p:sldId id="307" r:id="rId5"/>
    <p:sldId id="326" r:id="rId6"/>
    <p:sldId id="327" r:id="rId7"/>
    <p:sldId id="328" r:id="rId8"/>
    <p:sldId id="329" r:id="rId9"/>
    <p:sldId id="330" r:id="rId10"/>
    <p:sldId id="331" r:id="rId11"/>
    <p:sldId id="332" r:id="rId12"/>
    <p:sldId id="333" r:id="rId13"/>
    <p:sldId id="334" r:id="rId14"/>
    <p:sldId id="335" r:id="rId15"/>
    <p:sldId id="265" r:id="rId16"/>
  </p:sldIdLst>
  <p:sldSz cx="18288000" cy="10287000"/>
  <p:notesSz cx="6858000" cy="9144000"/>
  <p:embeddedFontLst>
    <p:embeddedFont>
      <p:font typeface="LG스마트체2.0 SemiBold" panose="020B0600000101010101" pitchFamily="50" charset="-127"/>
      <p:bold r:id="rId18"/>
    </p:embeddedFont>
    <p:embeddedFont>
      <p:font typeface="맑은 고딕" panose="020B0503020000020004" pitchFamily="50" charset="-127"/>
      <p:regular r:id="rId19"/>
      <p:bold r:id="rId20"/>
    </p:embeddedFont>
    <p:embeddedFont>
      <p:font typeface="LG스마트체 Regular" panose="020B0600000101010101" pitchFamily="50" charset="-127"/>
      <p:regular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LG스마트체2.0 Regular" panose="020B0600000101010101" pitchFamily="50" charset="-127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52187C99-91DD-44E7-A1B6-40AB1567729C}">
          <p14:sldIdLst>
            <p14:sldId id="256"/>
          </p14:sldIdLst>
        </p14:section>
        <p14:section name="WebSocket" id="{00A8FDA5-8AAD-4FBC-BD3D-12229C6FE407}">
          <p14:sldIdLst>
            <p14:sldId id="312"/>
          </p14:sldIdLst>
        </p14:section>
        <p14:section name="WebSocket" id="{BC6DCEB3-548E-4123-9E91-D1C9BD7630D0}">
          <p14:sldIdLst>
            <p14:sldId id="322"/>
            <p14:sldId id="307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</p14:sldIdLst>
        </p14:section>
        <p14:section name="the end" id="{72CCA75F-0951-4063-B870-467EF862DB9E}">
          <p14:sldIdLst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동훈/선임연구원/SW Documentation파트(hooniee.lee@lge.com)" initials="이D" lastIdx="3" clrIdx="0">
    <p:extLst>
      <p:ext uri="{19B8F6BF-5375-455C-9EA6-DF929625EA0E}">
        <p15:presenceInfo xmlns:p15="http://schemas.microsoft.com/office/powerpoint/2012/main" userId="S-1-5-21-2543426832-1914326140-3112152631-67319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34"/>
    <a:srgbClr val="C00000"/>
    <a:srgbClr val="FCB6C2"/>
    <a:srgbClr val="248C3D"/>
    <a:srgbClr val="F6F4EF"/>
    <a:srgbClr val="3977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2166" autoAdjust="0"/>
  </p:normalViewPr>
  <p:slideViewPr>
    <p:cSldViewPr>
      <p:cViewPr varScale="1">
        <p:scale>
          <a:sx n="68" d="100"/>
          <a:sy n="68" d="100"/>
        </p:scale>
        <p:origin x="48" y="13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A69328-47E5-4670-AC66-C1B7A8B2B5A4}" type="datetimeFigureOut">
              <a:rPr lang="ko-KR" altLang="en-US" smtClean="0"/>
              <a:t>2024-06-20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71EE03-42B6-44FC-AAC2-D0D41E393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018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9809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1528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84190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31630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61994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5672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48206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1908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8410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792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87276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47032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39351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0894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svg"/><Relationship Id="rId5" Type="http://schemas.openxmlformats.org/officeDocument/2006/relationships/image" Target="../media/image13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hyperlink" Target="https://nodejs.org/ko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4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854617">
            <a:off x="9289505" y="-1441400"/>
            <a:ext cx="7934707" cy="13691357"/>
            <a:chOff x="0" y="0"/>
            <a:chExt cx="1394584" cy="360595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94584" cy="3605954"/>
            </a:xfrm>
            <a:custGeom>
              <a:avLst/>
              <a:gdLst/>
              <a:ahLst/>
              <a:cxnLst/>
              <a:rect l="l" t="t" r="r" b="b"/>
              <a:pathLst>
                <a:path w="1394584" h="3605954">
                  <a:moveTo>
                    <a:pt x="0" y="0"/>
                  </a:moveTo>
                  <a:lnTo>
                    <a:pt x="1394584" y="0"/>
                  </a:lnTo>
                  <a:lnTo>
                    <a:pt x="1394584" y="3605954"/>
                  </a:lnTo>
                  <a:lnTo>
                    <a:pt x="0" y="3605954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394584" cy="36440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7259300" y="2491976"/>
            <a:ext cx="1028700" cy="3315980"/>
            <a:chOff x="0" y="0"/>
            <a:chExt cx="270933" cy="87334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70933" cy="873344"/>
            </a:xfrm>
            <a:custGeom>
              <a:avLst/>
              <a:gdLst/>
              <a:ahLst/>
              <a:cxnLst/>
              <a:rect l="l" t="t" r="r" b="b"/>
              <a:pathLst>
                <a:path w="270933" h="873344">
                  <a:moveTo>
                    <a:pt x="0" y="0"/>
                  </a:moveTo>
                  <a:lnTo>
                    <a:pt x="270933" y="0"/>
                  </a:lnTo>
                  <a:lnTo>
                    <a:pt x="270933" y="873344"/>
                  </a:lnTo>
                  <a:lnTo>
                    <a:pt x="0" y="873344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270933" cy="91144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>
                <a:solidFill>
                  <a:srgbClr val="C00000"/>
                </a:solidFill>
              </a:endParaRPr>
            </a:p>
          </p:txBody>
        </p:sp>
      </p:grpSp>
      <p:sp>
        <p:nvSpPr>
          <p:cNvPr id="8" name="Freeform 8"/>
          <p:cNvSpPr/>
          <p:nvPr/>
        </p:nvSpPr>
        <p:spPr>
          <a:xfrm>
            <a:off x="17637160" y="5181600"/>
            <a:ext cx="272980" cy="272980"/>
          </a:xfrm>
          <a:custGeom>
            <a:avLst/>
            <a:gdLst/>
            <a:ahLst/>
            <a:cxnLst/>
            <a:rect l="l" t="t" r="r" b="b"/>
            <a:pathLst>
              <a:path w="272980" h="272980">
                <a:moveTo>
                  <a:pt x="0" y="0"/>
                </a:moveTo>
                <a:lnTo>
                  <a:pt x="272980" y="0"/>
                </a:lnTo>
                <a:lnTo>
                  <a:pt x="272980" y="272980"/>
                </a:lnTo>
                <a:lnTo>
                  <a:pt x="0" y="2729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16" name="그룹 15"/>
          <p:cNvGrpSpPr/>
          <p:nvPr/>
        </p:nvGrpSpPr>
        <p:grpSpPr>
          <a:xfrm>
            <a:off x="1905000" y="2618090"/>
            <a:ext cx="5989270" cy="5400000"/>
            <a:chOff x="2133656" y="2530076"/>
            <a:chExt cx="5989270" cy="5400000"/>
          </a:xfrm>
        </p:grpSpPr>
        <p:sp>
          <p:nvSpPr>
            <p:cNvPr id="13" name="AutoShape 13"/>
            <p:cNvSpPr/>
            <p:nvPr/>
          </p:nvSpPr>
          <p:spPr>
            <a:xfrm rot="3487" flipV="1">
              <a:off x="2133656" y="7519905"/>
              <a:ext cx="5714921" cy="15654"/>
            </a:xfrm>
            <a:prstGeom prst="line">
              <a:avLst/>
            </a:prstGeom>
            <a:ln w="38100" cap="flat">
              <a:solidFill>
                <a:srgbClr val="243E4D"/>
              </a:solidFill>
              <a:prstDash val="solid"/>
              <a:headEnd type="none" w="sm" len="sm"/>
              <a:tailEnd type="none" w="sm" len="sm"/>
            </a:ln>
          </p:spPr>
        </p:sp>
        <p:pic>
          <p:nvPicPr>
            <p:cNvPr id="14" name="Picture 2" descr="File:LG Beanbird.png - Wikipedia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22926" y="2530076"/>
              <a:ext cx="5400000" cy="54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10418136" y="3520008"/>
            <a:ext cx="6669270" cy="2287947"/>
            <a:chOff x="11733030" y="3530280"/>
            <a:chExt cx="6669270" cy="2287947"/>
          </a:xfrm>
        </p:grpSpPr>
        <p:sp>
          <p:nvSpPr>
            <p:cNvPr id="10" name="TextBox 10"/>
            <p:cNvSpPr txBox="1"/>
            <p:nvPr/>
          </p:nvSpPr>
          <p:spPr>
            <a:xfrm>
              <a:off x="12039600" y="4817953"/>
              <a:ext cx="6362700" cy="100027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US" altLang="ko-KR" sz="6500" b="1" dirty="0" err="1" smtClean="0">
                  <a:solidFill>
                    <a:srgbClr val="000000"/>
                  </a:solidFill>
                  <a:latin typeface="LG스마트체2.0 SemiBold" panose="020B0600000101010101" pitchFamily="50" charset="-127"/>
                  <a:ea typeface="LG스마트체2.0 SemiBold" panose="020B0600000101010101" pitchFamily="50" charset="-127"/>
                </a:rPr>
                <a:t>WebSocket</a:t>
              </a:r>
              <a:endParaRPr lang="en-US" altLang="ko-KR" sz="6500" b="1" dirty="0" smtClean="0">
                <a:solidFill>
                  <a:srgbClr val="000000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endParaRPr>
            </a:p>
          </p:txBody>
        </p:sp>
        <p:pic>
          <p:nvPicPr>
            <p:cNvPr id="15" name="Picture 2" descr="C:\Users\hooniee.lee\AppData\Local\Temp\SNAGHTML249cab13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33030" y="3530280"/>
              <a:ext cx="3752219" cy="13003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6" name="Picture 2" descr="C:\Users\hooniee.lee\AppData\Local\Temp\SNAGHTML3d4df61d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4749437"/>
            <a:ext cx="343037" cy="29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0" y="2857500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그룹 15"/>
          <p:cNvGrpSpPr/>
          <p:nvPr/>
        </p:nvGrpSpPr>
        <p:grpSpPr>
          <a:xfrm>
            <a:off x="6552000" y="1888587"/>
            <a:ext cx="11278800" cy="939369"/>
            <a:chOff x="3121296" y="903191"/>
            <a:chExt cx="9122955" cy="939369"/>
          </a:xfrm>
        </p:grpSpPr>
        <p:sp>
          <p:nvSpPr>
            <p:cNvPr id="17" name="직사각형 16"/>
            <p:cNvSpPr/>
            <p:nvPr/>
          </p:nvSpPr>
          <p:spPr>
            <a:xfrm>
              <a:off x="3121296" y="903191"/>
              <a:ext cx="6965729" cy="4462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300" b="1" dirty="0" smtClean="0">
                  <a:solidFill>
                    <a:srgbClr val="A5003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| </a:t>
              </a:r>
              <a:r>
                <a:rPr lang="en-US" altLang="ko-KR" sz="2300" b="1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server.js</a:t>
              </a:r>
              <a:endParaRPr lang="ko-KR" altLang="en-US" sz="23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354356" y="1338704"/>
              <a:ext cx="8889895" cy="5038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937987" y="4915634"/>
            <a:ext cx="4343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en-US" altLang="ko-KR" dirty="0" err="1" smtClean="0"/>
              <a:t>WebSocket</a:t>
            </a:r>
            <a:endParaRPr lang="en-US" altLang="ko-KR" dirty="0"/>
          </a:p>
          <a:p>
            <a:r>
              <a:rPr lang="ko-KR" altLang="en-US" dirty="0" smtClean="0"/>
              <a:t>샘플 </a:t>
            </a:r>
            <a:r>
              <a:rPr lang="ko-KR" altLang="en-US" dirty="0" err="1" smtClean="0"/>
              <a:t>앱</a:t>
            </a:r>
            <a:endParaRPr lang="en-US" altLang="ko-KR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6840134" y="2348526"/>
            <a:ext cx="3645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err="1" smtClean="0">
                <a:ea typeface="LG스마트체 Regular" panose="020B0600000101010101" pitchFamily="50" charset="-127"/>
                <a:cs typeface="Times New Roman" panose="02020603050405020304" pitchFamily="18" charset="0"/>
              </a:rPr>
              <a:t>WebSocket</a:t>
            </a:r>
            <a:r>
              <a:rPr lang="ko-KR" altLang="ko-KR" sz="2000" smtClean="0">
                <a:ea typeface="LG스마트체 Regular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2000" dirty="0">
                <a:ea typeface="LG스마트체 Regular" panose="020B0600000101010101" pitchFamily="50" charset="-127"/>
                <a:cs typeface="Times New Roman" panose="02020603050405020304" pitchFamily="18" charset="0"/>
              </a:rPr>
              <a:t>서버의 동작을 설정</a:t>
            </a:r>
            <a:endParaRPr lang="ko-KR" altLang="en-US" sz="2000" dirty="0"/>
          </a:p>
        </p:txBody>
      </p:sp>
      <p:grpSp>
        <p:nvGrpSpPr>
          <p:cNvPr id="11" name="그룹 10"/>
          <p:cNvGrpSpPr/>
          <p:nvPr/>
        </p:nvGrpSpPr>
        <p:grpSpPr>
          <a:xfrm>
            <a:off x="7086600" y="2950302"/>
            <a:ext cx="8839200" cy="6324600"/>
            <a:chOff x="7543800" y="4258128"/>
            <a:chExt cx="8839200" cy="6324600"/>
          </a:xfrm>
        </p:grpSpPr>
        <p:sp>
          <p:nvSpPr>
            <p:cNvPr id="12" name="모서리가 둥근 직사각형 11"/>
            <p:cNvSpPr/>
            <p:nvPr/>
          </p:nvSpPr>
          <p:spPr>
            <a:xfrm>
              <a:off x="7543800" y="4334328"/>
              <a:ext cx="8839200" cy="6248400"/>
            </a:xfrm>
            <a:prstGeom prst="roundRect">
              <a:avLst>
                <a:gd name="adj" fmla="val 1203"/>
              </a:avLst>
            </a:prstGeom>
            <a:solidFill>
              <a:schemeClr val="tx1"/>
            </a:solidFill>
            <a:ln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0" bIns="216000" rtlCol="0" anchor="ctr"/>
            <a:lstStyle/>
            <a:p>
              <a:pPr marL="342900" lvl="0" indent="-342900">
                <a:buFont typeface="+mj-lt"/>
                <a:buAutoNum type="arabicPeriod"/>
              </a:pPr>
              <a:r>
                <a:rPr lang="en-US" altLang="ko-KR" sz="1600" dirty="0" err="1"/>
                <a:t>const</a:t>
              </a:r>
              <a:r>
                <a:rPr lang="en-US" altLang="ko-KR" sz="1600" dirty="0"/>
                <a:t> </a:t>
              </a:r>
              <a:r>
                <a:rPr lang="en-US" altLang="ko-KR" sz="1600" dirty="0" err="1"/>
                <a:t>WebSocket</a:t>
              </a:r>
              <a:r>
                <a:rPr lang="en-US" altLang="ko-KR" sz="1600" dirty="0"/>
                <a:t> = require('</a:t>
              </a:r>
              <a:r>
                <a:rPr lang="en-US" altLang="ko-KR" sz="1600" dirty="0" err="1"/>
                <a:t>ws</a:t>
              </a:r>
              <a:r>
                <a:rPr lang="en-US" altLang="ko-KR" sz="1600" dirty="0"/>
                <a:t>');</a:t>
              </a:r>
              <a:endParaRPr lang="ko-KR" altLang="ko-KR" sz="1600"/>
            </a:p>
            <a:p>
              <a:pPr marL="342900" lvl="0" indent="-342900">
                <a:buFont typeface="+mj-lt"/>
                <a:buAutoNum type="arabicPeriod"/>
              </a:pPr>
              <a:r>
                <a:rPr lang="en-US" altLang="ko-KR" sz="1600" dirty="0" err="1"/>
                <a:t>const</a:t>
              </a:r>
              <a:r>
                <a:rPr lang="en-US" altLang="ko-KR" sz="1600" dirty="0"/>
                <a:t> </a:t>
              </a:r>
              <a:r>
                <a:rPr lang="en-US" altLang="ko-KR" sz="1600" dirty="0" err="1"/>
                <a:t>cron</a:t>
              </a:r>
              <a:r>
                <a:rPr lang="en-US" altLang="ko-KR" sz="1600" dirty="0"/>
                <a:t> = require('node-</a:t>
              </a:r>
              <a:r>
                <a:rPr lang="en-US" altLang="ko-KR" sz="1600" dirty="0" err="1"/>
                <a:t>cron</a:t>
              </a:r>
              <a:r>
                <a:rPr lang="en-US" altLang="ko-KR" sz="1600" dirty="0"/>
                <a:t>');</a:t>
              </a:r>
              <a:endParaRPr lang="ko-KR" altLang="ko-KR" sz="1600"/>
            </a:p>
            <a:p>
              <a:pPr marL="342900" lvl="0" indent="-342900">
                <a:buFont typeface="+mj-lt"/>
                <a:buAutoNum type="arabicPeriod"/>
              </a:pPr>
              <a:r>
                <a:rPr lang="en-US" altLang="ko-KR" sz="1600" dirty="0"/>
                <a:t> </a:t>
              </a:r>
              <a:endParaRPr lang="ko-KR" altLang="ko-KR" sz="1600"/>
            </a:p>
            <a:p>
              <a:pPr marL="342900" lvl="0" indent="-342900">
                <a:buFont typeface="+mj-lt"/>
                <a:buAutoNum type="arabicPeriod"/>
              </a:pPr>
              <a:r>
                <a:rPr lang="en-US" altLang="ko-KR" sz="1600" dirty="0" err="1"/>
                <a:t>const</a:t>
              </a:r>
              <a:r>
                <a:rPr lang="en-US" altLang="ko-KR" sz="1600" dirty="0"/>
                <a:t> </a:t>
              </a:r>
              <a:r>
                <a:rPr lang="en-US" altLang="ko-KR" sz="1600" dirty="0" err="1"/>
                <a:t>wss</a:t>
              </a:r>
              <a:r>
                <a:rPr lang="en-US" altLang="ko-KR" sz="1600" dirty="0"/>
                <a:t> = new </a:t>
              </a:r>
              <a:r>
                <a:rPr lang="en-US" altLang="ko-KR" sz="1600" dirty="0" err="1"/>
                <a:t>WebSocket.WebSocketServer</a:t>
              </a:r>
              <a:r>
                <a:rPr lang="en-US" altLang="ko-KR" sz="1600" dirty="0"/>
                <a:t>({ port: 8080 });</a:t>
              </a:r>
              <a:endParaRPr lang="ko-KR" altLang="ko-KR" sz="1600"/>
            </a:p>
            <a:p>
              <a:pPr marL="342900" lvl="0" indent="-342900">
                <a:buFont typeface="+mj-lt"/>
                <a:buAutoNum type="arabicPeriod"/>
              </a:pPr>
              <a:r>
                <a:rPr lang="en-US" altLang="ko-KR" sz="1600" dirty="0"/>
                <a:t> </a:t>
              </a:r>
              <a:endParaRPr lang="ko-KR" altLang="ko-KR" sz="1600"/>
            </a:p>
            <a:p>
              <a:pPr marL="342900" lvl="0" indent="-342900">
                <a:buFont typeface="+mj-lt"/>
                <a:buAutoNum type="arabicPeriod"/>
              </a:pPr>
              <a:r>
                <a:rPr lang="en-US" altLang="ko-KR" sz="1600" dirty="0"/>
                <a:t>let </a:t>
              </a:r>
              <a:r>
                <a:rPr lang="en-US" altLang="ko-KR" sz="1600" dirty="0" err="1"/>
                <a:t>clientCnt</a:t>
              </a:r>
              <a:r>
                <a:rPr lang="en-US" altLang="ko-KR" sz="1600" dirty="0"/>
                <a:t> = 0;</a:t>
              </a:r>
              <a:endParaRPr lang="ko-KR" altLang="ko-KR" sz="1600"/>
            </a:p>
            <a:p>
              <a:pPr marL="342900" lvl="0" indent="-342900">
                <a:buFont typeface="+mj-lt"/>
                <a:buAutoNum type="arabicPeriod"/>
              </a:pPr>
              <a:r>
                <a:rPr lang="en-US" altLang="ko-KR" sz="1600" dirty="0"/>
                <a:t> </a:t>
              </a:r>
              <a:endParaRPr lang="ko-KR" altLang="ko-KR" sz="1600"/>
            </a:p>
            <a:p>
              <a:pPr marL="342900" lvl="0" indent="-342900">
                <a:buFont typeface="+mj-lt"/>
                <a:buAutoNum type="arabicPeriod"/>
              </a:pPr>
              <a:r>
                <a:rPr lang="en-US" altLang="ko-KR" sz="1600" dirty="0" err="1"/>
                <a:t>wss.on</a:t>
              </a:r>
              <a:r>
                <a:rPr lang="en-US" altLang="ko-KR" sz="1600" dirty="0"/>
                <a:t>('connection', (</a:t>
              </a:r>
              <a:r>
                <a:rPr lang="en-US" altLang="ko-KR" sz="1600" dirty="0" err="1"/>
                <a:t>wsClient</a:t>
              </a:r>
              <a:r>
                <a:rPr lang="en-US" altLang="ko-KR" sz="1600" dirty="0"/>
                <a:t>, </a:t>
              </a:r>
              <a:r>
                <a:rPr lang="en-US" altLang="ko-KR" sz="1600" dirty="0" err="1"/>
                <a:t>handshakeRequest</a:t>
              </a:r>
              <a:r>
                <a:rPr lang="en-US" altLang="ko-KR" sz="1600" dirty="0"/>
                <a:t>) =&gt; {</a:t>
              </a:r>
              <a:endParaRPr lang="ko-KR" altLang="ko-KR" sz="1600"/>
            </a:p>
            <a:p>
              <a:pPr marL="342900" lvl="0" indent="-342900">
                <a:buFont typeface="+mj-lt"/>
                <a:buAutoNum type="arabicPeriod"/>
              </a:pPr>
              <a:r>
                <a:rPr lang="en-US" altLang="ko-KR" sz="1600" dirty="0"/>
                <a:t>  </a:t>
              </a:r>
              <a:endParaRPr lang="ko-KR" altLang="ko-KR" sz="1600"/>
            </a:p>
            <a:p>
              <a:pPr marL="342900" lvl="0" indent="-342900">
                <a:buFont typeface="+mj-lt"/>
                <a:buAutoNum type="arabicPeriod"/>
              </a:pPr>
              <a:r>
                <a:rPr lang="en-US" altLang="ko-KR" sz="1600" dirty="0" smtClean="0"/>
                <a:t>// </a:t>
              </a:r>
              <a:r>
                <a:rPr lang="ko-KR" altLang="ko-KR" sz="1600"/>
                <a:t>접속한 </a:t>
              </a:r>
              <a:r>
                <a:rPr lang="en-US" altLang="ko-KR" sz="1600" dirty="0"/>
                <a:t>client </a:t>
              </a:r>
              <a:r>
                <a:rPr lang="ko-KR" altLang="ko-KR" sz="1600"/>
                <a:t>수를 통해 클라이언트별 고유 </a:t>
              </a:r>
              <a:r>
                <a:rPr lang="en-US" altLang="ko-KR" sz="1600" dirty="0"/>
                <a:t>ID</a:t>
              </a:r>
              <a:r>
                <a:rPr lang="ko-KR" altLang="ko-KR" sz="1600"/>
                <a:t>를 생성</a:t>
              </a:r>
            </a:p>
            <a:p>
              <a:pPr marL="342900" lvl="0" indent="-342900">
                <a:buFont typeface="+mj-lt"/>
                <a:buAutoNum type="arabicPeriod"/>
              </a:pPr>
              <a:r>
                <a:rPr lang="en-US" altLang="ko-KR" sz="1600" dirty="0" err="1" smtClean="0"/>
                <a:t>const</a:t>
              </a:r>
              <a:r>
                <a:rPr lang="en-US" altLang="ko-KR" sz="1600" dirty="0" smtClean="0"/>
                <a:t> </a:t>
              </a:r>
              <a:r>
                <a:rPr lang="en-US" altLang="ko-KR" sz="1600" dirty="0" err="1"/>
                <a:t>clientId</a:t>
              </a:r>
              <a:r>
                <a:rPr lang="en-US" altLang="ko-KR" sz="1600" dirty="0"/>
                <a:t> = </a:t>
              </a:r>
              <a:r>
                <a:rPr lang="en-US" altLang="ko-KR" sz="1600" dirty="0" err="1"/>
                <a:t>clientCnt</a:t>
              </a:r>
              <a:r>
                <a:rPr lang="en-US" altLang="ko-KR" sz="1600" dirty="0"/>
                <a:t>;</a:t>
              </a:r>
              <a:endParaRPr lang="ko-KR" altLang="ko-KR" sz="1600"/>
            </a:p>
            <a:p>
              <a:pPr marL="342900" lvl="0" indent="-342900">
                <a:buFont typeface="+mj-lt"/>
                <a:buAutoNum type="arabicPeriod"/>
              </a:pPr>
              <a:r>
                <a:rPr lang="en-US" altLang="ko-KR" sz="1600" dirty="0" err="1" smtClean="0"/>
                <a:t>clientCnt</a:t>
              </a:r>
              <a:r>
                <a:rPr lang="en-US" altLang="ko-KR" sz="1600" dirty="0" smtClean="0"/>
                <a:t> </a:t>
              </a:r>
              <a:r>
                <a:rPr lang="en-US" altLang="ko-KR" sz="1600" dirty="0"/>
                <a:t>+= 1;</a:t>
              </a:r>
              <a:endParaRPr lang="ko-KR" altLang="ko-KR" sz="1600"/>
            </a:p>
            <a:p>
              <a:pPr marL="342900" lvl="0" indent="-342900">
                <a:buFont typeface="+mj-lt"/>
                <a:buAutoNum type="arabicPeriod"/>
              </a:pPr>
              <a:r>
                <a:rPr lang="en-US" altLang="ko-KR" sz="1600" dirty="0"/>
                <a:t>  </a:t>
              </a:r>
              <a:endParaRPr lang="ko-KR" altLang="ko-KR" sz="1600"/>
            </a:p>
            <a:p>
              <a:pPr marL="342900" lvl="0" indent="-342900">
                <a:buFont typeface="+mj-lt"/>
                <a:buAutoNum type="arabicPeriod"/>
              </a:pPr>
              <a:r>
                <a:rPr lang="en-US" altLang="ko-KR" sz="1600" dirty="0" err="1" smtClean="0"/>
                <a:t>const</a:t>
              </a:r>
              <a:r>
                <a:rPr lang="en-US" altLang="ko-KR" sz="1600" dirty="0" smtClean="0"/>
                <a:t> </a:t>
              </a:r>
              <a:r>
                <a:rPr lang="en-US" altLang="ko-KR" sz="1600" dirty="0" err="1"/>
                <a:t>clientIp</a:t>
              </a:r>
              <a:r>
                <a:rPr lang="en-US" altLang="ko-KR" sz="1600" dirty="0"/>
                <a:t> = </a:t>
              </a:r>
              <a:r>
                <a:rPr lang="en-US" altLang="ko-KR" sz="1600" dirty="0" err="1"/>
                <a:t>handshakeRequest.headers</a:t>
              </a:r>
              <a:r>
                <a:rPr lang="en-US" altLang="ko-KR" sz="1600" dirty="0"/>
                <a:t>['x-forwarded-for'] || </a:t>
              </a:r>
              <a:r>
                <a:rPr lang="en-US" altLang="ko-KR" sz="1600" dirty="0" err="1"/>
                <a:t>handshakeRequest.socket.remoteAddress</a:t>
              </a:r>
              <a:r>
                <a:rPr lang="en-US" altLang="ko-KR" sz="1600" dirty="0"/>
                <a:t>;</a:t>
              </a:r>
              <a:endParaRPr lang="ko-KR" altLang="ko-KR" sz="1600"/>
            </a:p>
            <a:p>
              <a:pPr marL="342900" lvl="0" indent="-342900">
                <a:buFont typeface="+mj-lt"/>
                <a:buAutoNum type="arabicPeriod"/>
              </a:pPr>
              <a:r>
                <a:rPr lang="en-US" altLang="ko-KR" sz="1600" dirty="0"/>
                <a:t> </a:t>
              </a:r>
              <a:endParaRPr lang="ko-KR" altLang="ko-KR" sz="1600"/>
            </a:p>
            <a:p>
              <a:pPr marL="342900" lvl="0" indent="-342900">
                <a:buFont typeface="+mj-lt"/>
                <a:buAutoNum type="arabicPeriod"/>
              </a:pPr>
              <a:r>
                <a:rPr lang="en-US" altLang="ko-KR" sz="1600" dirty="0" smtClean="0"/>
                <a:t>// </a:t>
              </a:r>
              <a:r>
                <a:rPr lang="ko-KR" altLang="ko-KR" sz="1600"/>
                <a:t>최초 연결 시 클라이언트로 메시지를 보냄</a:t>
              </a:r>
            </a:p>
            <a:p>
              <a:pPr marL="342900" lvl="0" indent="-342900">
                <a:buFont typeface="+mj-lt"/>
                <a:buAutoNum type="arabicPeriod"/>
              </a:pPr>
              <a:r>
                <a:rPr lang="en-US" altLang="ko-KR" sz="1600" dirty="0" err="1" smtClean="0"/>
                <a:t>wsClient.send</a:t>
              </a:r>
              <a:r>
                <a:rPr lang="en-US" altLang="ko-KR" sz="1600" dirty="0"/>
                <a:t>("Hello, </a:t>
              </a:r>
              <a:r>
                <a:rPr lang="en-US" altLang="ko-KR" sz="1600" dirty="0" err="1"/>
                <a:t>WebSocket</a:t>
              </a:r>
              <a:r>
                <a:rPr lang="en-US" altLang="ko-KR" sz="1600" dirty="0"/>
                <a:t> client! It's your server! Your client ID is " + </a:t>
              </a:r>
              <a:r>
                <a:rPr lang="en-US" altLang="ko-KR" sz="1600" dirty="0" err="1"/>
                <a:t>clientId</a:t>
              </a:r>
              <a:r>
                <a:rPr lang="en-US" altLang="ko-KR" sz="1600" dirty="0"/>
                <a:t>);</a:t>
              </a:r>
              <a:endParaRPr lang="ko-KR" altLang="ko-KR" sz="1600"/>
            </a:p>
            <a:p>
              <a:pPr marL="342900" lvl="0" indent="-342900">
                <a:buFont typeface="+mj-lt"/>
                <a:buAutoNum type="arabicPeriod"/>
              </a:pPr>
              <a:r>
                <a:rPr lang="en-US" altLang="ko-KR" sz="1600" dirty="0" smtClean="0"/>
                <a:t>console.log</a:t>
              </a:r>
              <a:r>
                <a:rPr lang="en-US" altLang="ko-KR" sz="1600" dirty="0"/>
                <a:t>("====================================");</a:t>
              </a:r>
              <a:endParaRPr lang="ko-KR" altLang="ko-KR" sz="1600"/>
            </a:p>
            <a:p>
              <a:pPr marL="342900" lvl="0" indent="-342900">
                <a:buFont typeface="+mj-lt"/>
                <a:buAutoNum type="arabicPeriod"/>
              </a:pPr>
              <a:r>
                <a:rPr lang="en-US" altLang="ko-KR" sz="1600" dirty="0" smtClean="0"/>
                <a:t>console.log</a:t>
              </a:r>
              <a:r>
                <a:rPr lang="en-US" altLang="ko-KR" sz="1600" dirty="0"/>
                <a:t>("</a:t>
              </a:r>
              <a:r>
                <a:rPr lang="en-US" altLang="ko-KR" sz="1600" dirty="0" err="1"/>
                <a:t>WebSocket</a:t>
              </a:r>
              <a:r>
                <a:rPr lang="en-US" altLang="ko-KR" sz="1600" dirty="0"/>
                <a:t> Connection is established!");</a:t>
              </a:r>
              <a:endParaRPr lang="ko-KR" altLang="ko-KR" sz="1600"/>
            </a:p>
            <a:p>
              <a:pPr marL="342900" lvl="0" indent="-342900">
                <a:buFont typeface="+mj-lt"/>
                <a:buAutoNum type="arabicPeriod"/>
              </a:pPr>
              <a:r>
                <a:rPr lang="en-US" altLang="ko-KR" sz="1600" dirty="0" smtClean="0"/>
                <a:t>console.log</a:t>
              </a:r>
              <a:r>
                <a:rPr lang="en-US" altLang="ko-KR" sz="1600" dirty="0"/>
                <a:t>("IP: " + </a:t>
              </a:r>
              <a:r>
                <a:rPr lang="en-US" altLang="ko-KR" sz="1600" dirty="0" err="1"/>
                <a:t>clientIp</a:t>
              </a:r>
              <a:r>
                <a:rPr lang="en-US" altLang="ko-KR" sz="1600" dirty="0"/>
                <a:t>);</a:t>
              </a:r>
              <a:endParaRPr lang="ko-KR" altLang="ko-KR" sz="1600"/>
            </a:p>
            <a:p>
              <a:pPr marL="342900" lvl="0" indent="-342900">
                <a:buFont typeface="+mj-lt"/>
                <a:buAutoNum type="arabicPeriod"/>
              </a:pPr>
              <a:r>
                <a:rPr lang="en-US" altLang="ko-KR" sz="1600" dirty="0" smtClean="0"/>
                <a:t>console.log("====================================");</a:t>
              </a:r>
            </a:p>
            <a:p>
              <a:pPr marL="342900" lvl="0" indent="-342900">
                <a:buFont typeface="+mj-lt"/>
                <a:buAutoNum type="arabicPeriod"/>
              </a:pPr>
              <a:r>
                <a:rPr lang="en-US" altLang="ko-KR" sz="1600" dirty="0" smtClean="0"/>
                <a:t> </a:t>
              </a:r>
              <a:endParaRPr lang="en-US" altLang="ko-KR" sz="1600" dirty="0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7543800" y="4258128"/>
              <a:ext cx="8839200" cy="3048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tlCol="0" anchor="ctr"/>
            <a:lstStyle/>
            <a:p>
              <a:r>
                <a:rPr lang="en-US" altLang="ko-KR" sz="1600" dirty="0" err="1" smtClean="0"/>
                <a:t>sh</a:t>
              </a:r>
              <a:endParaRPr lang="ko-KR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4051106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0" y="2857500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그룹 15"/>
          <p:cNvGrpSpPr/>
          <p:nvPr/>
        </p:nvGrpSpPr>
        <p:grpSpPr>
          <a:xfrm>
            <a:off x="6552000" y="1888587"/>
            <a:ext cx="11278800" cy="939369"/>
            <a:chOff x="3121296" y="903191"/>
            <a:chExt cx="9122955" cy="939369"/>
          </a:xfrm>
        </p:grpSpPr>
        <p:sp>
          <p:nvSpPr>
            <p:cNvPr id="17" name="직사각형 16"/>
            <p:cNvSpPr/>
            <p:nvPr/>
          </p:nvSpPr>
          <p:spPr>
            <a:xfrm>
              <a:off x="3121296" y="903191"/>
              <a:ext cx="6965729" cy="4462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300" b="1" dirty="0" smtClean="0">
                  <a:solidFill>
                    <a:srgbClr val="A5003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| </a:t>
              </a:r>
              <a:r>
                <a:rPr lang="en-US" altLang="ko-KR" sz="2300" b="1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server.js</a:t>
              </a:r>
              <a:endParaRPr lang="ko-KR" altLang="en-US" sz="23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354356" y="1338704"/>
              <a:ext cx="8889895" cy="5038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937987" y="4915634"/>
            <a:ext cx="4343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en-US" altLang="ko-KR" dirty="0" err="1" smtClean="0"/>
              <a:t>WebSocket</a:t>
            </a:r>
            <a:endParaRPr lang="en-US" altLang="ko-KR" dirty="0"/>
          </a:p>
          <a:p>
            <a:r>
              <a:rPr lang="ko-KR" altLang="en-US" dirty="0" smtClean="0"/>
              <a:t>샘플 </a:t>
            </a:r>
            <a:r>
              <a:rPr lang="ko-KR" altLang="en-US" dirty="0" err="1" smtClean="0"/>
              <a:t>앱</a:t>
            </a:r>
            <a:endParaRPr lang="en-US" altLang="ko-KR" dirty="0" smtClean="0"/>
          </a:p>
        </p:txBody>
      </p:sp>
      <p:sp>
        <p:nvSpPr>
          <p:cNvPr id="11" name="직사각형 10"/>
          <p:cNvSpPr/>
          <p:nvPr/>
        </p:nvSpPr>
        <p:spPr>
          <a:xfrm>
            <a:off x="6840134" y="2348526"/>
            <a:ext cx="3645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err="1" smtClean="0">
                <a:ea typeface="LG스마트체 Regular" panose="020B0600000101010101" pitchFamily="50" charset="-127"/>
                <a:cs typeface="Times New Roman" panose="02020603050405020304" pitchFamily="18" charset="0"/>
              </a:rPr>
              <a:t>WebSocket</a:t>
            </a:r>
            <a:r>
              <a:rPr lang="ko-KR" altLang="ko-KR" sz="2000" smtClean="0">
                <a:ea typeface="LG스마트체 Regular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2000" dirty="0">
                <a:ea typeface="LG스마트체 Regular" panose="020B0600000101010101" pitchFamily="50" charset="-127"/>
                <a:cs typeface="Times New Roman" panose="02020603050405020304" pitchFamily="18" charset="0"/>
              </a:rPr>
              <a:t>서버의 동작을 설정</a:t>
            </a:r>
            <a:endParaRPr lang="ko-KR" altLang="en-US" sz="2000" dirty="0"/>
          </a:p>
        </p:txBody>
      </p:sp>
      <p:grpSp>
        <p:nvGrpSpPr>
          <p:cNvPr id="12" name="그룹 11"/>
          <p:cNvGrpSpPr/>
          <p:nvPr/>
        </p:nvGrpSpPr>
        <p:grpSpPr>
          <a:xfrm>
            <a:off x="7162800" y="2908791"/>
            <a:ext cx="8839200" cy="6841398"/>
            <a:chOff x="7543800" y="4258128"/>
            <a:chExt cx="8839200" cy="6841398"/>
          </a:xfrm>
        </p:grpSpPr>
        <p:sp>
          <p:nvSpPr>
            <p:cNvPr id="15" name="모서리가 둥근 직사각형 14"/>
            <p:cNvSpPr/>
            <p:nvPr/>
          </p:nvSpPr>
          <p:spPr>
            <a:xfrm>
              <a:off x="7543800" y="4334328"/>
              <a:ext cx="8839200" cy="6765198"/>
            </a:xfrm>
            <a:prstGeom prst="roundRect">
              <a:avLst>
                <a:gd name="adj" fmla="val 1203"/>
              </a:avLst>
            </a:prstGeom>
            <a:solidFill>
              <a:schemeClr val="tx1"/>
            </a:solidFill>
            <a:ln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0" bIns="216000" rtlCol="0" anchor="ctr"/>
            <a:lstStyle/>
            <a:p>
              <a:pPr marL="342900" lvl="0" indent="-342900">
                <a:buFont typeface="+mj-lt"/>
                <a:buAutoNum type="arabicPeriod" startAt="23"/>
              </a:pPr>
              <a:r>
                <a:rPr lang="en-US" altLang="ko-KR" sz="1600" dirty="0"/>
                <a:t> // 10</a:t>
              </a:r>
              <a:r>
                <a:rPr lang="ko-KR" altLang="ko-KR" sz="1600"/>
                <a:t>초 마다 연결 유지 시간 출력</a:t>
              </a:r>
            </a:p>
            <a:p>
              <a:pPr marL="342900" lvl="0" indent="-342900">
                <a:buFont typeface="+mj-lt"/>
                <a:buAutoNum type="arabicPeriod" startAt="23"/>
              </a:pPr>
              <a:r>
                <a:rPr lang="en-US" altLang="ko-KR" sz="1600" dirty="0"/>
                <a:t>  let </a:t>
              </a:r>
              <a:r>
                <a:rPr lang="en-US" altLang="ko-KR" sz="1600" dirty="0" err="1"/>
                <a:t>elapsedTime</a:t>
              </a:r>
              <a:r>
                <a:rPr lang="en-US" altLang="ko-KR" sz="1600" dirty="0"/>
                <a:t> = 10; </a:t>
              </a:r>
              <a:endParaRPr lang="ko-KR" altLang="ko-KR" sz="1600"/>
            </a:p>
            <a:p>
              <a:pPr marL="342900" lvl="0" indent="-342900">
                <a:buFont typeface="+mj-lt"/>
                <a:buAutoNum type="arabicPeriod" startAt="23"/>
              </a:pPr>
              <a:r>
                <a:rPr lang="en-US" altLang="ko-KR" sz="1600" dirty="0"/>
                <a:t>  let </a:t>
              </a:r>
              <a:r>
                <a:rPr lang="en-US" altLang="ko-KR" sz="1600" dirty="0" err="1"/>
                <a:t>tenSecsReminder</a:t>
              </a:r>
              <a:r>
                <a:rPr lang="en-US" altLang="ko-KR" sz="1600" dirty="0"/>
                <a:t> = </a:t>
              </a:r>
              <a:r>
                <a:rPr lang="en-US" altLang="ko-KR" sz="1600" dirty="0" err="1"/>
                <a:t>cron.schedule</a:t>
              </a:r>
              <a:r>
                <a:rPr lang="en-US" altLang="ko-KR" sz="1600" dirty="0"/>
                <a:t>('*/10 * * * * *', function () {</a:t>
              </a:r>
              <a:endParaRPr lang="ko-KR" altLang="ko-KR" sz="1600"/>
            </a:p>
            <a:p>
              <a:pPr marL="342900" lvl="0" indent="-342900">
                <a:buFont typeface="+mj-lt"/>
                <a:buAutoNum type="arabicPeriod" startAt="23"/>
              </a:pPr>
              <a:r>
                <a:rPr lang="en-US" altLang="ko-KR" sz="1600" dirty="0"/>
                <a:t> </a:t>
              </a:r>
              <a:endParaRPr lang="ko-KR" altLang="ko-KR" sz="1600"/>
            </a:p>
            <a:p>
              <a:pPr marL="342900" lvl="0" indent="-342900">
                <a:buFont typeface="+mj-lt"/>
                <a:buAutoNum type="arabicPeriod" startAt="23"/>
              </a:pPr>
              <a:r>
                <a:rPr lang="en-US" altLang="ko-KR" sz="1600" dirty="0"/>
                <a:t>    if (</a:t>
              </a:r>
              <a:r>
                <a:rPr lang="en-US" altLang="ko-KR" sz="1600" dirty="0" err="1"/>
                <a:t>elapsedTime</a:t>
              </a:r>
              <a:r>
                <a:rPr lang="en-US" altLang="ko-KR" sz="1600" dirty="0"/>
                <a:t> == 300) { // 300</a:t>
              </a:r>
              <a:r>
                <a:rPr lang="ko-KR" altLang="ko-KR" sz="1600"/>
                <a:t>초 이상 연결 유지 시 종료</a:t>
              </a:r>
            </a:p>
            <a:p>
              <a:pPr marL="342900" lvl="0" indent="-342900">
                <a:buFont typeface="+mj-lt"/>
                <a:buAutoNum type="arabicPeriod" startAt="23"/>
              </a:pPr>
              <a:r>
                <a:rPr lang="en-US" altLang="ko-KR" sz="1600" dirty="0"/>
                <a:t>      </a:t>
              </a:r>
              <a:r>
                <a:rPr lang="en-US" altLang="ko-KR" sz="1600" dirty="0" err="1"/>
                <a:t>tenSecsReminder.stop</a:t>
              </a:r>
              <a:r>
                <a:rPr lang="en-US" altLang="ko-KR" sz="1600" dirty="0"/>
                <a:t>();</a:t>
              </a:r>
              <a:endParaRPr lang="ko-KR" altLang="ko-KR" sz="1600"/>
            </a:p>
            <a:p>
              <a:pPr marL="342900" lvl="0" indent="-342900">
                <a:buFont typeface="+mj-lt"/>
                <a:buAutoNum type="arabicPeriod" startAt="23"/>
              </a:pPr>
              <a:r>
                <a:rPr lang="en-US" altLang="ko-KR" sz="1600" dirty="0"/>
                <a:t>      </a:t>
              </a:r>
              <a:r>
                <a:rPr lang="en-US" altLang="ko-KR" sz="1600" dirty="0" err="1"/>
                <a:t>wsClient.close</a:t>
              </a:r>
              <a:r>
                <a:rPr lang="en-US" altLang="ko-KR" sz="1600" dirty="0"/>
                <a:t>();</a:t>
              </a:r>
              <a:endParaRPr lang="ko-KR" altLang="ko-KR" sz="1600"/>
            </a:p>
            <a:p>
              <a:pPr marL="342900" lvl="0" indent="-342900">
                <a:buFont typeface="+mj-lt"/>
                <a:buAutoNum type="arabicPeriod" startAt="23"/>
              </a:pPr>
              <a:r>
                <a:rPr lang="en-US" altLang="ko-KR" sz="1600" dirty="0"/>
                <a:t>    }</a:t>
              </a:r>
              <a:endParaRPr lang="ko-KR" altLang="ko-KR" sz="1600"/>
            </a:p>
            <a:p>
              <a:pPr marL="342900" lvl="0" indent="-342900">
                <a:buFont typeface="+mj-lt"/>
                <a:buAutoNum type="arabicPeriod" startAt="23"/>
              </a:pPr>
              <a:r>
                <a:rPr lang="en-US" altLang="ko-KR" sz="1600" dirty="0"/>
                <a:t> </a:t>
              </a:r>
              <a:endParaRPr lang="ko-KR" altLang="ko-KR" sz="1600"/>
            </a:p>
            <a:p>
              <a:pPr marL="342900" lvl="0" indent="-342900">
                <a:buFont typeface="+mj-lt"/>
                <a:buAutoNum type="arabicPeriod" startAt="23"/>
              </a:pPr>
              <a:r>
                <a:rPr lang="en-US" altLang="ko-KR" sz="1600" dirty="0"/>
                <a:t>    console.log("Client " + </a:t>
              </a:r>
              <a:r>
                <a:rPr lang="en-US" altLang="ko-KR" sz="1600" dirty="0" err="1"/>
                <a:t>clientId</a:t>
              </a:r>
              <a:r>
                <a:rPr lang="en-US" altLang="ko-KR" sz="1600" dirty="0"/>
                <a:t> + " </a:t>
              </a:r>
              <a:r>
                <a:rPr lang="ko-KR" altLang="ko-KR" sz="1600"/>
                <a:t>접속 시간 </a:t>
              </a:r>
              <a:r>
                <a:rPr lang="en-US" altLang="ko-KR" sz="1600" dirty="0"/>
                <a:t>" + </a:t>
              </a:r>
              <a:r>
                <a:rPr lang="en-US" altLang="ko-KR" sz="1600" dirty="0" err="1"/>
                <a:t>elapsedTime</a:t>
              </a:r>
              <a:r>
                <a:rPr lang="en-US" altLang="ko-KR" sz="1600" dirty="0"/>
                <a:t> + "</a:t>
              </a:r>
              <a:r>
                <a:rPr lang="ko-KR" altLang="ko-KR" sz="1600"/>
                <a:t>초 경과</a:t>
              </a:r>
              <a:r>
                <a:rPr lang="en-US" altLang="ko-KR" sz="1600" dirty="0"/>
                <a:t>");</a:t>
              </a:r>
              <a:endParaRPr lang="ko-KR" altLang="ko-KR" sz="1600"/>
            </a:p>
            <a:p>
              <a:pPr marL="342900" lvl="0" indent="-342900">
                <a:buFont typeface="+mj-lt"/>
                <a:buAutoNum type="arabicPeriod" startAt="23"/>
              </a:pPr>
              <a:r>
                <a:rPr lang="en-US" altLang="ko-KR" sz="1600" dirty="0"/>
                <a:t>    </a:t>
              </a:r>
              <a:r>
                <a:rPr lang="en-US" altLang="ko-KR" sz="1600" dirty="0" err="1"/>
                <a:t>wsClient.send</a:t>
              </a:r>
              <a:r>
                <a:rPr lang="en-US" altLang="ko-KR" sz="1600" dirty="0"/>
                <a:t>("Client " + </a:t>
              </a:r>
              <a:r>
                <a:rPr lang="en-US" altLang="ko-KR" sz="1600" dirty="0" err="1"/>
                <a:t>clientId</a:t>
              </a:r>
              <a:r>
                <a:rPr lang="en-US" altLang="ko-KR" sz="1600" dirty="0"/>
                <a:t> + " </a:t>
              </a:r>
              <a:r>
                <a:rPr lang="ko-KR" altLang="ko-KR" sz="1600"/>
                <a:t>접속 시간 </a:t>
              </a:r>
              <a:r>
                <a:rPr lang="en-US" altLang="ko-KR" sz="1600" dirty="0"/>
                <a:t>" + </a:t>
              </a:r>
              <a:r>
                <a:rPr lang="en-US" altLang="ko-KR" sz="1600" dirty="0" err="1"/>
                <a:t>elapsedTime</a:t>
              </a:r>
              <a:r>
                <a:rPr lang="en-US" altLang="ko-KR" sz="1600" dirty="0"/>
                <a:t> + "</a:t>
              </a:r>
              <a:r>
                <a:rPr lang="ko-KR" altLang="ko-KR" sz="1600"/>
                <a:t>초 경과</a:t>
              </a:r>
              <a:r>
                <a:rPr lang="en-US" altLang="ko-KR" sz="1600" dirty="0"/>
                <a:t>");</a:t>
              </a:r>
              <a:endParaRPr lang="ko-KR" altLang="ko-KR" sz="1600"/>
            </a:p>
            <a:p>
              <a:pPr marL="342900" lvl="0" indent="-342900">
                <a:buFont typeface="+mj-lt"/>
                <a:buAutoNum type="arabicPeriod" startAt="23"/>
              </a:pPr>
              <a:r>
                <a:rPr lang="en-US" altLang="ko-KR" sz="1600" dirty="0"/>
                <a:t> </a:t>
              </a:r>
              <a:endParaRPr lang="ko-KR" altLang="ko-KR" sz="1600"/>
            </a:p>
            <a:p>
              <a:pPr marL="342900" lvl="0" indent="-342900">
                <a:buFont typeface="+mj-lt"/>
                <a:buAutoNum type="arabicPeriod" startAt="23"/>
              </a:pPr>
              <a:r>
                <a:rPr lang="en-US" altLang="ko-KR" sz="1600" dirty="0"/>
                <a:t>    </a:t>
              </a:r>
              <a:r>
                <a:rPr lang="en-US" altLang="ko-KR" sz="1600" dirty="0" err="1"/>
                <a:t>elapsedTime</a:t>
              </a:r>
              <a:r>
                <a:rPr lang="en-US" altLang="ko-KR" sz="1600" dirty="0"/>
                <a:t> += 10;</a:t>
              </a:r>
              <a:endParaRPr lang="ko-KR" altLang="ko-KR" sz="1600"/>
            </a:p>
            <a:p>
              <a:pPr marL="342900" lvl="0" indent="-342900">
                <a:buFont typeface="+mj-lt"/>
                <a:buAutoNum type="arabicPeriod" startAt="23"/>
              </a:pPr>
              <a:r>
                <a:rPr lang="en-US" altLang="ko-KR" sz="1600" dirty="0"/>
                <a:t>  },</a:t>
              </a:r>
              <a:endParaRPr lang="ko-KR" altLang="ko-KR" sz="1600"/>
            </a:p>
            <a:p>
              <a:pPr marL="342900" lvl="0" indent="-342900">
                <a:buFont typeface="+mj-lt"/>
                <a:buAutoNum type="arabicPeriod" startAt="23"/>
              </a:pPr>
              <a:r>
                <a:rPr lang="en-US" altLang="ko-KR" sz="1600" dirty="0"/>
                <a:t>  {</a:t>
              </a:r>
              <a:endParaRPr lang="ko-KR" altLang="ko-KR" sz="1600"/>
            </a:p>
            <a:p>
              <a:pPr marL="342900" lvl="0" indent="-342900">
                <a:buFont typeface="+mj-lt"/>
                <a:buAutoNum type="arabicPeriod" startAt="23"/>
              </a:pPr>
              <a:r>
                <a:rPr lang="en-US" altLang="ko-KR" sz="1600" dirty="0"/>
                <a:t>    schedule: false</a:t>
              </a:r>
              <a:endParaRPr lang="ko-KR" altLang="ko-KR" sz="1600"/>
            </a:p>
            <a:p>
              <a:pPr marL="342900" lvl="0" indent="-342900">
                <a:buFont typeface="+mj-lt"/>
                <a:buAutoNum type="arabicPeriod" startAt="23"/>
              </a:pPr>
              <a:r>
                <a:rPr lang="en-US" altLang="ko-KR" sz="1600" dirty="0"/>
                <a:t>  });</a:t>
              </a:r>
              <a:endParaRPr lang="ko-KR" altLang="ko-KR" sz="1600"/>
            </a:p>
            <a:p>
              <a:pPr marL="342900" lvl="0" indent="-342900">
                <a:buFont typeface="+mj-lt"/>
                <a:buAutoNum type="arabicPeriod" startAt="23"/>
              </a:pPr>
              <a:r>
                <a:rPr lang="en-US" altLang="ko-KR" sz="1600" dirty="0"/>
                <a:t> </a:t>
              </a:r>
              <a:endParaRPr lang="ko-KR" altLang="ko-KR" sz="1600"/>
            </a:p>
            <a:p>
              <a:pPr marL="342900" lvl="0" indent="-342900">
                <a:buFont typeface="+mj-lt"/>
                <a:buAutoNum type="arabicPeriod" startAt="23"/>
              </a:pPr>
              <a:r>
                <a:rPr lang="en-US" altLang="ko-KR" sz="1600" dirty="0"/>
                <a:t>  // </a:t>
              </a:r>
              <a:r>
                <a:rPr lang="ko-KR" altLang="ko-KR" sz="1600"/>
                <a:t>연결 유지 시간 출력 프로세스 시작</a:t>
              </a:r>
            </a:p>
            <a:p>
              <a:pPr marL="342900" lvl="0" indent="-342900">
                <a:buFont typeface="+mj-lt"/>
                <a:buAutoNum type="arabicPeriod" startAt="23"/>
              </a:pPr>
              <a:r>
                <a:rPr lang="en-US" altLang="ko-KR" sz="1600" dirty="0"/>
                <a:t>  </a:t>
              </a:r>
              <a:r>
                <a:rPr lang="en-US" altLang="ko-KR" sz="1600" dirty="0" err="1"/>
                <a:t>tenSecsReminder.start</a:t>
              </a:r>
              <a:r>
                <a:rPr lang="en-US" altLang="ko-KR" sz="1600" dirty="0"/>
                <a:t>();</a:t>
              </a:r>
              <a:endParaRPr lang="ko-KR" altLang="ko-KR" sz="1600"/>
            </a:p>
            <a:p>
              <a:pPr marL="342900" lvl="0" indent="-342900">
                <a:buFont typeface="+mj-lt"/>
                <a:buAutoNum type="arabicPeriod" startAt="23"/>
              </a:pPr>
              <a:r>
                <a:rPr lang="en-US" altLang="ko-KR" sz="1600" dirty="0"/>
                <a:t> </a:t>
              </a:r>
              <a:endParaRPr lang="ko-KR" altLang="ko-KR" sz="1600"/>
            </a:p>
            <a:p>
              <a:pPr marL="342900" lvl="0" indent="-342900">
                <a:buFont typeface="+mj-lt"/>
                <a:buAutoNum type="arabicPeriod" startAt="23"/>
              </a:pPr>
              <a:r>
                <a:rPr lang="en-US" altLang="ko-KR" sz="1600" dirty="0"/>
                <a:t>  </a:t>
              </a:r>
              <a:r>
                <a:rPr lang="en-US" altLang="ko-KR" sz="1600" dirty="0" err="1"/>
                <a:t>wsClient.on</a:t>
              </a:r>
              <a:r>
                <a:rPr lang="en-US" altLang="ko-KR" sz="1600" dirty="0"/>
                <a:t>('close', () =&gt; {</a:t>
              </a:r>
              <a:endParaRPr lang="ko-KR" altLang="ko-KR" sz="1600"/>
            </a:p>
            <a:p>
              <a:pPr marL="342900" lvl="0" indent="-342900">
                <a:buFont typeface="+mj-lt"/>
                <a:buAutoNum type="arabicPeriod" startAt="23"/>
              </a:pPr>
              <a:r>
                <a:rPr lang="en-US" altLang="ko-KR" sz="1600" dirty="0"/>
                <a:t>    console.log('Client: [' + </a:t>
              </a:r>
              <a:r>
                <a:rPr lang="en-US" altLang="ko-KR" sz="1600" dirty="0" err="1"/>
                <a:t>clientId</a:t>
              </a:r>
              <a:r>
                <a:rPr lang="en-US" altLang="ko-KR" sz="1600" dirty="0"/>
                <a:t> + '] is disconnected.');</a:t>
              </a:r>
              <a:endParaRPr lang="ko-KR" altLang="ko-KR" sz="1600"/>
            </a:p>
            <a:p>
              <a:pPr marL="342900" lvl="0" indent="-342900">
                <a:buFont typeface="+mj-lt"/>
                <a:buAutoNum type="arabicPeriod" startAt="23"/>
              </a:pPr>
              <a:r>
                <a:rPr lang="en-US" altLang="ko-KR" sz="1600" dirty="0"/>
                <a:t>    </a:t>
              </a:r>
              <a:r>
                <a:rPr lang="en-US" altLang="ko-KR" sz="1600" dirty="0" err="1"/>
                <a:t>tenSecsReminder.stop</a:t>
              </a:r>
              <a:r>
                <a:rPr lang="en-US" altLang="ko-KR" sz="1600" dirty="0"/>
                <a:t>();</a:t>
              </a:r>
              <a:endParaRPr lang="ko-KR" altLang="ko-KR" sz="1600"/>
            </a:p>
            <a:p>
              <a:pPr marL="342900" lvl="0" indent="-342900">
                <a:buFont typeface="+mj-lt"/>
                <a:buAutoNum type="arabicPeriod" startAt="23"/>
              </a:pPr>
              <a:r>
                <a:rPr lang="en-US" altLang="ko-KR" sz="1600" dirty="0"/>
                <a:t>  });</a:t>
              </a:r>
              <a:endParaRPr lang="ko-KR" altLang="ko-KR" sz="1600" dirty="0"/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7543800" y="4258128"/>
              <a:ext cx="8839200" cy="3048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tlCol="0" anchor="ctr"/>
            <a:lstStyle/>
            <a:p>
              <a:r>
                <a:rPr lang="en-US" altLang="ko-KR" sz="1600" dirty="0" err="1" smtClean="0"/>
                <a:t>sh</a:t>
              </a:r>
              <a:endParaRPr lang="ko-KR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241975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0" y="2857500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그룹 15"/>
          <p:cNvGrpSpPr/>
          <p:nvPr/>
        </p:nvGrpSpPr>
        <p:grpSpPr>
          <a:xfrm>
            <a:off x="6552000" y="1888587"/>
            <a:ext cx="11278800" cy="939369"/>
            <a:chOff x="3121296" y="903191"/>
            <a:chExt cx="9122955" cy="939369"/>
          </a:xfrm>
        </p:grpSpPr>
        <p:sp>
          <p:nvSpPr>
            <p:cNvPr id="17" name="직사각형 16"/>
            <p:cNvSpPr/>
            <p:nvPr/>
          </p:nvSpPr>
          <p:spPr>
            <a:xfrm>
              <a:off x="3121296" y="903191"/>
              <a:ext cx="6965729" cy="4462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300" b="1" dirty="0" smtClean="0">
                  <a:solidFill>
                    <a:srgbClr val="A5003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| </a:t>
              </a:r>
              <a:r>
                <a:rPr lang="en-US" altLang="ko-KR" sz="2300" b="1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server.js</a:t>
              </a:r>
              <a:endParaRPr lang="ko-KR" altLang="en-US" sz="23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354356" y="1338704"/>
              <a:ext cx="8889895" cy="5038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937987" y="4915634"/>
            <a:ext cx="4343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en-US" altLang="ko-KR" dirty="0" err="1" smtClean="0"/>
              <a:t>WebSocket</a:t>
            </a:r>
            <a:endParaRPr lang="en-US" altLang="ko-KR" dirty="0"/>
          </a:p>
          <a:p>
            <a:r>
              <a:rPr lang="ko-KR" altLang="en-US" dirty="0" smtClean="0"/>
              <a:t>샘플 </a:t>
            </a:r>
            <a:r>
              <a:rPr lang="ko-KR" altLang="en-US" dirty="0" err="1" smtClean="0"/>
              <a:t>앱</a:t>
            </a:r>
            <a:endParaRPr lang="en-US" altLang="ko-KR" dirty="0" smtClean="0"/>
          </a:p>
        </p:txBody>
      </p:sp>
      <p:sp>
        <p:nvSpPr>
          <p:cNvPr id="11" name="직사각형 10"/>
          <p:cNvSpPr/>
          <p:nvPr/>
        </p:nvSpPr>
        <p:spPr>
          <a:xfrm>
            <a:off x="6840134" y="2348526"/>
            <a:ext cx="3645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err="1" smtClean="0">
                <a:ea typeface="LG스마트체 Regular" panose="020B0600000101010101" pitchFamily="50" charset="-127"/>
                <a:cs typeface="Times New Roman" panose="02020603050405020304" pitchFamily="18" charset="0"/>
              </a:rPr>
              <a:t>WebSocket</a:t>
            </a:r>
            <a:r>
              <a:rPr lang="ko-KR" altLang="ko-KR" sz="2000" smtClean="0">
                <a:ea typeface="LG스마트체 Regular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2000" dirty="0">
                <a:ea typeface="LG스마트체 Regular" panose="020B0600000101010101" pitchFamily="50" charset="-127"/>
                <a:cs typeface="Times New Roman" panose="02020603050405020304" pitchFamily="18" charset="0"/>
              </a:rPr>
              <a:t>서버의 동작을 설정</a:t>
            </a:r>
            <a:endParaRPr lang="ko-KR" altLang="en-US" sz="2000" dirty="0"/>
          </a:p>
        </p:txBody>
      </p:sp>
      <p:grpSp>
        <p:nvGrpSpPr>
          <p:cNvPr id="12" name="그룹 11"/>
          <p:cNvGrpSpPr/>
          <p:nvPr/>
        </p:nvGrpSpPr>
        <p:grpSpPr>
          <a:xfrm>
            <a:off x="7162800" y="2974105"/>
            <a:ext cx="8839200" cy="2301148"/>
            <a:chOff x="7543800" y="4258128"/>
            <a:chExt cx="8839200" cy="2301148"/>
          </a:xfrm>
        </p:grpSpPr>
        <p:sp>
          <p:nvSpPr>
            <p:cNvPr id="15" name="모서리가 둥근 직사각형 14"/>
            <p:cNvSpPr/>
            <p:nvPr/>
          </p:nvSpPr>
          <p:spPr>
            <a:xfrm>
              <a:off x="7543800" y="4334328"/>
              <a:ext cx="8839200" cy="2224948"/>
            </a:xfrm>
            <a:prstGeom prst="roundRect">
              <a:avLst>
                <a:gd name="adj" fmla="val 1203"/>
              </a:avLst>
            </a:prstGeom>
            <a:solidFill>
              <a:schemeClr val="tx1"/>
            </a:solidFill>
            <a:ln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0" bIns="216000" rtlCol="0" anchor="ctr"/>
            <a:lstStyle/>
            <a:p>
              <a:pPr marL="342900" lvl="0" indent="-342900">
                <a:buFont typeface="+mj-lt"/>
                <a:buAutoNum type="arabicPeriod" startAt="48"/>
              </a:pPr>
              <a:r>
                <a:rPr lang="en-US" altLang="ko-KR" sz="1600" dirty="0"/>
                <a:t> </a:t>
              </a:r>
              <a:endParaRPr lang="ko-KR" altLang="ko-KR" sz="1600"/>
            </a:p>
            <a:p>
              <a:pPr marL="342900" lvl="0" indent="-342900">
                <a:buFont typeface="+mj-lt"/>
                <a:buAutoNum type="arabicPeriod" startAt="48"/>
              </a:pPr>
              <a:r>
                <a:rPr lang="en-US" altLang="ko-KR" sz="1600" dirty="0"/>
                <a:t>  </a:t>
              </a:r>
              <a:r>
                <a:rPr lang="en-US" altLang="ko-KR" sz="1600" dirty="0" err="1"/>
                <a:t>wsClient.on</a:t>
              </a:r>
              <a:r>
                <a:rPr lang="en-US" altLang="ko-KR" sz="1600" dirty="0"/>
                <a:t>('message', message =&gt; {</a:t>
              </a:r>
              <a:endParaRPr lang="ko-KR" altLang="ko-KR" sz="1600"/>
            </a:p>
            <a:p>
              <a:pPr marL="342900" lvl="0" indent="-342900">
                <a:buFont typeface="+mj-lt"/>
                <a:buAutoNum type="arabicPeriod" startAt="48"/>
              </a:pPr>
              <a:r>
                <a:rPr lang="en-US" altLang="ko-KR" sz="1600" dirty="0"/>
                <a:t>    </a:t>
              </a:r>
              <a:r>
                <a:rPr lang="en-US" altLang="ko-KR" sz="1600" dirty="0" err="1"/>
                <a:t>const</a:t>
              </a:r>
              <a:r>
                <a:rPr lang="en-US" altLang="ko-KR" sz="1600" dirty="0"/>
                <a:t> </a:t>
              </a:r>
              <a:r>
                <a:rPr lang="en-US" altLang="ko-KR" sz="1600" dirty="0" err="1"/>
                <a:t>msgFromClient</a:t>
              </a:r>
              <a:r>
                <a:rPr lang="en-US" altLang="ko-KR" sz="1600" dirty="0"/>
                <a:t> = message;</a:t>
              </a:r>
              <a:endParaRPr lang="ko-KR" altLang="ko-KR" sz="1600"/>
            </a:p>
            <a:p>
              <a:pPr marL="342900" lvl="0" indent="-342900">
                <a:buFont typeface="+mj-lt"/>
                <a:buAutoNum type="arabicPeriod" startAt="48"/>
              </a:pPr>
              <a:r>
                <a:rPr lang="en-US" altLang="ko-KR" sz="1600" dirty="0"/>
                <a:t> </a:t>
              </a:r>
              <a:endParaRPr lang="ko-KR" altLang="ko-KR" sz="1600"/>
            </a:p>
            <a:p>
              <a:pPr marL="342900" lvl="0" indent="-342900">
                <a:buFont typeface="+mj-lt"/>
                <a:buAutoNum type="arabicPeriod" startAt="48"/>
              </a:pPr>
              <a:r>
                <a:rPr lang="en-US" altLang="ko-KR" sz="1600" dirty="0"/>
                <a:t>    console.log("Message from Client[" + </a:t>
              </a:r>
              <a:r>
                <a:rPr lang="en-US" altLang="ko-KR" sz="1600" dirty="0" err="1"/>
                <a:t>clientId</a:t>
              </a:r>
              <a:r>
                <a:rPr lang="en-US" altLang="ko-KR" sz="1600" dirty="0"/>
                <a:t> + "]:" + </a:t>
              </a:r>
              <a:r>
                <a:rPr lang="en-US" altLang="ko-KR" sz="1600" dirty="0" err="1"/>
                <a:t>msgFromClient</a:t>
              </a:r>
              <a:r>
                <a:rPr lang="en-US" altLang="ko-KR" sz="1600" dirty="0"/>
                <a:t>);</a:t>
              </a:r>
              <a:endParaRPr lang="ko-KR" altLang="ko-KR" sz="1600"/>
            </a:p>
            <a:p>
              <a:pPr marL="342900" lvl="0" indent="-342900">
                <a:buFont typeface="+mj-lt"/>
                <a:buAutoNum type="arabicPeriod" startAt="48"/>
              </a:pPr>
              <a:r>
                <a:rPr lang="en-US" altLang="ko-KR" sz="1600" dirty="0"/>
                <a:t>  });</a:t>
              </a:r>
              <a:endParaRPr lang="ko-KR" altLang="ko-KR" sz="1600"/>
            </a:p>
            <a:p>
              <a:pPr marL="342900" lvl="0" indent="-342900">
                <a:buFont typeface="+mj-lt"/>
                <a:buAutoNum type="arabicPeriod" startAt="48"/>
              </a:pPr>
              <a:r>
                <a:rPr lang="en-US" altLang="ko-KR" sz="1600" dirty="0"/>
                <a:t>});</a:t>
              </a:r>
              <a:endParaRPr lang="ko-KR" altLang="ko-KR" sz="1600" dirty="0"/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7543800" y="4258128"/>
              <a:ext cx="8839200" cy="3048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tlCol="0" anchor="ctr"/>
            <a:lstStyle/>
            <a:p>
              <a:r>
                <a:rPr lang="en-US" altLang="ko-KR" sz="1600" dirty="0" err="1" smtClean="0"/>
                <a:t>sh</a:t>
              </a:r>
              <a:endParaRPr lang="ko-KR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3563418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0" y="2857500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그룹 15"/>
          <p:cNvGrpSpPr/>
          <p:nvPr/>
        </p:nvGrpSpPr>
        <p:grpSpPr>
          <a:xfrm>
            <a:off x="6552000" y="1888587"/>
            <a:ext cx="11278800" cy="939369"/>
            <a:chOff x="3121296" y="903191"/>
            <a:chExt cx="9122955" cy="939369"/>
          </a:xfrm>
        </p:grpSpPr>
        <p:sp>
          <p:nvSpPr>
            <p:cNvPr id="17" name="직사각형 16"/>
            <p:cNvSpPr/>
            <p:nvPr/>
          </p:nvSpPr>
          <p:spPr>
            <a:xfrm>
              <a:off x="3121296" y="903191"/>
              <a:ext cx="6965729" cy="4462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300" b="1" dirty="0" smtClean="0">
                  <a:solidFill>
                    <a:srgbClr val="A5003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| </a:t>
              </a:r>
              <a:r>
                <a:rPr lang="en-US" altLang="ko-KR" sz="2300" b="1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client.js</a:t>
              </a:r>
              <a:endParaRPr lang="ko-KR" altLang="en-US" sz="23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354356" y="1338704"/>
              <a:ext cx="8889895" cy="5038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937987" y="4915634"/>
            <a:ext cx="4343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en-US" altLang="ko-KR" dirty="0" err="1" smtClean="0"/>
              <a:t>WebSocket</a:t>
            </a:r>
            <a:endParaRPr lang="en-US" altLang="ko-KR" dirty="0"/>
          </a:p>
          <a:p>
            <a:r>
              <a:rPr lang="ko-KR" altLang="en-US" dirty="0" smtClean="0"/>
              <a:t>샘플 </a:t>
            </a:r>
            <a:r>
              <a:rPr lang="ko-KR" altLang="en-US" dirty="0" err="1" smtClean="0"/>
              <a:t>앱</a:t>
            </a:r>
            <a:endParaRPr lang="en-US" altLang="ko-KR" dirty="0" smtClean="0"/>
          </a:p>
        </p:txBody>
      </p:sp>
      <p:sp>
        <p:nvSpPr>
          <p:cNvPr id="2" name="직사각형 1"/>
          <p:cNvSpPr/>
          <p:nvPr/>
        </p:nvSpPr>
        <p:spPr>
          <a:xfrm>
            <a:off x="6840134" y="2364407"/>
            <a:ext cx="48098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ea typeface="LG스마트체 Regular" panose="020B0600000101010101" pitchFamily="50" charset="-127"/>
                <a:cs typeface="Times New Roman" panose="02020603050405020304" pitchFamily="18" charset="0"/>
              </a:rPr>
              <a:t>WebSocket</a:t>
            </a:r>
            <a:r>
              <a:rPr lang="ko-KR" altLang="ko-KR" smtClean="0">
                <a:ea typeface="LG스마트체 Regular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dirty="0">
                <a:ea typeface="LG스마트체 Regular" panose="020B0600000101010101" pitchFamily="50" charset="-127"/>
                <a:cs typeface="Times New Roman" panose="02020603050405020304" pitchFamily="18" charset="0"/>
              </a:rPr>
              <a:t>클라이언트의 동작을 구성하는 파일</a:t>
            </a:r>
            <a:endParaRPr lang="ko-KR" altLang="en-US" dirty="0"/>
          </a:p>
        </p:txBody>
      </p:sp>
      <p:grpSp>
        <p:nvGrpSpPr>
          <p:cNvPr id="11" name="그룹 10"/>
          <p:cNvGrpSpPr/>
          <p:nvPr/>
        </p:nvGrpSpPr>
        <p:grpSpPr>
          <a:xfrm>
            <a:off x="7162800" y="2908791"/>
            <a:ext cx="8839200" cy="6959108"/>
            <a:chOff x="7543800" y="4258128"/>
            <a:chExt cx="8839200" cy="6959108"/>
          </a:xfrm>
        </p:grpSpPr>
        <p:sp>
          <p:nvSpPr>
            <p:cNvPr id="12" name="모서리가 둥근 직사각형 11"/>
            <p:cNvSpPr/>
            <p:nvPr/>
          </p:nvSpPr>
          <p:spPr>
            <a:xfrm>
              <a:off x="7543800" y="4334327"/>
              <a:ext cx="8839200" cy="6882909"/>
            </a:xfrm>
            <a:prstGeom prst="roundRect">
              <a:avLst>
                <a:gd name="adj" fmla="val 1203"/>
              </a:avLst>
            </a:prstGeom>
            <a:solidFill>
              <a:schemeClr val="tx1"/>
            </a:solidFill>
            <a:ln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0" bIns="216000" rtlCol="0" anchor="ctr"/>
            <a:lstStyle/>
            <a:p>
              <a:pPr marL="342900" lvl="0" indent="-342900">
                <a:buFont typeface="+mj-lt"/>
                <a:buAutoNum type="arabicPeriod"/>
              </a:pPr>
              <a:r>
                <a:rPr lang="en-US" altLang="ko-KR" sz="1600" dirty="0" err="1"/>
                <a:t>window.onload</a:t>
              </a:r>
              <a:r>
                <a:rPr lang="en-US" altLang="ko-KR" sz="1600" dirty="0"/>
                <a:t> = function () {</a:t>
              </a:r>
              <a:endParaRPr lang="ko-KR" altLang="ko-KR" sz="1600"/>
            </a:p>
            <a:p>
              <a:pPr marL="342900" lvl="0" indent="-342900">
                <a:buFont typeface="+mj-lt"/>
                <a:buAutoNum type="arabicPeriod"/>
              </a:pPr>
              <a:r>
                <a:rPr lang="en-US" altLang="ko-KR" sz="1600" dirty="0"/>
                <a:t>  </a:t>
              </a:r>
              <a:r>
                <a:rPr lang="en-US" altLang="ko-KR" sz="1600" dirty="0" err="1"/>
                <a:t>const</a:t>
              </a:r>
              <a:r>
                <a:rPr lang="en-US" altLang="ko-KR" sz="1600" dirty="0"/>
                <a:t> </a:t>
              </a:r>
              <a:r>
                <a:rPr lang="en-US" altLang="ko-KR" sz="1600" dirty="0" err="1"/>
                <a:t>url</a:t>
              </a:r>
              <a:r>
                <a:rPr lang="en-US" altLang="ko-KR" sz="1600" dirty="0"/>
                <a:t> = '</a:t>
              </a:r>
              <a:r>
                <a:rPr lang="en-US" altLang="ko-KR" sz="1600" dirty="0" err="1"/>
                <a:t>ws</a:t>
              </a:r>
              <a:r>
                <a:rPr lang="en-US" altLang="ko-KR" sz="1600" dirty="0"/>
                <a:t>://localhost:8080';</a:t>
              </a:r>
              <a:endParaRPr lang="ko-KR" altLang="ko-KR" sz="1600"/>
            </a:p>
            <a:p>
              <a:pPr marL="342900" lvl="0" indent="-342900">
                <a:buFont typeface="+mj-lt"/>
                <a:buAutoNum type="arabicPeriod"/>
              </a:pPr>
              <a:r>
                <a:rPr lang="en-US" altLang="ko-KR" sz="1600" dirty="0"/>
                <a:t>  </a:t>
              </a:r>
              <a:r>
                <a:rPr lang="en-US" altLang="ko-KR" sz="1600" dirty="0" err="1"/>
                <a:t>const</a:t>
              </a:r>
              <a:r>
                <a:rPr lang="en-US" altLang="ko-KR" sz="1600" dirty="0"/>
                <a:t> </a:t>
              </a:r>
              <a:r>
                <a:rPr lang="en-US" altLang="ko-KR" sz="1600" dirty="0" err="1"/>
                <a:t>ws</a:t>
              </a:r>
              <a:r>
                <a:rPr lang="en-US" altLang="ko-KR" sz="1600" dirty="0"/>
                <a:t> = new </a:t>
              </a:r>
              <a:r>
                <a:rPr lang="en-US" altLang="ko-KR" sz="1600" dirty="0" err="1"/>
                <a:t>WebSocket</a:t>
              </a:r>
              <a:r>
                <a:rPr lang="en-US" altLang="ko-KR" sz="1600" dirty="0"/>
                <a:t>(</a:t>
              </a:r>
              <a:r>
                <a:rPr lang="en-US" altLang="ko-KR" sz="1600" dirty="0" err="1"/>
                <a:t>url</a:t>
              </a:r>
              <a:r>
                <a:rPr lang="en-US" altLang="ko-KR" sz="1600" dirty="0"/>
                <a:t>);</a:t>
              </a:r>
              <a:endParaRPr lang="ko-KR" altLang="ko-KR" sz="1600"/>
            </a:p>
            <a:p>
              <a:pPr marL="342900" lvl="0" indent="-342900">
                <a:buFont typeface="+mj-lt"/>
                <a:buAutoNum type="arabicPeriod"/>
              </a:pPr>
              <a:r>
                <a:rPr lang="en-US" altLang="ko-KR" sz="1600" dirty="0"/>
                <a:t>  </a:t>
              </a:r>
              <a:endParaRPr lang="ko-KR" altLang="ko-KR" sz="1600"/>
            </a:p>
            <a:p>
              <a:pPr marL="342900" lvl="0" indent="-342900">
                <a:buFont typeface="+mj-lt"/>
                <a:buAutoNum type="arabicPeriod"/>
              </a:pPr>
              <a:r>
                <a:rPr lang="en-US" altLang="ko-KR" sz="1600" dirty="0"/>
                <a:t>  </a:t>
              </a:r>
              <a:r>
                <a:rPr lang="en-US" altLang="ko-KR" sz="1600" dirty="0" err="1"/>
                <a:t>ws.onopen</a:t>
              </a:r>
              <a:r>
                <a:rPr lang="en-US" altLang="ko-KR" sz="1600" dirty="0"/>
                <a:t> = () =&gt; {</a:t>
              </a:r>
              <a:endParaRPr lang="ko-KR" altLang="ko-KR" sz="1600"/>
            </a:p>
            <a:p>
              <a:pPr marL="342900" lvl="0" indent="-342900">
                <a:buFont typeface="+mj-lt"/>
                <a:buAutoNum type="arabicPeriod"/>
              </a:pPr>
              <a:r>
                <a:rPr lang="en-US" altLang="ko-KR" sz="1600" dirty="0"/>
                <a:t>    </a:t>
              </a:r>
              <a:r>
                <a:rPr lang="en-US" altLang="ko-KR" sz="1600" dirty="0" err="1"/>
                <a:t>ws.send</a:t>
              </a:r>
              <a:r>
                <a:rPr lang="en-US" altLang="ko-KR" sz="1600" dirty="0"/>
                <a:t>("Hi Server! It's client!");</a:t>
              </a:r>
              <a:endParaRPr lang="ko-KR" altLang="ko-KR" sz="1600"/>
            </a:p>
            <a:p>
              <a:pPr marL="342900" lvl="0" indent="-342900">
                <a:buFont typeface="+mj-lt"/>
                <a:buAutoNum type="arabicPeriod"/>
              </a:pPr>
              <a:r>
                <a:rPr lang="en-US" altLang="ko-KR" sz="1600" dirty="0"/>
                <a:t>  };</a:t>
              </a:r>
              <a:endParaRPr lang="ko-KR" altLang="ko-KR" sz="1600"/>
            </a:p>
            <a:p>
              <a:pPr marL="342900" lvl="0" indent="-342900">
                <a:buFont typeface="+mj-lt"/>
                <a:buAutoNum type="arabicPeriod"/>
              </a:pPr>
              <a:r>
                <a:rPr lang="en-US" altLang="ko-KR" sz="1600" dirty="0"/>
                <a:t>  </a:t>
              </a:r>
              <a:endParaRPr lang="ko-KR" altLang="ko-KR" sz="1600"/>
            </a:p>
            <a:p>
              <a:pPr marL="342900" lvl="0" indent="-342900">
                <a:buFont typeface="+mj-lt"/>
                <a:buAutoNum type="arabicPeriod"/>
              </a:pPr>
              <a:r>
                <a:rPr lang="en-US" altLang="ko-KR" sz="1600" dirty="0"/>
                <a:t>  </a:t>
              </a:r>
              <a:r>
                <a:rPr lang="en-US" altLang="ko-KR" sz="1600" dirty="0" err="1"/>
                <a:t>ws.onerror</a:t>
              </a:r>
              <a:r>
                <a:rPr lang="en-US" altLang="ko-KR" sz="1600" dirty="0"/>
                <a:t> = (error) =&gt; {</a:t>
              </a:r>
              <a:endParaRPr lang="ko-KR" altLang="ko-KR" sz="1600"/>
            </a:p>
            <a:p>
              <a:pPr marL="342900" lvl="0" indent="-342900">
                <a:buFont typeface="+mj-lt"/>
                <a:buAutoNum type="arabicPeriod"/>
              </a:pPr>
              <a:r>
                <a:rPr lang="en-US" altLang="ko-KR" sz="1600" dirty="0"/>
                <a:t>    console.log("</a:t>
              </a:r>
              <a:r>
                <a:rPr lang="en-US" altLang="ko-KR" sz="1600" dirty="0" err="1"/>
                <a:t>WebSocket</a:t>
              </a:r>
              <a:r>
                <a:rPr lang="en-US" altLang="ko-KR" sz="1600" dirty="0"/>
                <a:t> error: " + error);</a:t>
              </a:r>
              <a:endParaRPr lang="ko-KR" altLang="ko-KR" sz="1600"/>
            </a:p>
            <a:p>
              <a:pPr marL="342900" lvl="0" indent="-342900">
                <a:buFont typeface="+mj-lt"/>
                <a:buAutoNum type="arabicPeriod"/>
              </a:pPr>
              <a:r>
                <a:rPr lang="en-US" altLang="ko-KR" sz="1600" dirty="0"/>
                <a:t>  };</a:t>
              </a:r>
              <a:endParaRPr lang="ko-KR" altLang="ko-KR" sz="1600"/>
            </a:p>
            <a:p>
              <a:pPr marL="342900" lvl="0" indent="-342900">
                <a:buFont typeface="+mj-lt"/>
                <a:buAutoNum type="arabicPeriod"/>
              </a:pPr>
              <a:r>
                <a:rPr lang="en-US" altLang="ko-KR" sz="1600" dirty="0"/>
                <a:t>  </a:t>
              </a:r>
              <a:endParaRPr lang="ko-KR" altLang="ko-KR" sz="1600"/>
            </a:p>
            <a:p>
              <a:pPr marL="342900" lvl="0" indent="-342900">
                <a:buFont typeface="+mj-lt"/>
                <a:buAutoNum type="arabicPeriod"/>
              </a:pPr>
              <a:r>
                <a:rPr lang="en-US" altLang="ko-KR" sz="1600" dirty="0"/>
                <a:t>  </a:t>
              </a:r>
              <a:r>
                <a:rPr lang="en-US" altLang="ko-KR" sz="1600" dirty="0" err="1"/>
                <a:t>ws.onmessage</a:t>
              </a:r>
              <a:r>
                <a:rPr lang="en-US" altLang="ko-KR" sz="1600" dirty="0"/>
                <a:t> = (message) =&gt; {</a:t>
              </a:r>
              <a:endParaRPr lang="ko-KR" altLang="ko-KR" sz="1600"/>
            </a:p>
            <a:p>
              <a:pPr marL="342900" lvl="0" indent="-342900">
                <a:buFont typeface="+mj-lt"/>
                <a:buAutoNum type="arabicPeriod"/>
              </a:pPr>
              <a:r>
                <a:rPr lang="en-US" altLang="ko-KR" sz="1600" dirty="0"/>
                <a:t>    console.log(</a:t>
              </a:r>
              <a:r>
                <a:rPr lang="en-US" altLang="ko-KR" sz="1600" dirty="0" err="1"/>
                <a:t>message.data</a:t>
              </a:r>
              <a:r>
                <a:rPr lang="en-US" altLang="ko-KR" sz="1600" dirty="0"/>
                <a:t>);</a:t>
              </a:r>
              <a:endParaRPr lang="ko-KR" altLang="ko-KR" sz="1600"/>
            </a:p>
            <a:p>
              <a:pPr marL="342900" lvl="0" indent="-342900">
                <a:buFont typeface="+mj-lt"/>
                <a:buAutoNum type="arabicPeriod"/>
              </a:pPr>
              <a:r>
                <a:rPr lang="en-US" altLang="ko-KR" sz="1600" dirty="0"/>
                <a:t>    </a:t>
              </a:r>
              <a:r>
                <a:rPr lang="en-US" altLang="ko-KR" sz="1600" dirty="0" err="1"/>
                <a:t>printMessage</a:t>
              </a:r>
              <a:r>
                <a:rPr lang="en-US" altLang="ko-KR" sz="1600" dirty="0"/>
                <a:t>(</a:t>
              </a:r>
              <a:r>
                <a:rPr lang="en-US" altLang="ko-KR" sz="1600" dirty="0" err="1"/>
                <a:t>message.data</a:t>
              </a:r>
              <a:r>
                <a:rPr lang="en-US" altLang="ko-KR" sz="1600" dirty="0"/>
                <a:t>);</a:t>
              </a:r>
              <a:endParaRPr lang="ko-KR" altLang="ko-KR" sz="1600"/>
            </a:p>
            <a:p>
              <a:pPr marL="342900" lvl="0" indent="-342900">
                <a:buFont typeface="+mj-lt"/>
                <a:buAutoNum type="arabicPeriod"/>
              </a:pPr>
              <a:r>
                <a:rPr lang="en-US" altLang="ko-KR" sz="1600" dirty="0"/>
                <a:t>  };</a:t>
              </a:r>
              <a:endParaRPr lang="ko-KR" altLang="ko-KR" sz="1600"/>
            </a:p>
            <a:p>
              <a:pPr marL="342900" lvl="0" indent="-342900">
                <a:buFont typeface="+mj-lt"/>
                <a:buAutoNum type="arabicPeriod"/>
              </a:pPr>
              <a:r>
                <a:rPr lang="en-US" altLang="ko-KR" sz="1600" dirty="0"/>
                <a:t>  </a:t>
              </a:r>
              <a:endParaRPr lang="ko-KR" altLang="ko-KR" sz="1600"/>
            </a:p>
            <a:p>
              <a:pPr marL="342900" lvl="0" indent="-342900">
                <a:buFont typeface="+mj-lt"/>
                <a:buAutoNum type="arabicPeriod"/>
              </a:pPr>
              <a:r>
                <a:rPr lang="en-US" altLang="ko-KR" sz="1600" dirty="0"/>
                <a:t>  </a:t>
              </a:r>
              <a:r>
                <a:rPr lang="en-US" altLang="ko-KR" sz="1600" dirty="0" err="1"/>
                <a:t>ws.onclose</a:t>
              </a:r>
              <a:r>
                <a:rPr lang="en-US" altLang="ko-KR" sz="1600" dirty="0"/>
                <a:t> = function(event) {</a:t>
              </a:r>
              <a:endParaRPr lang="ko-KR" altLang="ko-KR" sz="1600"/>
            </a:p>
            <a:p>
              <a:pPr marL="342900" lvl="0" indent="-342900">
                <a:buFont typeface="+mj-lt"/>
                <a:buAutoNum type="arabicPeriod"/>
              </a:pPr>
              <a:r>
                <a:rPr lang="en-US" altLang="ko-KR" sz="1600" dirty="0"/>
                <a:t>    if (</a:t>
              </a:r>
              <a:r>
                <a:rPr lang="en-US" altLang="ko-KR" sz="1600" dirty="0" err="1"/>
                <a:t>event.wasClean</a:t>
              </a:r>
              <a:r>
                <a:rPr lang="en-US" altLang="ko-KR" sz="1600" dirty="0"/>
                <a:t>) {</a:t>
              </a:r>
              <a:endParaRPr lang="ko-KR" altLang="ko-KR" sz="1600"/>
            </a:p>
            <a:p>
              <a:pPr marL="342900" lvl="0" indent="-342900">
                <a:buFont typeface="+mj-lt"/>
                <a:buAutoNum type="arabicPeriod"/>
              </a:pPr>
              <a:r>
                <a:rPr lang="en-US" altLang="ko-KR" sz="1600" dirty="0"/>
                <a:t>      </a:t>
              </a:r>
              <a:r>
                <a:rPr lang="en-US" altLang="ko-KR" sz="1600" dirty="0" err="1"/>
                <a:t>printMessage</a:t>
              </a:r>
              <a:r>
                <a:rPr lang="en-US" altLang="ko-KR" sz="1600" dirty="0"/>
                <a:t>("</a:t>
              </a:r>
              <a:r>
                <a:rPr lang="en-US" altLang="ko-KR" sz="1600" dirty="0" err="1"/>
                <a:t>WebSocket</a:t>
              </a:r>
              <a:r>
                <a:rPr lang="en-US" altLang="ko-KR" sz="1600" dirty="0"/>
                <a:t> connection is closed normally. (code: " + </a:t>
              </a:r>
              <a:r>
                <a:rPr lang="en-US" altLang="ko-KR" sz="1600" dirty="0" err="1"/>
                <a:t>event.code</a:t>
              </a:r>
              <a:r>
                <a:rPr lang="en-US" altLang="ko-KR" sz="1600" dirty="0"/>
                <a:t> + ", reason: " + </a:t>
              </a:r>
              <a:r>
                <a:rPr lang="en-US" altLang="ko-KR" sz="1600" dirty="0" err="1"/>
                <a:t>event.reason</a:t>
              </a:r>
              <a:r>
                <a:rPr lang="en-US" altLang="ko-KR" sz="1600" dirty="0"/>
                <a:t> + "}");</a:t>
              </a:r>
              <a:endParaRPr lang="ko-KR" altLang="ko-KR" sz="1600"/>
            </a:p>
            <a:p>
              <a:pPr marL="342900" lvl="0" indent="-342900">
                <a:buFont typeface="+mj-lt"/>
                <a:buAutoNum type="arabicPeriod"/>
              </a:pPr>
              <a:r>
                <a:rPr lang="en-US" altLang="ko-KR" sz="1600" dirty="0"/>
                <a:t>    } else {</a:t>
              </a:r>
              <a:endParaRPr lang="ko-KR" altLang="ko-KR" sz="1600"/>
            </a:p>
            <a:p>
              <a:pPr marL="342900" lvl="0" indent="-342900">
                <a:buFont typeface="+mj-lt"/>
                <a:buAutoNum type="arabicPeriod"/>
              </a:pPr>
              <a:r>
                <a:rPr lang="en-US" altLang="ko-KR" sz="1600" dirty="0"/>
                <a:t>      </a:t>
              </a:r>
              <a:r>
                <a:rPr lang="en-US" altLang="ko-KR" sz="1600" dirty="0" err="1"/>
                <a:t>printMessage</a:t>
              </a:r>
              <a:r>
                <a:rPr lang="en-US" altLang="ko-KR" sz="1600" dirty="0"/>
                <a:t>("Something wrong!");</a:t>
              </a:r>
              <a:endParaRPr lang="ko-KR" altLang="ko-KR" sz="1600"/>
            </a:p>
            <a:p>
              <a:pPr marL="342900" lvl="0" indent="-342900">
                <a:buFont typeface="+mj-lt"/>
                <a:buAutoNum type="arabicPeriod"/>
              </a:pPr>
              <a:r>
                <a:rPr lang="en-US" altLang="ko-KR" sz="1600" dirty="0"/>
                <a:t>    }</a:t>
              </a:r>
              <a:endParaRPr lang="ko-KR" altLang="ko-KR" sz="1600"/>
            </a:p>
            <a:p>
              <a:pPr marL="342900" lvl="0" indent="-342900">
                <a:buFont typeface="+mj-lt"/>
                <a:buAutoNum type="arabicPeriod"/>
              </a:pPr>
              <a:r>
                <a:rPr lang="en-US" altLang="ko-KR" sz="1600" dirty="0"/>
                <a:t>  }</a:t>
              </a:r>
            </a:p>
            <a:p>
              <a:pPr marL="342900" lvl="0" indent="-342900">
                <a:buFont typeface="+mj-lt"/>
                <a:buAutoNum type="arabicPeriod"/>
              </a:pPr>
              <a:r>
                <a:rPr lang="en-US" altLang="ko-KR" sz="1600" dirty="0"/>
                <a:t> </a:t>
              </a:r>
              <a:endParaRPr lang="ko-KR" altLang="ko-KR" sz="1600" dirty="0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7543800" y="4258128"/>
              <a:ext cx="8839200" cy="3048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tlCol="0" anchor="ctr"/>
            <a:lstStyle/>
            <a:p>
              <a:r>
                <a:rPr lang="en-US" altLang="ko-KR" sz="1600" dirty="0" err="1" smtClean="0"/>
                <a:t>sh</a:t>
              </a:r>
              <a:endParaRPr lang="ko-KR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217887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0" y="2857500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그룹 15"/>
          <p:cNvGrpSpPr/>
          <p:nvPr/>
        </p:nvGrpSpPr>
        <p:grpSpPr>
          <a:xfrm>
            <a:off x="6552000" y="1888587"/>
            <a:ext cx="11278800" cy="939369"/>
            <a:chOff x="3121296" y="903191"/>
            <a:chExt cx="9122955" cy="939369"/>
          </a:xfrm>
        </p:grpSpPr>
        <p:sp>
          <p:nvSpPr>
            <p:cNvPr id="17" name="직사각형 16"/>
            <p:cNvSpPr/>
            <p:nvPr/>
          </p:nvSpPr>
          <p:spPr>
            <a:xfrm>
              <a:off x="3121296" y="903191"/>
              <a:ext cx="6965729" cy="4462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300" b="1" dirty="0" smtClean="0">
                  <a:solidFill>
                    <a:srgbClr val="A5003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| </a:t>
              </a:r>
              <a:r>
                <a:rPr lang="en-US" altLang="ko-KR" sz="2300" b="1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client.js</a:t>
              </a:r>
              <a:endParaRPr lang="ko-KR" altLang="en-US" sz="23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354356" y="1338704"/>
              <a:ext cx="8889895" cy="5038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937987" y="4915634"/>
            <a:ext cx="4343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en-US" altLang="ko-KR" dirty="0" err="1" smtClean="0"/>
              <a:t>WebSocket</a:t>
            </a:r>
            <a:endParaRPr lang="en-US" altLang="ko-KR" dirty="0"/>
          </a:p>
          <a:p>
            <a:r>
              <a:rPr lang="ko-KR" altLang="en-US" dirty="0" smtClean="0"/>
              <a:t>샘플 </a:t>
            </a:r>
            <a:r>
              <a:rPr lang="ko-KR" altLang="en-US" dirty="0" err="1" smtClean="0"/>
              <a:t>앱</a:t>
            </a:r>
            <a:endParaRPr lang="en-US" altLang="ko-KR" dirty="0" smtClean="0"/>
          </a:p>
        </p:txBody>
      </p:sp>
      <p:sp>
        <p:nvSpPr>
          <p:cNvPr id="2" name="직사각형 1"/>
          <p:cNvSpPr/>
          <p:nvPr/>
        </p:nvSpPr>
        <p:spPr>
          <a:xfrm>
            <a:off x="6840134" y="2364407"/>
            <a:ext cx="48098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ea typeface="LG스마트체 Regular" panose="020B0600000101010101" pitchFamily="50" charset="-127"/>
                <a:cs typeface="Times New Roman" panose="02020603050405020304" pitchFamily="18" charset="0"/>
              </a:rPr>
              <a:t>WebSocket</a:t>
            </a:r>
            <a:r>
              <a:rPr lang="ko-KR" altLang="ko-KR" smtClean="0">
                <a:ea typeface="LG스마트체 Regular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dirty="0">
                <a:ea typeface="LG스마트체 Regular" panose="020B0600000101010101" pitchFamily="50" charset="-127"/>
                <a:cs typeface="Times New Roman" panose="02020603050405020304" pitchFamily="18" charset="0"/>
              </a:rPr>
              <a:t>클라이언트의 동작을 구성하는 파일</a:t>
            </a:r>
            <a:endParaRPr lang="ko-KR" altLang="en-US" dirty="0"/>
          </a:p>
        </p:txBody>
      </p:sp>
      <p:grpSp>
        <p:nvGrpSpPr>
          <p:cNvPr id="11" name="그룹 10"/>
          <p:cNvGrpSpPr/>
          <p:nvPr/>
        </p:nvGrpSpPr>
        <p:grpSpPr>
          <a:xfrm>
            <a:off x="7162800" y="2908791"/>
            <a:ext cx="8839200" cy="4805050"/>
            <a:chOff x="7543800" y="4258128"/>
            <a:chExt cx="8839200" cy="4805050"/>
          </a:xfrm>
        </p:grpSpPr>
        <p:sp>
          <p:nvSpPr>
            <p:cNvPr id="12" name="모서리가 둥근 직사각형 11"/>
            <p:cNvSpPr/>
            <p:nvPr/>
          </p:nvSpPr>
          <p:spPr>
            <a:xfrm>
              <a:off x="7543800" y="4334328"/>
              <a:ext cx="8839200" cy="4728850"/>
            </a:xfrm>
            <a:prstGeom prst="roundRect">
              <a:avLst>
                <a:gd name="adj" fmla="val 1203"/>
              </a:avLst>
            </a:prstGeom>
            <a:solidFill>
              <a:schemeClr val="tx1"/>
            </a:solidFill>
            <a:ln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0" bIns="216000" rtlCol="0" anchor="ctr"/>
            <a:lstStyle/>
            <a:p>
              <a:pPr marL="342900" lvl="0" indent="-342900">
                <a:buFont typeface="+mj-lt"/>
                <a:buAutoNum type="arabicPeriod" startAt="26"/>
              </a:pPr>
              <a:r>
                <a:rPr lang="en-US" altLang="ko-KR" sz="1600" dirty="0"/>
                <a:t> function </a:t>
              </a:r>
              <a:r>
                <a:rPr lang="en-US" altLang="ko-KR" sz="1600" dirty="0" err="1"/>
                <a:t>printMessage</a:t>
              </a:r>
              <a:r>
                <a:rPr lang="en-US" altLang="ko-KR" sz="1600" dirty="0"/>
                <a:t>(</a:t>
              </a:r>
              <a:r>
                <a:rPr lang="en-US" altLang="ko-KR" sz="1600" dirty="0" err="1"/>
                <a:t>msg</a:t>
              </a:r>
              <a:r>
                <a:rPr lang="en-US" altLang="ko-KR" sz="1600" dirty="0"/>
                <a:t>) {</a:t>
              </a:r>
              <a:endParaRPr lang="ko-KR" altLang="ko-KR" sz="1600"/>
            </a:p>
            <a:p>
              <a:pPr marL="342900" lvl="0" indent="-342900">
                <a:buFont typeface="+mj-lt"/>
                <a:buAutoNum type="arabicPeriod" startAt="26"/>
              </a:pPr>
              <a:r>
                <a:rPr lang="en-US" altLang="ko-KR" sz="1600" dirty="0"/>
                <a:t>    let </a:t>
              </a:r>
              <a:r>
                <a:rPr lang="en-US" altLang="ko-KR" sz="1600" dirty="0" err="1"/>
                <a:t>responseWindow</a:t>
              </a:r>
              <a:r>
                <a:rPr lang="en-US" altLang="ko-KR" sz="1600" dirty="0"/>
                <a:t> = </a:t>
              </a:r>
              <a:r>
                <a:rPr lang="en-US" altLang="ko-KR" sz="1600" dirty="0" err="1"/>
                <a:t>document.getElementById</a:t>
              </a:r>
              <a:r>
                <a:rPr lang="en-US" altLang="ko-KR" sz="1600" dirty="0"/>
                <a:t>('client-window');</a:t>
              </a:r>
              <a:endParaRPr lang="ko-KR" altLang="ko-KR" sz="1600"/>
            </a:p>
            <a:p>
              <a:pPr marL="342900" lvl="0" indent="-342900">
                <a:buFont typeface="+mj-lt"/>
                <a:buAutoNum type="arabicPeriod" startAt="26"/>
              </a:pPr>
              <a:r>
                <a:rPr lang="en-US" altLang="ko-KR" sz="1600" dirty="0"/>
                <a:t>    </a:t>
              </a:r>
              <a:r>
                <a:rPr lang="en-US" altLang="ko-KR" sz="1600" dirty="0" err="1"/>
                <a:t>responseWindow.innerHTML</a:t>
              </a:r>
              <a:r>
                <a:rPr lang="en-US" altLang="ko-KR" sz="1600" dirty="0"/>
                <a:t> += </a:t>
              </a:r>
              <a:r>
                <a:rPr lang="en-US" altLang="ko-KR" sz="1600" dirty="0" err="1"/>
                <a:t>msg</a:t>
              </a:r>
              <a:r>
                <a:rPr lang="en-US" altLang="ko-KR" sz="1600" dirty="0"/>
                <a:t> + "&lt;</a:t>
              </a:r>
              <a:r>
                <a:rPr lang="en-US" altLang="ko-KR" sz="1600" dirty="0" err="1"/>
                <a:t>br</a:t>
              </a:r>
              <a:r>
                <a:rPr lang="en-US" altLang="ko-KR" sz="1600" dirty="0"/>
                <a:t> /&gt;";</a:t>
              </a:r>
              <a:endParaRPr lang="ko-KR" altLang="ko-KR" sz="1600"/>
            </a:p>
            <a:p>
              <a:pPr marL="342900" lvl="0" indent="-342900">
                <a:buFont typeface="+mj-lt"/>
                <a:buAutoNum type="arabicPeriod" startAt="26"/>
              </a:pPr>
              <a:r>
                <a:rPr lang="en-US" altLang="ko-KR" sz="1600" dirty="0"/>
                <a:t>  }</a:t>
              </a:r>
              <a:endParaRPr lang="ko-KR" altLang="ko-KR" sz="1600"/>
            </a:p>
            <a:p>
              <a:pPr marL="342900" lvl="0" indent="-342900">
                <a:buFont typeface="+mj-lt"/>
                <a:buAutoNum type="arabicPeriod" startAt="26"/>
              </a:pPr>
              <a:r>
                <a:rPr lang="en-US" altLang="ko-KR" sz="1600" dirty="0"/>
                <a:t>  </a:t>
              </a:r>
              <a:endParaRPr lang="ko-KR" altLang="ko-KR" sz="1600"/>
            </a:p>
            <a:p>
              <a:pPr marL="342900" lvl="0" indent="-342900">
                <a:buFont typeface="+mj-lt"/>
                <a:buAutoNum type="arabicPeriod" startAt="26"/>
              </a:pPr>
              <a:r>
                <a:rPr lang="en-US" altLang="ko-KR" sz="1600" dirty="0"/>
                <a:t>  // </a:t>
              </a:r>
              <a:r>
                <a:rPr lang="en-US" altLang="ko-KR" sz="1600" dirty="0" err="1"/>
                <a:t>putKind</a:t>
              </a:r>
              <a:r>
                <a:rPr lang="en-US" altLang="ko-KR" sz="1600" dirty="0"/>
                <a:t> method </a:t>
              </a:r>
              <a:r>
                <a:rPr lang="ko-KR" altLang="ko-KR" sz="1600"/>
                <a:t>호출을 위한 </a:t>
              </a:r>
              <a:r>
                <a:rPr lang="en-US" altLang="ko-KR" sz="1600" dirty="0"/>
                <a:t>event listener</a:t>
              </a:r>
              <a:endParaRPr lang="ko-KR" altLang="ko-KR" sz="1600"/>
            </a:p>
            <a:p>
              <a:pPr marL="342900" lvl="0" indent="-342900">
                <a:buFont typeface="+mj-lt"/>
                <a:buAutoNum type="arabicPeriod" startAt="26"/>
              </a:pPr>
              <a:r>
                <a:rPr lang="en-US" altLang="ko-KR" sz="1600" dirty="0"/>
                <a:t>  </a:t>
              </a:r>
              <a:r>
                <a:rPr lang="en-US" altLang="ko-KR" sz="1600" dirty="0" err="1"/>
                <a:t>const</a:t>
              </a:r>
              <a:r>
                <a:rPr lang="en-US" altLang="ko-KR" sz="1600" dirty="0"/>
                <a:t> </a:t>
              </a:r>
              <a:r>
                <a:rPr lang="en-US" altLang="ko-KR" sz="1600" dirty="0" err="1"/>
                <a:t>sendMessage</a:t>
              </a:r>
              <a:r>
                <a:rPr lang="en-US" altLang="ko-KR" sz="1600" dirty="0"/>
                <a:t> = </a:t>
              </a:r>
              <a:r>
                <a:rPr lang="en-US" altLang="ko-KR" sz="1600" dirty="0" err="1"/>
                <a:t>document.getElementById</a:t>
              </a:r>
              <a:r>
                <a:rPr lang="en-US" altLang="ko-KR" sz="1600" dirty="0"/>
                <a:t>("message-</a:t>
              </a:r>
              <a:r>
                <a:rPr lang="en-US" altLang="ko-KR" sz="1600" dirty="0" err="1"/>
                <a:t>btn</a:t>
              </a:r>
              <a:r>
                <a:rPr lang="en-US" altLang="ko-KR" sz="1600" dirty="0"/>
                <a:t>");</a:t>
              </a:r>
              <a:endParaRPr lang="ko-KR" altLang="ko-KR" sz="1600"/>
            </a:p>
            <a:p>
              <a:pPr marL="342900" lvl="0" indent="-342900">
                <a:buFont typeface="+mj-lt"/>
                <a:buAutoNum type="arabicPeriod" startAt="26"/>
              </a:pPr>
              <a:r>
                <a:rPr lang="en-US" altLang="ko-KR" sz="1600" dirty="0"/>
                <a:t>  </a:t>
              </a:r>
              <a:r>
                <a:rPr lang="en-US" altLang="ko-KR" sz="1600" dirty="0" err="1"/>
                <a:t>sendMessage.addEventListener</a:t>
              </a:r>
              <a:r>
                <a:rPr lang="en-US" altLang="ko-KR" sz="1600" dirty="0"/>
                <a:t>('click', function (e) { // 'e'</a:t>
              </a:r>
              <a:r>
                <a:rPr lang="ko-KR" altLang="ko-KR" sz="1600"/>
                <a:t>란 무엇인가</a:t>
              </a:r>
              <a:r>
                <a:rPr lang="en-US" altLang="ko-KR" sz="1600" dirty="0"/>
                <a:t>? (https://stackoverflow.com/questions/35936365/what-exactly-is-the-parameter-e-event-and-why-pass-it-to-javascript-functions)</a:t>
              </a:r>
              <a:endParaRPr lang="ko-KR" altLang="ko-KR" sz="1600"/>
            </a:p>
            <a:p>
              <a:pPr marL="342900" lvl="0" indent="-342900">
                <a:buFont typeface="+mj-lt"/>
                <a:buAutoNum type="arabicPeriod" startAt="26"/>
              </a:pPr>
              <a:r>
                <a:rPr lang="en-US" altLang="ko-KR" sz="1600" dirty="0"/>
                <a:t>    console.log("Send button is clicked. Send a message to the server!");</a:t>
              </a:r>
              <a:endParaRPr lang="ko-KR" altLang="ko-KR" sz="1600"/>
            </a:p>
            <a:p>
              <a:pPr marL="342900" lvl="0" indent="-342900">
                <a:buFont typeface="+mj-lt"/>
                <a:buAutoNum type="arabicPeriod" startAt="26"/>
              </a:pPr>
              <a:r>
                <a:rPr lang="en-US" altLang="ko-KR" sz="1600" dirty="0"/>
                <a:t>  </a:t>
              </a:r>
              <a:endParaRPr lang="ko-KR" altLang="ko-KR" sz="1600"/>
            </a:p>
            <a:p>
              <a:pPr marL="342900" lvl="0" indent="-342900">
                <a:buFont typeface="+mj-lt"/>
                <a:buAutoNum type="arabicPeriod" startAt="26"/>
              </a:pPr>
              <a:r>
                <a:rPr lang="en-US" altLang="ko-KR" sz="1600" dirty="0"/>
                <a:t>    </a:t>
              </a:r>
              <a:r>
                <a:rPr lang="en-US" altLang="ko-KR" sz="1600" dirty="0" err="1"/>
                <a:t>const</a:t>
              </a:r>
              <a:r>
                <a:rPr lang="en-US" altLang="ko-KR" sz="1600" dirty="0"/>
                <a:t> message = </a:t>
              </a:r>
              <a:r>
                <a:rPr lang="en-US" altLang="ko-KR" sz="1600" dirty="0" err="1"/>
                <a:t>document.getElementById</a:t>
              </a:r>
              <a:r>
                <a:rPr lang="en-US" altLang="ko-KR" sz="1600" dirty="0"/>
                <a:t>("message-input").value;</a:t>
              </a:r>
              <a:endParaRPr lang="ko-KR" altLang="ko-KR" sz="1600"/>
            </a:p>
            <a:p>
              <a:pPr marL="342900" lvl="0" indent="-342900">
                <a:buFont typeface="+mj-lt"/>
                <a:buAutoNum type="arabicPeriod" startAt="26"/>
              </a:pPr>
              <a:r>
                <a:rPr lang="en-US" altLang="ko-KR" sz="1600" dirty="0"/>
                <a:t>    </a:t>
              </a:r>
              <a:r>
                <a:rPr lang="en-US" altLang="ko-KR" sz="1600" dirty="0" err="1"/>
                <a:t>ws.send</a:t>
              </a:r>
              <a:r>
                <a:rPr lang="en-US" altLang="ko-KR" sz="1600" dirty="0"/>
                <a:t>(message);</a:t>
              </a:r>
              <a:endParaRPr lang="ko-KR" altLang="ko-KR" sz="1600"/>
            </a:p>
            <a:p>
              <a:pPr marL="342900" lvl="0" indent="-342900">
                <a:buFont typeface="+mj-lt"/>
                <a:buAutoNum type="arabicPeriod" startAt="26"/>
              </a:pPr>
              <a:r>
                <a:rPr lang="en-US" altLang="ko-KR" sz="1600" dirty="0"/>
                <a:t>  });</a:t>
              </a:r>
              <a:endParaRPr lang="ko-KR" altLang="ko-KR" sz="1600"/>
            </a:p>
            <a:p>
              <a:pPr marL="342900" lvl="0" indent="-342900">
                <a:buFont typeface="+mj-lt"/>
                <a:buAutoNum type="arabicPeriod" startAt="26"/>
              </a:pPr>
              <a:r>
                <a:rPr lang="en-US" altLang="ko-KR" sz="1600" dirty="0"/>
                <a:t>}</a:t>
              </a:r>
              <a:endParaRPr lang="ko-KR" altLang="ko-KR" sz="1600" dirty="0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7543800" y="4258128"/>
              <a:ext cx="8839200" cy="3048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tlCol="0" anchor="ctr"/>
            <a:lstStyle/>
            <a:p>
              <a:r>
                <a:rPr lang="en-US" altLang="ko-KR" sz="1600" dirty="0" err="1" smtClean="0"/>
                <a:t>sh</a:t>
              </a:r>
              <a:endParaRPr lang="ko-KR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129477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4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690638">
            <a:off x="654494" y="-1142016"/>
            <a:ext cx="4419788" cy="12571033"/>
            <a:chOff x="0" y="0"/>
            <a:chExt cx="1164059" cy="331088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64059" cy="3310889"/>
            </a:xfrm>
            <a:custGeom>
              <a:avLst/>
              <a:gdLst/>
              <a:ahLst/>
              <a:cxnLst/>
              <a:rect l="l" t="t" r="r" b="b"/>
              <a:pathLst>
                <a:path w="1164059" h="3310889">
                  <a:moveTo>
                    <a:pt x="0" y="0"/>
                  </a:moveTo>
                  <a:lnTo>
                    <a:pt x="1164059" y="0"/>
                  </a:lnTo>
                  <a:lnTo>
                    <a:pt x="1164059" y="3310889"/>
                  </a:lnTo>
                  <a:lnTo>
                    <a:pt x="0" y="3310889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164059" cy="334898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7259300" y="1510385"/>
            <a:ext cx="1028700" cy="3315980"/>
            <a:chOff x="0" y="0"/>
            <a:chExt cx="270933" cy="87334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70933" cy="873344"/>
            </a:xfrm>
            <a:custGeom>
              <a:avLst/>
              <a:gdLst/>
              <a:ahLst/>
              <a:cxnLst/>
              <a:rect l="l" t="t" r="r" b="b"/>
              <a:pathLst>
                <a:path w="270933" h="873344">
                  <a:moveTo>
                    <a:pt x="0" y="0"/>
                  </a:moveTo>
                  <a:lnTo>
                    <a:pt x="270933" y="0"/>
                  </a:lnTo>
                  <a:lnTo>
                    <a:pt x="270933" y="873344"/>
                  </a:lnTo>
                  <a:lnTo>
                    <a:pt x="0" y="873344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270933" cy="91144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7637160" y="4200009"/>
            <a:ext cx="272980" cy="272980"/>
          </a:xfrm>
          <a:custGeom>
            <a:avLst/>
            <a:gdLst/>
            <a:ahLst/>
            <a:cxnLst/>
            <a:rect l="l" t="t" r="r" b="b"/>
            <a:pathLst>
              <a:path w="272980" h="272980">
                <a:moveTo>
                  <a:pt x="0" y="0"/>
                </a:moveTo>
                <a:lnTo>
                  <a:pt x="272980" y="0"/>
                </a:lnTo>
                <a:lnTo>
                  <a:pt x="272980" y="272979"/>
                </a:lnTo>
                <a:lnTo>
                  <a:pt x="0" y="27297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371600" y="3028702"/>
            <a:ext cx="7593140" cy="5315198"/>
          </a:xfrm>
          <a:custGeom>
            <a:avLst/>
            <a:gdLst/>
            <a:ahLst/>
            <a:cxnLst/>
            <a:rect l="l" t="t" r="r" b="b"/>
            <a:pathLst>
              <a:path w="7593140" h="5315198">
                <a:moveTo>
                  <a:pt x="0" y="0"/>
                </a:moveTo>
                <a:lnTo>
                  <a:pt x="7593140" y="0"/>
                </a:lnTo>
                <a:lnTo>
                  <a:pt x="7593140" y="5315199"/>
                </a:lnTo>
                <a:lnTo>
                  <a:pt x="0" y="531519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9490515" y="2164333"/>
            <a:ext cx="7039769" cy="17556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4670"/>
              </a:lnSpc>
            </a:pPr>
            <a:r>
              <a:rPr lang="en-US" sz="10478" dirty="0" smtClean="0">
                <a:solidFill>
                  <a:srgbClr val="C00000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Question</a:t>
            </a:r>
            <a:endParaRPr lang="en-US" sz="10478" dirty="0">
              <a:solidFill>
                <a:srgbClr val="C00000"/>
              </a:solidFill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sp>
        <p:nvSpPr>
          <p:cNvPr id="17" name="AutoShape 17"/>
          <p:cNvSpPr/>
          <p:nvPr/>
        </p:nvSpPr>
        <p:spPr>
          <a:xfrm rot="3487">
            <a:off x="792492" y="8510376"/>
            <a:ext cx="9389421" cy="0"/>
          </a:xfrm>
          <a:prstGeom prst="line">
            <a:avLst/>
          </a:prstGeom>
          <a:ln w="38100" cap="flat">
            <a:solidFill>
              <a:srgbClr val="243E4D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이등변 삼각형 16"/>
          <p:cNvSpPr/>
          <p:nvPr/>
        </p:nvSpPr>
        <p:spPr>
          <a:xfrm>
            <a:off x="0" y="6003388"/>
            <a:ext cx="14554200" cy="4283612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이등변 삼각형 17"/>
          <p:cNvSpPr/>
          <p:nvPr/>
        </p:nvSpPr>
        <p:spPr>
          <a:xfrm>
            <a:off x="0" y="7286916"/>
            <a:ext cx="10186906" cy="3000084"/>
          </a:xfrm>
          <a:prstGeom prst="triangle">
            <a:avLst>
              <a:gd name="adj" fmla="val 0"/>
            </a:avLst>
          </a:prstGeom>
          <a:solidFill>
            <a:srgbClr val="243E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Freeform 8"/>
          <p:cNvSpPr/>
          <p:nvPr/>
        </p:nvSpPr>
        <p:spPr>
          <a:xfrm rot="805906">
            <a:off x="1159" y="2025722"/>
            <a:ext cx="6044986" cy="7664007"/>
          </a:xfrm>
          <a:custGeom>
            <a:avLst/>
            <a:gdLst/>
            <a:ahLst/>
            <a:cxnLst/>
            <a:rect l="l" t="t" r="r" b="b"/>
            <a:pathLst>
              <a:path w="6044986" h="7664007">
                <a:moveTo>
                  <a:pt x="0" y="0"/>
                </a:moveTo>
                <a:lnTo>
                  <a:pt x="6044985" y="0"/>
                </a:lnTo>
                <a:lnTo>
                  <a:pt x="6044985" y="7664007"/>
                </a:lnTo>
                <a:lnTo>
                  <a:pt x="0" y="76640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A6DB5DC-6984-4FDE-B64E-BD10AA2E52A4}"/>
              </a:ext>
            </a:extLst>
          </p:cNvPr>
          <p:cNvSpPr txBox="1"/>
          <p:nvPr/>
        </p:nvSpPr>
        <p:spPr>
          <a:xfrm>
            <a:off x="8001000" y="4381500"/>
            <a:ext cx="7622279" cy="76944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5000" dirty="0" err="1" smtClean="0">
                <a:solidFill>
                  <a:srgbClr val="6B6B6B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webOS</a:t>
            </a:r>
            <a:r>
              <a:rPr lang="en-US" altLang="ko-KR" sz="5000" dirty="0" smtClean="0">
                <a:solidFill>
                  <a:srgbClr val="6B6B6B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 OSE</a:t>
            </a:r>
            <a:r>
              <a:rPr lang="ko-KR" altLang="en-US" sz="5000" smtClean="0">
                <a:solidFill>
                  <a:srgbClr val="6B6B6B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의 </a:t>
            </a:r>
            <a:r>
              <a:rPr lang="en-US" altLang="ko-KR" sz="5000" dirty="0" err="1" smtClean="0">
                <a:solidFill>
                  <a:srgbClr val="6B6B6B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WebSocket</a:t>
            </a:r>
            <a:endParaRPr lang="ko-KR" altLang="en-US" sz="5000" dirty="0">
              <a:solidFill>
                <a:srgbClr val="6B6B6B"/>
              </a:solidFill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634BF8E0-E4D2-4D58-909E-A86F54AD7EE2}"/>
              </a:ext>
            </a:extLst>
          </p:cNvPr>
          <p:cNvSpPr txBox="1"/>
          <p:nvPr/>
        </p:nvSpPr>
        <p:spPr>
          <a:xfrm>
            <a:off x="7052680" y="5338563"/>
            <a:ext cx="926243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3200" dirty="0" err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WebSocket</a:t>
            </a:r>
            <a:r>
              <a:rPr lang="en-US" altLang="ko-KR" sz="32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ko-KR" altLang="en-US" sz="32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통신을 </a:t>
            </a:r>
            <a:r>
              <a:rPr lang="ko-KR" altLang="ko-KR" sz="32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사용하는 </a:t>
            </a:r>
            <a:r>
              <a:rPr lang="ko-KR" altLang="ko-KR" sz="3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방법</a:t>
            </a:r>
            <a:endParaRPr lang="ko-KR" altLang="en-US" sz="3000" dirty="0">
              <a:solidFill>
                <a:srgbClr val="6B6B6B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991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85833" y="2857500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50016" y="5196126"/>
            <a:ext cx="41193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en-US" altLang="ko-KR" dirty="0" err="1" smtClean="0"/>
              <a:t>WebSocket</a:t>
            </a:r>
            <a:endParaRPr lang="en-US" altLang="ko-KR" dirty="0"/>
          </a:p>
        </p:txBody>
      </p:sp>
      <p:grpSp>
        <p:nvGrpSpPr>
          <p:cNvPr id="16" name="그룹 15"/>
          <p:cNvGrpSpPr/>
          <p:nvPr/>
        </p:nvGrpSpPr>
        <p:grpSpPr>
          <a:xfrm>
            <a:off x="6552000" y="4610100"/>
            <a:ext cx="9122955" cy="1912841"/>
            <a:chOff x="3121296" y="903191"/>
            <a:chExt cx="9122955" cy="1912841"/>
          </a:xfrm>
        </p:grpSpPr>
        <p:sp>
          <p:nvSpPr>
            <p:cNvPr id="17" name="직사각형 16"/>
            <p:cNvSpPr/>
            <p:nvPr/>
          </p:nvSpPr>
          <p:spPr>
            <a:xfrm>
              <a:off x="3121296" y="903191"/>
              <a:ext cx="4010869" cy="4462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300" b="1" dirty="0" smtClean="0">
                  <a:solidFill>
                    <a:srgbClr val="A5003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| </a:t>
              </a:r>
              <a:r>
                <a:rPr lang="en-US" altLang="ko-KR" sz="2300" b="1" dirty="0" err="1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WebSocket</a:t>
              </a:r>
              <a:endParaRPr lang="ko-KR" altLang="en-US" sz="23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354356" y="1338704"/>
              <a:ext cx="8889895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서버와 클라이언트 간의 통신 시 사용되는 통신 규약</a:t>
              </a: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dirty="0" err="1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HyperText</a:t>
              </a:r>
              <a:r>
                <a:rPr lang="en-US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 Transfer Protocol (HTTP)</a:t>
              </a:r>
              <a:r>
                <a:rPr lang="ko-KR" altLang="ko-KR" sz="200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나 </a:t>
              </a:r>
              <a:r>
                <a:rPr lang="en-US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Asynchronous JavaScript And XML (AJAX)</a:t>
              </a:r>
              <a:r>
                <a:rPr lang="ko-KR" altLang="ko-KR" sz="200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와 달리 서버 측에서도 호출할 수 있는 전이중 통신 채널을 지원</a:t>
              </a: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6552000" y="1890000"/>
            <a:ext cx="10974000" cy="2374505"/>
            <a:chOff x="3121296" y="903191"/>
            <a:chExt cx="9122955" cy="2374505"/>
          </a:xfrm>
        </p:grpSpPr>
        <p:sp>
          <p:nvSpPr>
            <p:cNvPr id="15" name="직사각형 14"/>
            <p:cNvSpPr/>
            <p:nvPr/>
          </p:nvSpPr>
          <p:spPr>
            <a:xfrm>
              <a:off x="3121296" y="903191"/>
              <a:ext cx="4010869" cy="4462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300" b="1" dirty="0" smtClean="0">
                  <a:solidFill>
                    <a:srgbClr val="A5003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|  </a:t>
              </a:r>
              <a:r>
                <a:rPr lang="ko-KR" altLang="en-US" sz="2300" b="1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목표</a:t>
              </a:r>
              <a:endParaRPr lang="ko-KR" altLang="en-US" sz="23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354356" y="1338704"/>
              <a:ext cx="8889895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dirty="0" err="1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WebSocket</a:t>
              </a:r>
              <a:r>
                <a:rPr lang="ko-KR" altLang="en-US" sz="200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의 기본 개념을 이해</a:t>
              </a: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Web App</a:t>
              </a:r>
              <a:r>
                <a:rPr lang="ko-KR" altLang="en-US" sz="200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에서</a:t>
              </a:r>
              <a:r>
                <a:rPr lang="en-US" altLang="ko-KR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 </a:t>
              </a:r>
              <a:r>
                <a:rPr lang="en-US" altLang="ko-KR" sz="2000" dirty="0" err="1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WebSocket</a:t>
              </a:r>
              <a:r>
                <a:rPr lang="ko-KR" altLang="en-US" sz="200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을 활용하여 서버와의 실시간 데이터 교환을 구현하는 기술을 학습</a:t>
              </a:r>
              <a:endPara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dirty="0" err="1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WebSocket</a:t>
              </a:r>
              <a:r>
                <a:rPr lang="ko-KR" altLang="en-US" sz="200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을 이용한 실시간 통신을 구현하는 방법을 숙지 </a:t>
              </a:r>
              <a:endPara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230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0" y="2857500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6552000" y="1890000"/>
            <a:ext cx="8611800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300" b="1" dirty="0" smtClean="0">
                <a:solidFill>
                  <a:srgbClr val="A5003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| </a:t>
            </a:r>
            <a:r>
              <a:rPr lang="ko-KR" altLang="en-US" sz="2300" b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23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HTTP or AJAX</a:t>
            </a:r>
            <a:endParaRPr lang="ko-KR" altLang="en-US" sz="23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4" name="Picture 2" descr="C:\Users\hooniee.lee\AppData\Local\Temp\SNAGHTML1b13a99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4568487"/>
            <a:ext cx="8004130" cy="400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6832348" y="2325513"/>
            <a:ext cx="1069365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클라이언트 호출이 있으면 그에 대해 서버가 응답하는 방식</a:t>
            </a:r>
            <a:endParaRPr lang="en-US" altLang="ko-KR" sz="20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서버에서 변경 사항이 생겨도 클라이언트가 호출하기 전까지는 알 수 없으므로 실시간 통신이 어렵다는 단점이 </a:t>
            </a:r>
            <a:r>
              <a:rPr lang="ko-KR" altLang="en-US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있음</a:t>
            </a: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50016" y="5196126"/>
            <a:ext cx="41193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en-US" altLang="ko-KR" dirty="0" err="1" smtClean="0"/>
              <a:t>WebSocket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6820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0" y="2857500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6552000" y="1890000"/>
            <a:ext cx="8611800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300" b="1" dirty="0" smtClean="0">
                <a:solidFill>
                  <a:srgbClr val="A5003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|</a:t>
            </a:r>
            <a:r>
              <a:rPr lang="en-US" altLang="ko-KR" sz="23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2300" b="1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WebSocket</a:t>
            </a:r>
            <a:endParaRPr lang="ko-KR" altLang="en-US" sz="23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1028" name="Picture 4" descr="C:\Users\hooniee.lee\AppData\Local\Temp\SNAGHTML1b14a0e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4610100"/>
            <a:ext cx="7391400" cy="3970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6832348" y="2325513"/>
            <a:ext cx="1069365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클라이언트와 서버 모두 서로를 호출할 </a:t>
            </a:r>
            <a:r>
              <a:rPr lang="ko-KR" altLang="en-US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수 있음 </a:t>
            </a:r>
            <a:endParaRPr lang="en-US" altLang="ko-KR" sz="20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서버에서 전달하고자 하는 변경 사항을 발견하였을 시 즉각적으로 클라이언트에 해당 내용을 전달할 수 </a:t>
            </a:r>
            <a:r>
              <a:rPr lang="ko-KR" altLang="en-US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있음</a:t>
            </a:r>
            <a:r>
              <a:rPr lang="ko-KR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50016" y="5196126"/>
            <a:ext cx="41193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en-US" altLang="ko-KR" dirty="0" err="1" smtClean="0"/>
              <a:t>WebSocket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6969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0" y="2857500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6552000" y="1890000"/>
            <a:ext cx="8611800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300" b="1" dirty="0" smtClean="0">
                <a:solidFill>
                  <a:srgbClr val="A5003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|</a:t>
            </a:r>
            <a:r>
              <a:rPr lang="en-US" altLang="ko-KR" sz="23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2300" b="1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WebSocket</a:t>
            </a:r>
            <a:r>
              <a:rPr lang="en-US" altLang="ko-KR" sz="23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2300" b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연결 방법</a:t>
            </a:r>
            <a:endParaRPr lang="ko-KR" altLang="en-US" sz="23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832348" y="2325513"/>
            <a:ext cx="1069365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WebSocket</a:t>
            </a:r>
            <a:r>
              <a:rPr lang="ko-KR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ko-KR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통신하기 위해선 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Handshake</a:t>
            </a:r>
            <a:r>
              <a:rPr lang="ko-KR" altLang="ko-KR" sz="20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라는 과정을 통해 클라이언트와 서버 간의 연결을 </a:t>
            </a:r>
            <a:r>
              <a:rPr lang="ko-KR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구축</a:t>
            </a:r>
            <a:endParaRPr lang="en-US" altLang="ko-KR" sz="20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HTTP</a:t>
            </a:r>
            <a:r>
              <a:rPr lang="ko-KR" altLang="ko-KR" sz="20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이용하여 클라이언트가 서버에게 </a:t>
            </a:r>
            <a:r>
              <a:rPr lang="en-US" altLang="ko-KR" sz="2000" dirty="0" err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WebSocket</a:t>
            </a:r>
            <a:r>
              <a:rPr lang="ko-KR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ko-KR" altLang="ko-KR" sz="20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연결을 요청하면 서버에서 응답</a:t>
            </a: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pic>
        <p:nvPicPr>
          <p:cNvPr id="2050" name="Picture 2" descr="C:\Users\hooniee.lee\AppData\Local\Temp\SNAGHTML1b184d6b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4152900"/>
            <a:ext cx="7586133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hooniee.lee\AppData\Local\Temp\SNAGHTML1b1926d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3390900"/>
            <a:ext cx="889635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050016" y="5196126"/>
            <a:ext cx="41193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en-US" altLang="ko-KR" dirty="0" err="1" smtClean="0"/>
              <a:t>WebSocket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15033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0" y="2857500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그룹 15"/>
          <p:cNvGrpSpPr/>
          <p:nvPr/>
        </p:nvGrpSpPr>
        <p:grpSpPr>
          <a:xfrm>
            <a:off x="6552000" y="1888587"/>
            <a:ext cx="11278800" cy="939369"/>
            <a:chOff x="3121296" y="903191"/>
            <a:chExt cx="9122955" cy="939369"/>
          </a:xfrm>
        </p:grpSpPr>
        <p:sp>
          <p:nvSpPr>
            <p:cNvPr id="17" name="직사각형 16"/>
            <p:cNvSpPr/>
            <p:nvPr/>
          </p:nvSpPr>
          <p:spPr>
            <a:xfrm>
              <a:off x="3121296" y="903191"/>
              <a:ext cx="6965729" cy="4462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300" b="1" dirty="0" smtClean="0">
                  <a:solidFill>
                    <a:srgbClr val="A5003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| </a:t>
              </a:r>
              <a:r>
                <a:rPr lang="ko-KR" altLang="en-US" sz="2300" b="1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샘플 </a:t>
              </a:r>
              <a:r>
                <a:rPr lang="en-US" altLang="ko-KR" sz="2300" b="1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– </a:t>
              </a:r>
              <a:r>
                <a:rPr lang="en-US" altLang="ko-KR" sz="2300" b="1" dirty="0" err="1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WebSocket</a:t>
              </a:r>
              <a:r>
                <a:rPr lang="en-US" altLang="ko-KR" sz="2300" b="1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 </a:t>
              </a:r>
              <a:r>
                <a:rPr lang="ko-KR" altLang="en-US" sz="2300" b="1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웹</a:t>
              </a:r>
              <a:r>
                <a:rPr lang="en-US" altLang="ko-KR" sz="2300" b="1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 </a:t>
              </a:r>
              <a:r>
                <a:rPr lang="ko-KR" altLang="en-US" sz="2300" b="1" dirty="0" err="1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앱</a:t>
              </a:r>
              <a:r>
                <a:rPr lang="ko-KR" altLang="en-US" sz="2300" b="1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 </a:t>
              </a:r>
              <a:r>
                <a:rPr lang="en-US" altLang="ko-KR" sz="2300" b="1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(30</a:t>
              </a:r>
              <a:r>
                <a:rPr lang="ko-KR" altLang="en-US" sz="2300" b="1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분</a:t>
              </a:r>
              <a:r>
                <a:rPr lang="en-US" altLang="ko-KR" sz="2300" b="1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)</a:t>
              </a:r>
              <a:endParaRPr lang="ko-KR" altLang="en-US" sz="23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354356" y="1338704"/>
              <a:ext cx="8889895" cy="5038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937987" y="4915634"/>
            <a:ext cx="4343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en-US" altLang="ko-KR" dirty="0" err="1" smtClean="0"/>
              <a:t>WebSocket</a:t>
            </a:r>
            <a:endParaRPr lang="en-US" altLang="ko-KR" dirty="0"/>
          </a:p>
          <a:p>
            <a:r>
              <a:rPr lang="ko-KR" altLang="en-US" dirty="0" smtClean="0"/>
              <a:t>샘플 </a:t>
            </a:r>
            <a:r>
              <a:rPr lang="ko-KR" altLang="en-US" dirty="0" err="1" smtClean="0"/>
              <a:t>앱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6840134" y="2364407"/>
            <a:ext cx="1007626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시나리오</a:t>
            </a:r>
            <a:endParaRPr lang="en-US" altLang="ko-KR" sz="20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Node.js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이용하여 </a:t>
            </a:r>
            <a:r>
              <a:rPr lang="en-US" altLang="ko-KR" sz="2000" dirty="0" err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webOS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웹 앱과 서버 간 통신 구현</a:t>
            </a:r>
            <a:endParaRPr lang="en-US" altLang="ko-KR" sz="20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목표</a:t>
            </a:r>
            <a:endParaRPr lang="en-US" altLang="ko-KR" sz="20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Node.js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이용해 서버와  </a:t>
            </a:r>
            <a:r>
              <a:rPr lang="en-US" altLang="ko-KR" sz="2000" dirty="0" err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webOS</a:t>
            </a:r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웹 앱을 동시에 사용하는 방법을 학습합니다</a:t>
            </a:r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7632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0" y="2857500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그룹 15"/>
          <p:cNvGrpSpPr/>
          <p:nvPr/>
        </p:nvGrpSpPr>
        <p:grpSpPr>
          <a:xfrm>
            <a:off x="6552000" y="1888587"/>
            <a:ext cx="11278800" cy="939369"/>
            <a:chOff x="3121296" y="903191"/>
            <a:chExt cx="9122955" cy="939369"/>
          </a:xfrm>
        </p:grpSpPr>
        <p:sp>
          <p:nvSpPr>
            <p:cNvPr id="17" name="직사각형 16"/>
            <p:cNvSpPr/>
            <p:nvPr/>
          </p:nvSpPr>
          <p:spPr>
            <a:xfrm>
              <a:off x="3121296" y="903191"/>
              <a:ext cx="6965729" cy="4462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300" b="1" dirty="0" smtClean="0">
                  <a:solidFill>
                    <a:srgbClr val="A5003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| </a:t>
              </a:r>
              <a:r>
                <a:rPr lang="en-US" altLang="ko-KR" sz="2300" b="1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Node.js </a:t>
              </a:r>
              <a:r>
                <a:rPr lang="ko-KR" altLang="en-US" sz="2300" b="1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설치 및 </a:t>
              </a:r>
              <a:r>
                <a:rPr lang="en-US" altLang="ko-KR" sz="2300" b="1" dirty="0" err="1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Node_module</a:t>
              </a:r>
              <a:r>
                <a:rPr lang="en-US" altLang="ko-KR" sz="2300" b="1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 </a:t>
              </a:r>
              <a:r>
                <a:rPr lang="ko-KR" altLang="en-US" sz="2300" b="1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설치</a:t>
              </a:r>
              <a:endParaRPr lang="ko-KR" altLang="en-US" sz="23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354356" y="1338704"/>
              <a:ext cx="8889895" cy="5038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937987" y="4915634"/>
            <a:ext cx="4343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en-US" altLang="ko-KR" dirty="0" err="1" smtClean="0"/>
              <a:t>WebSocket</a:t>
            </a:r>
            <a:endParaRPr lang="en-US" altLang="ko-KR" dirty="0"/>
          </a:p>
          <a:p>
            <a:r>
              <a:rPr lang="ko-KR" altLang="en-US" dirty="0" smtClean="0"/>
              <a:t>샘플 </a:t>
            </a:r>
            <a:r>
              <a:rPr lang="ko-KR" altLang="en-US" dirty="0" err="1" smtClean="0"/>
              <a:t>앱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6840134" y="2364407"/>
            <a:ext cx="10076266" cy="670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r>
              <a:rPr lang="x-none" altLang="ko-KR" sz="2000" u="sng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hlinkClick r:id="rId4"/>
              </a:rPr>
              <a:t>Node.js 공식 사이트</a:t>
            </a:r>
            <a:r>
              <a:rPr lang="x-none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참고하여 Node.js를 </a:t>
            </a:r>
            <a:r>
              <a:rPr lang="x-none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설치</a:t>
            </a:r>
            <a:endParaRPr lang="ko-KR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r>
              <a:rPr lang="x-none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샘플 앱에서 사용할 모듈들을 network/websocket 폴더에서 </a:t>
            </a:r>
            <a:r>
              <a:rPr lang="x-none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설치</a:t>
            </a:r>
            <a:endParaRPr lang="en-US" altLang="ko-KR" sz="20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0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0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0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457200" lvl="0" indent="-457200">
              <a:lnSpc>
                <a:spcPct val="150000"/>
              </a:lnSpc>
              <a:buFont typeface="+mj-lt"/>
              <a:buAutoNum type="arabicPeriod" startAt="3"/>
            </a:pPr>
            <a:r>
              <a:rPr lang="en-US" altLang="ko-KR" sz="200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webOS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ko-KR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웹 </a:t>
            </a:r>
            <a:r>
              <a:rPr lang="ko-KR" altLang="ko-KR" sz="200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앱</a:t>
            </a:r>
            <a:r>
              <a:rPr lang="ko-KR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설치 과정과 동일하게 </a:t>
            </a:r>
            <a:r>
              <a:rPr lang="ko-KR" altLang="ko-KR" sz="200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패키징하여</a:t>
            </a:r>
            <a:r>
              <a:rPr lang="ko-KR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Emulator</a:t>
            </a:r>
            <a:r>
              <a:rPr lang="ko-KR" altLang="en-US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에 설치</a:t>
            </a: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457200" lvl="0" indent="-457200">
              <a:lnSpc>
                <a:spcPct val="150000"/>
              </a:lnSpc>
              <a:buFont typeface="+mj-lt"/>
              <a:buAutoNum type="arabicPeriod" startAt="3"/>
            </a:pPr>
            <a:r>
              <a:rPr lang="ko-KR" altLang="en-US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샘플 </a:t>
            </a:r>
            <a:r>
              <a:rPr lang="x-none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websocket 폴더를 로컬 PC에서 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Emulator </a:t>
            </a:r>
            <a:r>
              <a:rPr lang="ko-KR" altLang="en-US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의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/home</a:t>
            </a:r>
            <a:r>
              <a:rPr lang="ko-KR" altLang="en-US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에</a:t>
            </a:r>
            <a:r>
              <a:rPr lang="x-none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복사</a:t>
            </a: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457200" lvl="0" indent="-457200">
              <a:lnSpc>
                <a:spcPct val="150000"/>
              </a:lnSpc>
              <a:buFont typeface="+mj-lt"/>
              <a:buAutoNum type="arabicPeriod" startAt="3"/>
            </a:pP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shell</a:t>
            </a:r>
            <a:r>
              <a:rPr lang="x-none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을 통해 복사한 폴더에 접근한 뒤 아래 명령어로 서버를 실행</a:t>
            </a:r>
            <a:endParaRPr lang="ko-KR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457200" lvl="0" indent="-457200">
              <a:lnSpc>
                <a:spcPct val="150000"/>
              </a:lnSpc>
              <a:buFont typeface="+mj-lt"/>
              <a:buAutoNum type="arabicPeriod" startAt="3"/>
            </a:pP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 startAt="3"/>
            </a:pP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457200" indent="-457200">
              <a:buFont typeface="+mj-lt"/>
              <a:buAutoNum type="arabicPeriod" startAt="3"/>
            </a:pPr>
            <a:r>
              <a:rPr lang="x-none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설치한 웹 앱을 실행합니다. (앱 이름: WebSocket Sample) 앱 실행과 동시에 클라이언트가 서버로의 접속을 </a:t>
            </a:r>
            <a:r>
              <a:rPr lang="x-none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시도</a:t>
            </a:r>
            <a:endParaRPr lang="en-US" altLang="ko-KR" sz="20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pic>
        <p:nvPicPr>
          <p:cNvPr id="4098" name="Picture 2" descr="C:\Users\hooniee.lee\AppData\Local\Temp\SNAGHTML1b2051ba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3358167"/>
            <a:ext cx="8524875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hooniee.lee\AppData\Local\Temp\SNAGHTML1b211bff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7900" y="3853231"/>
            <a:ext cx="8534400" cy="202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hooniee.lee\AppData\Local\Temp\SNAGHTML1b307e4a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7900" y="7505700"/>
            <a:ext cx="8582025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064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-381000" y="2857500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그룹 15"/>
          <p:cNvGrpSpPr/>
          <p:nvPr/>
        </p:nvGrpSpPr>
        <p:grpSpPr>
          <a:xfrm>
            <a:off x="6552000" y="1888587"/>
            <a:ext cx="11278800" cy="939369"/>
            <a:chOff x="3121296" y="903191"/>
            <a:chExt cx="9122955" cy="939369"/>
          </a:xfrm>
        </p:grpSpPr>
        <p:sp>
          <p:nvSpPr>
            <p:cNvPr id="17" name="직사각형 16"/>
            <p:cNvSpPr/>
            <p:nvPr/>
          </p:nvSpPr>
          <p:spPr>
            <a:xfrm>
              <a:off x="3121296" y="903191"/>
              <a:ext cx="6965729" cy="4462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300" b="1" dirty="0" smtClean="0">
                  <a:solidFill>
                    <a:srgbClr val="A5003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| </a:t>
              </a:r>
              <a:r>
                <a:rPr lang="en-US" altLang="ko-KR" sz="2300" b="1" dirty="0" err="1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appinfo.json</a:t>
              </a:r>
              <a:endParaRPr lang="ko-KR" altLang="en-US" sz="23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354356" y="1338704"/>
              <a:ext cx="8889895" cy="5038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937987" y="4915634"/>
            <a:ext cx="4343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en-US" altLang="ko-KR" dirty="0" err="1" smtClean="0"/>
              <a:t>WebSocket</a:t>
            </a:r>
            <a:endParaRPr lang="en-US" altLang="ko-KR" dirty="0"/>
          </a:p>
          <a:p>
            <a:r>
              <a:rPr lang="ko-KR" altLang="en-US" dirty="0" smtClean="0"/>
              <a:t>샘플 </a:t>
            </a:r>
            <a:r>
              <a:rPr lang="ko-KR" altLang="en-US" dirty="0" err="1" smtClean="0"/>
              <a:t>앱</a:t>
            </a:r>
            <a:endParaRPr lang="en-US" altLang="ko-KR" dirty="0" smtClean="0"/>
          </a:p>
        </p:txBody>
      </p:sp>
      <p:sp>
        <p:nvSpPr>
          <p:cNvPr id="2" name="직사각형 1"/>
          <p:cNvSpPr/>
          <p:nvPr/>
        </p:nvSpPr>
        <p:spPr>
          <a:xfrm>
            <a:off x="6840134" y="6210300"/>
            <a:ext cx="10304866" cy="1888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"/>
            </a:pPr>
            <a:r>
              <a:rPr lang="x-none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Times New Roman" panose="02020603050405020304" pitchFamily="18" charset="0"/>
              </a:rPr>
              <a:t>Line (2) : 앱의 ID입니다. 추후 앱을 호출할 일이 있을 때 고유한 식별자로써 사용됩니다.</a:t>
            </a:r>
            <a:endParaRPr lang="ko-KR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"/>
            </a:pPr>
            <a:r>
              <a:rPr lang="x-none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Times New Roman" panose="02020603050405020304" pitchFamily="18" charset="0"/>
              </a:rPr>
              <a:t>Line (5) : 앱의 종류입니다. 본 샘플 앱은 웹 앱이므로 web으로 설정하였습니다.</a:t>
            </a:r>
            <a:endParaRPr lang="ko-KR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"/>
            </a:pPr>
            <a:r>
              <a:rPr lang="x-none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Times New Roman" panose="02020603050405020304" pitchFamily="18" charset="0"/>
              </a:rPr>
              <a:t>Line (6) : 앱의 실행 시 시작 지점입니다. 웹 앱 실행 시 시작 지점으로 지정된 파일의 내용을 렌더링하여 화면에 보여줍니다.</a:t>
            </a:r>
            <a:endParaRPr lang="ko-KR" altLang="ko-KR" sz="2000" dirty="0">
              <a:effectLst/>
              <a:latin typeface="LG스마트체2.0 Regular" panose="020B0600000101010101" pitchFamily="50" charset="-127"/>
              <a:ea typeface="LG스마트체2.0 Regular" panose="020B0600000101010101" pitchFamily="50" charset="-127"/>
              <a:cs typeface="Times New Roman" panose="02020603050405020304" pitchFamily="18" charset="0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7086600" y="2628900"/>
            <a:ext cx="8839200" cy="3259998"/>
            <a:chOff x="7543800" y="4258128"/>
            <a:chExt cx="8839200" cy="3259998"/>
          </a:xfrm>
        </p:grpSpPr>
        <p:sp>
          <p:nvSpPr>
            <p:cNvPr id="11" name="모서리가 둥근 직사각형 10"/>
            <p:cNvSpPr/>
            <p:nvPr/>
          </p:nvSpPr>
          <p:spPr>
            <a:xfrm>
              <a:off x="7543800" y="4334328"/>
              <a:ext cx="8839200" cy="3183798"/>
            </a:xfrm>
            <a:prstGeom prst="roundRect">
              <a:avLst>
                <a:gd name="adj" fmla="val 1203"/>
              </a:avLst>
            </a:prstGeom>
            <a:solidFill>
              <a:schemeClr val="tx1"/>
            </a:solidFill>
            <a:ln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0" bIns="216000" rtlCol="0" anchor="ctr"/>
            <a:lstStyle/>
            <a:p>
              <a:pPr marL="342900" lvl="0" indent="-342900">
                <a:buFont typeface="+mj-lt"/>
                <a:buAutoNum type="arabicPeriod"/>
              </a:pPr>
              <a:r>
                <a:rPr lang="en-US" altLang="ko-KR" sz="1600" dirty="0"/>
                <a:t>{</a:t>
              </a:r>
            </a:p>
            <a:p>
              <a:pPr marL="342900" lvl="0" indent="-342900">
                <a:buFont typeface="+mj-lt"/>
                <a:buAutoNum type="arabicPeriod"/>
              </a:pPr>
              <a:r>
                <a:rPr lang="en-US" altLang="ko-KR" sz="1600" dirty="0"/>
                <a:t>  "id":"</a:t>
              </a:r>
              <a:r>
                <a:rPr lang="en-US" altLang="ko-KR" sz="1600" dirty="0" err="1"/>
                <a:t>com.sample.websocket</a:t>
              </a:r>
              <a:r>
                <a:rPr lang="en-US" altLang="ko-KR" sz="1600" dirty="0"/>
                <a:t>",</a:t>
              </a:r>
            </a:p>
            <a:p>
              <a:pPr marL="342900" lvl="0" indent="-342900">
                <a:buFont typeface="+mj-lt"/>
                <a:buAutoNum type="arabicPeriod"/>
              </a:pPr>
              <a:r>
                <a:rPr lang="en-US" altLang="ko-KR" sz="1600" dirty="0"/>
                <a:t>  "version":"1.0.0",</a:t>
              </a:r>
            </a:p>
            <a:p>
              <a:pPr marL="342900" lvl="0" indent="-342900">
                <a:buFont typeface="+mj-lt"/>
                <a:buAutoNum type="arabicPeriod"/>
              </a:pPr>
              <a:r>
                <a:rPr lang="en-US" altLang="ko-KR" sz="1600" dirty="0"/>
                <a:t>  "</a:t>
              </a:r>
              <a:r>
                <a:rPr lang="en-US" altLang="ko-KR" sz="1600" dirty="0" err="1"/>
                <a:t>vendor":"SW</a:t>
              </a:r>
              <a:r>
                <a:rPr lang="en-US" altLang="ko-KR" sz="1600" dirty="0"/>
                <a:t> Developer Experience Part",</a:t>
              </a:r>
            </a:p>
            <a:p>
              <a:pPr marL="342900" lvl="0" indent="-342900">
                <a:buFont typeface="+mj-lt"/>
                <a:buAutoNum type="arabicPeriod"/>
              </a:pPr>
              <a:r>
                <a:rPr lang="en-US" altLang="ko-KR" sz="1600" dirty="0"/>
                <a:t>  "</a:t>
              </a:r>
              <a:r>
                <a:rPr lang="en-US" altLang="ko-KR" sz="1600" dirty="0" err="1"/>
                <a:t>type":"web</a:t>
              </a:r>
              <a:r>
                <a:rPr lang="en-US" altLang="ko-KR" sz="1600" dirty="0"/>
                <a:t>",</a:t>
              </a:r>
            </a:p>
            <a:p>
              <a:pPr marL="342900" lvl="0" indent="-342900">
                <a:buFont typeface="+mj-lt"/>
                <a:buAutoNum type="arabicPeriod"/>
              </a:pPr>
              <a:r>
                <a:rPr lang="en-US" altLang="ko-KR" sz="1600" dirty="0"/>
                <a:t>  "</a:t>
              </a:r>
              <a:r>
                <a:rPr lang="en-US" altLang="ko-KR" sz="1600" dirty="0" err="1"/>
                <a:t>main":"index.html</a:t>
              </a:r>
              <a:r>
                <a:rPr lang="en-US" altLang="ko-KR" sz="1600" dirty="0"/>
                <a:t>"</a:t>
              </a:r>
            </a:p>
            <a:p>
              <a:pPr marL="342900" lvl="0" indent="-342900">
                <a:buFont typeface="+mj-lt"/>
                <a:buAutoNum type="arabicPeriod"/>
              </a:pPr>
              <a:r>
                <a:rPr lang="en-US" altLang="ko-KR" sz="1600" dirty="0"/>
                <a:t>  "title":"</a:t>
              </a:r>
              <a:r>
                <a:rPr lang="en-US" altLang="ko-KR" sz="1600" dirty="0" err="1"/>
                <a:t>WebSocket</a:t>
              </a:r>
              <a:r>
                <a:rPr lang="en-US" altLang="ko-KR" sz="1600" dirty="0"/>
                <a:t> Sample",</a:t>
              </a:r>
            </a:p>
            <a:p>
              <a:pPr marL="342900" lvl="0" indent="-342900">
                <a:buFont typeface="+mj-lt"/>
                <a:buAutoNum type="arabicPeriod"/>
              </a:pPr>
              <a:r>
                <a:rPr lang="en-US" altLang="ko-KR" sz="1600" dirty="0"/>
                <a:t>  "</a:t>
              </a:r>
              <a:r>
                <a:rPr lang="en-US" altLang="ko-KR" sz="1600" dirty="0" err="1"/>
                <a:t>icon":"icon.png</a:t>
              </a:r>
              <a:r>
                <a:rPr lang="en-US" altLang="ko-KR" sz="1600" dirty="0"/>
                <a:t>",</a:t>
              </a:r>
            </a:p>
            <a:p>
              <a:pPr marL="342900" lvl="0" indent="-342900">
                <a:buFont typeface="+mj-lt"/>
                <a:buAutoNum type="arabicPeriod"/>
              </a:pPr>
              <a:r>
                <a:rPr lang="en-US" altLang="ko-KR" sz="1600" dirty="0"/>
                <a:t>  "</a:t>
              </a:r>
              <a:r>
                <a:rPr lang="en-US" altLang="ko-KR" sz="1600" dirty="0" err="1"/>
                <a:t>requiredPermission</a:t>
              </a:r>
              <a:r>
                <a:rPr lang="en-US" altLang="ko-KR" sz="1600" dirty="0"/>
                <a:t>": [</a:t>
              </a:r>
            </a:p>
            <a:p>
              <a:pPr marL="342900" lvl="0" indent="-342900">
                <a:buFont typeface="+mj-lt"/>
                <a:buAutoNum type="arabicPeriod"/>
              </a:pPr>
              <a:r>
                <a:rPr lang="en-US" altLang="ko-KR" sz="1600" dirty="0"/>
                <a:t>  ]</a:t>
              </a:r>
            </a:p>
            <a:p>
              <a:pPr marL="342900" lvl="0" indent="-342900">
                <a:buFont typeface="+mj-lt"/>
                <a:buAutoNum type="arabicPeriod"/>
              </a:pPr>
              <a:r>
                <a:rPr lang="en-US" altLang="ko-KR" sz="1600" dirty="0"/>
                <a:t>}</a:t>
              </a: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7543800" y="4258128"/>
              <a:ext cx="8839200" cy="3048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tlCol="0" anchor="ctr"/>
            <a:lstStyle/>
            <a:p>
              <a:r>
                <a:rPr lang="en-US" altLang="ko-KR" sz="1600" dirty="0" err="1" smtClean="0"/>
                <a:t>sh</a:t>
              </a:r>
              <a:endParaRPr lang="ko-KR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189561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10746</TotalTime>
  <Words>717</Words>
  <Application>Microsoft Office PowerPoint</Application>
  <PresentationFormat>사용자 지정</PresentationFormat>
  <Paragraphs>198</Paragraphs>
  <Slides>15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4" baseType="lpstr">
      <vt:lpstr>LG스마트체2.0 SemiBold</vt:lpstr>
      <vt:lpstr>Times New Roman</vt:lpstr>
      <vt:lpstr>맑은 고딕</vt:lpstr>
      <vt:lpstr>Arial</vt:lpstr>
      <vt:lpstr>LG스마트체 Regular</vt:lpstr>
      <vt:lpstr>Wingdings</vt:lpstr>
      <vt:lpstr>Calibri</vt:lpstr>
      <vt:lpstr>LG스마트체2.0 Regular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Dust Cream Almost Dark Black Pastel Simple Minimalist Illustration All Purpose Presentation Template</dc:title>
  <dc:creator>이동훈/책임연구원/SW공학(연)SW Developer Experience파트(hooniee.lee@lge.com)</dc:creator>
  <cp:lastModifiedBy>이동훈/선임연구원/SW Documentation파트(hooniee.lee@lge.com)</cp:lastModifiedBy>
  <cp:revision>215</cp:revision>
  <dcterms:created xsi:type="dcterms:W3CDTF">2006-08-16T00:00:00Z</dcterms:created>
  <dcterms:modified xsi:type="dcterms:W3CDTF">2024-06-20T06:51:24Z</dcterms:modified>
  <dc:identifier>DAGDOHj-C7E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d59f345-fd0b-4b4e-aba2-7c7a20c52995_Enabled">
    <vt:lpwstr>true</vt:lpwstr>
  </property>
  <property fmtid="{D5CDD505-2E9C-101B-9397-08002B2CF9AE}" pid="3" name="MSIP_Label_dd59f345-fd0b-4b4e-aba2-7c7a20c52995_SetDate">
    <vt:lpwstr>2024-06-20T06:50:55Z</vt:lpwstr>
  </property>
  <property fmtid="{D5CDD505-2E9C-101B-9397-08002B2CF9AE}" pid="4" name="MSIP_Label_dd59f345-fd0b-4b4e-aba2-7c7a20c52995_Method">
    <vt:lpwstr>Privileged</vt:lpwstr>
  </property>
  <property fmtid="{D5CDD505-2E9C-101B-9397-08002B2CF9AE}" pid="5" name="MSIP_Label_dd59f345-fd0b-4b4e-aba2-7c7a20c52995_Name">
    <vt:lpwstr>General</vt:lpwstr>
  </property>
  <property fmtid="{D5CDD505-2E9C-101B-9397-08002B2CF9AE}" pid="6" name="MSIP_Label_dd59f345-fd0b-4b4e-aba2-7c7a20c52995_SiteId">
    <vt:lpwstr>5069cde4-642a-45c0-8094-d0c2dec10be3</vt:lpwstr>
  </property>
  <property fmtid="{D5CDD505-2E9C-101B-9397-08002B2CF9AE}" pid="7" name="MSIP_Label_dd59f345-fd0b-4b4e-aba2-7c7a20c52995_ActionId">
    <vt:lpwstr>fc9b399b-f3c0-4311-b314-61465aa33e93</vt:lpwstr>
  </property>
  <property fmtid="{D5CDD505-2E9C-101B-9397-08002B2CF9AE}" pid="8" name="MSIP_Label_dd59f345-fd0b-4b4e-aba2-7c7a20c52995_ContentBits">
    <vt:lpwstr>0</vt:lpwstr>
  </property>
</Properties>
</file>