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312" r:id="rId3"/>
    <p:sldId id="322" r:id="rId4"/>
    <p:sldId id="307" r:id="rId5"/>
    <p:sldId id="336" r:id="rId6"/>
    <p:sldId id="337" r:id="rId7"/>
    <p:sldId id="342" r:id="rId8"/>
    <p:sldId id="338" r:id="rId9"/>
    <p:sldId id="344" r:id="rId10"/>
    <p:sldId id="343" r:id="rId11"/>
    <p:sldId id="341" r:id="rId12"/>
    <p:sldId id="340" r:id="rId13"/>
    <p:sldId id="265" r:id="rId14"/>
  </p:sldIdLst>
  <p:sldSz cx="18288000" cy="10287000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LG스마트체2.0 Regular" panose="020B0600000101010101" pitchFamily="50" charset="-127"/>
      <p:regular r:id="rId18"/>
    </p:embeddedFont>
    <p:embeddedFont>
      <p:font typeface="LG스마트체2.0 SemiBold" panose="020B0600000101010101" pitchFamily="50" charset="-127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G스마트체 Regular" panose="020B0600000101010101" pitchFamily="50" charset="-127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2187C99-91DD-44E7-A1B6-40AB1567729C}">
          <p14:sldIdLst>
            <p14:sldId id="256"/>
          </p14:sldIdLst>
        </p14:section>
        <p14:section name="Multimedia" id="{00A8FDA5-8AAD-4FBC-BD3D-12229C6FE407}">
          <p14:sldIdLst>
            <p14:sldId id="312"/>
          </p14:sldIdLst>
        </p14:section>
        <p14:section name="Bluetooth" id="{BC6DCEB3-548E-4123-9E91-D1C9BD7630D0}">
          <p14:sldIdLst>
            <p14:sldId id="322"/>
            <p14:sldId id="307"/>
            <p14:sldId id="336"/>
            <p14:sldId id="337"/>
            <p14:sldId id="342"/>
            <p14:sldId id="338"/>
            <p14:sldId id="344"/>
            <p14:sldId id="343"/>
            <p14:sldId id="341"/>
            <p14:sldId id="340"/>
          </p14:sldIdLst>
        </p14:section>
        <p14:section name="the end" id="{72CCA75F-0951-4063-B870-467EF862DB9E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훈/선임연구원/SW Documentation파트(hooniee.lee@lge.com)" initials="이D" lastIdx="3" clrIdx="0">
    <p:extLst>
      <p:ext uri="{19B8F6BF-5375-455C-9EA6-DF929625EA0E}">
        <p15:presenceInfo xmlns:p15="http://schemas.microsoft.com/office/powerpoint/2012/main" userId="S-1-5-21-2543426832-1914326140-3112152631-6731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34"/>
    <a:srgbClr val="C00000"/>
    <a:srgbClr val="FCB6C2"/>
    <a:srgbClr val="248C3D"/>
    <a:srgbClr val="F6F4EF"/>
    <a:srgbClr val="397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2166" autoAdjust="0"/>
  </p:normalViewPr>
  <p:slideViewPr>
    <p:cSldViewPr>
      <p:cViewPr varScale="1">
        <p:scale>
          <a:sx n="68" d="100"/>
          <a:sy n="68" d="100"/>
        </p:scale>
        <p:origin x="48" y="13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69328-47E5-4670-AC66-C1B7A8B2B5A4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1EE03-42B6-44FC-AAC2-D0D41E39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80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084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664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72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820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90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182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084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10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67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614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61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854617">
            <a:off x="9289505" y="-1441400"/>
            <a:ext cx="7934707" cy="13691357"/>
            <a:chOff x="0" y="0"/>
            <a:chExt cx="1394584" cy="36059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4584" cy="3605954"/>
            </a:xfrm>
            <a:custGeom>
              <a:avLst/>
              <a:gdLst/>
              <a:ahLst/>
              <a:cxnLst/>
              <a:rect l="l" t="t" r="r" b="b"/>
              <a:pathLst>
                <a:path w="1394584" h="3605954">
                  <a:moveTo>
                    <a:pt x="0" y="0"/>
                  </a:moveTo>
                  <a:lnTo>
                    <a:pt x="1394584" y="0"/>
                  </a:lnTo>
                  <a:lnTo>
                    <a:pt x="1394584" y="3605954"/>
                  </a:lnTo>
                  <a:lnTo>
                    <a:pt x="0" y="360595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94584" cy="36440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2491976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911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>
                <a:solidFill>
                  <a:srgbClr val="C00000"/>
                </a:solidFill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17637160" y="5181600"/>
            <a:ext cx="272980" cy="272980"/>
          </a:xfrm>
          <a:custGeom>
            <a:avLst/>
            <a:gdLst/>
            <a:ahLst/>
            <a:cxnLst/>
            <a:rect l="l" t="t" r="r" b="b"/>
            <a:pathLst>
              <a:path w="272980" h="272980">
                <a:moveTo>
                  <a:pt x="0" y="0"/>
                </a:moveTo>
                <a:lnTo>
                  <a:pt x="272980" y="0"/>
                </a:lnTo>
                <a:lnTo>
                  <a:pt x="272980" y="272980"/>
                </a:lnTo>
                <a:lnTo>
                  <a:pt x="0" y="2729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그룹 15"/>
          <p:cNvGrpSpPr/>
          <p:nvPr/>
        </p:nvGrpSpPr>
        <p:grpSpPr>
          <a:xfrm>
            <a:off x="1905000" y="2618090"/>
            <a:ext cx="5989270" cy="5400000"/>
            <a:chOff x="2133656" y="2530076"/>
            <a:chExt cx="5989270" cy="5400000"/>
          </a:xfrm>
        </p:grpSpPr>
        <p:sp>
          <p:nvSpPr>
            <p:cNvPr id="13" name="AutoShape 13"/>
            <p:cNvSpPr/>
            <p:nvPr/>
          </p:nvSpPr>
          <p:spPr>
            <a:xfrm rot="3487" flipV="1">
              <a:off x="2133656" y="7519905"/>
              <a:ext cx="5714921" cy="15654"/>
            </a:xfrm>
            <a:prstGeom prst="line">
              <a:avLst/>
            </a:prstGeom>
            <a:ln w="38100" cap="flat">
              <a:solidFill>
                <a:srgbClr val="243E4D"/>
              </a:solidFill>
              <a:prstDash val="solid"/>
              <a:headEnd type="none" w="sm" len="sm"/>
              <a:tailEnd type="none" w="sm" len="sm"/>
            </a:ln>
          </p:spPr>
        </p:sp>
        <p:pic>
          <p:nvPicPr>
            <p:cNvPr id="14" name="Picture 2" descr="File:LG Beanbird.png - Wikiped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2926" y="2530076"/>
              <a:ext cx="5400000" cy="54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10418136" y="3520008"/>
            <a:ext cx="6669270" cy="2287947"/>
            <a:chOff x="11733030" y="3530280"/>
            <a:chExt cx="6669270" cy="2287947"/>
          </a:xfrm>
        </p:grpSpPr>
        <p:sp>
          <p:nvSpPr>
            <p:cNvPr id="10" name="TextBox 10"/>
            <p:cNvSpPr txBox="1"/>
            <p:nvPr/>
          </p:nvSpPr>
          <p:spPr>
            <a:xfrm>
              <a:off x="12039600" y="4817953"/>
              <a:ext cx="6362700" cy="10002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6500" b="1" dirty="0" smtClean="0">
                  <a:solidFill>
                    <a:srgbClr val="000000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Notification</a:t>
              </a:r>
            </a:p>
          </p:txBody>
        </p:sp>
        <p:pic>
          <p:nvPicPr>
            <p:cNvPr id="15" name="Picture 2" descr="C:\Users\hooniee.lee\AppData\Local\Temp\SNAGHTML249cab13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3030" y="3530280"/>
              <a:ext cx="3752219" cy="1300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C:\Users\hooniee.lee\AppData\Local\Temp\SNAGHTML3d4df61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49437"/>
            <a:ext cx="343037" cy="29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9122955" cy="3913388"/>
            <a:chOff x="3121296" y="903191"/>
            <a:chExt cx="9122955" cy="3913388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9122955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Toast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확인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347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DB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 저장된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Toast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정보를 확인 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명령어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Toast Notification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확인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결과 </a:t>
              </a: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확인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DB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 저장되어 있는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Toast </a:t>
              </a: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Nofitication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을 확인합니다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.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4700312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Notification</a:t>
            </a:r>
          </a:p>
          <a:p>
            <a:r>
              <a:rPr lang="ko-KR" altLang="en-US" smtClean="0"/>
              <a:t>실습</a:t>
            </a:r>
            <a:endParaRPr lang="en-US" altLang="ko-KR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35755" y="3979055"/>
            <a:ext cx="8839200" cy="1197514"/>
          </a:xfrm>
          <a:prstGeom prst="roundRect">
            <a:avLst>
              <a:gd name="adj" fmla="val 368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0" bIns="216000" rtlCol="0" anchor="ctr"/>
          <a:lstStyle/>
          <a:p>
            <a:r>
              <a:rPr lang="en-US" altLang="ko-KR" sz="1600" dirty="0" err="1"/>
              <a:t>luna</a:t>
            </a:r>
            <a:r>
              <a:rPr lang="en-US" altLang="ko-KR" sz="1600" dirty="0"/>
              <a:t>-send -n 1 -f -a </a:t>
            </a:r>
            <a:r>
              <a:rPr lang="en-US" altLang="ko-KR" sz="1600" dirty="0" err="1"/>
              <a:t>com.webos.app.notification</a:t>
            </a:r>
            <a:r>
              <a:rPr lang="en-US" altLang="ko-KR" sz="1600" dirty="0"/>
              <a:t> luna://com.webos.notification/getToastList </a:t>
            </a:r>
            <a:r>
              <a:rPr lang="en-US" altLang="ko-KR" sz="1600" dirty="0" smtClean="0"/>
              <a:t>\</a:t>
            </a:r>
          </a:p>
          <a:p>
            <a:r>
              <a:rPr lang="en-US" altLang="ko-KR" sz="1600" dirty="0" smtClean="0">
                <a:solidFill>
                  <a:srgbClr val="00B050"/>
                </a:solidFill>
              </a:rPr>
              <a:t>'{"</a:t>
            </a:r>
            <a:r>
              <a:rPr lang="en-US" altLang="ko-KR" sz="1600" dirty="0" err="1">
                <a:solidFill>
                  <a:srgbClr val="00B050"/>
                </a:solidFill>
              </a:rPr>
              <a:t>displayId</a:t>
            </a:r>
            <a:r>
              <a:rPr lang="en-US" altLang="ko-KR" sz="1600" dirty="0">
                <a:solidFill>
                  <a:srgbClr val="00B050"/>
                </a:solidFill>
              </a:rPr>
              <a:t>": 0}'</a:t>
            </a:r>
            <a:endParaRPr lang="ko-KR" altLang="ko-KR" sz="1600" dirty="0">
              <a:solidFill>
                <a:srgbClr val="00B05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835755" y="3902855"/>
            <a:ext cx="8839200" cy="3048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ko-KR" sz="1600" dirty="0" err="1" smtClean="0"/>
              <a:t>sh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1447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9122955" cy="3913388"/>
            <a:chOff x="3121296" y="903191"/>
            <a:chExt cx="9122955" cy="3913388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9122955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Toast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제거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347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생성된 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Toast Notification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을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제거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명령어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Toast Notification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제거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결과 확인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 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모든 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Notification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이 성공적으로 제거되었는지 확인합니다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.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4700312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Notification</a:t>
            </a:r>
          </a:p>
          <a:p>
            <a:r>
              <a:rPr lang="ko-KR" altLang="en-US" smtClean="0"/>
              <a:t>실습</a:t>
            </a:r>
            <a:endParaRPr lang="en-US" altLang="ko-KR" dirty="0"/>
          </a:p>
        </p:txBody>
      </p:sp>
      <p:grpSp>
        <p:nvGrpSpPr>
          <p:cNvPr id="15" name="그룹 14"/>
          <p:cNvGrpSpPr/>
          <p:nvPr/>
        </p:nvGrpSpPr>
        <p:grpSpPr>
          <a:xfrm>
            <a:off x="6835755" y="3902855"/>
            <a:ext cx="8839200" cy="1088246"/>
            <a:chOff x="7543800" y="4258128"/>
            <a:chExt cx="8839200" cy="1088246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7543800" y="4334328"/>
              <a:ext cx="8839200" cy="1012046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/>
                <a:t>luna</a:t>
              </a:r>
              <a:r>
                <a:rPr lang="en-US" altLang="ko-KR" sz="1600" dirty="0"/>
                <a:t>-send -n 1 -f -a </a:t>
              </a:r>
              <a:r>
                <a:rPr lang="en-US" altLang="ko-KR" sz="1600" dirty="0" err="1"/>
                <a:t>com.webos.app.test</a:t>
              </a:r>
              <a:r>
                <a:rPr lang="en-US" altLang="ko-KR" sz="1600" dirty="0"/>
                <a:t> luna://com.webos.notification/closeToast </a:t>
              </a:r>
              <a:r>
                <a:rPr lang="en-US" altLang="ko-KR" sz="1600" dirty="0">
                  <a:solidFill>
                    <a:srgbClr val="00B050"/>
                  </a:solidFill>
                </a:rPr>
                <a:t>'{ "</a:t>
              </a:r>
              <a:r>
                <a:rPr lang="en-US" altLang="ko-KR" sz="1600" dirty="0" err="1">
                  <a:solidFill>
                    <a:srgbClr val="00B050"/>
                  </a:solidFill>
                </a:rPr>
                <a:t>sourceId</a:t>
              </a:r>
              <a:r>
                <a:rPr lang="en-US" altLang="ko-KR" sz="1600" dirty="0">
                  <a:solidFill>
                    <a:srgbClr val="00B050"/>
                  </a:solidFill>
                </a:rPr>
                <a:t>":"</a:t>
              </a:r>
              <a:r>
                <a:rPr lang="en-US" altLang="ko-KR" sz="1600" dirty="0" err="1">
                  <a:solidFill>
                    <a:srgbClr val="00B050"/>
                  </a:solidFill>
                </a:rPr>
                <a:t>com.webos.app.test</a:t>
              </a:r>
              <a:r>
                <a:rPr lang="en-US" altLang="ko-KR" sz="1600" dirty="0">
                  <a:solidFill>
                    <a:srgbClr val="00B050"/>
                  </a:solidFill>
                </a:rPr>
                <a:t>" }'</a:t>
              </a:r>
              <a:endParaRPr lang="en-US" altLang="ko-KR" sz="1500" dirty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06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9122955" cy="6221712"/>
            <a:chOff x="3121296" y="903191"/>
            <a:chExt cx="9122955" cy="6221712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9122955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Alert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생성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맛보기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7861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간단한 메시지를 표시하는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Alert Notification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생성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명령어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Toast Notification 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생성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결과 </a:t>
              </a: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확인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 Toast Notification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이 성공적으로 생성되었는지 확인합니다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.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4700312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Notification</a:t>
            </a:r>
          </a:p>
          <a:p>
            <a:r>
              <a:rPr lang="ko-KR" altLang="en-US" smtClean="0"/>
              <a:t>실습</a:t>
            </a:r>
            <a:endParaRPr lang="en-US" altLang="ko-KR" dirty="0"/>
          </a:p>
        </p:txBody>
      </p:sp>
      <p:grpSp>
        <p:nvGrpSpPr>
          <p:cNvPr id="15" name="그룹 14"/>
          <p:cNvGrpSpPr/>
          <p:nvPr/>
        </p:nvGrpSpPr>
        <p:grpSpPr>
          <a:xfrm>
            <a:off x="6835755" y="3902855"/>
            <a:ext cx="8839200" cy="3257963"/>
            <a:chOff x="7543800" y="4258128"/>
            <a:chExt cx="8839200" cy="325796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7543800" y="4334327"/>
              <a:ext cx="8839200" cy="3181764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500" dirty="0" err="1">
                  <a:solidFill>
                    <a:schemeClr val="bg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luna</a:t>
              </a:r>
              <a:r>
                <a:rPr lang="en-US" altLang="ko-KR" sz="1500" dirty="0">
                  <a:solidFill>
                    <a:schemeClr val="bg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-send -n 1 -f -a </a:t>
              </a:r>
              <a:r>
                <a:rPr lang="en-US" altLang="ko-KR" sz="1500" dirty="0" err="1">
                  <a:solidFill>
                    <a:schemeClr val="bg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com.webos.app.test</a:t>
              </a:r>
              <a:r>
                <a:rPr lang="en-US" altLang="ko-KR" sz="1500" dirty="0">
                  <a:solidFill>
                    <a:schemeClr val="bg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luna://com.webos.notification/createAlert </a:t>
              </a:r>
              <a:r>
                <a:rPr lang="en-US" altLang="ko-KR" sz="1500" dirty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'{</a:t>
              </a:r>
            </a:p>
            <a:p>
              <a:r>
                <a:rPr lang="en-US" altLang="ko-KR" sz="1500" dirty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"</a:t>
              </a:r>
              <a:r>
                <a:rPr lang="en-US" altLang="ko-KR" sz="1500" dirty="0" err="1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message":"This</a:t>
              </a:r>
              <a:r>
                <a:rPr lang="en-US" altLang="ko-KR" sz="1500" dirty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is an alert!",</a:t>
              </a:r>
            </a:p>
            <a:p>
              <a:r>
                <a:rPr lang="en-US" altLang="ko-KR" sz="1500" dirty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"buttons":[</a:t>
              </a:r>
            </a:p>
            <a:p>
              <a:r>
                <a:rPr lang="en-US" altLang="ko-KR" sz="1500" dirty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{</a:t>
              </a:r>
            </a:p>
            <a:p>
              <a:r>
                <a:rPr lang="en-US" altLang="ko-KR" sz="1500" dirty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"</a:t>
              </a:r>
              <a:r>
                <a:rPr lang="en-US" altLang="ko-KR" sz="1500" dirty="0" err="1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label":"OK</a:t>
              </a:r>
              <a:r>
                <a:rPr lang="en-US" altLang="ko-KR" sz="1500" dirty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",</a:t>
              </a:r>
            </a:p>
            <a:p>
              <a:r>
                <a:rPr lang="en-US" altLang="ko-KR" sz="1500" dirty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"</a:t>
              </a:r>
              <a:r>
                <a:rPr lang="en-US" altLang="ko-KR" sz="1500" dirty="0" err="1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onclick</a:t>
              </a:r>
              <a:r>
                <a:rPr lang="en-US" altLang="ko-KR" sz="1500" dirty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":"</a:t>
              </a:r>
              <a:r>
                <a:rPr lang="en-US" altLang="ko-KR" sz="1500" dirty="0" err="1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luna</a:t>
              </a:r>
              <a:r>
                <a:rPr lang="en-US" altLang="ko-KR" sz="1500" dirty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://</a:t>
              </a:r>
              <a:r>
                <a:rPr lang="en-US" altLang="ko-KR" sz="1500" dirty="0" err="1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com.webos.service.applicationmanager</a:t>
              </a:r>
              <a:r>
                <a:rPr lang="en-US" altLang="ko-KR" sz="1500" dirty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/launch",</a:t>
              </a:r>
            </a:p>
            <a:p>
              <a:r>
                <a:rPr lang="en-US" altLang="ko-KR" sz="1500" dirty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"</a:t>
              </a:r>
              <a:r>
                <a:rPr lang="en-US" altLang="ko-KR" sz="1500" dirty="0" err="1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params</a:t>
              </a:r>
              <a:r>
                <a:rPr lang="en-US" altLang="ko-KR" sz="1500" dirty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":{"id":"</a:t>
              </a:r>
              <a:r>
                <a:rPr lang="en-US" altLang="ko-KR" sz="1500" dirty="0" err="1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com.webos.app.settings</a:t>
              </a:r>
              <a:r>
                <a:rPr lang="en-US" altLang="ko-KR" sz="1500" dirty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"}</a:t>
              </a:r>
            </a:p>
            <a:p>
              <a:r>
                <a:rPr lang="en-US" altLang="ko-KR" sz="1500" dirty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},</a:t>
              </a:r>
            </a:p>
            <a:p>
              <a:r>
                <a:rPr lang="en-US" altLang="ko-KR" sz="1500" dirty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{"</a:t>
              </a:r>
              <a:r>
                <a:rPr lang="en-US" altLang="ko-KR" sz="1500" dirty="0" err="1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label":"Cancel</a:t>
              </a:r>
              <a:r>
                <a:rPr lang="en-US" altLang="ko-KR" sz="1500" dirty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"}</a:t>
              </a:r>
            </a:p>
            <a:p>
              <a:r>
                <a:rPr lang="en-US" altLang="ko-KR" sz="1500" dirty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]</a:t>
              </a:r>
            </a:p>
            <a:p>
              <a:r>
                <a:rPr lang="en-US" altLang="ko-KR" sz="1500" dirty="0">
                  <a:solidFill>
                    <a:srgbClr val="00B050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}'</a:t>
              </a:r>
              <a:endParaRPr lang="en-US" altLang="ko-KR" sz="15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71858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90638">
            <a:off x="654494" y="-1142016"/>
            <a:ext cx="4419788" cy="12571033"/>
            <a:chOff x="0" y="0"/>
            <a:chExt cx="1164059" cy="33108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64059" cy="3310889"/>
            </a:xfrm>
            <a:custGeom>
              <a:avLst/>
              <a:gdLst/>
              <a:ahLst/>
              <a:cxnLst/>
              <a:rect l="l" t="t" r="r" b="b"/>
              <a:pathLst>
                <a:path w="1164059" h="3310889">
                  <a:moveTo>
                    <a:pt x="0" y="0"/>
                  </a:moveTo>
                  <a:lnTo>
                    <a:pt x="1164059" y="0"/>
                  </a:lnTo>
                  <a:lnTo>
                    <a:pt x="1164059" y="3310889"/>
                  </a:lnTo>
                  <a:lnTo>
                    <a:pt x="0" y="33108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64059" cy="33489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1510385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911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637160" y="4200009"/>
            <a:ext cx="272980" cy="272980"/>
          </a:xfrm>
          <a:custGeom>
            <a:avLst/>
            <a:gdLst/>
            <a:ahLst/>
            <a:cxnLst/>
            <a:rect l="l" t="t" r="r" b="b"/>
            <a:pathLst>
              <a:path w="272980" h="272980">
                <a:moveTo>
                  <a:pt x="0" y="0"/>
                </a:moveTo>
                <a:lnTo>
                  <a:pt x="272980" y="0"/>
                </a:lnTo>
                <a:lnTo>
                  <a:pt x="272980" y="272979"/>
                </a:lnTo>
                <a:lnTo>
                  <a:pt x="0" y="2729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92475" y="3238040"/>
            <a:ext cx="7593140" cy="5315198"/>
          </a:xfrm>
          <a:custGeom>
            <a:avLst/>
            <a:gdLst/>
            <a:ahLst/>
            <a:cxnLst/>
            <a:rect l="l" t="t" r="r" b="b"/>
            <a:pathLst>
              <a:path w="7593140" h="5315198">
                <a:moveTo>
                  <a:pt x="0" y="0"/>
                </a:moveTo>
                <a:lnTo>
                  <a:pt x="7593140" y="0"/>
                </a:lnTo>
                <a:lnTo>
                  <a:pt x="7593140" y="5315199"/>
                </a:lnTo>
                <a:lnTo>
                  <a:pt x="0" y="53151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490515" y="2164333"/>
            <a:ext cx="7039769" cy="1755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670"/>
              </a:lnSpc>
            </a:pPr>
            <a:r>
              <a:rPr lang="en-US" sz="10478" dirty="0" smtClean="0">
                <a:solidFill>
                  <a:srgbClr val="C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Question</a:t>
            </a:r>
            <a:endParaRPr lang="en-US" sz="10478" dirty="0">
              <a:solidFill>
                <a:srgbClr val="C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7" name="AutoShape 17"/>
          <p:cNvSpPr/>
          <p:nvPr/>
        </p:nvSpPr>
        <p:spPr>
          <a:xfrm rot="3487">
            <a:off x="792492" y="8510376"/>
            <a:ext cx="9389421" cy="0"/>
          </a:xfrm>
          <a:prstGeom prst="line">
            <a:avLst/>
          </a:prstGeom>
          <a:ln w="38100" cap="flat">
            <a:solidFill>
              <a:srgbClr val="243E4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이등변 삼각형 16"/>
          <p:cNvSpPr/>
          <p:nvPr/>
        </p:nvSpPr>
        <p:spPr>
          <a:xfrm>
            <a:off x="0" y="6003388"/>
            <a:ext cx="14554200" cy="4283612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0" y="7286916"/>
            <a:ext cx="10186906" cy="3000084"/>
          </a:xfrm>
          <a:prstGeom prst="triangle">
            <a:avLst>
              <a:gd name="adj" fmla="val 0"/>
            </a:avLst>
          </a:prstGeom>
          <a:solidFill>
            <a:srgbClr val="24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805906">
            <a:off x="1159" y="2025722"/>
            <a:ext cx="6044986" cy="7664007"/>
          </a:xfrm>
          <a:custGeom>
            <a:avLst/>
            <a:gdLst/>
            <a:ahLst/>
            <a:cxnLst/>
            <a:rect l="l" t="t" r="r" b="b"/>
            <a:pathLst>
              <a:path w="6044986" h="7664007">
                <a:moveTo>
                  <a:pt x="0" y="0"/>
                </a:moveTo>
                <a:lnTo>
                  <a:pt x="6044985" y="0"/>
                </a:lnTo>
                <a:lnTo>
                  <a:pt x="6044985" y="7664007"/>
                </a:lnTo>
                <a:lnTo>
                  <a:pt x="0" y="7664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A6DB5DC-6984-4FDE-B64E-BD10AA2E52A4}"/>
              </a:ext>
            </a:extLst>
          </p:cNvPr>
          <p:cNvSpPr txBox="1"/>
          <p:nvPr/>
        </p:nvSpPr>
        <p:spPr>
          <a:xfrm>
            <a:off x="8001000" y="4381500"/>
            <a:ext cx="7745710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5000" dirty="0" err="1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webOS</a:t>
            </a:r>
            <a:r>
              <a:rPr lang="en-US" altLang="ko-KR" sz="50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OSE</a:t>
            </a:r>
            <a:r>
              <a:rPr lang="ko-KR" altLang="en-US" sz="500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의 </a:t>
            </a:r>
            <a:r>
              <a:rPr lang="en-US" altLang="ko-KR" sz="50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Notification</a:t>
            </a:r>
            <a:endParaRPr lang="ko-KR" altLang="en-US" sz="5000" dirty="0">
              <a:solidFill>
                <a:srgbClr val="6B6B6B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34BF8E0-E4D2-4D58-909E-A86F54AD7EE2}"/>
              </a:ext>
            </a:extLst>
          </p:cNvPr>
          <p:cNvSpPr txBox="1"/>
          <p:nvPr/>
        </p:nvSpPr>
        <p:spPr>
          <a:xfrm>
            <a:off x="7052680" y="5338563"/>
            <a:ext cx="92624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webOS</a:t>
            </a:r>
            <a:r>
              <a:rPr lang="en-US" altLang="ko-KR" sz="32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32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알림 서비스를 </a:t>
            </a:r>
            <a:r>
              <a:rPr lang="ko-KR" altLang="ko-KR" sz="32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사용하는 </a:t>
            </a:r>
            <a:r>
              <a:rPr lang="ko-KR" altLang="ko-KR" sz="3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방법</a:t>
            </a:r>
            <a:endParaRPr lang="ko-KR" altLang="en-US" sz="3000" dirty="0">
              <a:solidFill>
                <a:srgbClr val="6B6B6B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91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4610100"/>
            <a:ext cx="9122955" cy="2836170"/>
            <a:chOff x="3121296" y="903191"/>
            <a:chExt cx="9122955" cy="2836170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Notification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사용자의 관심을 끌 수 있는 팝업 창을 </a:t>
              </a:r>
              <a:r>
                <a:rPr lang="ko-KR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의미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Toast / Alert 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두가지 형태의 알림을 제공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사용자에게 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빠르게 정보를 전달할 수 있고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필요한 경우 사용자로부터 응답을 얻을 수도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있음 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알림 기능은</a:t>
              </a:r>
              <a:r>
                <a:rPr lang="ko-KR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com.webos.notification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API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</a:t>
              </a:r>
              <a:r>
                <a:rPr lang="en-US" altLang="ko-KR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Notification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API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)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를 통해 </a:t>
              </a:r>
              <a:r>
                <a:rPr lang="ko-KR" altLang="ko-KR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제공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됨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552000" y="1890000"/>
            <a:ext cx="10974000" cy="1451176"/>
            <a:chOff x="3121296" y="903191"/>
            <a:chExt cx="9122955" cy="1451176"/>
          </a:xfrm>
        </p:grpSpPr>
        <p:sp>
          <p:nvSpPr>
            <p:cNvPr id="15" name="직사각형 14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목표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354356" y="1338704"/>
              <a:ext cx="888989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Notification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의 개념과 중요성을 이해하고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Web App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에서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알림 기능 활용방법 학습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webOS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에서 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Notification API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를 사용하여 시스템 알림을 생성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관리하는 방법을 학습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50016" y="5219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Notification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23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6552000" y="1890000"/>
            <a:ext cx="86118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b="1" dirty="0" smtClean="0">
                <a:solidFill>
                  <a:srgbClr val="A500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| </a:t>
            </a:r>
            <a:r>
              <a:rPr lang="ko-KR" altLang="en-US" sz="23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3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Toast</a:t>
            </a:r>
            <a:endParaRPr lang="ko-KR" altLang="en-US" sz="2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2348" y="2325513"/>
            <a:ext cx="106936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짧은 메시지나 알림같이 간단한 정보를 전달할 때 </a:t>
            </a:r>
            <a:r>
              <a:rPr lang="x-none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사용</a:t>
            </a:r>
            <a:endParaRPr lang="ko-KR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별다른 사용자의 응답을 요구하지 않고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5</a:t>
            </a:r>
            <a:r>
              <a:rPr lang="ko-KR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초 뒤 자동으로 </a:t>
            </a:r>
            <a:r>
              <a:rPr lang="ko-KR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사라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짐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0016" y="5219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Notification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3545787"/>
            <a:ext cx="8458200" cy="475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6552000" y="1890000"/>
            <a:ext cx="86118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b="1" dirty="0" smtClean="0">
                <a:solidFill>
                  <a:srgbClr val="A500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| </a:t>
            </a:r>
            <a:r>
              <a:rPr lang="ko-KR" altLang="en-US" sz="23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3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Alert</a:t>
            </a:r>
            <a:endParaRPr lang="ko-KR" altLang="en-US" sz="2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2348" y="2325513"/>
            <a:ext cx="106936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중요하거나 사용자의 즉각적인 응답을 얻어야 하는 정보를 전달할 때 </a:t>
            </a:r>
            <a:r>
              <a:rPr lang="x-none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사용</a:t>
            </a:r>
            <a:endParaRPr lang="ko-KR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사용자의 응답해야 하는 버튼을 최소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r>
              <a:rPr lang="ko-KR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 이상 </a:t>
            </a:r>
            <a:r>
              <a:rPr lang="ko-KR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포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함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시스템 수준의 권한을 갖는 프로세스에서만 사용 가능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0016" y="5219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Notification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448" y="4076700"/>
            <a:ext cx="8293352" cy="466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552000" y="1888587"/>
            <a:ext cx="401086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b="1" dirty="0" smtClean="0">
                <a:solidFill>
                  <a:srgbClr val="A500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| </a:t>
            </a:r>
            <a:r>
              <a:rPr lang="en-US" altLang="ko-KR" sz="23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Notification API </a:t>
            </a:r>
            <a:r>
              <a:rPr lang="ko-KR" altLang="en-US" sz="23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설명</a:t>
            </a:r>
            <a:endParaRPr lang="ko-KR" altLang="en-US" sz="2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241836"/>
              </p:ext>
            </p:extLst>
          </p:nvPr>
        </p:nvGraphicFramePr>
        <p:xfrm>
          <a:off x="6781800" y="2562096"/>
          <a:ext cx="9668837" cy="4622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57400"/>
                <a:gridCol w="761143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>
                          <a:latin typeface="+mn-lt"/>
                          <a:ea typeface="+mn-ea"/>
                        </a:rPr>
                        <a:t>createAlert</a:t>
                      </a:r>
                      <a:endParaRPr lang="ko-KR" altLang="en-US" sz="170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시스템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Alert</a:t>
                      </a:r>
                      <a:r>
                        <a:rPr lang="en-US" altLang="ko-KR" sz="1700" baseline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Notification </a:t>
                      </a:r>
                      <a:r>
                        <a:rPr lang="ko-KR" altLang="en-US" sz="1700" baseline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생성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/>
                        <a:t>createToast</a:t>
                      </a:r>
                      <a:endParaRPr lang="ko-KR" altLang="en-US" sz="170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Toast Notification</a:t>
                      </a:r>
                      <a:r>
                        <a:rPr lang="en-US" altLang="ko-KR" sz="1700" baseline="0" dirty="0" smtClean="0"/>
                        <a:t> </a:t>
                      </a:r>
                      <a:r>
                        <a:rPr lang="ko-KR" altLang="en-US" sz="1700" baseline="0" smtClean="0"/>
                        <a:t>생성 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>
                          <a:latin typeface="+mn-lt"/>
                          <a:ea typeface="+mn-ea"/>
                        </a:rPr>
                        <a:t>closeAlert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/>
                        <a:t>현재 표시되는 </a:t>
                      </a:r>
                      <a:r>
                        <a:rPr lang="en-US" altLang="ko-KR" sz="1700" dirty="0" smtClean="0"/>
                        <a:t>Alert Notification </a:t>
                      </a:r>
                      <a:r>
                        <a:rPr lang="ko-KR" altLang="en-US" sz="1700" smtClean="0"/>
                        <a:t>종료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>
                          <a:latin typeface="+mn-lt"/>
                          <a:ea typeface="+mn-ea"/>
                        </a:rPr>
                        <a:t>closeToast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DB</a:t>
                      </a:r>
                      <a:r>
                        <a:rPr lang="ko-KR" altLang="en-US" sz="1700" smtClean="0"/>
                        <a:t>에서 </a:t>
                      </a:r>
                      <a:r>
                        <a:rPr lang="en-US" altLang="ko-KR" sz="1700" dirty="0" smtClean="0"/>
                        <a:t>Toast</a:t>
                      </a:r>
                      <a:r>
                        <a:rPr lang="en-US" altLang="ko-KR" sz="1700" baseline="0" dirty="0" smtClean="0"/>
                        <a:t> Notification </a:t>
                      </a:r>
                      <a:r>
                        <a:rPr lang="ko-KR" altLang="en-US" sz="1700" baseline="0" smtClean="0"/>
                        <a:t>제거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/>
                        <a:t>diable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모든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Notification 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기능</a:t>
                      </a:r>
                      <a:r>
                        <a:rPr lang="en-US" altLang="ko-KR" sz="1700" baseline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비활성화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(Toast, Alert, Input Alert,</a:t>
                      </a:r>
                      <a:r>
                        <a:rPr lang="en-US" altLang="ko-KR" sz="1700" baseline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Pin Prompt)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/>
                        <a:t>enable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모든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Notification 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기능 활성화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(Toast, Alert, Input Alert,</a:t>
                      </a:r>
                      <a:r>
                        <a:rPr lang="en-US" altLang="ko-KR" sz="1700" baseline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Pin Prompt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/>
                        <a:t>getToastList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특정 세션 사용자의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App/Client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에서 생성된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Toast</a:t>
                      </a:r>
                      <a:r>
                        <a:rPr lang="en-US" altLang="ko-KR" sz="1700" baseline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700" baseline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리스트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/>
                        <a:t>removeNotification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DB</a:t>
                      </a:r>
                      <a:r>
                        <a:rPr lang="ko-KR" altLang="en-US" sz="1700" smtClean="0"/>
                        <a:t>에서 </a:t>
                      </a:r>
                      <a:r>
                        <a:rPr lang="en-US" altLang="ko-KR" sz="1700" dirty="0" smtClean="0"/>
                        <a:t>Notification</a:t>
                      </a:r>
                      <a:r>
                        <a:rPr lang="en-US" altLang="ko-KR" sz="1700" baseline="0" dirty="0" smtClean="0"/>
                        <a:t> </a:t>
                      </a:r>
                      <a:r>
                        <a:rPr lang="ko-KR" altLang="en-US" sz="1700" baseline="0" smtClean="0"/>
                        <a:t>삭제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/>
                        <a:t>setToastStatus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Toast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읽음 유무를 표시할지 여부 지정 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50016" y="5219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Notification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402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9122955" cy="4221165"/>
            <a:chOff x="3121296" y="903191"/>
            <a:chExt cx="9122955" cy="4221165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9122955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실습 </a:t>
              </a:r>
              <a:r>
                <a:rPr lang="en-US" altLang="ko-KR" sz="23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- </a:t>
              </a:r>
              <a:r>
                <a:rPr lang="en-US" altLang="ko-KR" sz="2300" b="1" dirty="0" err="1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luna</a:t>
              </a:r>
              <a:r>
                <a:rPr lang="en-US" altLang="ko-KR" sz="23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-send </a:t>
              </a:r>
              <a:r>
                <a:rPr lang="ko-KR" altLang="en-US" sz="2300" b="1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명령어를 이용한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Toast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생성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시나리오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Notification </a:t>
              </a: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api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를 이용해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“Hello World!”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메시지를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Emulator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 띄워본다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실습 목표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Toast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생성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기본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영구저장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Toast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삭제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참고자료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https://bit.ly/3z5c1hR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4700312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Notification</a:t>
            </a:r>
          </a:p>
          <a:p>
            <a:r>
              <a:rPr lang="ko-KR" altLang="en-US" smtClean="0"/>
              <a:t>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00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9122955" cy="4836718"/>
            <a:chOff x="3121296" y="903191"/>
            <a:chExt cx="9122955" cy="4836718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9122955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Toast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생성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44012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간단한 메시지를 표시하는 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Toast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Notification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생성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명령어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Toast Notification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생성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결과 </a:t>
              </a: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확인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 Toast Notification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이 성공적으로 생성되었는지 확인합니다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.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4700312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Notification</a:t>
            </a:r>
          </a:p>
          <a:p>
            <a:r>
              <a:rPr lang="ko-KR" altLang="en-US" smtClean="0"/>
              <a:t>실습</a:t>
            </a:r>
            <a:endParaRPr lang="en-US" altLang="ko-KR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35755" y="3979054"/>
            <a:ext cx="8839200" cy="1796593"/>
          </a:xfrm>
          <a:prstGeom prst="roundRect">
            <a:avLst>
              <a:gd name="adj" fmla="val 368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0" bIns="216000" rtlCol="0" anchor="ctr"/>
          <a:lstStyle/>
          <a:p>
            <a:r>
              <a:rPr lang="en-US" altLang="ko-KR" sz="1600" dirty="0" err="1"/>
              <a:t>luna</a:t>
            </a:r>
            <a:r>
              <a:rPr lang="en-US" altLang="ko-KR" sz="1600" dirty="0"/>
              <a:t>-send -n 1 -f -a </a:t>
            </a:r>
            <a:r>
              <a:rPr lang="en-US" altLang="ko-KR" sz="1600" dirty="0" err="1"/>
              <a:t>com.webos.app.test</a:t>
            </a:r>
            <a:r>
              <a:rPr lang="en-US" altLang="ko-KR" sz="1600" dirty="0"/>
              <a:t> luna://com.webos.notification/createToast </a:t>
            </a:r>
            <a:r>
              <a:rPr lang="en-US" altLang="ko-KR" sz="1600" dirty="0">
                <a:solidFill>
                  <a:srgbClr val="00B050"/>
                </a:solidFill>
              </a:rPr>
              <a:t>'{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  "</a:t>
            </a:r>
            <a:r>
              <a:rPr lang="en-US" altLang="ko-KR" sz="1600" dirty="0" err="1">
                <a:solidFill>
                  <a:srgbClr val="00B050"/>
                </a:solidFill>
              </a:rPr>
              <a:t>sourceId</a:t>
            </a:r>
            <a:r>
              <a:rPr lang="en-US" altLang="ko-KR" sz="1600" dirty="0">
                <a:solidFill>
                  <a:srgbClr val="00B050"/>
                </a:solidFill>
              </a:rPr>
              <a:t>":"</a:t>
            </a:r>
            <a:r>
              <a:rPr lang="en-US" altLang="ko-KR" sz="1600" dirty="0" err="1">
                <a:solidFill>
                  <a:srgbClr val="00B050"/>
                </a:solidFill>
              </a:rPr>
              <a:t>com.webos.app.test</a:t>
            </a:r>
            <a:r>
              <a:rPr lang="en-US" altLang="ko-KR" sz="1600" dirty="0">
                <a:solidFill>
                  <a:srgbClr val="00B050"/>
                </a:solidFill>
              </a:rPr>
              <a:t>",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  "</a:t>
            </a:r>
            <a:r>
              <a:rPr lang="en-US" altLang="ko-KR" sz="1600" dirty="0" err="1">
                <a:solidFill>
                  <a:srgbClr val="00B050"/>
                </a:solidFill>
              </a:rPr>
              <a:t>message":"Hello</a:t>
            </a:r>
            <a:r>
              <a:rPr lang="en-US" altLang="ko-KR" sz="1600" dirty="0">
                <a:solidFill>
                  <a:srgbClr val="00B050"/>
                </a:solidFill>
              </a:rPr>
              <a:t>, this is a test notification!",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  "</a:t>
            </a:r>
            <a:r>
              <a:rPr lang="en-US" altLang="ko-KR" sz="1600" dirty="0" err="1">
                <a:solidFill>
                  <a:srgbClr val="00B050"/>
                </a:solidFill>
              </a:rPr>
              <a:t>noaction</a:t>
            </a:r>
            <a:r>
              <a:rPr lang="en-US" altLang="ko-KR" sz="1600" dirty="0">
                <a:solidFill>
                  <a:srgbClr val="00B050"/>
                </a:solidFill>
              </a:rPr>
              <a:t>": </a:t>
            </a:r>
            <a:r>
              <a:rPr lang="en-US" altLang="ko-KR" sz="1600" dirty="0" smtClean="0">
                <a:solidFill>
                  <a:srgbClr val="00B050"/>
                </a:solidFill>
              </a:rPr>
              <a:t>false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} '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835755" y="3902855"/>
            <a:ext cx="8839200" cy="3048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ko-KR" sz="1600" dirty="0" err="1" smtClean="0"/>
              <a:t>sh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53315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9122955" cy="4836718"/>
            <a:chOff x="3121296" y="903191"/>
            <a:chExt cx="9122955" cy="4836718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9122955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영구 저장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Toast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생성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44012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영구 저장되는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Toast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를 생성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일반적인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Toast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생성 시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1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회성으로 사용됨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)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명령어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영구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Toast Notification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생성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결과 </a:t>
              </a: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확인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 Toast Notification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이 성공적으로 생성되었는지 확인합니다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.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4700312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Notification</a:t>
            </a:r>
          </a:p>
          <a:p>
            <a:r>
              <a:rPr lang="ko-KR" altLang="en-US" smtClean="0"/>
              <a:t>실습</a:t>
            </a:r>
            <a:endParaRPr lang="en-US" altLang="ko-KR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35755" y="3979054"/>
            <a:ext cx="8839200" cy="2002645"/>
          </a:xfrm>
          <a:prstGeom prst="roundRect">
            <a:avLst>
              <a:gd name="adj" fmla="val 368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0" bIns="216000" rtlCol="0" anchor="ctr"/>
          <a:lstStyle/>
          <a:p>
            <a:r>
              <a:rPr lang="en-US" altLang="ko-KR" sz="1600" dirty="0" err="1"/>
              <a:t>luna</a:t>
            </a:r>
            <a:r>
              <a:rPr lang="en-US" altLang="ko-KR" sz="1600" dirty="0"/>
              <a:t>-send -n 1 -f -a </a:t>
            </a:r>
            <a:r>
              <a:rPr lang="en-US" altLang="ko-KR" sz="1600" dirty="0" err="1"/>
              <a:t>com.webos.app.test</a:t>
            </a:r>
            <a:r>
              <a:rPr lang="en-US" altLang="ko-KR" sz="1600" dirty="0"/>
              <a:t> luna://com.webos.notification/createToast </a:t>
            </a:r>
            <a:r>
              <a:rPr lang="en-US" altLang="ko-KR" sz="1600" dirty="0">
                <a:solidFill>
                  <a:srgbClr val="00B050"/>
                </a:solidFill>
              </a:rPr>
              <a:t>'{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  "</a:t>
            </a:r>
            <a:r>
              <a:rPr lang="en-US" altLang="ko-KR" sz="1600" dirty="0" err="1">
                <a:solidFill>
                  <a:srgbClr val="00B050"/>
                </a:solidFill>
              </a:rPr>
              <a:t>sourceId</a:t>
            </a:r>
            <a:r>
              <a:rPr lang="en-US" altLang="ko-KR" sz="1600" dirty="0">
                <a:solidFill>
                  <a:srgbClr val="00B050"/>
                </a:solidFill>
              </a:rPr>
              <a:t>":"</a:t>
            </a:r>
            <a:r>
              <a:rPr lang="en-US" altLang="ko-KR" sz="1600" dirty="0" err="1">
                <a:solidFill>
                  <a:srgbClr val="00B050"/>
                </a:solidFill>
              </a:rPr>
              <a:t>com.webos.app.test</a:t>
            </a:r>
            <a:r>
              <a:rPr lang="en-US" altLang="ko-KR" sz="1600" dirty="0">
                <a:solidFill>
                  <a:srgbClr val="00B050"/>
                </a:solidFill>
              </a:rPr>
              <a:t>",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  "</a:t>
            </a:r>
            <a:r>
              <a:rPr lang="en-US" altLang="ko-KR" sz="1600" dirty="0" err="1">
                <a:solidFill>
                  <a:srgbClr val="00B050"/>
                </a:solidFill>
              </a:rPr>
              <a:t>message":"Hello</a:t>
            </a:r>
            <a:r>
              <a:rPr lang="en-US" altLang="ko-KR" sz="1600" dirty="0">
                <a:solidFill>
                  <a:srgbClr val="00B050"/>
                </a:solidFill>
              </a:rPr>
              <a:t>, this is a </a:t>
            </a:r>
            <a:r>
              <a:rPr lang="en-US" altLang="ko-KR" sz="1600" dirty="0" smtClean="0">
                <a:solidFill>
                  <a:srgbClr val="00B050"/>
                </a:solidFill>
              </a:rPr>
              <a:t>permanent notification</a:t>
            </a:r>
            <a:r>
              <a:rPr lang="en-US" altLang="ko-KR" sz="1600" dirty="0">
                <a:solidFill>
                  <a:srgbClr val="00B050"/>
                </a:solidFill>
              </a:rPr>
              <a:t>!",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  "</a:t>
            </a:r>
            <a:r>
              <a:rPr lang="en-US" altLang="ko-KR" sz="1600" dirty="0" err="1">
                <a:solidFill>
                  <a:srgbClr val="00B050"/>
                </a:solidFill>
              </a:rPr>
              <a:t>noaction</a:t>
            </a:r>
            <a:r>
              <a:rPr lang="en-US" altLang="ko-KR" sz="1600" dirty="0">
                <a:solidFill>
                  <a:srgbClr val="00B050"/>
                </a:solidFill>
              </a:rPr>
              <a:t>": false,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  "persistent": true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}'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835755" y="3902855"/>
            <a:ext cx="8839200" cy="3048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ko-KR" sz="1600" dirty="0" err="1" smtClean="0"/>
              <a:t>sh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55723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11122</TotalTime>
  <Words>589</Words>
  <Application>Microsoft Office PowerPoint</Application>
  <PresentationFormat>사용자 지정</PresentationFormat>
  <Paragraphs>161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Arial</vt:lpstr>
      <vt:lpstr>LG스마트체2.0 Regular</vt:lpstr>
      <vt:lpstr>LG스마트체2.0 SemiBold</vt:lpstr>
      <vt:lpstr>Calibri</vt:lpstr>
      <vt:lpstr>LG스마트체 Regular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Dust Cream Almost Dark Black Pastel Simple Minimalist Illustration All Purpose Presentation Template</dc:title>
  <dc:creator>이동훈/책임연구원/SW공학(연)SW Developer Experience파트(hooniee.lee@lge.com)</dc:creator>
  <cp:lastModifiedBy>이동훈/선임연구원/SW Documentation파트(hooniee.lee@lge.com)</cp:lastModifiedBy>
  <cp:revision>227</cp:revision>
  <dcterms:created xsi:type="dcterms:W3CDTF">2006-08-16T00:00:00Z</dcterms:created>
  <dcterms:modified xsi:type="dcterms:W3CDTF">2024-06-20T06:53:47Z</dcterms:modified>
  <dc:identifier>DAGDOHj-C7E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59f345-fd0b-4b4e-aba2-7c7a20c52995_Enabled">
    <vt:lpwstr>true</vt:lpwstr>
  </property>
  <property fmtid="{D5CDD505-2E9C-101B-9397-08002B2CF9AE}" pid="3" name="MSIP_Label_dd59f345-fd0b-4b4e-aba2-7c7a20c52995_SetDate">
    <vt:lpwstr>2024-06-20T06:52:35Z</vt:lpwstr>
  </property>
  <property fmtid="{D5CDD505-2E9C-101B-9397-08002B2CF9AE}" pid="4" name="MSIP_Label_dd59f345-fd0b-4b4e-aba2-7c7a20c52995_Method">
    <vt:lpwstr>Privileged</vt:lpwstr>
  </property>
  <property fmtid="{D5CDD505-2E9C-101B-9397-08002B2CF9AE}" pid="5" name="MSIP_Label_dd59f345-fd0b-4b4e-aba2-7c7a20c52995_Name">
    <vt:lpwstr>General</vt:lpwstr>
  </property>
  <property fmtid="{D5CDD505-2E9C-101B-9397-08002B2CF9AE}" pid="6" name="MSIP_Label_dd59f345-fd0b-4b4e-aba2-7c7a20c52995_SiteId">
    <vt:lpwstr>5069cde4-642a-45c0-8094-d0c2dec10be3</vt:lpwstr>
  </property>
  <property fmtid="{D5CDD505-2E9C-101B-9397-08002B2CF9AE}" pid="7" name="MSIP_Label_dd59f345-fd0b-4b4e-aba2-7c7a20c52995_ActionId">
    <vt:lpwstr>98bf27fb-4141-49cf-bb16-c0dcf7e59956</vt:lpwstr>
  </property>
  <property fmtid="{D5CDD505-2E9C-101B-9397-08002B2CF9AE}" pid="8" name="MSIP_Label_dd59f345-fd0b-4b4e-aba2-7c7a20c52995_ContentBits">
    <vt:lpwstr>0</vt:lpwstr>
  </property>
</Properties>
</file>