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312" r:id="rId3"/>
    <p:sldId id="322" r:id="rId4"/>
    <p:sldId id="336" r:id="rId5"/>
    <p:sldId id="337" r:id="rId6"/>
    <p:sldId id="307" r:id="rId7"/>
    <p:sldId id="338" r:id="rId8"/>
    <p:sldId id="340" r:id="rId9"/>
    <p:sldId id="328" r:id="rId10"/>
    <p:sldId id="265" r:id="rId11"/>
  </p:sldIdLst>
  <p:sldSz cx="18288000" cy="10287000"/>
  <p:notesSz cx="6858000" cy="9144000"/>
  <p:embeddedFontLst>
    <p:embeddedFont>
      <p:font typeface="LG스마트체2.0 SemiBold" panose="020B0600000101010101" pitchFamily="50" charset="-127"/>
      <p:bold r:id="rId13"/>
    </p:embeddedFont>
    <p:embeddedFont>
      <p:font typeface="LG스마트체2.0 Regular" panose="020B0600000101010101" pitchFamily="50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LG스마트체 Regular" panose="020B0600000101010101" pitchFamily="50" charset="-127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2187C99-91DD-44E7-A1B6-40AB1567729C}">
          <p14:sldIdLst>
            <p14:sldId id="256"/>
          </p14:sldIdLst>
        </p14:section>
        <p14:section name="Multimedia" id="{00A8FDA5-8AAD-4FBC-BD3D-12229C6FE407}">
          <p14:sldIdLst>
            <p14:sldId id="312"/>
          </p14:sldIdLst>
        </p14:section>
        <p14:section name="Bluetooth" id="{BC6DCEB3-548E-4123-9E91-D1C9BD7630D0}">
          <p14:sldIdLst>
            <p14:sldId id="322"/>
            <p14:sldId id="336"/>
            <p14:sldId id="337"/>
            <p14:sldId id="307"/>
            <p14:sldId id="338"/>
            <p14:sldId id="340"/>
            <p14:sldId id="328"/>
          </p14:sldIdLst>
        </p14:section>
        <p14:section name="the end" id="{72CCA75F-0951-4063-B870-467EF862DB9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훈/선임연구원/SW Documentation파트(hooniee.lee@lge.com)" initials="이D" lastIdx="3" clrIdx="0">
    <p:extLst>
      <p:ext uri="{19B8F6BF-5375-455C-9EA6-DF929625EA0E}">
        <p15:presenceInfo xmlns:p15="http://schemas.microsoft.com/office/powerpoint/2012/main" userId="S-1-5-21-2543426832-1914326140-3112152631-6731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C3D"/>
    <a:srgbClr val="A50034"/>
    <a:srgbClr val="C00000"/>
    <a:srgbClr val="FCB6C2"/>
    <a:srgbClr val="F6F4EF"/>
    <a:srgbClr val="397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2166" autoAdjust="0"/>
  </p:normalViewPr>
  <p:slideViewPr>
    <p:cSldViewPr>
      <p:cViewPr varScale="1">
        <p:scale>
          <a:sx n="68" d="100"/>
          <a:sy n="68" d="100"/>
        </p:scale>
        <p:origin x="48" y="13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69328-47E5-4670-AC66-C1B7A8B2B5A4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EE03-42B6-44FC-AAC2-D0D41E39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80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2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17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250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90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55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60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27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7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ebosose.org/docs/reference/ls2-api/com-webos-service-inten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54617">
            <a:off x="9289505" y="-1441400"/>
            <a:ext cx="7934707" cy="13691357"/>
            <a:chOff x="0" y="0"/>
            <a:chExt cx="1394584" cy="36059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4584" cy="3605954"/>
            </a:xfrm>
            <a:custGeom>
              <a:avLst/>
              <a:gdLst/>
              <a:ahLst/>
              <a:cxnLst/>
              <a:rect l="l" t="t" r="r" b="b"/>
              <a:pathLst>
                <a:path w="1394584" h="3605954">
                  <a:moveTo>
                    <a:pt x="0" y="0"/>
                  </a:moveTo>
                  <a:lnTo>
                    <a:pt x="1394584" y="0"/>
                  </a:lnTo>
                  <a:lnTo>
                    <a:pt x="1394584" y="3605954"/>
                  </a:lnTo>
                  <a:lnTo>
                    <a:pt x="0" y="360595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4584" cy="36440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2491976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>
                <a:solidFill>
                  <a:srgbClr val="C00000"/>
                </a:solidFill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5181600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80"/>
                </a:lnTo>
                <a:lnTo>
                  <a:pt x="0" y="2729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그룹 15"/>
          <p:cNvGrpSpPr/>
          <p:nvPr/>
        </p:nvGrpSpPr>
        <p:grpSpPr>
          <a:xfrm>
            <a:off x="1905000" y="2618090"/>
            <a:ext cx="5989270" cy="5400000"/>
            <a:chOff x="2133656" y="2530076"/>
            <a:chExt cx="5989270" cy="5400000"/>
          </a:xfrm>
        </p:grpSpPr>
        <p:sp>
          <p:nvSpPr>
            <p:cNvPr id="13" name="AutoShape 13"/>
            <p:cNvSpPr/>
            <p:nvPr/>
          </p:nvSpPr>
          <p:spPr>
            <a:xfrm rot="3487" flipV="1">
              <a:off x="2133656" y="7519905"/>
              <a:ext cx="5714921" cy="15654"/>
            </a:xfrm>
            <a:prstGeom prst="line">
              <a:avLst/>
            </a:prstGeom>
            <a:ln w="38100" cap="flat">
              <a:solidFill>
                <a:srgbClr val="243E4D"/>
              </a:solidFill>
              <a:prstDash val="solid"/>
              <a:headEnd type="none" w="sm" len="sm"/>
              <a:tailEnd type="none" w="sm" len="sm"/>
            </a:ln>
          </p:spPr>
        </p:sp>
        <p:pic>
          <p:nvPicPr>
            <p:cNvPr id="14" name="Picture 2" descr="File:LG Beanbird.png - Wikiped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926" y="2530076"/>
              <a:ext cx="5400000" cy="54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0418136" y="3520008"/>
            <a:ext cx="6669270" cy="2287947"/>
            <a:chOff x="11733030" y="3530280"/>
            <a:chExt cx="6669270" cy="2287947"/>
          </a:xfrm>
        </p:grpSpPr>
        <p:sp>
          <p:nvSpPr>
            <p:cNvPr id="10" name="TextBox 10"/>
            <p:cNvSpPr txBox="1"/>
            <p:nvPr/>
          </p:nvSpPr>
          <p:spPr>
            <a:xfrm>
              <a:off x="12039600" y="4817953"/>
              <a:ext cx="6362700" cy="10002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6500" b="1" dirty="0" smtClean="0">
                  <a:solidFill>
                    <a:srgbClr val="00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Unified Search</a:t>
              </a:r>
            </a:p>
          </p:txBody>
        </p:sp>
        <p:pic>
          <p:nvPicPr>
            <p:cNvPr id="15" name="Picture 2" descr="C:\Users\hooniee.lee\AppData\Local\Temp\SNAGHTML249cab1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3030" y="3530280"/>
              <a:ext cx="3752219" cy="1300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C:\Users\hooniee.lee\AppData\Local\Temp\SNAGHTML3d4df61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49437"/>
            <a:ext cx="343037" cy="2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90638">
            <a:off x="654494" y="-1142016"/>
            <a:ext cx="4419788" cy="12571033"/>
            <a:chOff x="0" y="0"/>
            <a:chExt cx="1164059" cy="33108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4059" cy="3310889"/>
            </a:xfrm>
            <a:custGeom>
              <a:avLst/>
              <a:gdLst/>
              <a:ahLst/>
              <a:cxnLst/>
              <a:rect l="l" t="t" r="r" b="b"/>
              <a:pathLst>
                <a:path w="1164059" h="3310889">
                  <a:moveTo>
                    <a:pt x="0" y="0"/>
                  </a:moveTo>
                  <a:lnTo>
                    <a:pt x="1164059" y="0"/>
                  </a:lnTo>
                  <a:lnTo>
                    <a:pt x="1164059" y="3310889"/>
                  </a:lnTo>
                  <a:lnTo>
                    <a:pt x="0" y="33108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64059" cy="33489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1510385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4200009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79"/>
                </a:lnTo>
                <a:lnTo>
                  <a:pt x="0" y="2729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92475" y="3238040"/>
            <a:ext cx="7593140" cy="5315198"/>
          </a:xfrm>
          <a:custGeom>
            <a:avLst/>
            <a:gdLst/>
            <a:ahLst/>
            <a:cxnLst/>
            <a:rect l="l" t="t" r="r" b="b"/>
            <a:pathLst>
              <a:path w="7593140" h="5315198">
                <a:moveTo>
                  <a:pt x="0" y="0"/>
                </a:moveTo>
                <a:lnTo>
                  <a:pt x="7593140" y="0"/>
                </a:lnTo>
                <a:lnTo>
                  <a:pt x="7593140" y="5315199"/>
                </a:lnTo>
                <a:lnTo>
                  <a:pt x="0" y="5315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490515" y="2164333"/>
            <a:ext cx="7039769" cy="175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670"/>
              </a:lnSpc>
            </a:pPr>
            <a:r>
              <a:rPr lang="en-US" sz="10478" dirty="0" smtClean="0">
                <a:solidFill>
                  <a:srgbClr val="C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Question</a:t>
            </a:r>
            <a:endParaRPr lang="en-US" sz="10478" dirty="0">
              <a:solidFill>
                <a:srgbClr val="C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7" name="AutoShape 17"/>
          <p:cNvSpPr/>
          <p:nvPr/>
        </p:nvSpPr>
        <p:spPr>
          <a:xfrm rot="3487">
            <a:off x="792492" y="8510376"/>
            <a:ext cx="9389421" cy="0"/>
          </a:xfrm>
          <a:prstGeom prst="line">
            <a:avLst/>
          </a:prstGeom>
          <a:ln w="38100" cap="flat">
            <a:solidFill>
              <a:srgbClr val="243E4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A6DB5DC-6984-4FDE-B64E-BD10AA2E52A4}"/>
              </a:ext>
            </a:extLst>
          </p:cNvPr>
          <p:cNvSpPr txBox="1"/>
          <p:nvPr/>
        </p:nvSpPr>
        <p:spPr>
          <a:xfrm>
            <a:off x="8001000" y="4381500"/>
            <a:ext cx="8495916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000" dirty="0" err="1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webOS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OSE</a:t>
            </a:r>
            <a:r>
              <a:rPr lang="ko-KR" altLang="en-US" sz="500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Unified Search</a:t>
            </a:r>
            <a:endParaRPr lang="ko-KR" altLang="en-US" sz="50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34BF8E0-E4D2-4D58-909E-A86F54AD7EE2}"/>
              </a:ext>
            </a:extLst>
          </p:cNvPr>
          <p:cNvSpPr txBox="1"/>
          <p:nvPr/>
        </p:nvSpPr>
        <p:spPr>
          <a:xfrm>
            <a:off x="7052680" y="5338563"/>
            <a:ext cx="92624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en-US" altLang="ko-KR" sz="3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32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검색 서비스를 </a:t>
            </a:r>
            <a:r>
              <a:rPr lang="ko-KR" altLang="ko-KR" sz="32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사용하는 </a:t>
            </a:r>
            <a:r>
              <a:rPr lang="ko-KR" altLang="ko-KR" sz="3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방법</a:t>
            </a:r>
            <a:endParaRPr lang="ko-KR" altLang="en-US" sz="30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9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5339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Unified Search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4610100"/>
            <a:ext cx="9122955" cy="2836170"/>
            <a:chOff x="3121296" y="903191"/>
            <a:chExt cx="9122955" cy="2836170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Unified Search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서비스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키워드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(keyword)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사용한 검색 기능을 </a:t>
              </a:r>
              <a:r>
                <a:rPr lang="ko-KR" altLang="ko-KR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제공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검색 대상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(search targets) 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내에서 키워드가 일치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(keyword mapping)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하는 검색 항목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(search items)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을 찾아 이를 목록으로 표시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검색 서비스는 </a:t>
              </a: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com.webos.service.unifiedsearch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API (</a:t>
              </a: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unifiedsearch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API)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통해 </a:t>
              </a:r>
              <a:r>
                <a:rPr lang="ko-KR" altLang="ko-KR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제공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됨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552000" y="1890000"/>
            <a:ext cx="10974000" cy="1451176"/>
            <a:chOff x="3121296" y="903191"/>
            <a:chExt cx="9122955" cy="1451176"/>
          </a:xfrm>
        </p:grpSpPr>
        <p:sp>
          <p:nvSpPr>
            <p:cNvPr id="15" name="직사각형 14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목표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354356" y="1338704"/>
              <a:ext cx="888989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Unified Search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의 개념과 중요성을 이해하고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Web App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에서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통합 검색 기능 활용방법 학습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Unified Search API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이용하여 다양한 데이터 소스를 통합하고 효율적인 검색 기능 구현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5339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Unified Search</a:t>
            </a:r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552000" y="1890000"/>
            <a:ext cx="10974000" cy="3759500"/>
            <a:chOff x="3121296" y="903191"/>
            <a:chExt cx="9122955" cy="3759500"/>
          </a:xfrm>
        </p:grpSpPr>
        <p:sp>
          <p:nvSpPr>
            <p:cNvPr id="15" name="직사각형 14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Unified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Search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대상</a:t>
              </a:r>
              <a:endParaRPr lang="ko-KR" altLang="en-US" sz="2300" b="1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354356" y="1338704"/>
              <a:ext cx="8889895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앱</a:t>
              </a:r>
              <a:r>
                <a:rPr lang="en-US" altLang="ko-KR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(Application)</a:t>
              </a:r>
              <a:r>
                <a:rPr lang="x-none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앱 제목(title)을 검색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앱 </a:t>
              </a:r>
              <a:r>
                <a:rPr lang="x-none" altLang="ko-KR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콘텐츠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</a:t>
              </a:r>
              <a:r>
                <a:rPr lang="en-US" altLang="ko-KR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Application </a:t>
              </a:r>
              <a:r>
                <a:rPr lang="en-US" altLang="ko-KR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contents)</a:t>
              </a:r>
              <a:r>
                <a:rPr lang="x-none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앱 콘텐츠 내 문자열(string)이 일치하는 항목을 검색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플러그인</a:t>
              </a:r>
              <a:r>
                <a:rPr lang="en-US" altLang="ko-KR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(Plug-in)</a:t>
              </a:r>
              <a:r>
                <a:rPr lang="x-none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오디오, 비디오, 이미지, 연락처 등의 플러그인 내 항목 검색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앱 </a:t>
              </a: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콘텐츠 내 문자열 검색의 경우, webOS OSE의 i18n (internationalization) 및 l10n (localization) 사양에 따라 작성된 strings.json 파일 내의 문자열에서 검색이 이루어집니다. i18n과 l10n은 다국어 지원을 위한 서비스입니다.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6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552000" y="1890000"/>
            <a:ext cx="8611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3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UnifiedSearch</a:t>
            </a:r>
            <a:r>
              <a:rPr lang="en-US" altLang="ko-KR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API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설명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0016" y="45339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Unified Search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195659"/>
              </p:ext>
            </p:extLst>
          </p:nvPr>
        </p:nvGraphicFramePr>
        <p:xfrm>
          <a:off x="6781800" y="2562096"/>
          <a:ext cx="9668837" cy="178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12907"/>
                <a:gridCol w="785593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API</a:t>
                      </a:r>
                      <a:endParaRPr lang="ko-KR" altLang="en-US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설명</a:t>
                      </a:r>
                      <a:endParaRPr lang="ko-KR" altLang="en-US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getCategory</a:t>
                      </a:r>
                      <a:endParaRPr lang="ko-KR" altLang="en-US" sz="170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활성화 및 비활성화된 범주의 순서가 지정된 목록을 가져옴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Search</a:t>
                      </a:r>
                      <a:endParaRPr lang="ko-KR" altLang="en-US" sz="170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키워드 검색을 진행하고</a:t>
                      </a:r>
                      <a:r>
                        <a:rPr lang="en-US" altLang="ko-KR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검색 결과를 </a:t>
                      </a:r>
                      <a:r>
                        <a:rPr lang="en-US" altLang="ko-KR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intent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를 반환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updateCategory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카테고리를 활성화 또는 비활성화하고 카테고리 순서를 변경할 수 있음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8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552000" y="1890000"/>
            <a:ext cx="8611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3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UnifiedSearch</a:t>
            </a:r>
            <a:r>
              <a:rPr lang="en-US" altLang="ko-KR" sz="2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sz="2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Intent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2348" y="2325513"/>
            <a:ext cx="106936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unifiedsearch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서비스는 검색 결과를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intent</a:t>
            </a:r>
            <a:r>
              <a:rPr lang="ko-KR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반환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unifiedsearch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API</a:t>
            </a:r>
            <a:r>
              <a:rPr lang="ko-KR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사용하여 얻은 응답 값을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intent manager</a:t>
            </a:r>
            <a:r>
              <a:rPr lang="ko-KR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2000" u="sng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4"/>
              </a:rPr>
              <a:t>intent API</a:t>
            </a:r>
            <a:r>
              <a:rPr lang="ko-KR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넘겨주어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intent</a:t>
            </a:r>
            <a:r>
              <a:rPr lang="ko-KR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실행할 수 </a:t>
            </a:r>
            <a:r>
              <a:rPr lang="ko-KR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있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음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0016" y="45339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Unified Search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82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실습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– Keyword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검색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40134" y="2364407"/>
            <a:ext cx="100762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“web”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키워드로 검색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0016" y="4305300"/>
            <a:ext cx="41193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Unified Search</a:t>
            </a:r>
          </a:p>
          <a:p>
            <a:r>
              <a:rPr lang="ko-KR" altLang="en-US" dirty="0" smtClean="0"/>
              <a:t>실습</a:t>
            </a:r>
            <a:endParaRPr lang="en-US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840134" y="3160155"/>
            <a:ext cx="8839200" cy="1145146"/>
            <a:chOff x="7543800" y="4258128"/>
            <a:chExt cx="8839200" cy="1145146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7543800" y="4334328"/>
              <a:ext cx="8839200" cy="1068946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ko-KR" altLang="en-US" sz="1600" dirty="0"/>
                <a:t>luna-send -n 1 -f luna://com.webos.service.unifiedsearch/search </a:t>
              </a:r>
              <a:r>
                <a:rPr lang="ko-KR" altLang="en-US" sz="1600" dirty="0">
                  <a:solidFill>
                    <a:srgbClr val="248C3D"/>
                  </a:solidFill>
                </a:rPr>
                <a:t>'{"key":"web</a:t>
              </a:r>
              <a:r>
                <a:rPr lang="ko-KR" altLang="en-US" sz="1600" dirty="0" smtClean="0">
                  <a:solidFill>
                    <a:srgbClr val="248C3D"/>
                  </a:solidFill>
                </a:rPr>
                <a:t>"}'</a:t>
              </a:r>
              <a:endParaRPr lang="ko-KR" altLang="en-US" sz="1600" dirty="0">
                <a:solidFill>
                  <a:srgbClr val="248C3D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66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실습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–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앱 실행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40134" y="2364407"/>
            <a:ext cx="100762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Intent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“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com.webos.app.enactbrowser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”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앱 실행 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0016" y="4305300"/>
            <a:ext cx="41193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Unified Search</a:t>
            </a:r>
          </a:p>
          <a:p>
            <a:r>
              <a:rPr lang="ko-KR" altLang="en-US" dirty="0" smtClean="0"/>
              <a:t>실습</a:t>
            </a:r>
            <a:endParaRPr lang="en-US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840134" y="3086100"/>
            <a:ext cx="8839200" cy="2008364"/>
            <a:chOff x="7543800" y="4258128"/>
            <a:chExt cx="8839200" cy="2008364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7543800" y="4334328"/>
              <a:ext cx="8839200" cy="1932164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luna</a:t>
              </a:r>
              <a:r>
                <a:rPr lang="en-US" altLang="ko-KR" sz="1600" dirty="0"/>
                <a:t>-send -n 1 -f luna://com.webos.service.intent/start</a:t>
              </a:r>
              <a:r>
                <a:rPr lang="en-US" altLang="ko-KR" sz="1600" dirty="0">
                  <a:solidFill>
                    <a:srgbClr val="248C3D"/>
                  </a:solidFill>
                </a:rPr>
                <a:t> '{</a:t>
              </a:r>
            </a:p>
            <a:p>
              <a:r>
                <a:rPr lang="en-US" altLang="ko-KR" sz="1600" dirty="0" smtClean="0">
                  <a:solidFill>
                    <a:srgbClr val="248C3D"/>
                  </a:solidFill>
                </a:rPr>
                <a:t>  "</a:t>
              </a:r>
              <a:r>
                <a:rPr lang="en-US" altLang="ko-KR" sz="1600" dirty="0">
                  <a:solidFill>
                    <a:srgbClr val="248C3D"/>
                  </a:solidFill>
                </a:rPr>
                <a:t>intent": {</a:t>
              </a:r>
            </a:p>
            <a:p>
              <a:r>
                <a:rPr lang="en-US" altLang="ko-KR" sz="1600" dirty="0" smtClean="0">
                  <a:solidFill>
                    <a:srgbClr val="248C3D"/>
                  </a:solidFill>
                </a:rPr>
                <a:t>    "</a:t>
              </a:r>
              <a:r>
                <a:rPr lang="en-US" altLang="ko-KR" sz="1600" dirty="0">
                  <a:solidFill>
                    <a:srgbClr val="248C3D"/>
                  </a:solidFill>
                </a:rPr>
                <a:t>name":"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com.webos.app.enactbrowser</a:t>
              </a:r>
              <a:r>
                <a:rPr lang="en-US" altLang="ko-KR" sz="1600" dirty="0">
                  <a:solidFill>
                    <a:srgbClr val="248C3D"/>
                  </a:solidFill>
                </a:rPr>
                <a:t>"</a:t>
              </a:r>
            </a:p>
            <a:p>
              <a:r>
                <a:rPr lang="en-US" altLang="ko-KR" sz="1600" dirty="0" smtClean="0">
                  <a:solidFill>
                    <a:srgbClr val="248C3D"/>
                  </a:solidFill>
                </a:rPr>
                <a:t>  }</a:t>
              </a:r>
              <a:endParaRPr lang="en-US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 smtClean="0">
                  <a:solidFill>
                    <a:srgbClr val="248C3D"/>
                  </a:solidFill>
                </a:rPr>
                <a:t>}'</a:t>
              </a:r>
              <a:endParaRPr lang="ko-KR" altLang="en-US" sz="1600" dirty="0">
                <a:solidFill>
                  <a:srgbClr val="248C3D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4954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실습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– </a:t>
              </a:r>
              <a:r>
                <a:rPr lang="en-US" altLang="ko-KR" sz="2300" b="1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Youtube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앱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실행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40134" y="2364407"/>
            <a:ext cx="100762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시나리오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UnifiedSearch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API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“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Youtube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”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검색하고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intent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객체를 사용해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intent API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Youtube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앱을 실행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목표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키워드 검색을 이해하고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Intent API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앱을 실행시키는 방법을 학습한다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참고 자료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https://bit.ly/3VjF20M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0016" y="4305300"/>
            <a:ext cx="41193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Unified Search</a:t>
            </a:r>
          </a:p>
          <a:p>
            <a:r>
              <a:rPr lang="ko-KR" altLang="en-US" dirty="0" smtClean="0"/>
              <a:t>심화 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6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12601</TotalTime>
  <Words>380</Words>
  <Application>Microsoft Office PowerPoint</Application>
  <PresentationFormat>사용자 지정</PresentationFormat>
  <Paragraphs>67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LG스마트체2.0 SemiBold</vt:lpstr>
      <vt:lpstr>LG스마트체2.0 Regular</vt:lpstr>
      <vt:lpstr>맑은 고딕</vt:lpstr>
      <vt:lpstr>Arial</vt:lpstr>
      <vt:lpstr>LG스마트체 Regular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Dust Cream Almost Dark Black Pastel Simple Minimalist Illustration All Purpose Presentation Template</dc:title>
  <dc:creator>이동훈/책임연구원/SW공학(연)SW Developer Experience파트(hooniee.lee@lge.com)</dc:creator>
  <cp:lastModifiedBy>이동훈/선임연구원/SW Documentation파트(hooniee.lee@lge.com)</cp:lastModifiedBy>
  <cp:revision>232</cp:revision>
  <dcterms:created xsi:type="dcterms:W3CDTF">2006-08-16T00:00:00Z</dcterms:created>
  <dcterms:modified xsi:type="dcterms:W3CDTF">2024-06-20T06:54:54Z</dcterms:modified>
  <dc:identifier>DAGDOHj-C7E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59f345-fd0b-4b4e-aba2-7c7a20c52995_Enabled">
    <vt:lpwstr>true</vt:lpwstr>
  </property>
  <property fmtid="{D5CDD505-2E9C-101B-9397-08002B2CF9AE}" pid="3" name="MSIP_Label_dd59f345-fd0b-4b4e-aba2-7c7a20c52995_SetDate">
    <vt:lpwstr>2024-06-20T06:54:12Z</vt:lpwstr>
  </property>
  <property fmtid="{D5CDD505-2E9C-101B-9397-08002B2CF9AE}" pid="4" name="MSIP_Label_dd59f345-fd0b-4b4e-aba2-7c7a20c52995_Method">
    <vt:lpwstr>Privileged</vt:lpwstr>
  </property>
  <property fmtid="{D5CDD505-2E9C-101B-9397-08002B2CF9AE}" pid="5" name="MSIP_Label_dd59f345-fd0b-4b4e-aba2-7c7a20c52995_Name">
    <vt:lpwstr>General</vt:lpwstr>
  </property>
  <property fmtid="{D5CDD505-2E9C-101B-9397-08002B2CF9AE}" pid="6" name="MSIP_Label_dd59f345-fd0b-4b4e-aba2-7c7a20c52995_SiteId">
    <vt:lpwstr>5069cde4-642a-45c0-8094-d0c2dec10be3</vt:lpwstr>
  </property>
  <property fmtid="{D5CDD505-2E9C-101B-9397-08002B2CF9AE}" pid="7" name="MSIP_Label_dd59f345-fd0b-4b4e-aba2-7c7a20c52995_ActionId">
    <vt:lpwstr>f089127b-1a7e-4e05-80de-d95c8baa9b5c</vt:lpwstr>
  </property>
  <property fmtid="{D5CDD505-2E9C-101B-9397-08002B2CF9AE}" pid="8" name="MSIP_Label_dd59f345-fd0b-4b4e-aba2-7c7a20c52995_ContentBits">
    <vt:lpwstr>0</vt:lpwstr>
  </property>
</Properties>
</file>