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312" r:id="rId3"/>
    <p:sldId id="307" r:id="rId4"/>
    <p:sldId id="384" r:id="rId5"/>
    <p:sldId id="419" r:id="rId6"/>
    <p:sldId id="420" r:id="rId7"/>
    <p:sldId id="385" r:id="rId8"/>
    <p:sldId id="386" r:id="rId9"/>
    <p:sldId id="387" r:id="rId10"/>
    <p:sldId id="388" r:id="rId11"/>
    <p:sldId id="389" r:id="rId12"/>
    <p:sldId id="390" r:id="rId13"/>
    <p:sldId id="311" r:id="rId14"/>
    <p:sldId id="391" r:id="rId15"/>
    <p:sldId id="392" r:id="rId16"/>
    <p:sldId id="393" r:id="rId17"/>
    <p:sldId id="394" r:id="rId18"/>
    <p:sldId id="395" r:id="rId19"/>
    <p:sldId id="399" r:id="rId20"/>
    <p:sldId id="397" r:id="rId21"/>
    <p:sldId id="398" r:id="rId22"/>
    <p:sldId id="400" r:id="rId23"/>
    <p:sldId id="408" r:id="rId24"/>
    <p:sldId id="402" r:id="rId25"/>
    <p:sldId id="403" r:id="rId26"/>
    <p:sldId id="404" r:id="rId27"/>
    <p:sldId id="405" r:id="rId28"/>
    <p:sldId id="406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265" r:id="rId40"/>
  </p:sldIdLst>
  <p:sldSz cx="18288000" cy="10287000"/>
  <p:notesSz cx="6858000" cy="9144000"/>
  <p:embeddedFontLst>
    <p:embeddedFont>
      <p:font typeface="LG스마트체2.0 Regular" panose="020B0600000101010101" pitchFamily="50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LG스마트체 SemiBold" panose="020B0600000101010101" pitchFamily="50" charset="-127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Impact" panose="020B0806030902050204" pitchFamily="34" charset="0"/>
      <p:regular r:id="rId50"/>
    </p:embeddedFont>
    <p:embeddedFont>
      <p:font typeface="LG스마트체2.0 SemiBold" panose="020B0600000101010101" pitchFamily="50" charset="-127"/>
      <p:bold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Node 기반 자바스크립트 서비스" id="{00A8FDA5-8AAD-4FBC-BD3D-12229C6FE407}">
          <p14:sldIdLst>
            <p14:sldId id="312"/>
            <p14:sldId id="307"/>
            <p14:sldId id="384"/>
            <p14:sldId id="419"/>
            <p14:sldId id="420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LS2 API 사용" id="{DFC3060B-1235-480A-815D-ADAEBA54198B}">
          <p14:sldIdLst>
            <p14:sldId id="311"/>
            <p14:sldId id="391"/>
            <p14:sldId id="392"/>
            <p14:sldId id="393"/>
            <p14:sldId id="394"/>
            <p14:sldId id="395"/>
            <p14:sldId id="399"/>
            <p14:sldId id="397"/>
            <p14:sldId id="398"/>
          </p14:sldIdLst>
        </p14:section>
        <p14:section name="Node 기본 모듈" id="{FE314A15-DA6A-412F-B5E8-EC1F6A0D3B5D}">
          <p14:sldIdLst>
            <p14:sldId id="400"/>
            <p14:sldId id="408"/>
            <p14:sldId id="402"/>
            <p14:sldId id="403"/>
            <p14:sldId id="404"/>
            <p14:sldId id="405"/>
            <p14:sldId id="406"/>
            <p14:sldId id="409"/>
          </p14:sldIdLst>
        </p14:section>
        <p14:section name="Node 외장 모듈" id="{9ADDB0A3-2FD1-4A6A-8FE3-EF0F74F660D4}">
          <p14:sldIdLst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66" autoAdjust="0"/>
  </p:normalViewPr>
  <p:slideViewPr>
    <p:cSldViewPr>
      <p:cViewPr varScale="1">
        <p:scale>
          <a:sx n="61" d="100"/>
          <a:sy n="61" d="100"/>
        </p:scale>
        <p:origin x="42" y="1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87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2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7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1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17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8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66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0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10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91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48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7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32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9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7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51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8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89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34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8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39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68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3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5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8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2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5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smtClean="0"/>
              <a:t>분 정도 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docs.npmjs.com/cli/v10/configuring-npm/package-j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JS Service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50662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JS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Basic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en-US" altLang="ko-KR" dirty="0" smtClean="0"/>
              <a:t>- </a:t>
            </a:r>
          </a:p>
          <a:p>
            <a:r>
              <a:rPr lang="en-US" altLang="ko-KR" dirty="0" smtClean="0"/>
              <a:t>Basic Service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8520" y="2400300"/>
            <a:ext cx="11162280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/JS 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생성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 id :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.&lt;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 | Service Id :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.&lt;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&gt;.service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com.sample.ojd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|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com.sample.ojd.service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파일과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앱과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서비스를 하나로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설치 후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Node Inspector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로그 확인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667500"/>
            <a:ext cx="5830088" cy="3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Helloclient.js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생성한 서비스 이름으로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01000" y="3269099"/>
            <a:ext cx="8839200" cy="3362860"/>
            <a:chOff x="7543800" y="4258128"/>
            <a:chExt cx="8839200" cy="33628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328666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// Subscribe &amp; cancel subscription to </a:t>
              </a:r>
              <a:r>
                <a:rPr lang="en-US" altLang="ko-KR" sz="1600" dirty="0" err="1"/>
                <a:t>helloService's</a:t>
              </a:r>
              <a:r>
                <a:rPr lang="en-US" altLang="ko-KR" sz="1600" dirty="0"/>
                <a:t> heartbeat method</a:t>
              </a:r>
            </a:p>
            <a:p>
              <a:endParaRPr lang="en-US" altLang="ko-KR" sz="1600" dirty="0"/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require('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-service');</a:t>
              </a:r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new Service("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com.sample.ojd.service</a:t>
              </a:r>
              <a:r>
                <a:rPr lang="en-US" altLang="ko-KR" sz="1600" dirty="0"/>
                <a:t>"); // Register </a:t>
              </a:r>
              <a:r>
                <a:rPr lang="en-US" altLang="ko-KR" sz="1600" dirty="0" err="1"/>
                <a:t>com.example.helloworld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console.log("simple call");// Change @SERVICE-NAME@ to real service name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50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수정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003" y="2371205"/>
            <a:ext cx="9144000" cy="1016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Index.html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생성한 서비스 이름으로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8600" y="3490372"/>
            <a:ext cx="8839200" cy="1950602"/>
            <a:chOff x="7543800" y="4258128"/>
            <a:chExt cx="8839200" cy="195060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187440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helloApi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com.sample.ldh.service</a:t>
              </a:r>
              <a:r>
                <a:rPr lang="en-US" altLang="ko-KR" sz="1600" dirty="0" smtClean="0"/>
                <a:t>/hello</a:t>
              </a:r>
              <a:r>
                <a:rPr lang="en-US" altLang="ko-KR" sz="1600" dirty="0"/>
                <a:t>';    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helloParams</a:t>
              </a:r>
              <a:r>
                <a:rPr lang="en-US" altLang="ko-KR" sz="1600" dirty="0"/>
                <a:t> = '{"name":"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"}';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91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86818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540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54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540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ko-KR" altLang="en-US" sz="54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4BF8E0-E4D2-4D58-909E-A86F54AD7EE2}"/>
              </a:ext>
            </a:extLst>
          </p:cNvPr>
          <p:cNvSpPr txBox="1"/>
          <p:nvPr/>
        </p:nvSpPr>
        <p:spPr>
          <a:xfrm>
            <a:off x="8100633" y="5611503"/>
            <a:ext cx="1086263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 Service</a:t>
            </a:r>
            <a:r>
              <a:rPr lang="ko-KR" altLang="en-US" sz="3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에서는 어떻게 </a:t>
            </a:r>
            <a:r>
              <a:rPr lang="en-US" altLang="ko-KR" sz="3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LS2 </a:t>
            </a:r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  <a:r>
              <a:rPr lang="ko-KR" altLang="en-US" sz="3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호출하고 응답을 처리할까</a:t>
            </a:r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서비스에서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사용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003" y="2371205"/>
            <a:ext cx="9144000" cy="5038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등록하고 등록된 서비스 메소드를 호출하면 실행하는 함수로 구성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315200" y="3138231"/>
            <a:ext cx="8839200" cy="3362860"/>
            <a:chOff x="7543800" y="4258128"/>
            <a:chExt cx="8839200" cy="33628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4334327"/>
              <a:ext cx="8839200" cy="3286661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require('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-service');</a:t>
              </a:r>
            </a:p>
            <a:p>
              <a:endParaRPr lang="en-US" altLang="ko-KR" sz="1600" dirty="0"/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(“</a:t>
              </a:r>
              <a:r>
                <a:rPr lang="en-US" altLang="ko-KR" sz="1600" dirty="0" err="1"/>
                <a:t>ServiceName</a:t>
              </a:r>
              <a:r>
                <a:rPr lang="en-US" altLang="ko-KR" sz="1600" dirty="0"/>
                <a:t>", function(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service.call</a:t>
              </a:r>
              <a:r>
                <a:rPr lang="en-US" altLang="ko-KR" sz="1600" dirty="0"/>
                <a:t>(“</a:t>
              </a:r>
              <a:r>
                <a:rPr lang="en-US" altLang="ko-KR" sz="1600" dirty="0" err="1"/>
                <a:t>ServiceURI</a:t>
              </a:r>
              <a:r>
                <a:rPr lang="en-US" altLang="ko-KR" sz="1600" dirty="0"/>
                <a:t>", { }, function(m2)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msg.respond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    Response: m2.payload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});</a:t>
              </a:r>
            </a:p>
            <a:p>
              <a:r>
                <a:rPr lang="en-US" altLang="ko-KR" sz="1600" dirty="0"/>
                <a:t>});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758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서비스에서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사용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4876" y="7319476"/>
            <a:ext cx="75290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call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 사용하여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 후 수신한 결과 값은 콜백으로 처리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283" y="8417879"/>
            <a:ext cx="8124633" cy="3539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dirty="0" err="1"/>
              <a:t>service.call</a:t>
            </a:r>
            <a:r>
              <a:rPr lang="en-US" altLang="ko-KR" sz="1700" dirty="0"/>
              <a:t>(</a:t>
            </a:r>
            <a:r>
              <a:rPr lang="en-US" altLang="ko-KR" sz="1700" dirty="0" err="1"/>
              <a:t>uri</a:t>
            </a:r>
            <a:r>
              <a:rPr lang="en-US" altLang="ko-KR" sz="1700" dirty="0"/>
              <a:t>, arguments, function callback(message){...});</a:t>
            </a:r>
            <a:endParaRPr lang="ko-KR" altLang="en-US" sz="1700"/>
          </a:p>
        </p:txBody>
      </p:sp>
      <p:grpSp>
        <p:nvGrpSpPr>
          <p:cNvPr id="15" name="그룹 14"/>
          <p:cNvGrpSpPr/>
          <p:nvPr/>
        </p:nvGrpSpPr>
        <p:grpSpPr>
          <a:xfrm>
            <a:off x="7239000" y="2423071"/>
            <a:ext cx="8839200" cy="4831257"/>
            <a:chOff x="7543800" y="4258128"/>
            <a:chExt cx="8839200" cy="483125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4334327"/>
              <a:ext cx="8839200" cy="4755058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pkgInfo</a:t>
              </a:r>
              <a:r>
                <a:rPr lang="en-US" altLang="ko-KR" sz="1600" dirty="0"/>
                <a:t> = require('./</a:t>
              </a:r>
              <a:r>
                <a:rPr lang="en-US" altLang="ko-KR" sz="1600" dirty="0" err="1"/>
                <a:t>package.json</a:t>
              </a:r>
              <a:r>
                <a:rPr lang="en-US" altLang="ko-KR" sz="1600" dirty="0"/>
                <a:t>');</a:t>
              </a:r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require('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-service');</a:t>
              </a:r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new Service(pkgInfo.name);</a:t>
              </a:r>
            </a:p>
            <a:p>
              <a:r>
                <a:rPr lang="en-US" altLang="ko-KR" sz="1600" dirty="0"/>
                <a:t> </a:t>
              </a:r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", function(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,"SERVICE_METHOD_CALLED:/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    console.log(</a:t>
              </a:r>
              <a:r>
                <a:rPr lang="en-US" altLang="ko-KR" sz="1600" dirty="0" err="1"/>
                <a:t>msg.payload.message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>
                  <a:solidFill>
                    <a:srgbClr val="A50033"/>
                  </a:solidFill>
                </a:rPr>
                <a:t>    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service.call</a:t>
              </a:r>
              <a:r>
                <a:rPr lang="en-US" altLang="ko-KR" sz="1600" dirty="0">
                  <a:solidFill>
                    <a:srgbClr val="248C3D"/>
                  </a:solidFill>
                </a:rPr>
                <a:t>("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luna</a:t>
              </a:r>
              <a:r>
                <a:rPr lang="en-US" altLang="ko-KR" sz="1600" dirty="0">
                  <a:solidFill>
                    <a:srgbClr val="248C3D"/>
                  </a:solidFill>
                </a:rPr>
                <a:t>://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com.webos.notification</a:t>
              </a:r>
              <a:r>
                <a:rPr lang="en-US" altLang="ko-KR" sz="1600" dirty="0">
                  <a:solidFill>
                    <a:srgbClr val="248C3D"/>
                  </a:solidFill>
                </a:rPr>
                <a:t>/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createToast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 {"message" : 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msg.payload.message</a:t>
              </a:r>
              <a:r>
                <a:rPr lang="en-US" altLang="ko-KR" sz="1600" dirty="0">
                  <a:solidFill>
                    <a:srgbClr val="248C3D"/>
                  </a:solidFill>
                </a:rPr>
                <a:t> }, function(m2) {</a:t>
              </a:r>
            </a:p>
            <a:p>
              <a:r>
                <a:rPr lang="en-US" altLang="ko-KR" sz="1600" dirty="0"/>
                <a:t>       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 "</a:t>
              </a:r>
              <a:r>
                <a:rPr lang="en-US" altLang="ko-KR" sz="1600" dirty="0" err="1"/>
                <a:t>SERVICE_METHOD_CALLED:com.webos.notification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createToast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        console.log(m2.payload);</a:t>
              </a:r>
            </a:p>
            <a:p>
              <a:r>
                <a:rPr lang="en-US" altLang="ko-KR" sz="1600" dirty="0">
                  <a:solidFill>
                    <a:srgbClr val="A50033"/>
                  </a:solidFill>
                </a:rPr>
                <a:t>        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msg.respond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            Response: m2.payload</a:t>
              </a:r>
            </a:p>
            <a:p>
              <a:r>
                <a:rPr lang="en-US" altLang="ko-KR" sz="1600" dirty="0"/>
                <a:t>        });</a:t>
              </a:r>
            </a:p>
            <a:p>
              <a:r>
                <a:rPr lang="en-US" altLang="ko-KR" sz="1600" dirty="0"/>
                <a:t>    });</a:t>
              </a:r>
            </a:p>
            <a:p>
              <a:r>
                <a:rPr lang="en-US" altLang="ko-KR" sz="1600" dirty="0"/>
                <a:t>});</a:t>
              </a:r>
              <a:endParaRPr lang="ko-KR" altLang="en-US" sz="16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824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11086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: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호출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(30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분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/JS Service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실습용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붙여넣기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앱에서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“Show Toast Message“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클릭하면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Toast Notification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팝업 요청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팝업 메시지는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“This is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OSE”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서비스로 전달하는 파라메터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호출에 성공하면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“Toast Request – Success”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에러 발생 시 서비스로부터 받은 에러 메시지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notification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을 실행하고 전달받은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response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앱으로 전달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en-US" altLang="ko-KR" dirty="0" smtClean="0"/>
              <a:t>LS2 API </a:t>
            </a:r>
            <a:r>
              <a:rPr lang="ko-KR" altLang="en-US" smtClean="0"/>
              <a:t>호출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646" y="5934015"/>
            <a:ext cx="5501329" cy="3095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00" y="6896100"/>
            <a:ext cx="5482610" cy="30851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50016" y="8115829"/>
            <a:ext cx="70743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참조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r>
              <a:rPr lang="en-US" altLang="ko-KR" sz="30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https://gist.github.com/mibu82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b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478024ae2c6cedcff1bb77e189f25e48</a:t>
            </a:r>
            <a:endParaRPr lang="ko-KR" altLang="en-US" sz="30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60568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</a:t>
            </a:r>
            <a:r>
              <a:rPr lang="en-US" altLang="ko-KR" sz="23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Notification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createToast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467600" y="2869209"/>
            <a:ext cx="8839200" cy="2156192"/>
            <a:chOff x="7543800" y="4258128"/>
            <a:chExt cx="8839200" cy="215619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2079993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"</a:t>
              </a:r>
              <a:r>
                <a:rPr lang="en-US" altLang="ko-KR" sz="1600" dirty="0" err="1"/>
                <a:t>requiredPermissions</a:t>
              </a:r>
              <a:r>
                <a:rPr lang="en-US" altLang="ko-KR" sz="1600" dirty="0"/>
                <a:t>": [    </a:t>
              </a:r>
            </a:p>
            <a:p>
              <a:r>
                <a:rPr lang="en-US" altLang="ko-KR" sz="1600" dirty="0"/>
                <a:t>	"</a:t>
              </a:r>
              <a:r>
                <a:rPr lang="en-US" altLang="ko-KR" sz="1600" dirty="0" err="1"/>
                <a:t>time.query</a:t>
              </a:r>
              <a:r>
                <a:rPr lang="en-US" altLang="ko-KR" sz="1600" dirty="0"/>
                <a:t>",    </a:t>
              </a:r>
            </a:p>
            <a:p>
              <a:r>
                <a:rPr lang="en-US" altLang="ko-KR" sz="1600" dirty="0"/>
                <a:t>	"</a:t>
              </a:r>
              <a:r>
                <a:rPr lang="en-US" altLang="ko-KR" sz="1600" dirty="0" err="1" smtClean="0"/>
                <a:t>activity.operation</a:t>
              </a:r>
              <a:r>
                <a:rPr lang="en-US" altLang="ko-KR" sz="1600" dirty="0"/>
                <a:t>"</a:t>
              </a:r>
              <a:r>
                <a:rPr lang="en-US" altLang="ko-KR" sz="1600" dirty="0" smtClean="0"/>
                <a:t>,</a:t>
              </a:r>
              <a:endParaRPr lang="en-US" altLang="ko-KR" sz="1600" dirty="0"/>
            </a:p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	</a:t>
              </a:r>
              <a:r>
                <a:rPr lang="en-US" altLang="ko-KR" sz="1600" dirty="0"/>
                <a:t>"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notification.operation</a:t>
              </a:r>
              <a:r>
                <a:rPr lang="en-US" altLang="ko-KR" sz="1600" dirty="0"/>
                <a:t>"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r>
                <a:rPr lang="en-US" altLang="ko-KR" sz="1600" dirty="0"/>
                <a:t> ]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3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68520" y="1866900"/>
            <a:ext cx="60568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화면에 </a:t>
            </a:r>
            <a:r>
              <a:rPr lang="ko-KR" altLang="en-US" sz="2000" dirty="0" err="1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디스플레이되는</a:t>
            </a: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문구 추가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467600" y="2869209"/>
            <a:ext cx="8839200" cy="2502891"/>
            <a:chOff x="7543800" y="4258128"/>
            <a:chExt cx="8839200" cy="2502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2426692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&lt;body&gt;</a:t>
              </a:r>
            </a:p>
            <a:p>
              <a:r>
                <a:rPr lang="en-US" altLang="ko-KR" sz="1600" dirty="0"/>
                <a:t>    &lt;div&gt;</a:t>
              </a:r>
            </a:p>
            <a:p>
              <a:r>
                <a:rPr lang="en-US" altLang="ko-KR" sz="1600" dirty="0"/>
                <a:t>        &lt;h1 id="</a:t>
              </a:r>
              <a:r>
                <a:rPr lang="en-US" altLang="ko-KR" sz="1600" dirty="0" err="1"/>
                <a:t>txt_msg</a:t>
              </a:r>
              <a:r>
                <a:rPr lang="en-US" altLang="ko-KR" sz="1600" dirty="0"/>
                <a:t>"&gt;Hello, Web Application!!&lt;/h1&gt;</a:t>
              </a:r>
            </a:p>
            <a:p>
              <a:r>
                <a:rPr lang="en-US" altLang="ko-KR" sz="1600" dirty="0"/>
                <a:t>        &lt;h1 id="</a:t>
              </a:r>
              <a:r>
                <a:rPr lang="en-US" altLang="ko-KR" sz="1600" dirty="0" err="1"/>
                <a:t>show_toast</a:t>
              </a:r>
              <a:r>
                <a:rPr lang="en-US" altLang="ko-KR" sz="1600" dirty="0"/>
                <a:t>"&gt;Show Toast Message&lt;/h1&gt;</a:t>
              </a:r>
            </a:p>
            <a:p>
              <a:r>
                <a:rPr lang="en-US" altLang="ko-KR" sz="1600" dirty="0"/>
                <a:t>        &lt;h1 id="result"&gt;&lt;/h1&gt;</a:t>
              </a:r>
            </a:p>
            <a:p>
              <a:r>
                <a:rPr lang="en-US" altLang="ko-KR" sz="1600" dirty="0"/>
                <a:t>    &lt;/div&gt;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524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68520" y="1866900"/>
            <a:ext cx="60568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추가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1566208"/>
            <a:chOff x="7543800" y="4258128"/>
            <a:chExt cx="8839200" cy="156620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149000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toastApi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com.domain.app.service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toastParams</a:t>
              </a:r>
              <a:r>
                <a:rPr lang="en-US" altLang="ko-KR" sz="1600" dirty="0"/>
                <a:t> = '{"</a:t>
              </a:r>
              <a:r>
                <a:rPr lang="en-US" altLang="ko-KR" sz="1600" dirty="0" err="1"/>
                <a:t>message":"This</a:t>
              </a:r>
              <a:r>
                <a:rPr lang="en-US" altLang="ko-KR" sz="1600" dirty="0"/>
                <a:t> is 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 OSE"}';</a:t>
              </a:r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7864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607377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</a:t>
            </a:r>
            <a:r>
              <a:rPr lang="en-US" altLang="ko-KR" sz="50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Services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4BF8E0-E4D2-4D58-909E-A86F54AD7EE2}"/>
              </a:ext>
            </a:extLst>
          </p:cNvPr>
          <p:cNvSpPr txBox="1"/>
          <p:nvPr/>
        </p:nvSpPr>
        <p:spPr>
          <a:xfrm>
            <a:off x="8058101" y="5589758"/>
            <a:ext cx="616467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 </a:t>
            </a:r>
            <a:r>
              <a:rPr lang="ko-KR" altLang="en-US" sz="3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기반의 자바스크립트 서</a:t>
            </a:r>
            <a:r>
              <a:rPr lang="ko-KR" altLang="en-US" sz="3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비스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52186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</a:t>
            </a:r>
            <a:r>
              <a:rPr lang="ko-KR" altLang="en-US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5123028"/>
            <a:chOff x="7543800" y="4258128"/>
            <a:chExt cx="8839200" cy="51230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504682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function </a:t>
              </a:r>
              <a:r>
                <a:rPr lang="en-US" altLang="ko-KR" sz="1600" dirty="0" err="1"/>
                <a:t>toast_callback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        console.log("</a:t>
              </a:r>
              <a:r>
                <a:rPr lang="en-US" altLang="ko-KR" sz="1600" dirty="0" err="1"/>
                <a:t>toast_callback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if (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 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("result").</a:t>
              </a:r>
              <a:r>
                <a:rPr lang="en-US" altLang="ko-KR" sz="1600" dirty="0" err="1"/>
                <a:t>innerHTML</a:t>
              </a:r>
              <a:r>
                <a:rPr lang="en-US" altLang="ko-KR" sz="1600" dirty="0"/>
                <a:t> = "Toast Request - Success";</a:t>
              </a:r>
            </a:p>
            <a:p>
              <a:r>
                <a:rPr lang="en-US" altLang="ko-KR" sz="1600" dirty="0"/>
                <a:t>            console.log("[APP_NAME: example web app] SHOWTOAST_SUCCESS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}</a:t>
              </a:r>
            </a:p>
            <a:p>
              <a:r>
                <a:rPr lang="en-US" altLang="ko-KR" sz="1600" dirty="0"/>
                <a:t>        else 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console.error</a:t>
              </a:r>
              <a:r>
                <a:rPr lang="en-US" altLang="ko-KR" sz="1600" dirty="0"/>
                <a:t>("[APP_NAME: example web app] SHOWTOAST_FAILED </a:t>
              </a:r>
              <a:r>
                <a:rPr lang="en-US" altLang="ko-KR" sz="1600" dirty="0" err="1"/>
                <a:t>errorText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arg.Response.errorText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}</a:t>
              </a:r>
            </a:p>
            <a:p>
              <a:r>
                <a:rPr lang="en-US" altLang="ko-KR" sz="1600" dirty="0"/>
                <a:t>}</a:t>
              </a:r>
            </a:p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show_toast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onclick</a:t>
              </a:r>
              <a:r>
                <a:rPr lang="en-US" altLang="ko-KR" sz="1600" dirty="0"/>
                <a:t> = function()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toast_callback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toastApi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toastParams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}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948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파일에 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543800" y="2839872"/>
            <a:ext cx="8839200" cy="3446628"/>
            <a:chOff x="7543800" y="4258128"/>
            <a:chExt cx="8839200" cy="34466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337042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endParaRPr lang="en-US" altLang="ko-KR" sz="1600" dirty="0"/>
            </a:p>
            <a:p>
              <a:r>
                <a:rPr lang="en-US" altLang="ko-KR" sz="1600" dirty="0" err="1" smtClean="0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", function(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   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,"SERVICE_METHOD_CALLED:/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service.call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com.webos.notification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createToast</a:t>
              </a:r>
              <a:r>
                <a:rPr lang="en-US" altLang="ko-KR" sz="1600" dirty="0"/>
                <a:t>", {"message" : </a:t>
              </a:r>
              <a:r>
                <a:rPr lang="en-US" altLang="ko-KR" sz="1600" dirty="0" err="1"/>
                <a:t>msg.payload.message</a:t>
              </a:r>
              <a:r>
                <a:rPr lang="en-US" altLang="ko-KR" sz="1600" dirty="0"/>
                <a:t> }, function(m2) {</a:t>
              </a:r>
            </a:p>
            <a:p>
              <a:r>
                <a:rPr lang="en-US" altLang="ko-KR" sz="1600" dirty="0"/>
                <a:t>       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 "</a:t>
              </a:r>
              <a:r>
                <a:rPr lang="en-US" altLang="ko-KR" sz="1600" dirty="0" err="1"/>
                <a:t>SERVICE_METHOD_CALLED:com.webos.notification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createToast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msg.respond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    Response: m2.payload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});</a:t>
              </a:r>
            </a:p>
            <a:p>
              <a:r>
                <a:rPr lang="en-US" altLang="ko-KR" sz="1600" dirty="0"/>
                <a:t>});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37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1007808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Node 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 모듈 사용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4BF8E0-E4D2-4D58-909E-A86F54AD7EE2}"/>
              </a:ext>
            </a:extLst>
          </p:cNvPr>
          <p:cNvSpPr txBox="1"/>
          <p:nvPr/>
        </p:nvSpPr>
        <p:spPr>
          <a:xfrm>
            <a:off x="8809381" y="5611503"/>
            <a:ext cx="8461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</a:t>
            </a:r>
            <a:r>
              <a:rPr lang="ko-KR" altLang="en-US" sz="32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기본으로 제공하는 모듈을 사용해 보자 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5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Node.js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내장 모듈 사용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4200" y="2476500"/>
            <a:ext cx="107442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pkgInfo</a:t>
            </a:r>
            <a:r>
              <a:rPr lang="en-US" altLang="ko-KR" dirty="0"/>
              <a:t> = require('./</a:t>
            </a:r>
            <a:r>
              <a:rPr lang="en-US" altLang="ko-KR" dirty="0" err="1"/>
              <a:t>package.json</a:t>
            </a:r>
            <a:r>
              <a:rPr lang="en-US" altLang="ko-KR" dirty="0"/>
              <a:t>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require('</a:t>
            </a:r>
            <a:r>
              <a:rPr lang="en-US" altLang="ko-KR" dirty="0" err="1"/>
              <a:t>webos</a:t>
            </a:r>
            <a:r>
              <a:rPr lang="en-US" altLang="ko-KR" dirty="0"/>
              <a:t>-service');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new Service(pkgInfo.name);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A50033"/>
                </a:solidFill>
              </a:rPr>
              <a:t>const</a:t>
            </a:r>
            <a:r>
              <a:rPr lang="en-US" altLang="ko-KR" dirty="0" smtClean="0">
                <a:solidFill>
                  <a:srgbClr val="A50033"/>
                </a:solidFill>
              </a:rPr>
              <a:t> </a:t>
            </a:r>
            <a:r>
              <a:rPr lang="en-US" altLang="ko-KR" dirty="0">
                <a:solidFill>
                  <a:srgbClr val="A50033"/>
                </a:solidFill>
              </a:rPr>
              <a:t>fs = require('fs');</a:t>
            </a:r>
            <a:endParaRPr lang="en-US" altLang="ko-KR" dirty="0" smtClean="0">
              <a:solidFill>
                <a:srgbClr val="A50033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 smtClean="0"/>
              <a:t>service.register</a:t>
            </a:r>
            <a:r>
              <a:rPr lang="en-US" altLang="ko-KR" dirty="0"/>
              <a:t>("</a:t>
            </a:r>
            <a:r>
              <a:rPr lang="en-US" altLang="ko-KR" dirty="0" err="1"/>
              <a:t>writeFile</a:t>
            </a:r>
            <a:r>
              <a:rPr lang="en-US" altLang="ko-KR" dirty="0"/>
              <a:t>", function(message)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/>
              <a:t>inputText</a:t>
            </a:r>
            <a:r>
              <a:rPr lang="en-US" altLang="ko-KR" dirty="0"/>
              <a:t> = </a:t>
            </a:r>
            <a:r>
              <a:rPr lang="en-US" altLang="ko-KR" dirty="0" err="1"/>
              <a:t>message.payload.text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    try{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A50033"/>
                </a:solidFill>
              </a:rPr>
              <a:t>fs.writeFileSync</a:t>
            </a:r>
            <a:r>
              <a:rPr lang="en-US" altLang="ko-KR" dirty="0"/>
              <a:t>('/media/internal/foobar.txt', </a:t>
            </a:r>
            <a:r>
              <a:rPr lang="en-US" altLang="ko-KR" dirty="0" err="1"/>
              <a:t>inputText</a:t>
            </a:r>
            <a:r>
              <a:rPr lang="en-US" altLang="ko-KR" dirty="0"/>
              <a:t>, "utf8");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true,</a:t>
            </a:r>
          </a:p>
          <a:p>
            <a:r>
              <a:rPr lang="en-US" altLang="ko-KR" dirty="0"/>
              <a:t>            reply: "write complete",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errorMsg</a:t>
            </a:r>
            <a:r>
              <a:rPr lang="en-US" altLang="ko-KR" dirty="0"/>
              <a:t> : ""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 catch (err)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false,</a:t>
            </a:r>
          </a:p>
          <a:p>
            <a:r>
              <a:rPr lang="en-US" altLang="ko-KR" dirty="0"/>
              <a:t>            reply: "write failed",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errorMsg</a:t>
            </a:r>
            <a:r>
              <a:rPr lang="en-US" altLang="ko-KR" dirty="0"/>
              <a:t> : err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});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49560" y="2841171"/>
            <a:ext cx="7529025" cy="101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 </a:t>
            </a:r>
            <a:r>
              <a:rPr lang="ko-KR" altLang="en-US" sz="2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사용하고자 하는 내장 모듈 로드</a:t>
            </a:r>
            <a:endParaRPr lang="en-US" altLang="ko-KR" sz="2000" dirty="0" smtClean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요청을 처리하는 코드 내에서 사용</a:t>
            </a:r>
            <a:endParaRPr lang="en-US" altLang="ko-KR" sz="2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</p:spTree>
    <p:extLst>
      <p:ext uri="{BB962C8B-B14F-4D97-AF65-F5344CB8AC3E}">
        <p14:creationId xmlns:p14="http://schemas.microsoft.com/office/powerpoint/2010/main" val="10950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63616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: Node Module (30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분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en-US" altLang="ko-KR" dirty="0" smtClean="0"/>
              <a:t>Node Module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99227" y="2476500"/>
            <a:ext cx="10293374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템플릿으로 기본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/JS Service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 후 실습용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붙여넣기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 시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com.sample.fileio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|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com.sample.fileio.service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fs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추가 후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fs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패키지의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readFileSync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writeFileSync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함수를 사용해 파일 읽기 쓰기 구현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Text input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폼에 글을 입력하고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write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버튼을 클릭하면 입력된 내용이 파일로 저장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경로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/media/internal/foobar.txt)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읽기에 성공하면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“write complete”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쓰기에 성공하면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“read complete”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서비스가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앱으로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reply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값으로 전달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-shell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명령으로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라즈베리파이에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접속하여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foobar.txt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유무와 내용 확인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17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7" b="76273"/>
          <a:stretch/>
        </p:blipFill>
        <p:spPr>
          <a:xfrm>
            <a:off x="7467600" y="6852057"/>
            <a:ext cx="8917577" cy="16272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8508785"/>
            <a:ext cx="4971429" cy="11047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1047" y="8136219"/>
            <a:ext cx="61520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참조</a:t>
            </a:r>
            <a:r>
              <a:rPr lang="en-US" altLang="ko-KR" sz="30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sz="3000" smtClean="0">
                <a:solidFill>
                  <a:srgbClr val="C00000"/>
                </a:solidFill>
              </a:rPr>
              <a:t>https</a:t>
            </a:r>
            <a:r>
              <a:rPr lang="ko-KR" altLang="en-US" sz="3000" dirty="0">
                <a:solidFill>
                  <a:srgbClr val="C00000"/>
                </a:solidFill>
              </a:rPr>
              <a:t>://gist.github.com/mibu82</a:t>
            </a:r>
            <a:r>
              <a:rPr lang="ko-KR" altLang="en-US" sz="3000" dirty="0" smtClean="0">
                <a:solidFill>
                  <a:srgbClr val="C00000"/>
                </a:solidFill>
              </a:rPr>
              <a:t>/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r>
              <a:rPr lang="ko-KR" altLang="en-US" sz="3000" dirty="0" smtClean="0">
                <a:solidFill>
                  <a:srgbClr val="C00000"/>
                </a:solidFill>
              </a:rPr>
              <a:t>6e84a0eb04d2bfabea8fa59eabd5013f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7276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앱의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화면에 버튼 및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Input box,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textarea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543800" y="2839872"/>
            <a:ext cx="8839200" cy="4361028"/>
            <a:chOff x="7543800" y="4258128"/>
            <a:chExt cx="8839200" cy="436102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428482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&lt;body&gt;</a:t>
              </a:r>
            </a:p>
            <a:p>
              <a:r>
                <a:rPr lang="en-US" altLang="ko-KR" sz="1600" dirty="0"/>
                <a:t>    &lt;div&gt;</a:t>
              </a:r>
            </a:p>
            <a:p>
              <a:r>
                <a:rPr lang="en-US" altLang="ko-KR" sz="1600" dirty="0"/>
                <a:t>        &lt;h1 id="</a:t>
              </a:r>
              <a:r>
                <a:rPr lang="en-US" altLang="ko-KR" sz="1600" dirty="0" err="1"/>
                <a:t>txt_msg</a:t>
              </a:r>
              <a:r>
                <a:rPr lang="en-US" altLang="ko-KR" sz="1600" dirty="0"/>
                <a:t>"&gt;Hello, Web Application!!&lt;/h1&gt;</a:t>
              </a:r>
            </a:p>
            <a:p>
              <a:r>
                <a:rPr lang="en-US" altLang="ko-KR" sz="1600" dirty="0"/>
                <a:t>        &lt;form&gt;</a:t>
              </a:r>
            </a:p>
            <a:p>
              <a:r>
                <a:rPr lang="en-US" altLang="ko-KR" sz="1600" dirty="0"/>
                <a:t>        &lt;input type="text" id="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"&gt; &lt;input type = "button" id="</a:t>
              </a:r>
              <a:r>
                <a:rPr lang="en-US" altLang="ko-KR" sz="1600" dirty="0" err="1"/>
                <a:t>writeButton</a:t>
              </a:r>
              <a:r>
                <a:rPr lang="en-US" altLang="ko-KR" sz="1600" dirty="0"/>
                <a:t>" value="Write file"&gt;</a:t>
              </a:r>
            </a:p>
            <a:p>
              <a:r>
                <a:rPr lang="en-US" altLang="ko-KR" sz="1600" dirty="0"/>
                <a:t>        &lt;input type="button" id="</a:t>
              </a:r>
              <a:r>
                <a:rPr lang="en-US" altLang="ko-KR" sz="1600" dirty="0" err="1"/>
                <a:t>readButton</a:t>
              </a:r>
              <a:r>
                <a:rPr lang="en-US" altLang="ko-KR" sz="1600" dirty="0"/>
                <a:t>" value="Read file"&gt;</a:t>
              </a:r>
            </a:p>
            <a:p>
              <a:r>
                <a:rPr lang="en-US" altLang="ko-KR" sz="1600" dirty="0"/>
                <a:t>        &lt;</a:t>
              </a:r>
              <a:r>
                <a:rPr lang="en-US" altLang="ko-KR" sz="1600" dirty="0" err="1"/>
                <a:t>br</a:t>
              </a:r>
              <a:r>
                <a:rPr lang="en-US" altLang="ko-KR" sz="1600" dirty="0"/>
                <a:t>/&gt;</a:t>
              </a:r>
            </a:p>
            <a:p>
              <a:r>
                <a:rPr lang="en-US" altLang="ko-KR" sz="1600" dirty="0"/>
                <a:t>        &lt;/form&gt;</a:t>
              </a:r>
            </a:p>
            <a:p>
              <a:r>
                <a:rPr lang="en-US" altLang="ko-KR" sz="1600" dirty="0"/>
                <a:t>    &lt;/div&gt;</a:t>
              </a:r>
            </a:p>
            <a:p>
              <a:r>
                <a:rPr lang="en-US" altLang="ko-KR" sz="1600" dirty="0"/>
                <a:t>    &lt;div&gt;</a:t>
              </a:r>
            </a:p>
            <a:p>
              <a:r>
                <a:rPr lang="en-US" altLang="ko-KR" sz="1600" dirty="0"/>
                <a:t>        &lt;</a:t>
              </a:r>
              <a:r>
                <a:rPr lang="en-US" altLang="ko-KR" sz="1600" dirty="0" err="1"/>
                <a:t>textarea</a:t>
              </a:r>
              <a:r>
                <a:rPr lang="en-US" altLang="ko-KR" sz="1600" dirty="0"/>
                <a:t> id="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"&gt;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    &lt;/</a:t>
              </a:r>
              <a:r>
                <a:rPr lang="en-US" altLang="ko-KR" sz="1600" dirty="0" err="1"/>
                <a:t>textarea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    &lt;/div&gt;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html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200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81142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callback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5928752"/>
            <a:chOff x="7543800" y="4258128"/>
            <a:chExt cx="8839200" cy="592875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5852553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function </a:t>
              </a:r>
              <a:r>
                <a:rPr lang="en-US" altLang="ko-KR" sz="1600" dirty="0" err="1"/>
                <a:t>fsWrite_callback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console.log("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if (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 {</a:t>
              </a:r>
            </a:p>
            <a:p>
              <a:r>
                <a:rPr lang="en-US" altLang="ko-KR" sz="1600" dirty="0"/>
                <a:t>            console.log("[APP_NAME: example web app] CALLWRITE_SUCCESS response : " + </a:t>
              </a:r>
              <a:r>
                <a:rPr lang="en-US" altLang="ko-KR" sz="1600" dirty="0" err="1"/>
                <a:t>arg.reply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    else 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console.error</a:t>
              </a:r>
              <a:r>
                <a:rPr lang="en-US" altLang="ko-KR" sz="1600" dirty="0"/>
                <a:t>("[APP_NAME: example web app] CALLWRITE_FAILED error : " + </a:t>
              </a:r>
              <a:r>
                <a:rPr lang="en-US" altLang="ko-KR" sz="1600" dirty="0" err="1"/>
                <a:t>arg.errorMsg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}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function </a:t>
              </a:r>
              <a:r>
                <a:rPr lang="en-US" altLang="ko-KR" sz="1600" dirty="0" err="1"/>
                <a:t>fsRead_callback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if (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 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innerHTML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arg.text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            console.log("[APP_NAME: example web app] CALLREAD_SUCCESS response : " + </a:t>
              </a:r>
              <a:r>
                <a:rPr lang="en-US" altLang="ko-KR" sz="1600" dirty="0" err="1"/>
                <a:t>arg.reply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    else 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console.error</a:t>
              </a:r>
              <a:r>
                <a:rPr lang="en-US" altLang="ko-KR" sz="1600" dirty="0"/>
                <a:t>("[APP_NAME: example web app] CALLREAD_FAILED </a:t>
              </a:r>
              <a:r>
                <a:rPr lang="en-US" altLang="ko-KR" sz="1600" dirty="0" err="1"/>
                <a:t>errorText</a:t>
              </a:r>
              <a:r>
                <a:rPr lang="en-US" altLang="ko-KR" sz="1600" dirty="0"/>
                <a:t>" + </a:t>
              </a:r>
              <a:r>
                <a:rPr lang="en-US" altLang="ko-KR" sz="1600" dirty="0" err="1"/>
                <a:t>arg.errorMsg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}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752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8038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클릭 이벤트 처리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543800" y="2839872"/>
            <a:ext cx="8839200" cy="5095942"/>
            <a:chOff x="7543800" y="4258128"/>
            <a:chExt cx="8839200" cy="509594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8"/>
              <a:ext cx="8839200" cy="5019742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writeButton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onclick</a:t>
              </a:r>
              <a:r>
                <a:rPr lang="en-US" altLang="ko-KR" sz="1600" dirty="0"/>
                <a:t> = function()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writeFileApi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com.sample.fileio.service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writeFile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writeText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").value;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writeParams</a:t>
              </a:r>
              <a:r>
                <a:rPr lang="en-US" altLang="ko-KR" sz="1600" dirty="0"/>
                <a:t> = '{"text": "' + </a:t>
              </a:r>
              <a:r>
                <a:rPr lang="en-US" altLang="ko-KR" sz="1600" dirty="0" err="1"/>
                <a:t>writeText</a:t>
              </a:r>
              <a:r>
                <a:rPr lang="en-US" altLang="ko-KR" sz="1600" dirty="0"/>
                <a:t> +'"}';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    console.log("</a:t>
              </a:r>
              <a:r>
                <a:rPr lang="en-US" altLang="ko-KR" sz="1600" dirty="0" err="1"/>
                <a:t>writeparam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writeParams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fsWrite_callback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writeFileApi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writeParams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}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readButton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onclick</a:t>
              </a:r>
              <a:r>
                <a:rPr lang="en-US" altLang="ko-KR" sz="1600" dirty="0"/>
                <a:t> = function()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readFileApi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com.sample.fileio.service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readFile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readParams</a:t>
              </a:r>
              <a:r>
                <a:rPr lang="en-US" altLang="ko-KR" sz="1600" dirty="0"/>
                <a:t> = '{}';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fsRead_callback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readFileApi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readParams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}</a:t>
              </a:r>
            </a:p>
            <a:p>
              <a:endParaRPr lang="en-US" altLang="ko-KR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532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파일에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writeFile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6647028"/>
            <a:chOff x="7543800" y="4258128"/>
            <a:chExt cx="8839200" cy="66470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6570828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writeFile</a:t>
              </a:r>
              <a:r>
                <a:rPr lang="en-US" altLang="ko-KR" sz="1600" dirty="0"/>
                <a:t>", function(message) {</a:t>
              </a:r>
            </a:p>
            <a:p>
              <a:r>
                <a:rPr lang="en-US" altLang="ko-KR" sz="1600" dirty="0"/>
                <a:t>   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 "SERVICE_METHOD_CALLED:/</a:t>
              </a:r>
              <a:r>
                <a:rPr lang="en-US" altLang="ko-KR" sz="1600" dirty="0" err="1"/>
                <a:t>writeFile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    console.log(</a:t>
              </a:r>
              <a:r>
                <a:rPr lang="en-US" altLang="ko-KR" sz="1600" dirty="0" err="1"/>
                <a:t>message.payload.text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message.payload.text</a:t>
              </a:r>
              <a:r>
                <a:rPr lang="en-US" altLang="ko-KR" sz="1600" dirty="0"/>
                <a:t>; </a:t>
              </a:r>
            </a:p>
            <a:p>
              <a:r>
                <a:rPr lang="en-US" altLang="ko-KR" sz="1600" dirty="0"/>
                <a:t>    console.log("</a:t>
              </a:r>
              <a:r>
                <a:rPr lang="en-US" altLang="ko-KR" sz="1600" dirty="0" err="1"/>
                <a:t>inputed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try{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fs.writeFileSync</a:t>
              </a:r>
              <a:r>
                <a:rPr lang="en-US" altLang="ko-KR" sz="1600" dirty="0"/>
                <a:t>('/media/internal/foobar.txt', 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, "utf8");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    reply: "write complete",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""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 catch (err)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false,</a:t>
              </a:r>
            </a:p>
            <a:p>
              <a:r>
                <a:rPr lang="en-US" altLang="ko-KR" sz="1600" dirty="0"/>
                <a:t>            reply: "write complete",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err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</a:t>
              </a:r>
            </a:p>
            <a:p>
              <a:r>
                <a:rPr lang="en-US" altLang="ko-KR" sz="1600" dirty="0"/>
                <a:t>    </a:t>
              </a:r>
            </a:p>
            <a:p>
              <a:r>
                <a:rPr lang="en-US" altLang="ko-KR" sz="1600" dirty="0"/>
                <a:t>});</a:t>
              </a:r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682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파일에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readFile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543800" y="2839872"/>
            <a:ext cx="8839200" cy="6342228"/>
            <a:chOff x="7543800" y="4258128"/>
            <a:chExt cx="8839200" cy="63422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6266028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readFile</a:t>
              </a:r>
              <a:r>
                <a:rPr lang="en-US" altLang="ko-KR" sz="1600" dirty="0"/>
                <a:t>", function(message) {</a:t>
              </a:r>
            </a:p>
            <a:p>
              <a:r>
                <a:rPr lang="en-US" altLang="ko-KR" sz="1600" dirty="0"/>
                <a:t>    let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try{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fs.readFileSync</a:t>
              </a:r>
              <a:r>
                <a:rPr lang="en-US" altLang="ko-KR" sz="1600" dirty="0"/>
                <a:t>('/media/internal/foobar.txt',"utf8");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            reply: "Read complete",</a:t>
              </a:r>
            </a:p>
            <a:p>
              <a:r>
                <a:rPr lang="en-US" altLang="ko-KR" sz="1600" dirty="0"/>
                <a:t>            text :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,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""</a:t>
              </a:r>
            </a:p>
            <a:p>
              <a:r>
                <a:rPr lang="en-US" altLang="ko-KR" sz="1600" dirty="0"/>
                <a:t>        });</a:t>
              </a:r>
            </a:p>
            <a:p>
              <a:r>
                <a:rPr lang="en-US" altLang="ko-KR" sz="1600" dirty="0"/>
                <a:t>    } catch (err) 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            reply: "Read fail",</a:t>
              </a:r>
            </a:p>
            <a:p>
              <a:r>
                <a:rPr lang="en-US" altLang="ko-KR" sz="1600" dirty="0"/>
                <a:t>            text :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,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err</a:t>
              </a:r>
            </a:p>
            <a:p>
              <a:r>
                <a:rPr lang="en-US" altLang="ko-KR" sz="1600" dirty="0"/>
                <a:t>        });</a:t>
              </a:r>
            </a:p>
            <a:p>
              <a:r>
                <a:rPr lang="en-US" altLang="ko-KR" sz="1600" dirty="0"/>
                <a:t>    }</a:t>
              </a:r>
            </a:p>
            <a:p>
              <a:r>
                <a:rPr lang="en-US" altLang="ko-KR" sz="1600" dirty="0"/>
                <a:t>    </a:t>
              </a:r>
            </a:p>
            <a:p>
              <a:r>
                <a:rPr lang="en-US" altLang="ko-KR" sz="1600" dirty="0"/>
                <a:t>});</a:t>
              </a:r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523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분류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37275" y="4219627"/>
            <a:ext cx="2826327" cy="6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External JS Service</a:t>
            </a:r>
            <a:endParaRPr lang="ko-KR" altLang="en-US" sz="2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10511" y="4219627"/>
            <a:ext cx="2826327" cy="6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Built-In Service</a:t>
            </a:r>
            <a:endParaRPr lang="ko-KR" altLang="en-US" sz="2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44586" y="4315902"/>
            <a:ext cx="73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VS</a:t>
            </a:r>
            <a:endParaRPr lang="ko-KR" alt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7162800" y="5239980"/>
            <a:ext cx="421976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빌드환경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필요없음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플랫폼 외부에서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앱과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함께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후 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20994" y="5239979"/>
            <a:ext cx="421976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빌드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환경에서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플랫폼 이미지에 추가하거나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IPK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플랫폼 내에서 설치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1007808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Node 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외장 모듈 사용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4BF8E0-E4D2-4D58-909E-A86F54AD7EE2}"/>
              </a:ext>
            </a:extLst>
          </p:cNvPr>
          <p:cNvSpPr txBox="1"/>
          <p:nvPr/>
        </p:nvSpPr>
        <p:spPr>
          <a:xfrm>
            <a:off x="8809381" y="5611503"/>
            <a:ext cx="8461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</a:t>
            </a:r>
            <a:r>
              <a:rPr lang="ko-KR" altLang="en-US" sz="32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위한 다양한 외부 사용해 </a:t>
            </a:r>
            <a:r>
              <a:rPr lang="ko-KR" altLang="en-US" sz="32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보자 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4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외부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모듈 사용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644598"/>
            <a:ext cx="10380605" cy="4861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2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외부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모듈 사용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353644"/>
            <a:ext cx="7529025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1. Node Package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7243" y="2897968"/>
            <a:ext cx="960535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D:\Javascript Service\</a:t>
            </a:r>
            <a:r>
              <a:rPr lang="en-US" altLang="ko-KR" dirty="0" err="1"/>
              <a:t>jsservice_service</a:t>
            </a:r>
            <a:r>
              <a:rPr lang="en-US" altLang="ko-KR" dirty="0"/>
              <a:t>&gt;</a:t>
            </a:r>
            <a:r>
              <a:rPr lang="en-US" altLang="ko-KR" dirty="0" err="1"/>
              <a:t>npm</a:t>
            </a:r>
            <a:r>
              <a:rPr lang="en-US" altLang="ko-KR" dirty="0"/>
              <a:t> install upper-case --save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notice created a </a:t>
            </a:r>
            <a:r>
              <a:rPr lang="en-US" altLang="ko-KR" dirty="0" err="1"/>
              <a:t>lockfile</a:t>
            </a:r>
            <a:r>
              <a:rPr lang="en-US" altLang="ko-KR" dirty="0"/>
              <a:t> as package-</a:t>
            </a:r>
            <a:r>
              <a:rPr lang="en-US" altLang="ko-KR" dirty="0" err="1"/>
              <a:t>lock.json</a:t>
            </a:r>
            <a:r>
              <a:rPr lang="en-US" altLang="ko-KR" dirty="0"/>
              <a:t>. You should commit this file.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WARN com.sample.jsservice.service@1.0.0 No repository field.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WARN com.sample.jsservice.service@1.0.0 license should be a valid SPDX license expression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+ upper-case@2.0.2</a:t>
            </a:r>
          </a:p>
          <a:p>
            <a:r>
              <a:rPr lang="en-US" altLang="ko-KR" dirty="0"/>
              <a:t>added 2 packages from 2 contributors and audited 2 packages in 0.844s</a:t>
            </a:r>
          </a:p>
          <a:p>
            <a:r>
              <a:rPr lang="en-US" altLang="ko-KR" dirty="0"/>
              <a:t>found 0 vulnerabilities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87243" y="5263614"/>
            <a:ext cx="960535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디렉터리에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노드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패키지를 설치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디렉터리에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mode_modules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가 생성되고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package.json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dependencies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패키지 이름과 버전이 추가됨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43" y="7048500"/>
            <a:ext cx="2493292" cy="25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외부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모듈 사용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353644"/>
            <a:ext cx="7529025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자바스크립트 서비스에서 설치한 패키지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7243" y="2921554"/>
            <a:ext cx="8995757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pkgInfo</a:t>
            </a:r>
            <a:r>
              <a:rPr lang="en-US" altLang="ko-KR" dirty="0"/>
              <a:t> = require('./</a:t>
            </a:r>
            <a:r>
              <a:rPr lang="en-US" altLang="ko-KR" dirty="0" err="1"/>
              <a:t>package.json</a:t>
            </a:r>
            <a:r>
              <a:rPr lang="en-US" altLang="ko-KR" dirty="0"/>
              <a:t>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require('</a:t>
            </a:r>
            <a:r>
              <a:rPr lang="en-US" altLang="ko-KR" dirty="0" err="1"/>
              <a:t>webos</a:t>
            </a:r>
            <a:r>
              <a:rPr lang="en-US" altLang="ko-KR" dirty="0"/>
              <a:t>-service');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new Service(pkgInfo.name);</a:t>
            </a:r>
            <a:endParaRPr lang="en-US" altLang="ko-KR" dirty="0" smtClean="0"/>
          </a:p>
          <a:p>
            <a:r>
              <a:rPr lang="en-US" altLang="ko-KR" dirty="0" err="1">
                <a:solidFill>
                  <a:srgbClr val="A50033"/>
                </a:solidFill>
              </a:rPr>
              <a:t>const</a:t>
            </a:r>
            <a:r>
              <a:rPr lang="en-US" altLang="ko-KR" dirty="0">
                <a:solidFill>
                  <a:srgbClr val="A50033"/>
                </a:solidFill>
              </a:rPr>
              <a:t> </a:t>
            </a:r>
            <a:r>
              <a:rPr lang="en-US" altLang="ko-KR" dirty="0" err="1">
                <a:solidFill>
                  <a:srgbClr val="A50033"/>
                </a:solidFill>
              </a:rPr>
              <a:t>uc</a:t>
            </a:r>
            <a:r>
              <a:rPr lang="en-US" altLang="ko-KR" dirty="0">
                <a:solidFill>
                  <a:srgbClr val="A50033"/>
                </a:solidFill>
              </a:rPr>
              <a:t> = require('upper-case');</a:t>
            </a:r>
            <a:endParaRPr lang="en-US" altLang="ko-KR" dirty="0" smtClean="0">
              <a:solidFill>
                <a:srgbClr val="A50033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service.register</a:t>
            </a:r>
            <a:r>
              <a:rPr lang="en-US" altLang="ko-KR" dirty="0"/>
              <a:t>("</a:t>
            </a:r>
            <a:r>
              <a:rPr lang="en-US" altLang="ko-KR" dirty="0" err="1"/>
              <a:t>changeCase</a:t>
            </a:r>
            <a:r>
              <a:rPr lang="en-US" altLang="ko-KR" dirty="0"/>
              <a:t>", function(message){</a:t>
            </a:r>
          </a:p>
          <a:p>
            <a:r>
              <a:rPr lang="en-US" altLang="ko-KR" dirty="0" smtClean="0"/>
              <a:t>    let </a:t>
            </a:r>
            <a:r>
              <a:rPr lang="en-US" altLang="ko-KR" dirty="0"/>
              <a:t>text = </a:t>
            </a:r>
            <a:r>
              <a:rPr lang="en-US" altLang="ko-KR" dirty="0" err="1"/>
              <a:t>message.payload.text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message.payload.case</a:t>
            </a:r>
            <a:r>
              <a:rPr lang="en-US" altLang="ko-KR" dirty="0"/>
              <a:t> == "</a:t>
            </a:r>
            <a:r>
              <a:rPr lang="en-US" altLang="ko-KR" dirty="0" err="1"/>
              <a:t>uc</a:t>
            </a:r>
            <a:r>
              <a:rPr lang="en-US" altLang="ko-KR" dirty="0"/>
              <a:t>"){</a:t>
            </a:r>
          </a:p>
          <a:p>
            <a:r>
              <a:rPr lang="en-US" altLang="ko-KR" dirty="0"/>
              <a:t>        text = </a:t>
            </a:r>
            <a:r>
              <a:rPr lang="en-US" altLang="ko-KR" dirty="0" err="1">
                <a:solidFill>
                  <a:srgbClr val="A50033"/>
                </a:solidFill>
              </a:rPr>
              <a:t>uc.upperCase</a:t>
            </a:r>
            <a:r>
              <a:rPr lang="en-US" altLang="ko-KR" dirty="0"/>
              <a:t>(text);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true,</a:t>
            </a:r>
          </a:p>
          <a:p>
            <a:r>
              <a:rPr lang="en-US" altLang="ko-KR" dirty="0"/>
              <a:t>            Response: text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false,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errorText</a:t>
            </a:r>
            <a:r>
              <a:rPr lang="en-US" altLang="ko-KR" dirty="0"/>
              <a:t>: "can't change the case"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});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61702" y="8874961"/>
            <a:ext cx="75290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사용하고자 하는 외부 모듈 로드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요청을 처리하는 코드 내에서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External Node Module (15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분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016" y="4646324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</a:t>
            </a:r>
            <a:r>
              <a:rPr lang="en-US" altLang="ko-KR" dirty="0" smtClean="0"/>
              <a:t>Service</a:t>
            </a:r>
          </a:p>
          <a:p>
            <a:r>
              <a:rPr lang="en-US" altLang="ko-KR" dirty="0" smtClean="0"/>
              <a:t>External </a:t>
            </a:r>
          </a:p>
          <a:p>
            <a:r>
              <a:rPr lang="en-US" altLang="ko-KR" dirty="0" smtClean="0"/>
              <a:t>Node Module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699227" y="2476500"/>
            <a:ext cx="9144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템플릿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helloApi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디렉토리에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Uppercase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노드 모듈 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Hello,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출력하는 부분에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uppercase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적용하여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com.sample.extnode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|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com.sample.extnode.service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676899"/>
            <a:ext cx="73152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81142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543800" y="2839872"/>
            <a:ext cx="8839200" cy="1008228"/>
            <a:chOff x="7543800" y="4258128"/>
            <a:chExt cx="8839200" cy="100822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8"/>
              <a:ext cx="8839200" cy="932028"/>
            </a:xfrm>
            <a:prstGeom prst="roundRect">
              <a:avLst>
                <a:gd name="adj" fmla="val 82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helloApi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com.sample.extnode.service</a:t>
              </a:r>
              <a:r>
                <a:rPr lang="en-US" altLang="ko-KR" sz="1600" dirty="0"/>
                <a:t>/hello';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439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Upper-case node module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(Host PC)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271355"/>
            <a:ext cx="2590800" cy="3384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686" y="3562665"/>
            <a:ext cx="51887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Extnode_service</a:t>
            </a:r>
            <a:r>
              <a:rPr lang="en-US" altLang="ko-KR" sz="2000" dirty="0" smtClean="0"/>
              <a:t> &gt;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upper-case --save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7518400" y="2853975"/>
            <a:ext cx="450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디렉토리에서 아래 명령어 실행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6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Upper-case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68520" y="3894275"/>
            <a:ext cx="3129383" cy="503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upperCase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43799" y="2772852"/>
            <a:ext cx="8839200" cy="1008228"/>
            <a:chOff x="7543800" y="4258128"/>
            <a:chExt cx="8839200" cy="100822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4334328"/>
              <a:ext cx="8839200" cy="932028"/>
            </a:xfrm>
            <a:prstGeom prst="roundRect">
              <a:avLst>
                <a:gd name="adj" fmla="val 82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 smtClean="0"/>
                <a:t>const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/>
                <a:t>uc</a:t>
              </a:r>
              <a:r>
                <a:rPr lang="en-US" altLang="ko-KR" sz="1600" dirty="0"/>
                <a:t> = require('upper-case</a:t>
              </a:r>
              <a:r>
                <a:rPr lang="en-US" altLang="ko-KR" sz="1600" dirty="0" smtClean="0"/>
                <a:t>');</a:t>
              </a:r>
              <a:endParaRPr lang="en-US" altLang="ko-KR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43799" y="4613391"/>
            <a:ext cx="8839200" cy="2408476"/>
            <a:chOff x="7543800" y="4258128"/>
            <a:chExt cx="8839200" cy="240847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4334327"/>
              <a:ext cx="8839200" cy="2332277"/>
            </a:xfrm>
            <a:prstGeom prst="roundRect">
              <a:avLst>
                <a:gd name="adj" fmla="val 42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responseMsg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uc.upperCase</a:t>
              </a:r>
              <a:r>
                <a:rPr lang="en-US" altLang="ko-KR" sz="1600" dirty="0"/>
                <a:t>("Hello, " + name + "!");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Response: </a:t>
              </a:r>
              <a:r>
                <a:rPr lang="en-US" altLang="ko-KR" sz="1600" dirty="0" err="1"/>
                <a:t>responseMsg</a:t>
              </a:r>
              <a:endParaRPr lang="en-US" altLang="ko-KR" sz="1600" dirty="0"/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smtClean="0"/>
                <a:t>});</a:t>
              </a:r>
              <a:endParaRPr lang="en-US" altLang="ko-KR" sz="16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765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External Node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016" y="4646324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</a:t>
            </a:r>
            <a:r>
              <a:rPr lang="en-US" altLang="ko-KR" dirty="0" smtClean="0"/>
              <a:t>Service</a:t>
            </a:r>
          </a:p>
          <a:p>
            <a:r>
              <a:rPr lang="en-US" altLang="ko-KR" dirty="0" smtClean="0"/>
              <a:t>External </a:t>
            </a:r>
          </a:p>
          <a:p>
            <a:r>
              <a:rPr lang="en-US" altLang="ko-KR" dirty="0" smtClean="0"/>
              <a:t>Node Module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668520" y="2400300"/>
            <a:ext cx="9144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Upper-case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복사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(app / service)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Md5 module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com.sample.md5.{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} |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com.sample.md5.{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}.service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구성 파일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Name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파라메터에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md5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적용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6057899"/>
            <a:ext cx="6820417" cy="38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4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구조</a:t>
            </a:r>
            <a:endParaRPr lang="ko-KR" altLang="en-US" sz="24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69806"/>
              </p:ext>
            </p:extLst>
          </p:nvPr>
        </p:nvGraphicFramePr>
        <p:xfrm>
          <a:off x="7086598" y="2552700"/>
          <a:ext cx="9906001" cy="1752600"/>
        </p:xfrm>
        <a:graphic>
          <a:graphicData uri="http://schemas.openxmlformats.org/drawingml/2006/table">
            <a:tbl>
              <a:tblPr/>
              <a:tblGrid>
                <a:gridCol w="2286002"/>
                <a:gridCol w="7619999"/>
              </a:tblGrid>
              <a:tr h="16060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파일명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services.json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서비스가 구성되고 작동하는 방법을 설명하는 구성 파일 입니다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service_main.js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서비스 요청자의 요청을 처리하기 위한 </a:t>
                      </a:r>
                      <a:r>
                        <a:rPr lang="ko-KR" altLang="en-US" sz="2000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메서드를</a:t>
                      </a:r>
                      <a:r>
                        <a:rPr lang="ko-KR" alt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구현합니다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package.json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NPM(Node Package Manager)</a:t>
                      </a:r>
                      <a:r>
                        <a:rPr lang="ko-KR" altLang="en-US" sz="200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구성 파일 입니다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services.json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2800" y="2400672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서비스가 구성되고 작동하는 방법을 설명하는 구성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738" y="2857500"/>
            <a:ext cx="6992470" cy="4572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344400" y="5905500"/>
            <a:ext cx="5541967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A50033"/>
                </a:solidFill>
              </a:rPr>
              <a:t>    "id": </a:t>
            </a:r>
            <a:r>
              <a:rPr lang="en-US" altLang="ko-KR" sz="2000" dirty="0" smtClean="0">
                <a:solidFill>
                  <a:srgbClr val="A50033"/>
                </a:solidFill>
              </a:rPr>
              <a:t>"</a:t>
            </a:r>
            <a:r>
              <a:rPr lang="en-US" altLang="ko-KR" sz="2000" dirty="0" err="1" smtClean="0">
                <a:solidFill>
                  <a:srgbClr val="A50033"/>
                </a:solidFill>
              </a:rPr>
              <a:t>com.sample.extnode.service</a:t>
            </a:r>
            <a:r>
              <a:rPr lang="en-US" altLang="ko-KR" sz="2000" dirty="0" smtClean="0">
                <a:solidFill>
                  <a:srgbClr val="A50033"/>
                </a:solidFill>
              </a:rPr>
              <a:t>",</a:t>
            </a:r>
            <a:endParaRPr lang="en-US" altLang="ko-KR" sz="2000" dirty="0">
              <a:solidFill>
                <a:srgbClr val="A50033"/>
              </a:solidFill>
            </a:endParaRPr>
          </a:p>
          <a:p>
            <a:r>
              <a:rPr lang="en-US" altLang="ko-KR" sz="2000" dirty="0"/>
              <a:t>    "description": </a:t>
            </a:r>
            <a:r>
              <a:rPr lang="en-US" altLang="ko-KR" sz="2000" dirty="0" smtClean="0"/>
              <a:t>“main service",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  "executable": “service_main.js",</a:t>
            </a:r>
          </a:p>
          <a:p>
            <a:r>
              <a:rPr lang="en-US" altLang="ko-KR" sz="2000" dirty="0" smtClean="0"/>
              <a:t>    "services": [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A50033"/>
                </a:solidFill>
              </a:rPr>
              <a:t>            "name": </a:t>
            </a:r>
            <a:r>
              <a:rPr lang="en-US" altLang="ko-KR" sz="2000" dirty="0" smtClean="0">
                <a:solidFill>
                  <a:srgbClr val="A50033"/>
                </a:solidFill>
              </a:rPr>
              <a:t>"</a:t>
            </a:r>
            <a:r>
              <a:rPr lang="en-US" altLang="ko-KR" sz="2000" dirty="0" err="1" smtClean="0">
                <a:solidFill>
                  <a:srgbClr val="A50033"/>
                </a:solidFill>
              </a:rPr>
              <a:t>com.sample.extnode.service</a:t>
            </a:r>
            <a:r>
              <a:rPr lang="en-US" altLang="ko-KR" sz="2000" dirty="0" smtClean="0">
                <a:solidFill>
                  <a:srgbClr val="A50033"/>
                </a:solidFill>
              </a:rPr>
              <a:t>",</a:t>
            </a:r>
            <a:endParaRPr lang="en-US" altLang="ko-KR" sz="2000" dirty="0">
              <a:solidFill>
                <a:srgbClr val="A50033"/>
              </a:solidFill>
            </a:endParaRPr>
          </a:p>
          <a:p>
            <a:r>
              <a:rPr lang="en-US" altLang="ko-KR" sz="2000" dirty="0"/>
              <a:t>            "description": </a:t>
            </a:r>
            <a:r>
              <a:rPr lang="en-US" altLang="ko-KR" sz="2000" dirty="0" smtClean="0"/>
              <a:t>“main service"</a:t>
            </a:r>
            <a:endParaRPr lang="en-US" altLang="ko-KR" sz="2000" dirty="0"/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    ]</a:t>
            </a:r>
          </a:p>
          <a:p>
            <a:r>
              <a:rPr lang="en-US" altLang="ko-KR" sz="2000" dirty="0"/>
              <a:t>}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736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package.json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86600" y="2389600"/>
            <a:ext cx="7305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NPM(Node Package Manager)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구성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파일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많은 작성 방식에 대해서는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npm documentation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확인할 수있음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3331696"/>
            <a:ext cx="6629400" cy="184227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687795" y="4838700"/>
            <a:ext cx="5408019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"name": "</a:t>
            </a:r>
            <a:r>
              <a:rPr lang="en-US" altLang="ko-KR" sz="2000" dirty="0" err="1" smtClean="0">
                <a:solidFill>
                  <a:srgbClr val="A50033"/>
                </a:solidFill>
              </a:rPr>
              <a:t>com.sample.extnode.service</a:t>
            </a:r>
            <a:r>
              <a:rPr lang="en-US" altLang="ko-KR" sz="2000" dirty="0" smtClean="0">
                <a:solidFill>
                  <a:srgbClr val="A50033"/>
                </a:solidFill>
              </a:rPr>
              <a:t>",</a:t>
            </a:r>
          </a:p>
          <a:p>
            <a:r>
              <a:rPr lang="en-US" altLang="ko-KR" sz="2000" dirty="0" smtClean="0"/>
              <a:t>  "version": "1.0.0",</a:t>
            </a:r>
          </a:p>
          <a:p>
            <a:r>
              <a:rPr lang="en-US" altLang="ko-KR" sz="2000" dirty="0" smtClean="0"/>
              <a:t>  "description": "main service",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"main": “service_main.js",</a:t>
            </a:r>
          </a:p>
          <a:p>
            <a:r>
              <a:rPr lang="en-US" altLang="ko-KR" sz="2000" dirty="0" smtClean="0"/>
              <a:t>  "scripts": {</a:t>
            </a:r>
          </a:p>
          <a:p>
            <a:r>
              <a:rPr lang="en-US" altLang="ko-KR" sz="2000" dirty="0" smtClean="0"/>
              <a:t>    "test": "echo \"Error: no test specified\" &amp;&amp; exit 1"</a:t>
            </a:r>
          </a:p>
          <a:p>
            <a:r>
              <a:rPr lang="en-US" altLang="ko-KR" sz="2000" dirty="0" smtClean="0"/>
              <a:t>  },</a:t>
            </a:r>
          </a:p>
          <a:p>
            <a:r>
              <a:rPr lang="en-US" altLang="ko-KR" sz="2000" dirty="0" smtClean="0"/>
              <a:t>  "author": "",</a:t>
            </a:r>
          </a:p>
          <a:p>
            <a:r>
              <a:rPr lang="en-US" altLang="ko-KR" sz="2000" dirty="0" smtClean="0"/>
              <a:t>  "license": "BSD",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"dependencies": {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  "upper-case": "^2.0.2"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}</a:t>
            </a:r>
          </a:p>
          <a:p>
            <a:r>
              <a:rPr lang="en-US" altLang="ko-KR" sz="2000" dirty="0" smtClean="0"/>
              <a:t>}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24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구조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2476500"/>
            <a:ext cx="29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 service_main.js &gt;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1517" y="8124245"/>
            <a:ext cx="10816883" cy="14388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root@raspberrypi4-64:/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var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rootdirs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/home/root# 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-n 1 -f luna://com.sample.hello.service/hello '{}'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{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"greeting": "Hello, This is 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OSE!",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"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returnValue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": true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  <a:endParaRPr lang="ko-KR" altLang="en-US" sz="175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1" y="7677106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호출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0" y="5871763"/>
            <a:ext cx="10820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service.register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서비스의 메서드를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luna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등록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로부터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“hello”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요청을 받으면 요청 처리 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“message”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respond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 사용해 응답메시지를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전달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315200" y="2923639"/>
            <a:ext cx="8839200" cy="2862322"/>
            <a:chOff x="7543800" y="4258128"/>
            <a:chExt cx="8839200" cy="286232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800" y="4334328"/>
              <a:ext cx="8839200" cy="278612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const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Service = require('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-service');</a:t>
              </a:r>
            </a:p>
            <a:p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const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pkgInfo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= require('./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package.json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');</a:t>
              </a:r>
            </a:p>
            <a:p>
              <a:endPara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const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service = new Service(pkgInfo.name); // pkgInfo.name =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com.sample.exnode.service</a:t>
              </a:r>
              <a:endPara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service.register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("hello", function(message) {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</a:t>
              </a:r>
              <a:r>
                <a:rPr lang="en-US" altLang="ko-KR" sz="16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message.respond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({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greeting: "Hello, This is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OSE!"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});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});</a:t>
              </a:r>
              <a:endParaRPr lang="ko-KR" altLang="en-US" sz="16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697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패키징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74609" y="59817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특징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3715980"/>
            <a:ext cx="1066800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package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명령으로 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매개변수로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디렉터리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디렉터리 순서로 명시하고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서비스는 여러 개가 올 수 있음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-package app app_service1 app_service2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994" y="6540012"/>
            <a:ext cx="1052600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Client(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으로 부터 서비스 요청을 받을 때 활성화 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5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초간 추가적인 요청이 없으면 비활성화 됨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(Dynamic Service :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리소스 점유 방지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지속적으로 유지되는 서비스를 위해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자기 자신을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초 이내에 지속적으로 호출하도록 하거나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Subscribe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요청하여 처리하도록 구현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86600" y="2288700"/>
            <a:ext cx="8839200" cy="1438208"/>
            <a:chOff x="7543800" y="4258128"/>
            <a:chExt cx="8839200" cy="143820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4334328"/>
              <a:ext cx="8839200" cy="1362008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$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ares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-package hello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hello_service</a:t>
              </a:r>
              <a:endPara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Create com.sample.hello_1.0.0_all.ipk to D:\Javascript Service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Success</a:t>
              </a:r>
              <a:endParaRPr lang="ko-KR" altLang="en-US" sz="16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cmd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062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디버깅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4954" y="3555745"/>
            <a:ext cx="75290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inspect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명령으로 서비스 디버깅을 위한 서버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노드의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inspector client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생성된 서버로 연결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15200" y="5269587"/>
            <a:ext cx="9409174" cy="4217313"/>
            <a:chOff x="7315200" y="4462669"/>
            <a:chExt cx="8226428" cy="368719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0" y="4462670"/>
              <a:ext cx="3298644" cy="208448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2038" y="4462669"/>
              <a:ext cx="3298643" cy="208448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10433" y="4955166"/>
              <a:ext cx="1831195" cy="199820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rcRect t="50723"/>
            <a:stretch/>
          </p:blipFill>
          <p:spPr>
            <a:xfrm>
              <a:off x="8437317" y="6770495"/>
              <a:ext cx="4789442" cy="13793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32144" y="4697696"/>
              <a:ext cx="216000" cy="216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90883" y="5504911"/>
              <a:ext cx="216000" cy="216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16470" y="7184418"/>
              <a:ext cx="216000" cy="216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78718" y="5521986"/>
              <a:ext cx="216000" cy="216000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162800" y="2548357"/>
            <a:ext cx="8839200" cy="868106"/>
            <a:chOff x="7543800" y="4258128"/>
            <a:chExt cx="8839200" cy="86810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8"/>
              <a:ext cx="8839200" cy="79190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$ </a:t>
              </a:r>
              <a:r>
                <a:rPr lang="en-US" altLang="ko-KR" sz="1600" dirty="0" err="1"/>
                <a:t>ares</a:t>
              </a:r>
              <a:r>
                <a:rPr lang="en-US" altLang="ko-KR" sz="1600" dirty="0"/>
                <a:t>-inspect -d </a:t>
              </a:r>
              <a:r>
                <a:rPr lang="en-US" altLang="ko-KR" sz="1600" dirty="0" err="1"/>
                <a:t>ose</a:t>
              </a:r>
              <a:r>
                <a:rPr lang="en-US" altLang="ko-KR" sz="1600" dirty="0"/>
                <a:t> -s </a:t>
              </a:r>
              <a:r>
                <a:rPr lang="en-US" altLang="ko-KR" sz="1600" dirty="0" err="1" smtClean="0"/>
                <a:t>com.sample.hello.service</a:t>
              </a:r>
              <a:endParaRPr lang="en-US" altLang="ko-KR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cmd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61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16233</TotalTime>
  <Words>2072</Words>
  <Application>Microsoft Office PowerPoint</Application>
  <PresentationFormat>사용자 지정</PresentationFormat>
  <Paragraphs>555</Paragraphs>
  <Slides>39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LG스마트체2.0 Regular</vt:lpstr>
      <vt:lpstr>맑은 고딕</vt:lpstr>
      <vt:lpstr>Arial</vt:lpstr>
      <vt:lpstr>LG스마트체 SemiBold</vt:lpstr>
      <vt:lpstr>Calibri</vt:lpstr>
      <vt:lpstr>Impact</vt:lpstr>
      <vt:lpstr>LG스마트체2.0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187</cp:revision>
  <dcterms:created xsi:type="dcterms:W3CDTF">2006-08-16T00:00:00Z</dcterms:created>
  <dcterms:modified xsi:type="dcterms:W3CDTF">2024-06-20T06:43:48Z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2024-06-20T06:42:50Z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90504cb0-d81d-48a0-8527-1e68f0546fcc</vt:lpwstr>
  </property>
  <property fmtid="{D5CDD505-2E9C-101B-9397-08002B2CF9AE}" pid="8" name="MSIP_Label_dd59f345-fd0b-4b4e-aba2-7c7a20c52995_ContentBits">
    <vt:lpwstr>0</vt:lpwstr>
  </property>
</Properties>
</file>