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312" r:id="rId3"/>
    <p:sldId id="483" r:id="rId4"/>
    <p:sldId id="420" r:id="rId5"/>
    <p:sldId id="307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65" r:id="rId29"/>
    <p:sldId id="466" r:id="rId30"/>
    <p:sldId id="445" r:id="rId31"/>
    <p:sldId id="446" r:id="rId32"/>
    <p:sldId id="467" r:id="rId33"/>
    <p:sldId id="447" r:id="rId34"/>
    <p:sldId id="468" r:id="rId35"/>
    <p:sldId id="469" r:id="rId36"/>
    <p:sldId id="470" r:id="rId37"/>
    <p:sldId id="471" r:id="rId38"/>
    <p:sldId id="452" r:id="rId39"/>
    <p:sldId id="472" r:id="rId40"/>
    <p:sldId id="473" r:id="rId41"/>
    <p:sldId id="474" r:id="rId42"/>
    <p:sldId id="475" r:id="rId43"/>
    <p:sldId id="476" r:id="rId44"/>
    <p:sldId id="478" r:id="rId45"/>
    <p:sldId id="460" r:id="rId46"/>
    <p:sldId id="479" r:id="rId47"/>
    <p:sldId id="480" r:id="rId48"/>
    <p:sldId id="481" r:id="rId49"/>
    <p:sldId id="482" r:id="rId50"/>
    <p:sldId id="265" r:id="rId51"/>
  </p:sldIdLst>
  <p:sldSz cx="18288000" cy="10287000"/>
  <p:notesSz cx="6858000" cy="9144000"/>
  <p:embeddedFontLs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맑은 고딕" panose="020B0503020000020004" pitchFamily="50" charset="-127"/>
      <p:regular r:id="rId57"/>
      <p:bold r:id="rId58"/>
    </p:embeddedFont>
    <p:embeddedFont>
      <p:font typeface="LG스마트체2.0 SemiBold" panose="020B0600000101010101" pitchFamily="50" charset="-127"/>
      <p:bold r:id="rId59"/>
    </p:embeddedFont>
    <p:embeddedFont>
      <p:font typeface="LG스마트체 Regular" panose="020B0600000101010101" pitchFamily="50" charset="-127"/>
      <p:regular r:id="rId60"/>
    </p:embeddedFont>
    <p:embeddedFont>
      <p:font typeface="LG스마트체2.0 Regular" panose="020B0600000101010101" pitchFamily="50" charset="-127"/>
      <p:regular r:id="rId61"/>
    </p:embeddedFont>
    <p:embeddedFont>
      <p:font typeface="Calibri" panose="020F0502020204030204" pitchFamily="34" charset="0"/>
      <p:regular r:id="rId62"/>
      <p:bold r:id="rId63"/>
      <p:italic r:id="rId64"/>
      <p:boldItalic r:id="rId65"/>
    </p:embeddedFont>
    <p:embeddedFont>
      <p:font typeface="Impact" panose="020B0806030902050204" pitchFamily="34" charset="0"/>
      <p:regular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2187C99-91DD-44E7-A1B6-40AB1567729C}">
          <p14:sldIdLst>
            <p14:sldId id="256"/>
          </p14:sldIdLst>
        </p14:section>
        <p14:section name="Web App 개발하기" id="{00A8FDA5-8AAD-4FBC-BD3D-12229C6FE407}">
          <p14:sldIdLst>
            <p14:sldId id="312"/>
            <p14:sldId id="483"/>
            <p14:sldId id="420"/>
            <p14:sldId id="307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앱 라이프 사이클" id="{4F9B12A2-A198-427A-9D94-40EB386BCB1F}">
          <p14:sldIdLst>
            <p14:sldId id="435"/>
            <p14:sldId id="436"/>
            <p14:sldId id="437"/>
            <p14:sldId id="438"/>
            <p14:sldId id="439"/>
          </p14:sldIdLst>
        </p14:section>
        <p14:section name="Luna Service Api" id="{36CB9E1F-BB53-4AC0-A588-652B74390E58}">
          <p14:sldIdLst>
            <p14:sldId id="440"/>
            <p14:sldId id="441"/>
            <p14:sldId id="442"/>
            <p14:sldId id="465"/>
            <p14:sldId id="466"/>
            <p14:sldId id="445"/>
            <p14:sldId id="446"/>
            <p14:sldId id="467"/>
            <p14:sldId id="447"/>
            <p14:sldId id="468"/>
            <p14:sldId id="469"/>
            <p14:sldId id="470"/>
            <p14:sldId id="471"/>
            <p14:sldId id="452"/>
            <p14:sldId id="472"/>
            <p14:sldId id="473"/>
            <p14:sldId id="474"/>
            <p14:sldId id="475"/>
            <p14:sldId id="476"/>
            <p14:sldId id="478"/>
            <p14:sldId id="460"/>
            <p14:sldId id="479"/>
            <p14:sldId id="480"/>
            <p14:sldId id="481"/>
            <p14:sldId id="482"/>
          </p14:sldIdLst>
        </p14:section>
        <p14:section name="webOS와 스마트 팜" id="{72CCA75F-0951-4063-B870-467EF862DB9E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훈/선임연구원/SW Documentation파트(hooniee.lee@lge.com)" initials="이D" lastIdx="3" clrIdx="0">
    <p:extLst>
      <p:ext uri="{19B8F6BF-5375-455C-9EA6-DF929625EA0E}">
        <p15:presenceInfo xmlns:p15="http://schemas.microsoft.com/office/powerpoint/2012/main" userId="S-1-5-21-2543426832-1914326140-3112152631-6731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34"/>
    <a:srgbClr val="C00000"/>
    <a:srgbClr val="FCB6C2"/>
    <a:srgbClr val="248C3D"/>
    <a:srgbClr val="F6F4EF"/>
    <a:srgbClr val="397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64" autoAdjust="0"/>
    <p:restoredTop sz="88018" autoAdjust="0"/>
  </p:normalViewPr>
  <p:slideViewPr>
    <p:cSldViewPr>
      <p:cViewPr varScale="1">
        <p:scale>
          <a:sx n="63" d="100"/>
          <a:sy n="63" d="100"/>
        </p:scale>
        <p:origin x="48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69328-47E5-4670-AC66-C1B7A8B2B5A4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EE03-42B6-44FC-AAC2-D0D41E3938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80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14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7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6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383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80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95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91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3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에서의 </a:t>
            </a:r>
            <a:r>
              <a:rPr lang="ko-KR" altLang="en-US" baseline="0" dirty="0" err="1" smtClean="0"/>
              <a:t>웹앱</a:t>
            </a:r>
            <a:r>
              <a:rPr lang="ko-KR" altLang="en-US" baseline="0" dirty="0" smtClean="0"/>
              <a:t> 구조는 파일을 읽는 것 처럼 </a:t>
            </a:r>
            <a:r>
              <a:rPr lang="en-US" altLang="ko-KR" baseline="0" dirty="0" smtClean="0"/>
              <a:t>RESOURCE</a:t>
            </a:r>
            <a:r>
              <a:rPr lang="ko-KR" altLang="en-US" baseline="0" dirty="0" smtClean="0"/>
              <a:t>를 읽는다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28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83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1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93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34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31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6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70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97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371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32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231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5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00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286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08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7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32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65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817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757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9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1908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91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 대략 </a:t>
            </a:r>
            <a:r>
              <a:rPr lang="en-US" altLang="ko-KR" dirty="0" smtClean="0"/>
              <a:t>20</a:t>
            </a:r>
            <a:r>
              <a:rPr lang="ko-KR" altLang="en-US" smtClean="0"/>
              <a:t>분 </a:t>
            </a:r>
            <a:r>
              <a:rPr lang="en-US" altLang="ko-KR" dirty="0" smtClean="0"/>
              <a:t>+ </a:t>
            </a:r>
            <a:r>
              <a:rPr lang="ko-KR" altLang="en-US" smtClean="0"/>
              <a:t>설명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92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559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65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939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303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2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37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56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13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1EE03-42B6-44FC-AAC2-D0D41E3938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6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github.com/mcnitt/simple-jquery-drawing-app" TargetMode="External"/><Relationship Id="rId4" Type="http://schemas.openxmlformats.org/officeDocument/2006/relationships/hyperlink" Target="https://www.webosose.org/docs/guides/development/configuration-files/appinfo-json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ist_of_ISO_3166_country_codes" TargetMode="External"/><Relationship Id="rId5" Type="http://schemas.openxmlformats.org/officeDocument/2006/relationships/hyperlink" Target="https://en.wikipedia.org/wiki/ISO_15924" TargetMode="External"/><Relationship Id="rId4" Type="http://schemas.openxmlformats.org/officeDocument/2006/relationships/hyperlink" Target="https://en.wikipedia.org/wiki/List_of_ISO_639-1_cod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son.org/json-k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4617">
            <a:off x="9289505" y="-1441400"/>
            <a:ext cx="7934707" cy="13691357"/>
            <a:chOff x="0" y="0"/>
            <a:chExt cx="1394584" cy="3605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584" cy="3605954"/>
            </a:xfrm>
            <a:custGeom>
              <a:avLst/>
              <a:gdLst/>
              <a:ahLst/>
              <a:cxnLst/>
              <a:rect l="l" t="t" r="r" b="b"/>
              <a:pathLst>
                <a:path w="1394584" h="360595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2491976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5181600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80"/>
                </a:lnTo>
                <a:lnTo>
                  <a:pt x="0" y="272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그룹 15"/>
          <p:cNvGrpSpPr/>
          <p:nvPr/>
        </p:nvGrpSpPr>
        <p:grpSpPr>
          <a:xfrm>
            <a:off x="1905000" y="2618090"/>
            <a:ext cx="5989270" cy="5400000"/>
            <a:chOff x="2133656" y="2530076"/>
            <a:chExt cx="5989270" cy="5400000"/>
          </a:xfrm>
        </p:grpSpPr>
        <p:sp>
          <p:nvSpPr>
            <p:cNvPr id="13" name="AutoShape 13"/>
            <p:cNvSpPr/>
            <p:nvPr/>
          </p:nvSpPr>
          <p:spPr>
            <a:xfrm rot="3487" flipV="1">
              <a:off x="2133656" y="7519905"/>
              <a:ext cx="5714921" cy="15654"/>
            </a:xfrm>
            <a:prstGeom prst="line">
              <a:avLst/>
            </a:prstGeom>
            <a:ln w="38100" cap="flat">
              <a:solidFill>
                <a:srgbClr val="243E4D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14" name="Picture 2" descr="File:LG Beanbird.png - Wikipedi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2926" y="2530076"/>
              <a:ext cx="5400000" cy="54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10418136" y="3520008"/>
            <a:ext cx="6669270" cy="2287947"/>
            <a:chOff x="11733030" y="3530280"/>
            <a:chExt cx="6669270" cy="2287947"/>
          </a:xfrm>
        </p:grpSpPr>
        <p:sp>
          <p:nvSpPr>
            <p:cNvPr id="10" name="TextBox 10"/>
            <p:cNvSpPr txBox="1"/>
            <p:nvPr/>
          </p:nvSpPr>
          <p:spPr>
            <a:xfrm>
              <a:off x="12039600" y="4817953"/>
              <a:ext cx="6362700" cy="10002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Web App </a:t>
              </a:r>
              <a:r>
                <a:rPr lang="ko-KR" altLang="en-US" sz="6500" b="1" dirty="0" smtClean="0">
                  <a:solidFill>
                    <a:srgbClr val="000000"/>
                  </a:solidFill>
                  <a:latin typeface="LG스마트체2.0 SemiBold" panose="020B0600000101010101" pitchFamily="50" charset="-127"/>
                  <a:ea typeface="LG스마트체2.0 SemiBold" panose="020B0600000101010101" pitchFamily="50" charset="-127"/>
                </a:rPr>
                <a:t>개발</a:t>
              </a:r>
              <a:endParaRPr lang="en-US" altLang="ko-KR" sz="6500" b="1" dirty="0" smtClean="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  <p:pic>
          <p:nvPicPr>
            <p:cNvPr id="15" name="Picture 2" descr="C:\Users\hooniee.lee\AppData\Local\Temp\SNAGHTML249cab1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3030" y="3530280"/>
              <a:ext cx="3752219" cy="1300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1078128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앱마다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고유한 값을 가져야 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도메인 이름의 역순으로 생성하는 것을 권장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도메인은 네트워크 상에서 고유함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는 한번 설정하면 앱을 게시한 이후에는 변경 할 수 없음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주의사항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com.palm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com.lge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com.palmdts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는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플랫폼에서 예약되어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있기 때문에 사용할 수 없음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는 소문자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(a-z),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숫자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(0-9), `-`, `.`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으로만 구성되어야 하고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</a:t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길이는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 이상이어야 하며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영숫자로 시작해야 함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Title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홈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런처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및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창에 표시되는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이름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85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Icon </a:t>
            </a:r>
            <a:r>
              <a:rPr lang="ko-KR" altLang="en-US" sz="2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필수</a:t>
            </a:r>
            <a: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바와 런치패드에 </a:t>
            </a: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표시되는 아이콘 이미지</a:t>
            </a:r>
            <a:endParaRPr lang="en-US" altLang="ko-KR" sz="2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PNG </a:t>
            </a:r>
            <a:r>
              <a:rPr lang="ko-KR" altLang="en-US" sz="2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형식으로 파일 경로는 프로젝트 루트 디렉터리로부터 시작되는 </a:t>
            </a:r>
            <a: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ko-KR" altLang="en-US" sz="200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상대적 경로</a:t>
            </a:r>
            <a:endParaRPr lang="ko-KR" altLang="en-US" sz="20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pic>
        <p:nvPicPr>
          <p:cNvPr id="1028" name="Picture 4" descr="Descriptions for Launchp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4251821"/>
            <a:ext cx="7502417" cy="343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onents of the app b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1" y="7682614"/>
            <a:ext cx="8407400" cy="17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42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Main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실행 시 시작 지점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경로는 프로젝트 루트 디렉터리로부터 시작되는 상대적 경로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입력 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“index.html”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QML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main.qml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네이티브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“main” (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 바이너리 파일 이름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89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Type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필수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종류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입력 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“web”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QML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qml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네이티브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“native”</a:t>
            </a: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2852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RequiredPermissions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선택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사용한다면 반드시 명시해야 하는 속성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메서드와 연결된 필수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(Access Control Group)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이름을 지정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API Reference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메서드마다 명시되어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771" y="4538472"/>
            <a:ext cx="8096966" cy="319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RequiredPermissions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선택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`ls-monitor`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명령에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`-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옵션을 추가하여 확인할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75633" y="3390900"/>
            <a:ext cx="9245567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root@raspberrypi4-64:/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rootdirs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/home/root#ls-monitor-icom.webos.service.camera2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METHODSANDSIGNALSREGISTEREDBYSERVICE'com.webos.service.camera2'WITHUNIQUENAME'TjsHWZrD'ATHUB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"/":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getFd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startPreview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"close":{"provides":["all","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stopPreview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getEventNotification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getProperties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getCameraList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camera.query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stopCapture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"open":{"provides":["all","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startCapture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":{"provides":["all","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camera.operation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"]}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92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0707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28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</a:t>
            </a:r>
            <a:r>
              <a:rPr lang="ko-KR" altLang="en-US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Jquery </a:t>
            </a:r>
            <a:r>
              <a:rPr lang="ko-KR" altLang="en-US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기반 웹 </a:t>
            </a:r>
            <a:r>
              <a:rPr lang="ko-KR" altLang="en-US" sz="23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개발</a:t>
            </a:r>
            <a:r>
              <a:rPr lang="en-US" altLang="ko-KR" sz="23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(10</a:t>
            </a:r>
            <a:r>
              <a:rPr lang="ko-KR" altLang="en-US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분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jQuery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sample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Github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다운로드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hlinkClick r:id="rId4"/>
              </a:rPr>
              <a:t>appinfo.json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icon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인스톨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실행하여 결과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확인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 신뢰성 확인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 &gt; 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다른 </a:t>
            </a:r>
            <a:r>
              <a:rPr lang="ko-KR" altLang="en-US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앱으로</a:t>
            </a: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바꿔서 실습하는 방식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3390900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jQuery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Web App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772400" y="3206234"/>
            <a:ext cx="591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5"/>
              </a:rPr>
              <a:t>https://</a:t>
            </a:r>
            <a:r>
              <a:rPr lang="ko-KR" altLang="en-US" dirty="0" smtClean="0">
                <a:hlinkClick r:id="rId5"/>
              </a:rPr>
              <a:t>github.com/mcnitt/simple-jquery-drawing-app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007" y="5372100"/>
            <a:ext cx="5619070" cy="31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377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메타데이터 현지화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(Meta Localization)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하나의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앱이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둘 이상의 언어로 현지화 된 경우 각 언어에 대한 고유한 메타데이터를 가질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현지화된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및 버전 번호는 동일해야 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지역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(locale)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설정 값에 따라 홈 런처에서 일치하는 정보를 보여 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 디렉터리에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`resources`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디렉터리를 생성하고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그 하위로 지역별 디렉터리를 생성한 후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appinfo.json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파일을 지역에 맞도록 생성해주어야 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pic>
        <p:nvPicPr>
          <p:cNvPr id="2052" name="Picture 4" descr="C:\Users\hooniee.lee\AppData\Local\Temp\SNAGHTMLdd86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30995"/>
            <a:ext cx="8077200" cy="30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8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1062888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메타데이터 현지화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(Meta Localization)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각 지역별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파일에는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`title`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appDescription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속성을 추가할 수 있음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21252" y="2914471"/>
            <a:ext cx="6819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"title":"&lt;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Translatedapptitle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&gt;",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appDescription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":"&lt;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Translatedappdescription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321252" y="4483548"/>
            <a:ext cx="880181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`locale`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은 언어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문자 그리고 국가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/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지역 정보로 구성됩니다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. (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예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ko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-KR, </a:t>
            </a:r>
            <a:r>
              <a:rPr lang="en-US" altLang="ko-KR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mn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-Cy-MN) 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언어코드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https://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4"/>
              </a:rPr>
              <a:t>en.wikipedia.org/wiki/List_of_ISO_639-1_codes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</a:p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문자코드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5"/>
              </a:rPr>
              <a:t>https://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5"/>
              </a:rPr>
              <a:t>en.wikipedia.org/wiki/ISO_15924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 </a:t>
            </a:r>
          </a:p>
          <a:p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• </a:t>
            </a:r>
            <a:r>
              <a:rPr lang="ko-KR" altLang="en-US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지역코드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: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https</a:t>
            </a:r>
            <a:r>
              <a:rPr lang="en-US" altLang="ko-KR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://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hlinkClick r:id="rId6"/>
              </a:rPr>
              <a:t>en.wikipedia.org/wiki/List_of_ISO_3166_country_codes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endParaRPr lang="ko-KR" altLang="en-US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902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592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</a:t>
            </a:r>
            <a:r>
              <a:rPr lang="ko-KR" altLang="en-US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메타데이터 현지화 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CLI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Generate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명령을 사용해서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webapp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템플릿으로 프로젝트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타이틀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“English App Title”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입력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`resources &gt;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ko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&gt;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kr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`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리렉터리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Kr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디렉터리 하위에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`appinfo.json`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인스톨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실행하여 결과 확인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시스템 설정을 한국어로 변경하여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타이틀 확인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3390900"/>
            <a:ext cx="41193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현지화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29842" y="4857214"/>
            <a:ext cx="6239435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"title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한글 앱 제목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969175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dirty="0" err="1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5400" dirty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OSE </a:t>
            </a:r>
            <a:r>
              <a:rPr lang="en-US" altLang="ko-KR" sz="54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 </a:t>
            </a:r>
            <a:r>
              <a:rPr lang="ko-KR" altLang="en-US" sz="54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개발하기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 smtClean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1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058100" y="5589758"/>
            <a:ext cx="83248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en-US" altLang="ko-KR" sz="3200" dirty="0" err="1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ko-KR" altLang="en-US" sz="32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웹 </a:t>
            </a:r>
            <a:r>
              <a:rPr lang="ko-KR" altLang="en-US" sz="32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</a:t>
            </a:r>
            <a:r>
              <a:rPr lang="ko-KR" altLang="en-US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개발하기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91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497251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4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</a:t>
            </a:r>
            <a:r>
              <a:rPr lang="ko-KR" altLang="en-US" sz="54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라이프 사이클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058101" y="5589758"/>
            <a:ext cx="31969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en-US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생명주기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14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228600" y="2876266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앱의 라이프 사이클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pic>
        <p:nvPicPr>
          <p:cNvPr id="7" name="Picture 2" descr="https://www.webosose.org/images/docs/guides/core-topics/app-management/webos-ose-web-app-lifecycle-201803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705100"/>
            <a:ext cx="7772400" cy="61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5929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앱의 라이프 사이클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Not launched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앱이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아직 시작되지 않았거나 이미 종료된 상태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아이콘 클릭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Ares-launch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명령어를 사용해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관리자 서비스의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메소드를 호출하여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종료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keepAlive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`false`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설정되어 있을때 다른 앱을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Ares-launch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명령어의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--close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옵션으로 종료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관리자 서비스의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closeByAppId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호출하여 종료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1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10781280" cy="685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앱의 라이프 사이클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Launched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앱이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Foreground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실행중이고 이벤트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webOSRelaunch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visibilitychange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수신 대기 중인 상태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Suspended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앱이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background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일시 중지된 상태이고 이벤트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webOSRelaunch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visibilitychange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수신 대기 중인 상태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재시작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일시 중지 중인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아이콘 클릭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일시 중지 중인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앱을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Ares-launch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명령어를 사용해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일시 중지 중인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앱을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관리자 서비스의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메소드를 호출하여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일시 중지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keepAlive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`true`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설정되어 있을때 다른 앱을 시작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err="1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webOS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앱의 라이프 사이클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샘플 </a:t>
            </a:r>
            <a:r>
              <a:rPr lang="ko-KR" altLang="en-US" sz="2000" dirty="0" err="1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코드 설명 및 실행</a:t>
            </a:r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라이프사이클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857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527868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54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Luna Service API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058100" y="5589758"/>
            <a:ext cx="535309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3200" dirty="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webOS</a:t>
            </a:r>
            <a:r>
              <a:rPr lang="en-US" altLang="ko-KR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32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플랫폼이 제공하는 </a:t>
            </a:r>
            <a:r>
              <a:rPr lang="en-US" altLang="ko-KR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API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44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943080" cy="7104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 (Luna Service) 2 API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플랫폼이 제공하는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기반의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API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구성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Service URI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 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luna://com.webos.service.devmode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형태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(Method)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각 서비스는 기능별로 분류된 하나 이상의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제공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서비스에 공통적인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메서드는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루트 범주에 그룹화되고 특정 기능과 관련된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메서드는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관련 범주에 그룹화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getPreferences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setPreferences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time/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getSystemTime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 time/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setSystemTime</a:t>
            </a: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324080" cy="555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구성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매개변수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(Parameter)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매개변수는 서비스 요청 옵션들로써 서비스 제공자에게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객체로 전달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`subscribe`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같은 예약 속성을 가질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time/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getSystemTime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별도의 입력 매개변수를 요구하지 않음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`subscribe`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속성을 추가해서 보낼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time/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setSystemTime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입력 매개변수로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utc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값을 요구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`timestamp`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값을 추가해서 보낼 수 있음</a:t>
            </a: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4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32408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구성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응답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(Call Response)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응답은 서비스 클라이언트의 요청에 대한 서비스 제공자의 응답 데이터를 포함하는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응답은 호출의 성공 또는 실패를 알려주기 위해 예약된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returnValue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속성을 포함함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returnValue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호출은 성공했고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요청에 대한 추가적인 속성들을 가짐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False</a:t>
            </a:r>
          </a:p>
          <a:p>
            <a:pPr marL="2000250" lvl="4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호출에 실패했고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errorCode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errorText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같은 에러정보에 대한 추가적인 속성을 가짐</a:t>
            </a: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6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3240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구성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구독 응답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(Subscription Response)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구독 응답은 구독에 대한 서비스의 응답 데이터를 포함하는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returnValue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`subscribed`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`subscribed`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속성은 구독 상태를 나타냄 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returnValue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속성은 작업의 상태를 나타냄</a:t>
            </a:r>
            <a:endParaRPr lang="en-US" altLang="ko-KR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0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-30480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App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r>
              <a:rPr lang="ko-KR" altLang="en-US" sz="2300"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Arial" panose="020B0604020202020204" pitchFamily="34" charset="0"/>
              </a:rPr>
              <a:t>클라이언트 서버 모델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073" y="2632597"/>
            <a:ext cx="5778454" cy="36751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781800" y="6572250"/>
            <a:ext cx="10287000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클라이언트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란 서비스를 사용하는 사용자 혹은 사용자의 단말기를 나타내는 말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서버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란 서비스를 제공하는 컴퓨터이며 다수의 클라이언트를 위해 존재하기 때문에 일반적으로 매우 큰 용량과 성능을 가지고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클라이언트</a:t>
            </a:r>
            <a:r>
              <a:rPr lang="en-US" altLang="ko-KR" sz="2000" b="1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ko-KR" altLang="en-US" sz="2000" b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서버 모델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은 서비스 요청자인 클라이언트와 서비스 자원의 제공자인 서버 간에 작업을 분리해주는 분산 앱 구조이자 네트워크 아키텍처를 나타냄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20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857148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메서드 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대상 기기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(Target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Device:SSH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 호출하는 방법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네이티브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또는 서비스에서 호출하는 방법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자바스크립트 서비스에서 호출하는 방법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앱에서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호출하는 방법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5235731"/>
            <a:ext cx="7515963" cy="9746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네이티브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또는 서비스에서 호출하는 방법은 강의에 미포함</a:t>
            </a:r>
            <a:endParaRPr lang="en-US" altLang="ko-KR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ko-KR" altLang="en-US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자바스크립트 서비스에서 호출하는 방법은 </a:t>
            </a:r>
            <a:r>
              <a:rPr lang="en-US" altLang="ko-KR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 </a:t>
            </a:r>
            <a:r>
              <a:rPr lang="ko-KR" altLang="en-US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수업에서 설명</a:t>
            </a:r>
            <a:endParaRPr lang="ko-KR" altLang="en-US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C:\Users\hooniee.lee\AppData\Local\Temp\SNAGHTMLfed8c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474393"/>
            <a:ext cx="359463" cy="4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628880" cy="3960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대상 기기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(Target Device)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luna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-send`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라는 명령어를 통해서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LS2 API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호출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서비스의 동작 여부 또는 테스트를 위해서 사용되며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Python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등에서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Shell Command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명령 후 결과 값을 얻어 올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systemservice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로부터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Time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정보를 얻어오는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대상 기기 연결</a:t>
            </a:r>
            <a:r>
              <a:rPr lang="en-US" altLang="ko-KR" sz="20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(Emulator)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1400" y="4288076"/>
            <a:ext cx="817734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luna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-send –n 1 –f luna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://com.webos.service.systemservice/time/getSystemTime'{}'</a:t>
            </a:r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7386851" y="5924447"/>
            <a:ext cx="8839200" cy="1133037"/>
            <a:chOff x="7543800" y="4258128"/>
            <a:chExt cx="8839200" cy="1133037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105683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ssh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-p 6622 -o 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StrictHostKeyChecking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=no -o 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UserKnownHostsFile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=/dev/null 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root@localhost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cmd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5387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628880" cy="883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대상 기기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(Target Device)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결과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467600" y="2820392"/>
            <a:ext cx="8839200" cy="6361708"/>
            <a:chOff x="7543800" y="4258128"/>
            <a:chExt cx="8839200" cy="636170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6285508"/>
            </a:xfrm>
            <a:prstGeom prst="roundRect">
              <a:avLst>
                <a:gd name="adj" fmla="val 122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{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returnValue</a:t>
              </a:r>
              <a:r>
                <a:rPr lang="en-US" altLang="ko-KR" sz="1600" dirty="0"/>
                <a:t>":true,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timezone</a:t>
              </a:r>
              <a:r>
                <a:rPr lang="en-US" altLang="ko-KR" sz="1600" dirty="0"/>
                <a:t>":"America/</a:t>
              </a:r>
              <a:r>
                <a:rPr lang="en-US" altLang="ko-KR" sz="1600" dirty="0" err="1"/>
                <a:t>Los_Angeles</a:t>
              </a:r>
              <a:r>
                <a:rPr lang="en-US" altLang="ko-KR" sz="1600" dirty="0"/>
                <a:t>",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localtime</a:t>
              </a:r>
              <a:r>
                <a:rPr lang="en-US" altLang="ko-KR" sz="1600" dirty="0"/>
                <a:t>":{</a:t>
              </a:r>
            </a:p>
            <a:p>
              <a:pPr lvl="2"/>
              <a:r>
                <a:rPr lang="en-US" altLang="ko-KR" sz="1600" dirty="0"/>
                <a:t>"month":8,</a:t>
              </a:r>
            </a:p>
            <a:p>
              <a:pPr lvl="2"/>
              <a:r>
                <a:rPr lang="en-US" altLang="ko-KR" sz="1600" dirty="0"/>
                <a:t>"day":2,</a:t>
              </a:r>
            </a:p>
            <a:p>
              <a:pPr lvl="2"/>
              <a:r>
                <a:rPr lang="en-US" altLang="ko-KR" sz="1600" dirty="0"/>
                <a:t>"hour":22,</a:t>
              </a:r>
            </a:p>
            <a:p>
              <a:pPr lvl="2"/>
              <a:r>
                <a:rPr lang="en-US" altLang="ko-KR" sz="1600" dirty="0"/>
                <a:t>"year":2022,</a:t>
              </a:r>
            </a:p>
            <a:p>
              <a:pPr lvl="2"/>
              <a:r>
                <a:rPr lang="en-US" altLang="ko-KR" sz="1600" dirty="0"/>
                <a:t>"minute":54,</a:t>
              </a:r>
            </a:p>
            <a:p>
              <a:pPr lvl="2"/>
              <a:r>
                <a:rPr lang="en-US" altLang="ko-KR" sz="1600" dirty="0"/>
                <a:t>"second":20</a:t>
              </a:r>
            </a:p>
            <a:p>
              <a:pPr lvl="1"/>
              <a:r>
                <a:rPr lang="en-US" altLang="ko-KR" sz="1600" dirty="0"/>
                <a:t>},</a:t>
              </a:r>
            </a:p>
            <a:p>
              <a:pPr lvl="1"/>
              <a:r>
                <a:rPr lang="en-US" altLang="ko-KR" sz="1600" dirty="0"/>
                <a:t>"TZ":"PDT",</a:t>
              </a:r>
            </a:p>
            <a:p>
              <a:pPr lvl="1"/>
              <a:r>
                <a:rPr lang="en-US" altLang="ko-KR" sz="1600" dirty="0"/>
                <a:t>"offset":-420,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systemTimeSource</a:t>
              </a:r>
              <a:r>
                <a:rPr lang="en-US" altLang="ko-KR" sz="1600" dirty="0"/>
                <a:t>":"</a:t>
              </a:r>
              <a:r>
                <a:rPr lang="en-US" altLang="ko-KR" sz="1600" dirty="0" err="1"/>
                <a:t>ntp</a:t>
              </a:r>
              <a:r>
                <a:rPr lang="en-US" altLang="ko-KR" sz="1600" dirty="0"/>
                <a:t>",</a:t>
              </a:r>
            </a:p>
            <a:p>
              <a:pPr lvl="1"/>
              <a:r>
                <a:rPr lang="en-US" altLang="ko-KR" sz="1600" dirty="0"/>
                <a:t>"utc":1659506060,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NITZValid</a:t>
              </a:r>
              <a:r>
                <a:rPr lang="en-US" altLang="ko-KR" sz="1600" dirty="0"/>
                <a:t>":false,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isDST</a:t>
              </a:r>
              <a:r>
                <a:rPr lang="en-US" altLang="ko-KR" sz="1600" dirty="0"/>
                <a:t>":true,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timeZoneFile</a:t>
              </a:r>
              <a:r>
                <a:rPr lang="en-US" altLang="ko-KR" sz="1600" dirty="0"/>
                <a:t>":"/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/preferences/</a:t>
              </a:r>
              <a:r>
                <a:rPr lang="en-US" altLang="ko-KR" sz="1600" dirty="0" err="1"/>
                <a:t>localtime</a:t>
              </a:r>
              <a:r>
                <a:rPr lang="en-US" altLang="ko-KR" sz="1600" dirty="0"/>
                <a:t>",</a:t>
              </a:r>
            </a:p>
            <a:p>
              <a:pPr lvl="1"/>
              <a:r>
                <a:rPr lang="en-US" altLang="ko-KR" sz="1600" dirty="0"/>
                <a:t>"timestamp":{</a:t>
              </a:r>
            </a:p>
            <a:p>
              <a:pPr lvl="2"/>
              <a:r>
                <a:rPr lang="en-US" altLang="ko-KR" sz="1600" dirty="0"/>
                <a:t>"</a:t>
              </a:r>
              <a:r>
                <a:rPr lang="en-US" altLang="ko-KR" sz="1600" dirty="0" err="1"/>
                <a:t>source":"monotonic</a:t>
              </a:r>
              <a:r>
                <a:rPr lang="en-US" altLang="ko-KR" sz="1600" dirty="0"/>
                <a:t>",</a:t>
              </a:r>
            </a:p>
            <a:p>
              <a:pPr lvl="2"/>
              <a:r>
                <a:rPr lang="en-US" altLang="ko-KR" sz="1600" dirty="0"/>
                <a:t>"sec":107,</a:t>
              </a:r>
            </a:p>
            <a:p>
              <a:pPr lvl="2"/>
              <a:r>
                <a:rPr lang="en-US" altLang="ko-KR" sz="1600" dirty="0"/>
                <a:t>"nsec":268520565</a:t>
              </a:r>
            </a:p>
            <a:p>
              <a:pPr lvl="1"/>
              <a:r>
                <a:rPr lang="en-US" altLang="ko-KR" sz="1600" dirty="0"/>
                <a:t>}</a:t>
              </a:r>
            </a:p>
            <a:p>
              <a:r>
                <a:rPr lang="en-US" altLang="ko-KR" sz="1600" dirty="0"/>
                <a:t>}</a:t>
              </a:r>
              <a:endParaRPr lang="ko-KR" altLang="en-US" sz="16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err="1" smtClean="0"/>
                <a:t>sh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733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714480" cy="293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OSE 2.0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부터는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WebOSServiceBridge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Object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사용하도록 변경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onservicecallback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제공자로부터 전달받은 응답을 처리하기 위한 콜백 함수를 지정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call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제공자에게 서비스 요청을 전달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cancel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취소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772400" y="4991100"/>
            <a:ext cx="8839200" cy="4304488"/>
            <a:chOff x="7543800" y="4258128"/>
            <a:chExt cx="8839200" cy="43044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4228288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/>
                <a:t>function </a:t>
              </a:r>
              <a:r>
                <a:rPr lang="en-US" altLang="ko-KR" sz="1600" dirty="0" err="1"/>
                <a:t>quickServiceTest</a:t>
              </a:r>
              <a:r>
                <a:rPr lang="en-US" altLang="ko-KR" sz="1600" dirty="0"/>
                <a:t>(){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bridge = new </a:t>
              </a:r>
              <a:r>
                <a:rPr lang="en-US" altLang="ko-KR" sz="1600" dirty="0" err="1"/>
                <a:t>WebOSServiceBridge</a:t>
              </a:r>
              <a:r>
                <a:rPr lang="en-US" altLang="ko-KR" sz="1600" dirty="0"/>
                <a:t>();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url</a:t>
              </a:r>
              <a:r>
                <a:rPr lang="en-US" altLang="ko-KR" sz="1600" dirty="0"/>
                <a:t> = 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com.webos.service.applicationmanager</a:t>
              </a:r>
              <a:r>
                <a:rPr lang="en-US" altLang="ko-KR" sz="1600" dirty="0"/>
                <a:t>/running';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bridge.onservicecallback</a:t>
              </a:r>
              <a:r>
                <a:rPr lang="en-US" altLang="ko-KR" sz="1600" dirty="0"/>
                <a:t> = callback;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function callback(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){</a:t>
              </a:r>
            </a:p>
            <a:p>
              <a:r>
                <a:rPr lang="en-US" altLang="ko-KR" sz="1600" dirty="0"/>
                <a:t>    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response = </a:t>
              </a:r>
              <a:r>
                <a:rPr lang="en-US" altLang="ko-KR" sz="1600" dirty="0" err="1"/>
                <a:t>JSON.parse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msg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    console.log(</a:t>
              </a:r>
              <a:r>
                <a:rPr lang="en-US" altLang="ko-KR" sz="1600" dirty="0" err="1"/>
                <a:t>response.returnValue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  }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params</a:t>
              </a:r>
              <a:r>
                <a:rPr lang="en-US" altLang="ko-KR" sz="1600" dirty="0"/>
                <a:t> = '{}';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bridge.call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url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params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}</a:t>
              </a:r>
              <a:endParaRPr lang="ko-KR" altLang="en-US" sz="16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585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714480" cy="4390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WebOSServiceBridge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WebOSServiceBridge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생성자로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WebOSServiceBridge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(bridge)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매개변수 정의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제공자에게 요청할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포함하는 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매개변수를 정의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48600" y="3348401"/>
            <a:ext cx="8839200" cy="914981"/>
            <a:chOff x="7543800" y="4258128"/>
            <a:chExt cx="8839200" cy="914981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838781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bridge = new </a:t>
              </a:r>
              <a:r>
                <a:rPr lang="en-US" altLang="ko-KR" sz="1600" dirty="0" err="1"/>
                <a:t>WebOSServiceBridge</a:t>
              </a:r>
              <a:r>
                <a:rPr lang="en-US" altLang="ko-KR" sz="1600" dirty="0"/>
                <a:t>();</a:t>
              </a:r>
              <a:endParaRPr lang="ko-KR" altLang="en-US" sz="16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848600" y="5981700"/>
            <a:ext cx="8839200" cy="1757647"/>
            <a:chOff x="7543800" y="4258128"/>
            <a:chExt cx="8839200" cy="175764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1681447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uri</a:t>
              </a:r>
              <a:r>
                <a:rPr lang="en-US" altLang="ko-KR" sz="1600" dirty="0"/>
                <a:t> ='</a:t>
              </a:r>
              <a:r>
                <a:rPr lang="en-US" altLang="ko-KR" sz="1600" dirty="0" err="1"/>
                <a:t>luna</a:t>
              </a:r>
              <a:r>
                <a:rPr lang="en-US" altLang="ko-KR" sz="1600" dirty="0"/>
                <a:t>://</a:t>
              </a:r>
              <a:r>
                <a:rPr lang="en-US" altLang="ko-KR" sz="1600" dirty="0" err="1"/>
                <a:t>com.webos.service.db</a:t>
              </a:r>
              <a:r>
                <a:rPr lang="en-US" altLang="ko-KR" sz="1600" dirty="0"/>
                <a:t>/</a:t>
              </a:r>
              <a:r>
                <a:rPr lang="en-US" altLang="ko-KR" sz="1600" dirty="0" err="1"/>
                <a:t>putKind</a:t>
              </a:r>
              <a:r>
                <a:rPr lang="en-US" altLang="ko-KR" sz="1600" dirty="0"/>
                <a:t>';</a:t>
              </a:r>
            </a:p>
            <a:p>
              <a:r>
                <a:rPr lang="en-US" altLang="ko-KR" sz="1600" dirty="0" err="1"/>
                <a:t>var</a:t>
              </a:r>
              <a:r>
                <a:rPr lang="en-US" altLang="ko-KR" sz="1600" dirty="0"/>
                <a:t> </a:t>
              </a:r>
              <a:r>
                <a:rPr lang="en-US" altLang="ko-KR" sz="1600" dirty="0" err="1"/>
                <a:t>params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JSON.stringify</a:t>
              </a:r>
              <a:r>
                <a:rPr lang="en-US" altLang="ko-KR" sz="1600" dirty="0"/>
                <a:t>({</a:t>
              </a:r>
            </a:p>
            <a:p>
              <a:pPr lvl="1"/>
              <a:r>
                <a:rPr lang="en-US" altLang="ko-KR" sz="1600" dirty="0"/>
                <a:t>"id":"test.db-api:1",</a:t>
              </a:r>
            </a:p>
            <a:p>
              <a:pPr lvl="1"/>
              <a:r>
                <a:rPr lang="en-US" altLang="ko-KR" sz="1600" dirty="0"/>
                <a:t>"</a:t>
              </a:r>
              <a:r>
                <a:rPr lang="en-US" altLang="ko-KR" sz="1600" dirty="0" err="1"/>
                <a:t>owner":"APP_ID</a:t>
              </a:r>
              <a:r>
                <a:rPr lang="en-US" altLang="ko-KR" sz="1600" dirty="0"/>
                <a:t>“</a:t>
              </a:r>
            </a:p>
            <a:p>
              <a:r>
                <a:rPr lang="en-US" altLang="ko-KR" sz="1600" dirty="0"/>
                <a:t>});</a:t>
              </a:r>
              <a:endParaRPr lang="ko-KR" altLang="en-US" sz="160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779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24788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콜백함수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정의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요청으로 서비스 제공자로부터 수신한 응답 데이터를 처리하기 위하여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콜백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함수를 정의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요청을 위해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call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메서드로 서비스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URI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매개변수를 서비스 제공자에게 전달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874876" y="3747069"/>
            <a:ext cx="8839200" cy="2010884"/>
            <a:chOff x="7543800" y="4258128"/>
            <a:chExt cx="8839200" cy="201088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1934684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bridge.onservicecallback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callback;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function callback(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response=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JSON.parse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console.log(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response.returnValue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7874876" y="6852880"/>
            <a:ext cx="8839200" cy="785669"/>
            <a:chOff x="7543800" y="4258128"/>
            <a:chExt cx="8839200" cy="785669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7543800" y="4334328"/>
              <a:ext cx="8839200" cy="709469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bridge.call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uri,params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17807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71448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호출 취소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요청 후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cancel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메서드를 사용하여 서비스 호출을 취소할 수 있음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cancel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메서드는 서비스 호출의 취소가 필요한 경우에만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구독에 대한 취소 시에 사용 할 수 있음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05800" y="4345364"/>
            <a:ext cx="8839200" cy="2710220"/>
            <a:chOff x="7543800" y="4258128"/>
            <a:chExt cx="8839200" cy="271022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263402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bridge = new 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WebOSServiceBridge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bridge.onservicecallback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function(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){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varresponse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JSON.parse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	console.log(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response.returnValue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bridge.call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("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luna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://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com.webos.service.applicationmanager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/running",'{"</a:t>
              </a:r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subscribe":true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}');</a:t>
              </a:r>
            </a:p>
            <a:p>
              <a:r>
                <a:rPr lang="en-US" altLang="ko-KR" sz="16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bridge.cancel</a:t>
              </a:r>
              <a:r>
                <a:rPr lang="en-US" altLang="ko-KR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();</a:t>
              </a:r>
              <a:endParaRPr lang="ko-KR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343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476480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에서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LS2 API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호출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적용을 위한 명시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사용할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메서드의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파일에 명시해주어야만 정상적으로 접근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예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Application Manager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launch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 DB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서비스의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putKind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메서드 사용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5217" y="4518325"/>
            <a:ext cx="6513253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requiredPermissions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":[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application.launcher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",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database.operation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96000" y="7175837"/>
            <a:ext cx="1082040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requiredPermissions</a:t>
            </a:r>
            <a:r>
              <a:rPr lang="en-US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속성을 수정한 후에는 반드시 앱을 재설치 해야 앱이 정상적으로 </a:t>
            </a:r>
            <a:r>
              <a:rPr lang="en-US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LS2 API</a:t>
            </a:r>
            <a:r>
              <a:rPr lang="ko-KR" altLang="en-US" sz="20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사용 할 수 </a:t>
            </a:r>
            <a:r>
              <a:rPr lang="ko-KR" altLang="en-US" sz="20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</a:t>
            </a:r>
            <a:endParaRPr lang="en-US" altLang="ko-KR" sz="2000" dirty="0" smtClean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대상 </a:t>
            </a:r>
            <a:r>
              <a:rPr lang="ko-KR" altLang="en-US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기기에 이미 설치된 </a:t>
            </a:r>
            <a:r>
              <a:rPr lang="ko-KR" altLang="en-US" sz="20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앱의</a:t>
            </a:r>
            <a:r>
              <a:rPr lang="ko-KR" altLang="en-US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appinfo.json </a:t>
            </a:r>
            <a:r>
              <a:rPr lang="ko-KR" altLang="en-US" sz="20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파일에서 </a:t>
            </a:r>
            <a:r>
              <a:rPr lang="en-US" altLang="ko-KR" sz="2000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requiredPermissions</a:t>
            </a:r>
            <a:r>
              <a:rPr lang="en-US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속성을 수정해도 </a:t>
            </a:r>
            <a:r>
              <a:rPr lang="en-US" altLang="ko-KR" sz="20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LS2 API</a:t>
            </a:r>
            <a:r>
              <a:rPr lang="ko-KR" altLang="en-US" sz="200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사용권한이 부여되지 않기 때문에 재설치가 </a:t>
            </a:r>
            <a:r>
              <a:rPr lang="ko-KR" altLang="en-US" sz="20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ko-KR" altLang="en-US" sz="200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8" name="Picture 2" descr="C:\Users\hooniee.lee\AppData\Local\Temp\SNAGHTMLfed8c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37" y="7922798"/>
            <a:ext cx="359463" cy="49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11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476480" cy="4421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동작 원리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는 서비스 클라이언트가 서비스 제공자용 인터페이스에 무단으로 접근하는 것을 방지하기 위한 보안 정책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사용 단계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제공자가 구성 파일에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권한을 정의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2.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클라이언트가 이전 단계에서 정의된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권한을 설정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클라이언트가 메서드를 호출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클라이언트의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Trust level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 동일하지 않다면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Luna Bus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서비스 제공자의 메서드에 대한 접근 요청을 거부함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46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4858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동작 원리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권한을 정의하기 위한 구성 파일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(Built-In Service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경우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264" y="2877634"/>
            <a:ext cx="8311270" cy="2553505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477000" y="6572250"/>
            <a:ext cx="9256321" cy="1293687"/>
            <a:chOff x="6477000" y="6572250"/>
            <a:chExt cx="9256321" cy="1293687"/>
          </a:xfrm>
        </p:grpSpPr>
        <p:sp>
          <p:nvSpPr>
            <p:cNvPr id="7" name="직사각형 6"/>
            <p:cNvSpPr/>
            <p:nvPr/>
          </p:nvSpPr>
          <p:spPr>
            <a:xfrm>
              <a:off x="6477000" y="6572250"/>
              <a:ext cx="9256321" cy="12936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ko-KR" altLang="en-US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앱이나</a:t>
              </a:r>
              <a:r>
                <a:rPr lang="ko-KR" altLang="en-US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외부 서비스는 </a:t>
              </a:r>
              <a:r>
                <a:rPr lang="ko-KR" altLang="en-US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앱을</a:t>
              </a:r>
              <a:r>
                <a:rPr lang="ko-KR" altLang="en-US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설치하는 과정에서 구성 파일들을 </a:t>
              </a:r>
              <a:r>
                <a:rPr lang="en-US" altLang="ko-KR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appinfo.json </a:t>
              </a:r>
              <a:r>
                <a:rPr lang="ko-KR" altLang="en-US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이나 </a:t>
              </a:r>
              <a:r>
                <a:rPr lang="en-US" altLang="ko-KR" dirty="0" err="1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services.json</a:t>
              </a:r>
              <a:r>
                <a:rPr lang="en-US" altLang="ko-KR" dirty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파일로부터 자동으로 </a:t>
              </a:r>
              <a:r>
                <a:rPr lang="ko-KR" altLang="en-US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생성되지만</a:t>
              </a:r>
              <a:r>
                <a:rPr lang="en-US" altLang="ko-KR" dirty="0" smtClean="0">
                  <a:solidFill>
                    <a:srgbClr val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, </a:t>
              </a:r>
              <a:r>
                <a:rPr lang="ko-KR" altLang="en-US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빌트인 서비스는 개발자가 구성 파일을 수동으로 만들어주어야 함</a:t>
              </a:r>
            </a:p>
          </p:txBody>
        </p:sp>
        <p:pic>
          <p:nvPicPr>
            <p:cNvPr id="8" name="Picture 2" descr="C:\Users\hooniee.lee\AppData\Local\Temp\SNAGHTMLfed8c8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737" y="6932198"/>
              <a:ext cx="359463" cy="497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67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App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9943080" cy="608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정의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인터넷이나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인트라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넷을 통해 웹 브라우저 위에서 이용할 수 있는 응용 소프트웨어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표준에 따라 개발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호환성 높음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ko-KR" dirty="0" smtClean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구성요소</a:t>
            </a:r>
            <a:endParaRPr lang="en-US" altLang="ko-KR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브라우저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사용자가 요청한 웹서버의 결과를 보여주기 위한 애플리케이션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크롬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파이어폭스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IE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등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서버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 브라우저의 요청에 대한 결과를 응답해주는 기능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정적인 페이지처리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아파치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Nginx, IIS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등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애플리케이션 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서버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동적인 페이지 처리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톰캣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웹로직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웹스파이어등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데이터베이스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데이터를 저장하는 저장소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1028" name="Picture 4" descr="C:\Users\hooniee.lee\AppData\Local\Temp\SNAGHTMLc3ff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60" y="7923043"/>
            <a:ext cx="85344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0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5752080" cy="9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동작 원리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Trust Level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009900"/>
            <a:ext cx="8862374" cy="40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5526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동작 원리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CG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Trust Level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OSE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에서는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trust level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oem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`, `part`, `dev`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중 하나를 사용할 수 있음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510" y="3647836"/>
            <a:ext cx="71247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6288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동작 원리</a:t>
            </a:r>
            <a:r>
              <a:rPr lang="en-US" altLang="ko-KR" sz="2300" dirty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</a:t>
            </a:r>
            <a:endParaRPr lang="en-US" altLang="ko-KR" sz="2300" dirty="0" smtClean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Trust </a:t>
            </a: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Level </a:t>
            </a:r>
            <a:r>
              <a:rPr lang="ko-KR" altLang="en-US" sz="200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설정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74" y="2863948"/>
            <a:ext cx="7217890" cy="601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0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47648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(1/2)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보안 정책으로 서비스 메소드 별로 접근 권한을 부여하여 해당 권한을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appinfo.json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파일에 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requiredPermissions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속성에 명시해 주어야 사용이 가능함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OSE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개발자 사이트의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API References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문서에 각 메소드 하위에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이름이 명시되어 있음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4447472"/>
            <a:ext cx="7848600" cy="3301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63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Luna Service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476480" cy="139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Access Control Group (ACG) (1/2)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ls-monitor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명령에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옵션으로 확인하고자 하는 서비스의 모든 메서드별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ACG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이름을 확인할 수 있음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91400" y="3469094"/>
            <a:ext cx="975360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root@raspberrypi4-64:/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rootdirs</a:t>
            </a:r>
            <a:r>
              <a:rPr lang="en-US" altLang="ko-KR" dirty="0"/>
              <a:t>/home/root# ls-monitor -</a:t>
            </a:r>
            <a:r>
              <a:rPr lang="en-US" altLang="ko-KR" dirty="0" err="1"/>
              <a:t>i</a:t>
            </a:r>
            <a:r>
              <a:rPr lang="en-US" altLang="ko-KR" dirty="0"/>
              <a:t> com.webos.service.camera2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METHODS AND SIGNALS REGISTERED BY SERVICE 'com.webos.service.camera2' WITH UNIQUE NAME '</a:t>
            </a:r>
            <a:r>
              <a:rPr lang="en-US" altLang="ko-KR" dirty="0" err="1"/>
              <a:t>TjsHWZrD</a:t>
            </a:r>
            <a:r>
              <a:rPr lang="en-US" altLang="ko-KR" dirty="0"/>
              <a:t>' AT HUB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"/":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getFd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startPreview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setFormat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"close":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stopPreview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getEventNotification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getInfo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camera.query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setProperties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getProperties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getCameraList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camera.query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stopCapture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"open":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</a:p>
          <a:p>
            <a:r>
              <a:rPr lang="en-US" altLang="ko-KR" dirty="0"/>
              <a:t>       "</a:t>
            </a:r>
            <a:r>
              <a:rPr lang="en-US" altLang="ko-KR" dirty="0" err="1"/>
              <a:t>startCapture</a:t>
            </a:r>
            <a:r>
              <a:rPr lang="en-US" altLang="ko-KR" dirty="0"/>
              <a:t>": {"provides":["all","</a:t>
            </a:r>
            <a:r>
              <a:rPr lang="en-US" altLang="ko-KR" dirty="0" err="1"/>
              <a:t>camera.operation</a:t>
            </a:r>
            <a:r>
              <a:rPr lang="en-US" altLang="ko-KR" dirty="0"/>
              <a:t>"]}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3842438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LS2 API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09548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LS2 API Call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문제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아래 시나리오에 따라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앱을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개발하여 실행해보고 에러가 발생하는 부분에 대한 수정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버튼을 눌러 유투브 앱이 실행되면 정상 동작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Studio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의 프로젝트 마법사로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basic web app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생성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이름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: “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basic_app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”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입력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ID : </a:t>
            </a:r>
            <a:r>
              <a:rPr lang="en-US" altLang="ko-KR" sz="2000" dirty="0" err="1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ksw.emp.boot.lscall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.&lt;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이니셜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&gt;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편집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API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Parameter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변수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추가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23738" y="6959814"/>
            <a:ext cx="8839200" cy="1295400"/>
            <a:chOff x="7543800" y="4258128"/>
            <a:chExt cx="8839200" cy="129540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1219200"/>
            </a:xfrm>
            <a:prstGeom prst="roundRect">
              <a:avLst>
                <a:gd name="adj" fmla="val 36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LaunchApi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luna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://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com.webos.service.applicationmanager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/launch'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LaunchParams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'{"</a:t>
              </a:r>
              <a:r>
                <a:rPr lang="en-US" altLang="ko-KR" sz="1600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 smtClean="0">
                  <a:solidFill>
                    <a:srgbClr val="CE9178"/>
                  </a:solidFill>
                  <a:latin typeface="Consolas" panose="020B0609020204030204" pitchFamily="49" charset="0"/>
                </a:rPr>
                <a:t>:"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com.webos.app.test.youtube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"}'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29703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3842438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LS2 API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09548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LS2 API Call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편집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Callback Function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추가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05800" y="4000500"/>
            <a:ext cx="8839200" cy="3769936"/>
            <a:chOff x="7543800" y="4258128"/>
            <a:chExt cx="8839200" cy="376993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3693736"/>
            </a:xfrm>
            <a:prstGeom prst="roundRect">
              <a:avLst>
                <a:gd name="adj" fmla="val 15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launch_callback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){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 err="1">
                  <a:solidFill>
                    <a:srgbClr val="569CD6"/>
                  </a:solidFill>
                  <a:latin typeface="Consolas" panose="020B0609020204030204" pitchFamily="49" charset="0"/>
                </a:rPr>
                <a:t>var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JSON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parse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(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returnValue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 {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>
                  <a:solidFill>
                    <a:srgbClr val="DCDCAA"/>
                  </a:solidFill>
                  <a:latin typeface="Consolas" panose="020B0609020204030204" pitchFamily="49" charset="0"/>
                </a:rPr>
                <a:t>log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"[APP_NAME: example web app] CALLLAUNCH_SUCCESS response : "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Response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}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C586C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   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"[APP_NAME: example web app] CALLLAUNCH_FAILED 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errorText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 : "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arg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errorText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}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}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7892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3842438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LS2 API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095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LS2 API Call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편집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onclick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이벤트 핸들러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window.onload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추가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버튼 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(body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 추가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327096" y="3799893"/>
            <a:ext cx="8839200" cy="1603212"/>
            <a:chOff x="7543800" y="4258128"/>
            <a:chExt cx="8839200" cy="1603212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543800" y="4334328"/>
              <a:ext cx="8839200" cy="1527012"/>
            </a:xfrm>
            <a:prstGeom prst="roundRect">
              <a:avLst>
                <a:gd name="adj" fmla="val 15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document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getElementById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runapp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).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addEventListener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"click"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(){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bridge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onservicecallback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launch_callback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bridge</a:t>
              </a:r>
              <a:r>
                <a:rPr lang="en-US" altLang="ko-KR" sz="16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ko-KR" sz="1600" dirty="0" err="1">
                  <a:solidFill>
                    <a:srgbClr val="DCDCAA"/>
                  </a:solidFill>
                  <a:latin typeface="Consolas" panose="020B0609020204030204" pitchFamily="49" charset="0"/>
                </a:rPr>
                <a:t>call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LaunchApi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ko-KR" sz="1600" dirty="0" err="1">
                  <a:solidFill>
                    <a:srgbClr val="9CDCFE"/>
                  </a:solidFill>
                  <a:latin typeface="Consolas" panose="020B0609020204030204" pitchFamily="49" charset="0"/>
                </a:rPr>
                <a:t>LaunchParams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);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ko-KR" sz="1600" dirty="0" smtClean="0">
                  <a:solidFill>
                    <a:srgbClr val="D4D4D4"/>
                  </a:solidFill>
                  <a:latin typeface="Consolas" panose="020B0609020204030204" pitchFamily="49" charset="0"/>
                </a:rPr>
                <a:t>});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327096" y="6463351"/>
            <a:ext cx="8839200" cy="896777"/>
            <a:chOff x="7543800" y="4258128"/>
            <a:chExt cx="8839200" cy="89677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7543800" y="4334328"/>
              <a:ext cx="8839200" cy="820577"/>
            </a:xfrm>
            <a:prstGeom prst="roundRect">
              <a:avLst>
                <a:gd name="adj" fmla="val 15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altLang="ko-KR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altLang="ko-KR" sz="16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id</a:t>
              </a:r>
              <a:r>
                <a:rPr lang="en-US" altLang="ko-KR" sz="16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 err="1">
                  <a:solidFill>
                    <a:srgbClr val="CE9178"/>
                  </a:solidFill>
                  <a:latin typeface="Consolas" panose="020B0609020204030204" pitchFamily="49" charset="0"/>
                </a:rPr>
                <a:t>runapp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"</a:t>
              </a:r>
              <a:r>
                <a:rPr lang="en-US" altLang="ko-KR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ko-KR" sz="16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Launch app</a:t>
              </a:r>
              <a:r>
                <a:rPr lang="en-US" altLang="ko-KR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&lt;/</a:t>
              </a:r>
              <a:r>
                <a:rPr lang="en-US" altLang="ko-KR" sz="1600" dirty="0">
                  <a:solidFill>
                    <a:srgbClr val="569CD6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altLang="ko-KR" sz="1600" dirty="0">
                  <a:solidFill>
                    <a:srgbClr val="808080"/>
                  </a:solidFill>
                  <a:latin typeface="Consolas" panose="020B0609020204030204" pitchFamily="49" charset="0"/>
                </a:rPr>
                <a:t>&gt;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6004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3842438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LS2 API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095480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LS2 API Call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프로젝트 루트에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index.html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파일 편집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Css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추가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(style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태그에 추가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305800" y="3842438"/>
            <a:ext cx="8839200" cy="3556949"/>
            <a:chOff x="7543800" y="4258128"/>
            <a:chExt cx="8839200" cy="355694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7543800" y="4334328"/>
              <a:ext cx="8839200" cy="3480749"/>
            </a:xfrm>
            <a:prstGeom prst="roundRect">
              <a:avLst>
                <a:gd name="adj" fmla="val 155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0" bIns="216000" rtlCol="0" anchor="ctr"/>
            <a:lstStyle/>
            <a:p>
              <a:r>
                <a:rPr lang="en-US" altLang="ko-KR" sz="1600" dirty="0">
                  <a:solidFill>
                    <a:srgbClr val="D7BA7D"/>
                  </a:solidFill>
                  <a:latin typeface="Consolas" panose="020B0609020204030204" pitchFamily="49" charset="0"/>
                </a:rPr>
                <a:t>button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background-color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#4CAF50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border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none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color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white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padding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15px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32px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text-align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center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text-decoration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none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display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inline-block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font-size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16px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margin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4px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B5CEA8"/>
                  </a:solidFill>
                  <a:latin typeface="Consolas" panose="020B0609020204030204" pitchFamily="49" charset="0"/>
                </a:rPr>
                <a:t>2px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   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cursor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ko-KR" sz="1600" dirty="0">
                  <a:solidFill>
                    <a:srgbClr val="CE9178"/>
                  </a:solidFill>
                  <a:latin typeface="Consolas" panose="020B0609020204030204" pitchFamily="49" charset="0"/>
                </a:rPr>
                <a:t>pointer</a:t>
              </a:r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;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16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    }</a:t>
              </a:r>
              <a:endPara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7543800" y="4258128"/>
              <a:ext cx="8839200" cy="304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en-US" altLang="ko-KR" sz="1600" dirty="0" smtClean="0"/>
                <a:t>JS</a:t>
              </a:r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772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3842438"/>
            <a:ext cx="4119341" cy="3429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LS2 API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호출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(</a:t>
            </a:r>
            <a:r>
              <a:rPr lang="ko-KR" altLang="en-US" smtClean="0"/>
              <a:t>실습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10095480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ko-KR" altLang="en-US" sz="230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실습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– LS2 API Call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시나리오</a:t>
            </a:r>
            <a:endParaRPr lang="en-US" altLang="ko-KR" sz="2000" dirty="0" smtClean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Run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디버깅 결과 확인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ares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-inspect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에러 수정 후 다시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패키징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설치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–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실행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543050" lvl="3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ko-KR" altLang="en-US" sz="20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24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50016" y="4838700"/>
            <a:ext cx="41193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en-US" altLang="ko-KR" dirty="0" smtClean="0"/>
              <a:t>Web App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6668520" y="1866900"/>
            <a:ext cx="40108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 smtClean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Web App vs. Native App</a:t>
            </a:r>
            <a:endParaRPr lang="ko-KR" altLang="en-US" sz="2300" dirty="0"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773" y="2541776"/>
            <a:ext cx="10021763" cy="603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90638">
            <a:off x="654494" y="-1142016"/>
            <a:ext cx="4419788" cy="12571033"/>
            <a:chOff x="0" y="0"/>
            <a:chExt cx="1164059" cy="33108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4059" cy="3310889"/>
            </a:xfrm>
            <a:custGeom>
              <a:avLst/>
              <a:gdLst/>
              <a:ahLst/>
              <a:cxnLst/>
              <a:rect l="l" t="t" r="r" b="b"/>
              <a:pathLst>
                <a:path w="1164059" h="331088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1510385"/>
            <a:ext cx="1028700" cy="3315980"/>
            <a:chOff x="0" y="0"/>
            <a:chExt cx="270933" cy="8733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73344"/>
            </a:xfrm>
            <a:custGeom>
              <a:avLst/>
              <a:gdLst/>
              <a:ahLst/>
              <a:cxnLst/>
              <a:rect l="l" t="t" r="r" b="b"/>
              <a:pathLst>
                <a:path w="270933" h="873344">
                  <a:moveTo>
                    <a:pt x="0" y="0"/>
                  </a:moveTo>
                  <a:lnTo>
                    <a:pt x="270933" y="0"/>
                  </a:lnTo>
                  <a:lnTo>
                    <a:pt x="270933" y="873344"/>
                  </a:lnTo>
                  <a:lnTo>
                    <a:pt x="0" y="87334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911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37160" y="4200009"/>
            <a:ext cx="272980" cy="272980"/>
          </a:xfrm>
          <a:custGeom>
            <a:avLst/>
            <a:gdLst/>
            <a:ahLst/>
            <a:cxnLst/>
            <a:rect l="l" t="t" r="r" b="b"/>
            <a:pathLst>
              <a:path w="272980" h="272980">
                <a:moveTo>
                  <a:pt x="0" y="0"/>
                </a:moveTo>
                <a:lnTo>
                  <a:pt x="272980" y="0"/>
                </a:lnTo>
                <a:lnTo>
                  <a:pt x="272980" y="272979"/>
                </a:lnTo>
                <a:lnTo>
                  <a:pt x="0" y="27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92475" y="3238040"/>
            <a:ext cx="7593140" cy="5315198"/>
          </a:xfrm>
          <a:custGeom>
            <a:avLst/>
            <a:gdLst/>
            <a:ahLst/>
            <a:cxnLst/>
            <a:rect l="l" t="t" r="r" b="b"/>
            <a:pathLst>
              <a:path w="7593140" h="5315198">
                <a:moveTo>
                  <a:pt x="0" y="0"/>
                </a:moveTo>
                <a:lnTo>
                  <a:pt x="7593140" y="0"/>
                </a:lnTo>
                <a:lnTo>
                  <a:pt x="7593140" y="5315199"/>
                </a:lnTo>
                <a:lnTo>
                  <a:pt x="0" y="53151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490515" y="2164333"/>
            <a:ext cx="7039769" cy="1755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sz="10478" dirty="0" smtClean="0">
                <a:solidFill>
                  <a:srgbClr val="C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Question</a:t>
            </a:r>
            <a:endParaRPr lang="en-US" sz="10478" dirty="0">
              <a:solidFill>
                <a:srgbClr val="C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7" name="AutoShape 17"/>
          <p:cNvSpPr/>
          <p:nvPr/>
        </p:nvSpPr>
        <p:spPr>
          <a:xfrm rot="3487">
            <a:off x="792492" y="8510376"/>
            <a:ext cx="9389421" cy="0"/>
          </a:xfrm>
          <a:prstGeom prst="line">
            <a:avLst/>
          </a:prstGeom>
          <a:ln w="38100" cap="flat">
            <a:solidFill>
              <a:srgbClr val="243E4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이등변 삼각형 16"/>
          <p:cNvSpPr/>
          <p:nvPr/>
        </p:nvSpPr>
        <p:spPr>
          <a:xfrm>
            <a:off x="0" y="6003388"/>
            <a:ext cx="14554200" cy="4283612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0" y="7286916"/>
            <a:ext cx="10186906" cy="3000084"/>
          </a:xfrm>
          <a:prstGeom prst="triangle">
            <a:avLst>
              <a:gd name="adj" fmla="val 0"/>
            </a:avLst>
          </a:prstGeom>
          <a:solidFill>
            <a:srgbClr val="243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reeform 8"/>
          <p:cNvSpPr/>
          <p:nvPr/>
        </p:nvSpPr>
        <p:spPr>
          <a:xfrm rot="805906">
            <a:off x="1159" y="2025722"/>
            <a:ext cx="6044986" cy="7664007"/>
          </a:xfrm>
          <a:custGeom>
            <a:avLst/>
            <a:gdLst/>
            <a:ahLst/>
            <a:cxnLst/>
            <a:rect l="l" t="t" r="r" b="b"/>
            <a:pathLst>
              <a:path w="6044986" h="7664007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A6DB5DC-6984-4FDE-B64E-BD10AA2E52A4}"/>
              </a:ext>
            </a:extLst>
          </p:cNvPr>
          <p:cNvSpPr txBox="1"/>
          <p:nvPr/>
        </p:nvSpPr>
        <p:spPr>
          <a:xfrm>
            <a:off x="8001000" y="4643401"/>
            <a:ext cx="411330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5400" dirty="0" err="1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앱</a:t>
            </a:r>
            <a:r>
              <a:rPr lang="ko-KR" altLang="en-US" sz="5400" dirty="0" smtClean="0">
                <a:solidFill>
                  <a:srgbClr val="6B6B6B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 메타데이터</a:t>
            </a:r>
            <a:endParaRPr lang="ko-KR" altLang="en-US" sz="5000" dirty="0">
              <a:solidFill>
                <a:srgbClr val="6B6B6B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897086" y="4000769"/>
            <a:ext cx="492443" cy="492443"/>
            <a:chOff x="8382000" y="3393271"/>
            <a:chExt cx="492443" cy="49244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C0D43A74-14A0-42C7-AE9B-D2526645FC21}"/>
                </a:ext>
              </a:extLst>
            </p:cNvPr>
            <p:cNvSpPr/>
            <p:nvPr/>
          </p:nvSpPr>
          <p:spPr>
            <a:xfrm>
              <a:off x="8382000" y="3393271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1CC1392-5358-4C1E-89CE-D8F3BE536055}"/>
                </a:ext>
              </a:extLst>
            </p:cNvPr>
            <p:cNvSpPr txBox="1"/>
            <p:nvPr/>
          </p:nvSpPr>
          <p:spPr>
            <a:xfrm>
              <a:off x="8543015" y="3404968"/>
              <a:ext cx="157853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altLang="ko-KR" sz="3000" dirty="0">
                  <a:solidFill>
                    <a:schemeClr val="bg1"/>
                  </a:solidFill>
                  <a:latin typeface="Impact" panose="020B0806030902050204" pitchFamily="34" charset="0"/>
                  <a:ea typeface="LG스마트체2.0 SemiBold" panose="020B0600000101010101" pitchFamily="50" charset="-127"/>
                </a:rPr>
                <a:t>2</a:t>
              </a:r>
              <a:endParaRPr lang="ko-KR" altLang="en-US" sz="3000" dirty="0">
                <a:solidFill>
                  <a:schemeClr val="bg1"/>
                </a:solidFill>
                <a:latin typeface="Impact" panose="020B0806030902050204" pitchFamily="34" charset="0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34BF8E0-E4D2-4D58-909E-A86F54AD7EE2}"/>
              </a:ext>
            </a:extLst>
          </p:cNvPr>
          <p:cNvSpPr txBox="1"/>
          <p:nvPr/>
        </p:nvSpPr>
        <p:spPr>
          <a:xfrm>
            <a:off x="8058101" y="5589758"/>
            <a:ext cx="31969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3200" err="1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앱의</a:t>
            </a:r>
            <a:r>
              <a:rPr lang="ko-KR" altLang="en-US" sz="32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각종 정보</a:t>
            </a:r>
            <a:endParaRPr lang="ko-KR" altLang="en-US" sz="3200" dirty="0">
              <a:solidFill>
                <a:srgbClr val="6B6B6B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4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webOS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애플리케이션의 메타데이터 파일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앱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root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디렉토리에 위치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애플리케이션이 </a:t>
            </a:r>
            <a:r>
              <a:rPr lang="ko-KR" altLang="en-US" sz="2000" dirty="0" err="1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패키지되기</a:t>
            </a: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위해서 반드시 필요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JSON(JavaScript Object Notation)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형태로 저장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주석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(/*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또는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 //)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이 포함될 수 없음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속성을 나타낼 때는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‘ ‘ (Single Quotes)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가 아니라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“ “ (Double Quotes)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사용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객체에 대한 표준은 </a:t>
            </a:r>
            <a:r>
              <a:rPr lang="en-US" altLang="ko-KR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hlinkClick r:id="rId4"/>
              </a:rPr>
              <a:t>JSON 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  <a:hlinkClick r:id="rId4"/>
              </a:rPr>
              <a:t>공식 웹사이트</a:t>
            </a:r>
            <a:r>
              <a:rPr lang="ko-KR" altLang="en-US" sz="200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를 참고</a:t>
            </a:r>
            <a:endParaRPr lang="en-US" altLang="ko-KR" sz="200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Arial" panose="020B0604020202020204" pitchFamily="34" charset="0"/>
            </a:endParaRPr>
          </a:p>
          <a:p>
            <a:endParaRPr lang="ko-KR" altLang="en-US" sz="2300" dirty="0">
              <a:solidFill>
                <a:srgbClr val="A50034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4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스키마</a:t>
            </a: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(Schema)</a:t>
            </a:r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391400" y="2858069"/>
            <a:ext cx="609600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{</a:t>
            </a:r>
          </a:p>
          <a:p>
            <a:pPr lvl="1"/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id":string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title":string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main":string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icon":string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type":string</a:t>
            </a:r>
            <a:r>
              <a:rPr lang="en-US" altLang="ko-KR" sz="2000" dirty="0">
                <a:solidFill>
                  <a:srgbClr val="C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vendor":string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version":string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appDescription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":string,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resolution":string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iconColor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":string,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splashBackground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":string,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"transparent":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boolean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requiredMemory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":number,</a:t>
            </a:r>
          </a:p>
          <a:p>
            <a:pPr lvl="1"/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</a:t>
            </a:r>
            <a:r>
              <a:rPr lang="en-US" altLang="ko-KR" sz="2000" dirty="0" err="1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requiredPermissions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":</a:t>
            </a:r>
            <a:r>
              <a:rPr lang="en-US" altLang="ko-KR" sz="2000" dirty="0" smtClean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string array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  <a:ea typeface="LG스마트체2.0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  <a:ea typeface="LG스마트체2.0 Regular" panose="020B0600000101010101" pitchFamily="50" charset="-127"/>
              </a:rPr>
              <a:t>}</a:t>
            </a:r>
            <a:endParaRPr lang="ko-KR" altLang="en-US" sz="2000">
              <a:latin typeface="Consolas" panose="020B0609020204030204" pitchFamily="49" charset="0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97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/>
        </p:nvSpPr>
        <p:spPr>
          <a:xfrm>
            <a:off x="0" y="2857500"/>
            <a:ext cx="13398454" cy="7429500"/>
          </a:xfrm>
          <a:prstGeom prst="triangle">
            <a:avLst>
              <a:gd name="adj" fmla="val 0"/>
            </a:avLst>
          </a:prstGeom>
          <a:solidFill>
            <a:srgbClr val="F6F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hooniee.lee\AppData\Local\Temp\SNAGHTML249cab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7" y="1037558"/>
            <a:ext cx="2455641" cy="85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668520" y="1866900"/>
            <a:ext cx="9562080" cy="93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A50034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| </a:t>
            </a:r>
            <a:r>
              <a:rPr lang="en-US" altLang="ko-KR" sz="2300" dirty="0" smtClean="0"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appinfo.json</a:t>
            </a:r>
          </a:p>
          <a:p>
            <a:pPr marL="628650" lvl="1" indent="-17145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입력 예</a:t>
            </a:r>
            <a:r>
              <a:rPr lang="en-US" altLang="ko-KR" sz="2000" dirty="0" smtClean="0">
                <a:solidFill>
                  <a:srgbClr val="6B6B6B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2300" dirty="0">
              <a:solidFill>
                <a:srgbClr val="A50034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0016" y="4076700"/>
            <a:ext cx="411934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0">
                <a:latin typeface="LG스마트체2.0 SemiBold" panose="020B0600000101010101" pitchFamily="50" charset="-127"/>
                <a:ea typeface="LG스마트체2.0 SemiBold" panose="020B0600000101010101" pitchFamily="50" charset="-127"/>
              </a:defRPr>
            </a:lvl1pPr>
          </a:lstStyle>
          <a:p>
            <a:r>
              <a:rPr lang="ko-KR" altLang="en-US" dirty="0" err="1" smtClean="0"/>
              <a:t>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메타데이터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2851703"/>
            <a:ext cx="7772400" cy="633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18922</TotalTime>
  <Words>2593</Words>
  <Application>Microsoft Office PowerPoint</Application>
  <PresentationFormat>사용자 지정</PresentationFormat>
  <Paragraphs>559</Paragraphs>
  <Slides>50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Consolas</vt:lpstr>
      <vt:lpstr>맑은 고딕</vt:lpstr>
      <vt:lpstr>Arial</vt:lpstr>
      <vt:lpstr>LG스마트체2.0 SemiBold</vt:lpstr>
      <vt:lpstr>LG스마트체 Regular</vt:lpstr>
      <vt:lpstr>LG스마트체2.0 Regular</vt:lpstr>
      <vt:lpstr>Calibri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Dust Cream Almost Dark Black Pastel Simple Minimalist Illustration All Purpose Presentation Template</dc:title>
  <dc:creator>이동훈/책임연구원/SW공학(연)SW Developer Experience파트(hooniee.lee@lge.com)</dc:creator>
  <cp:lastModifiedBy>이동훈/선임연구원/SW Documentation파트(hooniee.lee@lge.com)</cp:lastModifiedBy>
  <cp:revision>204</cp:revision>
  <dcterms:created xsi:type="dcterms:W3CDTF">2006-08-16T00:00:00Z</dcterms:created>
  <dcterms:modified xsi:type="dcterms:W3CDTF">2024-06-20T06:44:52Z</dcterms:modified>
  <dc:identifier>DAGDOHj-C7E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59f345-fd0b-4b4e-aba2-7c7a20c52995_Enabled">
    <vt:lpwstr>true</vt:lpwstr>
  </property>
  <property fmtid="{D5CDD505-2E9C-101B-9397-08002B2CF9AE}" pid="3" name="MSIP_Label_dd59f345-fd0b-4b4e-aba2-7c7a20c52995_SetDate">
    <vt:lpwstr>2024-06-20T06:44:15Z</vt:lpwstr>
  </property>
  <property fmtid="{D5CDD505-2E9C-101B-9397-08002B2CF9AE}" pid="4" name="MSIP_Label_dd59f345-fd0b-4b4e-aba2-7c7a20c52995_Method">
    <vt:lpwstr>Privileged</vt:lpwstr>
  </property>
  <property fmtid="{D5CDD505-2E9C-101B-9397-08002B2CF9AE}" pid="5" name="MSIP_Label_dd59f345-fd0b-4b4e-aba2-7c7a20c52995_Name">
    <vt:lpwstr>General</vt:lpwstr>
  </property>
  <property fmtid="{D5CDD505-2E9C-101B-9397-08002B2CF9AE}" pid="6" name="MSIP_Label_dd59f345-fd0b-4b4e-aba2-7c7a20c52995_SiteId">
    <vt:lpwstr>5069cde4-642a-45c0-8094-d0c2dec10be3</vt:lpwstr>
  </property>
  <property fmtid="{D5CDD505-2E9C-101B-9397-08002B2CF9AE}" pid="7" name="MSIP_Label_dd59f345-fd0b-4b4e-aba2-7c7a20c52995_ActionId">
    <vt:lpwstr>533b8925-cb31-45ec-b521-8b08291dab14</vt:lpwstr>
  </property>
  <property fmtid="{D5CDD505-2E9C-101B-9397-08002B2CF9AE}" pid="8" name="MSIP_Label_dd59f345-fd0b-4b4e-aba2-7c7a20c52995_ContentBits">
    <vt:lpwstr>0</vt:lpwstr>
  </property>
</Properties>
</file>