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256" r:id="rId2"/>
    <p:sldId id="312" r:id="rId3"/>
    <p:sldId id="307" r:id="rId4"/>
    <p:sldId id="313" r:id="rId5"/>
    <p:sldId id="314" r:id="rId6"/>
    <p:sldId id="316" r:id="rId7"/>
    <p:sldId id="317" r:id="rId8"/>
    <p:sldId id="318" r:id="rId9"/>
    <p:sldId id="352" r:id="rId10"/>
    <p:sldId id="332" r:id="rId11"/>
    <p:sldId id="319" r:id="rId12"/>
    <p:sldId id="334" r:id="rId13"/>
    <p:sldId id="320" r:id="rId14"/>
    <p:sldId id="335" r:id="rId15"/>
    <p:sldId id="336" r:id="rId16"/>
    <p:sldId id="337" r:id="rId17"/>
    <p:sldId id="339" r:id="rId18"/>
    <p:sldId id="321" r:id="rId19"/>
    <p:sldId id="323" r:id="rId20"/>
    <p:sldId id="325" r:id="rId21"/>
    <p:sldId id="326" r:id="rId22"/>
    <p:sldId id="327" r:id="rId23"/>
    <p:sldId id="340" r:id="rId24"/>
    <p:sldId id="341" r:id="rId25"/>
    <p:sldId id="342" r:id="rId26"/>
    <p:sldId id="343" r:id="rId27"/>
    <p:sldId id="346" r:id="rId28"/>
    <p:sldId id="347" r:id="rId29"/>
    <p:sldId id="345" r:id="rId30"/>
    <p:sldId id="329" r:id="rId31"/>
    <p:sldId id="349" r:id="rId32"/>
    <p:sldId id="328" r:id="rId33"/>
    <p:sldId id="350" r:id="rId34"/>
    <p:sldId id="330" r:id="rId35"/>
    <p:sldId id="351" r:id="rId36"/>
    <p:sldId id="331" r:id="rId37"/>
    <p:sldId id="265" r:id="rId38"/>
  </p:sldIdLst>
  <p:sldSz cx="18288000" cy="10287000"/>
  <p:notesSz cx="6858000" cy="9144000"/>
  <p:embeddedFontLst>
    <p:embeddedFont>
      <p:font typeface="LG스마트체2.0 SemiBold" panose="020B0600000101010101" pitchFamily="50" charset="-127"/>
      <p:bold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LG스마트체 Regular" panose="020B0600000101010101" pitchFamily="50" charset="-127"/>
      <p:regular r:id="rId43"/>
    </p:embeddedFont>
    <p:embeddedFont>
      <p:font typeface="LG스마트체2.0 Regular" panose="020B0600000101010101" pitchFamily="50" charset="-127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2187C99-91DD-44E7-A1B6-40AB1567729C}">
          <p14:sldIdLst>
            <p14:sldId id="256"/>
          </p14:sldIdLst>
        </p14:section>
        <p14:section name="Multimedia" id="{00A8FDA5-8AAD-4FBC-BD3D-12229C6FE407}">
          <p14:sldIdLst>
            <p14:sldId id="312"/>
          </p14:sldIdLst>
        </p14:section>
        <p14:section name="Media Framework" id="{BC6DCEB3-548E-4123-9E91-D1C9BD7630D0}">
          <p14:sldIdLst>
            <p14:sldId id="307"/>
            <p14:sldId id="313"/>
            <p14:sldId id="314"/>
          </p14:sldIdLst>
        </p14:section>
        <p14:section name="Web Standard" id="{4685FF6B-CCD0-418A-A9DD-2449298C5126}">
          <p14:sldIdLst>
            <p14:sldId id="316"/>
            <p14:sldId id="317"/>
            <p14:sldId id="318"/>
            <p14:sldId id="352"/>
            <p14:sldId id="332"/>
            <p14:sldId id="319"/>
            <p14:sldId id="334"/>
            <p14:sldId id="320"/>
            <p14:sldId id="335"/>
            <p14:sldId id="336"/>
            <p14:sldId id="337"/>
            <p14:sldId id="339"/>
          </p14:sldIdLst>
        </p14:section>
        <p14:section name="webOS OSE Multimedia" id="{4BE3EEDA-012C-4A2F-B879-BD93DDA08907}">
          <p14:sldIdLst>
            <p14:sldId id="321"/>
            <p14:sldId id="323"/>
            <p14:sldId id="325"/>
            <p14:sldId id="326"/>
            <p14:sldId id="327"/>
            <p14:sldId id="340"/>
            <p14:sldId id="341"/>
            <p14:sldId id="342"/>
            <p14:sldId id="343"/>
            <p14:sldId id="346"/>
            <p14:sldId id="347"/>
            <p14:sldId id="345"/>
            <p14:sldId id="329"/>
            <p14:sldId id="349"/>
            <p14:sldId id="328"/>
            <p14:sldId id="350"/>
            <p14:sldId id="330"/>
            <p14:sldId id="351"/>
            <p14:sldId id="331"/>
          </p14:sldIdLst>
        </p14:section>
        <p14:section name="webOS와 스마트 팜" id="{72CCA75F-0951-4063-B870-467EF862DB9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훈/선임연구원/SW Documentation파트(hooniee.lee@lge.com)" initials="이D" lastIdx="3" clrIdx="0">
    <p:extLst>
      <p:ext uri="{19B8F6BF-5375-455C-9EA6-DF929625EA0E}">
        <p15:presenceInfo xmlns:p15="http://schemas.microsoft.com/office/powerpoint/2012/main" userId="S-1-5-21-2543426832-1914326140-3112152631-6731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C3D"/>
    <a:srgbClr val="A50034"/>
    <a:srgbClr val="C00000"/>
    <a:srgbClr val="FCB6C2"/>
    <a:srgbClr val="F6F4EF"/>
    <a:srgbClr val="397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622" autoAdjust="0"/>
  </p:normalViewPr>
  <p:slideViewPr>
    <p:cSldViewPr>
      <p:cViewPr varScale="1">
        <p:scale>
          <a:sx n="66" d="100"/>
          <a:sy n="66" d="100"/>
        </p:scale>
        <p:origin x="48" y="10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69328-47E5-4670-AC66-C1B7A8B2B5A4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EE03-42B6-44FC-AAC2-D0D41E39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80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37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66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50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370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61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98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83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507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80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smtClean="0"/>
              <a:t>분 안에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24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90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smtClean="0"/>
              <a:t>분안에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61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학생들이랑 함께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40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137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12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84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910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20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23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6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75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666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414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27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811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761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0543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72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840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9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7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828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52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2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tml.spec.whatwg.org/multipage/media.html#htmlmediaelement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chrome.com/docs/extensions/reference/api?hl=k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it.ly/3S0kyth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hyperlink" Target="https://media.w3.org/2010/05/sintel/trailer.mp4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t.ly/3XrTje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54617">
            <a:off x="9289505" y="-1441400"/>
            <a:ext cx="7934707" cy="13691357"/>
            <a:chOff x="0" y="0"/>
            <a:chExt cx="1394584" cy="3605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4584" cy="3605954"/>
            </a:xfrm>
            <a:custGeom>
              <a:avLst/>
              <a:gdLst/>
              <a:ahLst/>
              <a:cxnLst/>
              <a:rect l="l" t="t" r="r" b="b"/>
              <a:pathLst>
                <a:path w="1394584" h="3605954">
                  <a:moveTo>
                    <a:pt x="0" y="0"/>
                  </a:moveTo>
                  <a:lnTo>
                    <a:pt x="1394584" y="0"/>
                  </a:lnTo>
                  <a:lnTo>
                    <a:pt x="1394584" y="3605954"/>
                  </a:lnTo>
                  <a:lnTo>
                    <a:pt x="0" y="360595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4584" cy="3644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2491976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>
                <a:solidFill>
                  <a:srgbClr val="C00000"/>
                </a:solidFill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5181600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80"/>
                </a:lnTo>
                <a:lnTo>
                  <a:pt x="0" y="2729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그룹 15"/>
          <p:cNvGrpSpPr/>
          <p:nvPr/>
        </p:nvGrpSpPr>
        <p:grpSpPr>
          <a:xfrm>
            <a:off x="1905000" y="2618090"/>
            <a:ext cx="5989270" cy="5400000"/>
            <a:chOff x="2133656" y="2530076"/>
            <a:chExt cx="5989270" cy="5400000"/>
          </a:xfrm>
        </p:grpSpPr>
        <p:sp>
          <p:nvSpPr>
            <p:cNvPr id="13" name="AutoShape 13"/>
            <p:cNvSpPr/>
            <p:nvPr/>
          </p:nvSpPr>
          <p:spPr>
            <a:xfrm rot="3487" flipV="1">
              <a:off x="2133656" y="7519905"/>
              <a:ext cx="5714921" cy="15654"/>
            </a:xfrm>
            <a:prstGeom prst="line">
              <a:avLst/>
            </a:prstGeom>
            <a:ln w="38100" cap="flat">
              <a:solidFill>
                <a:srgbClr val="243E4D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14" name="Picture 2" descr="File:LG Beanbird.png - Wikiped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926" y="2530076"/>
              <a:ext cx="5400000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0418136" y="3520008"/>
            <a:ext cx="6669270" cy="2287947"/>
            <a:chOff x="11733030" y="3530280"/>
            <a:chExt cx="6669270" cy="2287947"/>
          </a:xfrm>
        </p:grpSpPr>
        <p:sp>
          <p:nvSpPr>
            <p:cNvPr id="10" name="TextBox 10"/>
            <p:cNvSpPr txBox="1"/>
            <p:nvPr/>
          </p:nvSpPr>
          <p:spPr>
            <a:xfrm>
              <a:off x="12039600" y="4817953"/>
              <a:ext cx="6362700" cy="10002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6500" b="1" dirty="0" smtClean="0">
                  <a:solidFill>
                    <a:srgbClr val="00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Multimedia</a:t>
              </a:r>
            </a:p>
          </p:txBody>
        </p:sp>
        <p:pic>
          <p:nvPicPr>
            <p:cNvPr id="15" name="Picture 2" descr="C:\Users\hooniee.lee\AppData\Local\Temp\SNAGHTML249cab1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3030" y="3530280"/>
              <a:ext cx="3752219" cy="1300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C:\Users\hooniee.lee\AppData\Local\Temp\SNAGHTML3d4df61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49437"/>
            <a:ext cx="343037" cy="2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7987" y="39243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JavaScript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110502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7927663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ko-KR" altLang="en-US" sz="23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실습 </a:t>
              </a:r>
              <a:r>
                <a:rPr lang="en-US" altLang="ko-KR" sz="23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- 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JavaScript</a:t>
              </a:r>
              <a:r>
                <a:rPr lang="ko-KR" altLang="en-US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를 이용해 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Video </a:t>
              </a:r>
              <a:r>
                <a:rPr lang="ko-KR" altLang="en-US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재생 정지 구현</a:t>
              </a:r>
              <a:endParaRPr lang="ko-KR" altLang="en-US" sz="23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pic>
        <p:nvPicPr>
          <p:cNvPr id="16386" name="Picture 2" descr="C:\Users\hooniee.lee\AppData\Local\Temp\SNAGHTMLa62765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409035"/>
            <a:ext cx="88392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C:\Users\hooniee.lee\AppData\Local\Temp\SNAGHTMLa63bb1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789" y="6515100"/>
            <a:ext cx="884872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834294" y="6011244"/>
            <a:ext cx="10767906" cy="503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Video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요소가 재생 중일 때 콘솔 로그 메시지를 표시할 수 있음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81800" y="8386866"/>
            <a:ext cx="89290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이외에도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audio/video </a:t>
            </a:r>
            <a:r>
              <a:rPr lang="ko-KR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관련 여러 속성 및 이벤트도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JavaScript</a:t>
            </a:r>
            <a:r>
              <a:rPr lang="ko-KR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에서 </a:t>
            </a:r>
            <a:r>
              <a:rPr lang="ko-KR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지원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하므로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</a:br>
            <a:r>
              <a:rPr lang="en-US" altLang="ko-KR" sz="2000" u="sng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6"/>
              </a:rPr>
              <a:t>HTMLMediaElement</a:t>
            </a:r>
            <a:r>
              <a:rPr lang="en-US" altLang="ko-KR" sz="2000" u="sng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6"/>
              </a:rPr>
              <a:t> </a:t>
            </a:r>
            <a:r>
              <a:rPr lang="en-US" altLang="ko-KR" sz="2000" u="sng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6"/>
              </a:rPr>
              <a:t>사양</a:t>
            </a:r>
            <a:r>
              <a:rPr lang="en-US" altLang="ko-KR" sz="2000" u="sng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6"/>
              </a:rPr>
              <a:t> </a:t>
            </a:r>
            <a:r>
              <a:rPr lang="en-US" altLang="ko-KR" sz="2000" u="sng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6"/>
              </a:rPr>
              <a:t>문서</a:t>
            </a:r>
            <a:r>
              <a:rPr lang="ko-KR" altLang="en-US" sz="2000" u="sng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참조</a:t>
            </a:r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2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7987" y="39243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Web API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2836170"/>
            <a:chOff x="3121296" y="903191"/>
            <a:chExt cx="9122955" cy="2836170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Web API</a:t>
              </a:r>
              <a:endParaRPr lang="ko-KR" altLang="en-US" sz="23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웹에서 미디어 처리를 위해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제공하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는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API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 API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의 지원 범위는 브라우저 사양에 의해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결정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OSE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는 </a:t>
              </a: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크로미움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(Chromium)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을 사용하므로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Web API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의 지원 범위는 </a:t>
              </a: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크로미움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기준을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따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름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 API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의 사용과 관련된 자세한 내용은 </a:t>
              </a:r>
              <a:r>
                <a:rPr lang="en-US" altLang="ko-KR" sz="2000" u="sng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hlinkClick r:id="rId4"/>
                </a:rPr>
                <a:t>Web API 가이드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참고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9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66572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7987" y="39243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 dirty="0"/>
          </a:p>
          <a:p>
            <a:r>
              <a:rPr lang="en-US" altLang="ko-KR" dirty="0" smtClean="0"/>
              <a:t>-</a:t>
            </a:r>
          </a:p>
          <a:p>
            <a:r>
              <a:rPr lang="ko-KR" altLang="en-US" dirty="0" smtClean="0"/>
              <a:t>카메라 제어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2374505"/>
            <a:chOff x="3121296" y="903191"/>
            <a:chExt cx="9122955" cy="2374505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82308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Web API</a:t>
              </a:r>
              <a:r>
                <a:rPr lang="ko-KR" altLang="en-US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를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 </a:t>
              </a:r>
              <a:r>
                <a:rPr lang="ko-KR" altLang="en-US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활용한 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Camera </a:t>
              </a:r>
              <a:r>
                <a:rPr lang="ko-KR" altLang="en-US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제어 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(Chromium </a:t>
              </a:r>
              <a:r>
                <a:rPr lang="ko-KR" altLang="en-US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기반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)</a:t>
              </a:r>
              <a:endParaRPr lang="ko-KR" altLang="en-US" sz="23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Media Streams API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사용하여 </a:t>
              </a: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OSE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대상 기기에서 카메라를 제어하는 기능을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구현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할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수 있음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권장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navigator.mediaDevices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객체를 통해 대상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media device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 대응하는 </a:t>
              </a: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MediaDevices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인터페이스를 구현하는 기능을 제공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9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68384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7987" y="3924300"/>
            <a:ext cx="4343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 dirty="0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Web API</a:t>
            </a:r>
          </a:p>
          <a:p>
            <a:r>
              <a:rPr lang="ko-KR" altLang="en-US" dirty="0" smtClean="0"/>
              <a:t>카메라 제어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3297835"/>
            <a:chOff x="3121296" y="903191"/>
            <a:chExt cx="9122955" cy="3297835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8230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ko-KR" altLang="en-US" sz="2400" dirty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실습 </a:t>
              </a:r>
              <a:r>
                <a:rPr lang="en-US" altLang="ko-KR" sz="24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- Web API</a:t>
              </a:r>
              <a:r>
                <a:rPr lang="ko-KR" altLang="en-US" sz="24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를</a:t>
              </a:r>
              <a:r>
                <a:rPr lang="en-US" altLang="ko-KR" sz="24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 </a:t>
              </a:r>
              <a:r>
                <a:rPr lang="ko-KR" altLang="en-US" sz="24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활용한 </a:t>
              </a:r>
              <a:r>
                <a:rPr lang="en-US" altLang="ko-KR" sz="24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Camera </a:t>
              </a:r>
              <a:r>
                <a:rPr lang="ko-KR" altLang="en-US" sz="24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제어</a:t>
              </a:r>
              <a:endParaRPr lang="ko-KR" altLang="en-US" sz="24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시나리오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Media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Streams API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사용하여 </a:t>
              </a: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OSE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대상 기기에서 카메라를 제어하는 기능을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구현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/>
                <a:t>getUserMedia</a:t>
              </a:r>
              <a:r>
                <a:rPr lang="en-US" altLang="ko-KR" sz="2000" dirty="0"/>
                <a:t>() </a:t>
              </a:r>
              <a:r>
                <a:rPr lang="ko-KR" altLang="ko-KR" sz="2000" dirty="0" err="1"/>
                <a:t>메서드를</a:t>
              </a:r>
              <a:r>
                <a:rPr lang="ko-KR" altLang="ko-KR" sz="2000" dirty="0"/>
                <a:t> 사용하여 </a:t>
              </a:r>
              <a:r>
                <a:rPr lang="en-US" altLang="ko-KR" sz="2000" dirty="0"/>
                <a:t>video </a:t>
              </a:r>
              <a:r>
                <a:rPr lang="ko-KR" altLang="ko-KR" sz="2000" dirty="0"/>
                <a:t>요소에 카메라 프리뷰 </a:t>
              </a:r>
              <a:r>
                <a:rPr lang="en-US" altLang="ko-KR" sz="2000" dirty="0"/>
                <a:t>stream</a:t>
              </a:r>
              <a:r>
                <a:rPr lang="ko-KR" altLang="ko-KR" sz="2000" dirty="0"/>
                <a:t>을 연결하여 </a:t>
              </a:r>
              <a:r>
                <a:rPr lang="ko-KR" altLang="ko-KR" sz="2000" dirty="0" smtClean="0"/>
                <a:t>재생</a:t>
              </a:r>
              <a:endParaRPr lang="en-US" altLang="ko-KR" sz="20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WebCam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을 통해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Preview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화면을 확인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800" y="5416819"/>
            <a:ext cx="7543000" cy="42429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5800" y="8191500"/>
            <a:ext cx="2594365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 smtClean="0">
                <a:solidFill>
                  <a:srgbClr val="C00000"/>
                </a:solidFill>
              </a:rPr>
              <a:t>참고자료</a:t>
            </a:r>
            <a:endParaRPr lang="en-US" altLang="ko-KR" sz="3000" dirty="0" smtClean="0">
              <a:solidFill>
                <a:srgbClr val="C00000"/>
              </a:solidFill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hlinkClick r:id="rId5"/>
              </a:rPr>
              <a:t>bit.ly/3S0kyth</a:t>
            </a:r>
            <a:endParaRPr lang="ko-KR" altLang="en-US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68384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7987" y="39243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 dirty="0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Web App </a:t>
            </a:r>
            <a:r>
              <a:rPr lang="ko-KR" altLang="en-US" dirty="0" smtClean="0"/>
              <a:t>수정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8230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ko-KR" altLang="en-US" sz="2400" dirty="0"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Arial" panose="020B0604020202020204" pitchFamily="34" charset="0"/>
                </a:rPr>
                <a:t>웹 </a:t>
              </a:r>
              <a:r>
                <a:rPr lang="ko-KR" altLang="en-US" sz="2400" dirty="0" err="1"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Arial" panose="020B0604020202020204" pitchFamily="34" charset="0"/>
                </a:rPr>
                <a:t>앱의</a:t>
              </a:r>
              <a:r>
                <a:rPr lang="ko-KR" altLang="en-US" sz="2400" dirty="0"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2400" dirty="0"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Arial" panose="020B0604020202020204" pitchFamily="34" charset="0"/>
                </a:rPr>
                <a:t>HTML </a:t>
              </a:r>
              <a:r>
                <a:rPr lang="ko-KR" altLang="en-US" sz="2400" dirty="0"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Arial" panose="020B0604020202020204" pitchFamily="34" charset="0"/>
                </a:rPr>
                <a:t>파일 수정</a:t>
              </a:r>
              <a:endParaRPr lang="ko-KR" altLang="en-US" sz="24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화면에 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VideoElement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추가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162800" y="3009900"/>
            <a:ext cx="8839200" cy="2547634"/>
            <a:chOff x="7543800" y="4258128"/>
            <a:chExt cx="8839200" cy="254763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543800" y="4334327"/>
              <a:ext cx="8839200" cy="2471435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...</a:t>
              </a:r>
            </a:p>
            <a:p>
              <a:r>
                <a:rPr lang="en-US" altLang="ko-KR" sz="1600" dirty="0"/>
                <a:t>&lt;body&gt;</a:t>
              </a:r>
              <a:endParaRPr lang="ko-KR" altLang="ko-KR" sz="1600"/>
            </a:p>
            <a:p>
              <a:r>
                <a:rPr lang="en-US" altLang="ko-KR" sz="1600" dirty="0"/>
                <a:t>        &lt;div id="container"&gt;</a:t>
              </a:r>
              <a:endParaRPr lang="ko-KR" altLang="ko-KR" sz="1600"/>
            </a:p>
            <a:p>
              <a:r>
                <a:rPr lang="en-US" altLang="ko-KR" sz="1600" dirty="0"/>
                <a:t>            &lt;video </a:t>
              </a:r>
              <a:r>
                <a:rPr lang="en-US" altLang="ko-KR" sz="1600" dirty="0" err="1"/>
                <a:t>autoplay</a:t>
              </a:r>
              <a:r>
                <a:rPr lang="en-US" altLang="ko-KR" sz="1600" dirty="0"/>
                <a:t>="true" id="</a:t>
              </a:r>
              <a:r>
                <a:rPr lang="en-US" altLang="ko-KR" sz="1600" dirty="0" err="1"/>
                <a:t>videoElement</a:t>
              </a:r>
              <a:r>
                <a:rPr lang="en-US" altLang="ko-KR" sz="1600" dirty="0"/>
                <a:t>"&gt;</a:t>
              </a:r>
              <a:endParaRPr lang="ko-KR" altLang="ko-KR" sz="1600"/>
            </a:p>
            <a:p>
              <a:r>
                <a:rPr lang="en-US" altLang="ko-KR" sz="1600" dirty="0"/>
                <a:t>            &lt;/video&gt;</a:t>
              </a:r>
              <a:endParaRPr lang="ko-KR" altLang="ko-KR" sz="1600"/>
            </a:p>
            <a:p>
              <a:r>
                <a:rPr lang="en-US" altLang="ko-KR" sz="1600" dirty="0"/>
                <a:t>        &lt;/div&gt;</a:t>
              </a:r>
            </a:p>
            <a:p>
              <a:r>
                <a:rPr lang="en-US" altLang="ko-KR" sz="1600" dirty="0"/>
                <a:t>…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22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68384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7987" y="39243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 dirty="0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Web App </a:t>
            </a:r>
            <a:r>
              <a:rPr lang="ko-KR" altLang="en-US" dirty="0" smtClean="0"/>
              <a:t>수정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8230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ko-KR" altLang="en-US" sz="2400" dirty="0"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Arial" panose="020B0604020202020204" pitchFamily="34" charset="0"/>
                </a:rPr>
                <a:t>웹 </a:t>
              </a:r>
              <a:r>
                <a:rPr lang="ko-KR" altLang="en-US" sz="2400" dirty="0" err="1"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Arial" panose="020B0604020202020204" pitchFamily="34" charset="0"/>
                </a:rPr>
                <a:t>앱의</a:t>
              </a:r>
              <a:r>
                <a:rPr lang="ko-KR" altLang="en-US" sz="2400" dirty="0"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24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Arial" panose="020B0604020202020204" pitchFamily="34" charset="0"/>
                </a:rPr>
                <a:t>script </a:t>
              </a:r>
              <a:r>
                <a:rPr lang="ko-KR" altLang="en-US" sz="24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Arial" panose="020B0604020202020204" pitchFamily="34" charset="0"/>
                </a:rPr>
                <a:t>요소 </a:t>
              </a:r>
              <a:r>
                <a:rPr lang="ko-KR" altLang="en-US" sz="2400" dirty="0"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Arial" panose="020B0604020202020204" pitchFamily="34" charset="0"/>
                </a:rPr>
                <a:t>수정</a:t>
              </a:r>
              <a:endParaRPr lang="ko-KR" altLang="en-US" sz="24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브라우저가 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getUserMedia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() </a:t>
              </a: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메서드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지원여부 확인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162800" y="3086100"/>
            <a:ext cx="8839200" cy="2547634"/>
            <a:chOff x="7543800" y="4258128"/>
            <a:chExt cx="8839200" cy="254763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543800" y="4334327"/>
              <a:ext cx="8839200" cy="2471435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...</a:t>
              </a:r>
            </a:p>
            <a:p>
              <a:r>
                <a:rPr lang="en-US" altLang="ko-KR" sz="1600" dirty="0"/>
                <a:t>&lt;script&gt;</a:t>
              </a:r>
              <a:endParaRPr lang="ko-KR" altLang="ko-KR" sz="1600"/>
            </a:p>
            <a:p>
              <a:r>
                <a:rPr lang="en-US" altLang="ko-KR" sz="1600" dirty="0"/>
                <a:t>            function </a:t>
              </a:r>
              <a:r>
                <a:rPr lang="en-US" altLang="ko-KR" sz="1600" dirty="0" err="1"/>
                <a:t>hasGetUserMedia</a:t>
              </a:r>
              <a:r>
                <a:rPr lang="en-US" altLang="ko-KR" sz="1600" dirty="0"/>
                <a:t>() {</a:t>
              </a:r>
              <a:endParaRPr lang="ko-KR" altLang="ko-KR" sz="1600"/>
            </a:p>
            <a:p>
              <a:r>
                <a:rPr lang="en-US" altLang="ko-KR" sz="1600" dirty="0"/>
                <a:t>                return !!(</a:t>
              </a:r>
              <a:r>
                <a:rPr lang="en-US" altLang="ko-KR" sz="1600" dirty="0" err="1"/>
                <a:t>navigator.getUserMedia</a:t>
              </a:r>
              <a:r>
                <a:rPr lang="en-US" altLang="ko-KR" sz="1600" dirty="0"/>
                <a:t> || </a:t>
              </a:r>
              <a:r>
                <a:rPr lang="en-US" altLang="ko-KR" sz="1600" dirty="0" err="1"/>
                <a:t>navigator.webkitGetUserMedia</a:t>
              </a:r>
              <a:r>
                <a:rPr lang="en-US" altLang="ko-KR" sz="1600" dirty="0"/>
                <a:t> ||</a:t>
              </a:r>
              <a:endParaRPr lang="ko-KR" altLang="ko-KR" sz="1600"/>
            </a:p>
            <a:p>
              <a:r>
                <a:rPr lang="en-US" altLang="ko-KR" sz="1600" dirty="0"/>
                <a:t>                            </a:t>
              </a:r>
              <a:r>
                <a:rPr lang="en-US" altLang="ko-KR" sz="1600" dirty="0" err="1"/>
                <a:t>navigator.mozGetUserMedia</a:t>
              </a:r>
              <a:r>
                <a:rPr lang="en-US" altLang="ko-KR" sz="1600" dirty="0"/>
                <a:t> || </a:t>
              </a:r>
              <a:r>
                <a:rPr lang="en-US" altLang="ko-KR" sz="1600" dirty="0" err="1"/>
                <a:t>navigator.msGetUserMedia</a:t>
              </a:r>
              <a:r>
                <a:rPr lang="en-US" altLang="ko-KR" sz="1600" dirty="0"/>
                <a:t>);</a:t>
              </a:r>
              <a:endParaRPr lang="ko-KR" altLang="ko-KR" sz="1600"/>
            </a:p>
            <a:p>
              <a:r>
                <a:rPr lang="en-US" altLang="ko-KR" sz="1600" dirty="0"/>
                <a:t>            }</a:t>
              </a:r>
              <a:endParaRPr lang="ko-KR" altLang="ko-KR" sz="1600"/>
            </a:p>
            <a:p>
              <a:endParaRPr lang="en-US" altLang="ko-KR" sz="1600" dirty="0"/>
            </a:p>
            <a:p>
              <a:r>
                <a:rPr lang="en-US" altLang="ko-KR" sz="1600" dirty="0"/>
                <a:t>…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7181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68384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7987" y="39243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 dirty="0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Web App </a:t>
            </a:r>
            <a:r>
              <a:rPr lang="ko-KR" altLang="en-US" dirty="0" smtClean="0"/>
              <a:t>수정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10897800" cy="1451176"/>
            <a:chOff x="3121296" y="903191"/>
            <a:chExt cx="10897800" cy="1451176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8230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ko-KR" altLang="en-US" sz="2400" dirty="0"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Arial" panose="020B0604020202020204" pitchFamily="34" charset="0"/>
                </a:rPr>
                <a:t>웹 </a:t>
              </a:r>
              <a:r>
                <a:rPr lang="ko-KR" altLang="en-US" sz="2400" dirty="0" err="1"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Arial" panose="020B0604020202020204" pitchFamily="34" charset="0"/>
                </a:rPr>
                <a:t>앱의</a:t>
              </a:r>
              <a:r>
                <a:rPr lang="ko-KR" altLang="en-US" sz="2400" dirty="0"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24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Arial" panose="020B0604020202020204" pitchFamily="34" charset="0"/>
                </a:rPr>
                <a:t>script </a:t>
              </a:r>
              <a:r>
                <a:rPr lang="ko-KR" altLang="en-US" sz="24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Arial" panose="020B0604020202020204" pitchFamily="34" charset="0"/>
                </a:rPr>
                <a:t>요소 </a:t>
              </a:r>
              <a:r>
                <a:rPr lang="ko-KR" altLang="en-US" sz="2400" dirty="0"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Arial" panose="020B0604020202020204" pitchFamily="34" charset="0"/>
                </a:rPr>
                <a:t>수정</a:t>
              </a:r>
              <a:endParaRPr lang="ko-KR" altLang="en-US" sz="24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106647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navigator.mediaDevices.getUserMedia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() </a:t>
              </a: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메서드를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사용하여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video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요소에 카메라 프리뷰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stream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을 연결하여 재생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162800" y="3353157"/>
            <a:ext cx="8839200" cy="5943600"/>
            <a:chOff x="7543800" y="4258128"/>
            <a:chExt cx="8839200" cy="594360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543800" y="4334327"/>
              <a:ext cx="8839200" cy="5867401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...</a:t>
              </a:r>
            </a:p>
            <a:p>
              <a:r>
                <a:rPr lang="en-US" altLang="ko-KR" sz="1600" dirty="0"/>
                <a:t>if (</a:t>
              </a:r>
              <a:r>
                <a:rPr lang="en-US" altLang="ko-KR" sz="1600" dirty="0" err="1"/>
                <a:t>hasGetUserMedia</a:t>
              </a:r>
              <a:r>
                <a:rPr lang="en-US" altLang="ko-KR" sz="1600" dirty="0"/>
                <a:t>()) {</a:t>
              </a:r>
              <a:endParaRPr lang="ko-KR" altLang="ko-KR" sz="1600"/>
            </a:p>
            <a:p>
              <a:r>
                <a:rPr lang="en-US" altLang="ko-KR" sz="1600" dirty="0"/>
                <a:t>                // Good to go!</a:t>
              </a:r>
              <a:endParaRPr lang="ko-KR" altLang="ko-KR" sz="1600"/>
            </a:p>
            <a:p>
              <a:r>
                <a:rPr lang="en-US" altLang="ko-KR" sz="1600" dirty="0"/>
                <a:t>                console.log("</a:t>
              </a:r>
              <a:r>
                <a:rPr lang="en-US" altLang="ko-KR" sz="1600" dirty="0" err="1"/>
                <a:t>getUserMedia</a:t>
              </a:r>
              <a:r>
                <a:rPr lang="en-US" altLang="ko-KR" sz="1600" dirty="0"/>
                <a:t>() is supported in your browser");</a:t>
              </a:r>
              <a:endParaRPr lang="ko-KR" altLang="ko-KR" sz="1600"/>
            </a:p>
            <a:p>
              <a:r>
                <a:rPr lang="en-US" altLang="ko-KR" sz="1600" dirty="0"/>
                <a:t>            } else {</a:t>
              </a:r>
              <a:endParaRPr lang="ko-KR" altLang="ko-KR" sz="1600"/>
            </a:p>
            <a:p>
              <a:r>
                <a:rPr lang="en-US" altLang="ko-KR" sz="1600" dirty="0"/>
                <a:t>                console.log("</a:t>
              </a:r>
              <a:r>
                <a:rPr lang="en-US" altLang="ko-KR" sz="1600" dirty="0" err="1"/>
                <a:t>getUserMedia</a:t>
              </a:r>
              <a:r>
                <a:rPr lang="en-US" altLang="ko-KR" sz="1600" dirty="0"/>
                <a:t>() is not supported in your browser");</a:t>
              </a:r>
              <a:endParaRPr lang="ko-KR" altLang="ko-KR" sz="1600"/>
            </a:p>
            <a:p>
              <a:r>
                <a:rPr lang="en-US" altLang="ko-KR" sz="1600" dirty="0"/>
                <a:t>            }</a:t>
              </a:r>
              <a:endParaRPr lang="ko-KR" altLang="ko-KR" sz="1600"/>
            </a:p>
            <a:p>
              <a:r>
                <a:rPr lang="en-US" altLang="ko-KR" sz="1600" dirty="0"/>
                <a:t> </a:t>
              </a:r>
              <a:endParaRPr lang="ko-KR" altLang="ko-KR" sz="1600"/>
            </a:p>
            <a:p>
              <a:r>
                <a:rPr lang="en-US" altLang="ko-KR" sz="1600" dirty="0"/>
                <a:t>           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video = </a:t>
              </a:r>
              <a:r>
                <a:rPr lang="en-US" altLang="ko-KR" sz="1600" dirty="0" err="1"/>
                <a:t>document.querySelector</a:t>
              </a:r>
              <a:r>
                <a:rPr lang="en-US" altLang="ko-KR" sz="1600" dirty="0"/>
                <a:t>("#</a:t>
              </a:r>
              <a:r>
                <a:rPr lang="en-US" altLang="ko-KR" sz="1600" dirty="0" err="1"/>
                <a:t>videoElement</a:t>
              </a:r>
              <a:r>
                <a:rPr lang="en-US" altLang="ko-KR" sz="1600" dirty="0"/>
                <a:t>");</a:t>
              </a:r>
              <a:endParaRPr lang="ko-KR" altLang="ko-KR" sz="1600"/>
            </a:p>
            <a:p>
              <a:r>
                <a:rPr lang="en-US" altLang="ko-KR" sz="1600" dirty="0"/>
                <a:t> </a:t>
              </a:r>
              <a:endParaRPr lang="ko-KR" altLang="ko-KR" sz="1600"/>
            </a:p>
            <a:p>
              <a:r>
                <a:rPr lang="en-US" altLang="ko-KR" sz="1600" dirty="0"/>
                <a:t>            if (</a:t>
              </a:r>
              <a:r>
                <a:rPr lang="en-US" altLang="ko-KR" sz="1600" dirty="0" err="1"/>
                <a:t>navigator.mediaDevices.getUserMedia</a:t>
              </a:r>
              <a:r>
                <a:rPr lang="en-US" altLang="ko-KR" sz="1600" dirty="0"/>
                <a:t>) {</a:t>
              </a:r>
              <a:endParaRPr lang="ko-KR" altLang="ko-KR" sz="1600"/>
            </a:p>
            <a:p>
              <a:r>
                <a:rPr lang="en-US" altLang="ko-KR" sz="1600" dirty="0"/>
                <a:t>                </a:t>
              </a:r>
              <a:r>
                <a:rPr lang="en-US" altLang="ko-KR" sz="1600" dirty="0" err="1"/>
                <a:t>navigator.mediaDevices.getUserMedia</a:t>
              </a:r>
              <a:r>
                <a:rPr lang="en-US" altLang="ko-KR" sz="1600" dirty="0"/>
                <a:t>({ video: true, audio: true })</a:t>
              </a:r>
              <a:endParaRPr lang="ko-KR" altLang="ko-KR" sz="1600"/>
            </a:p>
            <a:p>
              <a:r>
                <a:rPr lang="en-US" altLang="ko-KR" sz="1600" dirty="0"/>
                <a:t>                    .then(function (stream) {</a:t>
              </a:r>
              <a:endParaRPr lang="ko-KR" altLang="ko-KR" sz="1600"/>
            </a:p>
            <a:p>
              <a:r>
                <a:rPr lang="en-US" altLang="ko-KR" sz="1600" dirty="0"/>
                <a:t>                        </a:t>
              </a:r>
              <a:r>
                <a:rPr lang="en-US" altLang="ko-KR" sz="1600" dirty="0" err="1"/>
                <a:t>video.srcObject</a:t>
              </a:r>
              <a:r>
                <a:rPr lang="en-US" altLang="ko-KR" sz="1600" dirty="0"/>
                <a:t> = stream;</a:t>
              </a:r>
              <a:endParaRPr lang="ko-KR" altLang="ko-KR" sz="1600"/>
            </a:p>
            <a:p>
              <a:r>
                <a:rPr lang="en-US" altLang="ko-KR" sz="1600" dirty="0"/>
                <a:t>                    })</a:t>
              </a:r>
              <a:endParaRPr lang="ko-KR" altLang="ko-KR" sz="1600"/>
            </a:p>
            <a:p>
              <a:r>
                <a:rPr lang="en-US" altLang="ko-KR" sz="1600" dirty="0"/>
                <a:t>                    .catch(function (error) {</a:t>
              </a:r>
              <a:endParaRPr lang="ko-KR" altLang="ko-KR" sz="1600"/>
            </a:p>
            <a:p>
              <a:r>
                <a:rPr lang="en-US" altLang="ko-KR" sz="1600" dirty="0"/>
                <a:t>                        console.log("Something went wrong! " + error);</a:t>
              </a:r>
              <a:endParaRPr lang="ko-KR" altLang="ko-KR" sz="1600"/>
            </a:p>
            <a:p>
              <a:r>
                <a:rPr lang="en-US" altLang="ko-KR" sz="1600" dirty="0"/>
                <a:t>                    });</a:t>
              </a:r>
              <a:endParaRPr lang="ko-KR" altLang="ko-KR" sz="1600"/>
            </a:p>
            <a:p>
              <a:r>
                <a:rPr lang="en-US" altLang="ko-KR" sz="1600" dirty="0"/>
                <a:t>            }</a:t>
              </a:r>
              <a:endParaRPr lang="ko-KR" altLang="ko-KR" sz="1600"/>
            </a:p>
            <a:p>
              <a:r>
                <a:rPr lang="en-US" altLang="ko-KR" sz="1600" dirty="0"/>
                <a:t>        &lt;/script&gt;</a:t>
              </a:r>
            </a:p>
            <a:p>
              <a:r>
                <a:rPr lang="en-US" altLang="ko-KR" sz="1600" dirty="0"/>
                <a:t>…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261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68384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7987" y="39243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 dirty="0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Web App </a:t>
            </a:r>
            <a:r>
              <a:rPr lang="ko-KR" altLang="en-US" dirty="0" smtClean="0"/>
              <a:t>수정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10897800" cy="1451176"/>
            <a:chOff x="3121296" y="903191"/>
            <a:chExt cx="10897800" cy="1451176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8230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en-US" altLang="ko-KR" sz="2400" dirty="0" err="1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Arial" panose="020B0604020202020204" pitchFamily="34" charset="0"/>
                </a:rPr>
                <a:t>appinfo.json</a:t>
              </a:r>
              <a:r>
                <a:rPr lang="en-US" altLang="ko-KR" sz="24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24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Arial" panose="020B0604020202020204" pitchFamily="34" charset="0"/>
                </a:rPr>
                <a:t>수정</a:t>
              </a:r>
              <a:endParaRPr lang="ko-KR" altLang="en-US" sz="24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106647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navigator.mediaDevices.getUserMedia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() </a:t>
              </a: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메서드를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사용하여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video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요소에 카메라 프리뷰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stream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을 연결하여 재생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162800" y="3353157"/>
            <a:ext cx="8839200" cy="3619144"/>
            <a:chOff x="7543800" y="4258128"/>
            <a:chExt cx="8839200" cy="361914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543800" y="4334328"/>
              <a:ext cx="8839200" cy="3542944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{</a:t>
              </a:r>
              <a:endParaRPr lang="ko-KR" altLang="ko-KR" sz="1600"/>
            </a:p>
            <a:p>
              <a:r>
                <a:rPr lang="en-US" altLang="ko-KR" sz="1600" dirty="0"/>
                <a:t>  "id": "</a:t>
              </a:r>
              <a:r>
                <a:rPr lang="en-US" altLang="ko-KR" sz="1600" dirty="0" err="1"/>
                <a:t>com.domain.webcam</a:t>
              </a:r>
              <a:r>
                <a:rPr lang="en-US" altLang="ko-KR" sz="1600" dirty="0"/>
                <a:t>",</a:t>
              </a:r>
              <a:endParaRPr lang="ko-KR" altLang="ko-KR" sz="1600"/>
            </a:p>
            <a:p>
              <a:r>
                <a:rPr lang="en-US" altLang="ko-KR" sz="1600" dirty="0"/>
                <a:t>  "version": "0.0.1",</a:t>
              </a:r>
              <a:endParaRPr lang="ko-KR" altLang="ko-KR" sz="1600"/>
            </a:p>
            <a:p>
              <a:r>
                <a:rPr lang="en-US" altLang="ko-KR" sz="1600" dirty="0"/>
                <a:t>  "vendor": "My Company",</a:t>
              </a:r>
              <a:endParaRPr lang="ko-KR" altLang="ko-KR" sz="1600"/>
            </a:p>
            <a:p>
              <a:r>
                <a:rPr lang="en-US" altLang="ko-KR" sz="1600" dirty="0"/>
                <a:t>  "type": "web",</a:t>
              </a:r>
              <a:endParaRPr lang="ko-KR" altLang="ko-KR" sz="1600"/>
            </a:p>
            <a:p>
              <a:r>
                <a:rPr lang="en-US" altLang="ko-KR" sz="1600" dirty="0"/>
                <a:t>  "main": "index.html",</a:t>
              </a:r>
              <a:endParaRPr lang="ko-KR" altLang="ko-KR" sz="1600"/>
            </a:p>
            <a:p>
              <a:r>
                <a:rPr lang="en-US" altLang="ko-KR" sz="1600" dirty="0"/>
                <a:t>  "title": "webcam",</a:t>
              </a:r>
              <a:endParaRPr lang="ko-KR" altLang="ko-KR" sz="1600"/>
            </a:p>
            <a:p>
              <a:r>
                <a:rPr lang="en-US" altLang="ko-KR" sz="1600" dirty="0"/>
                <a:t>  "icon": "icon.png",</a:t>
              </a:r>
              <a:endParaRPr lang="ko-KR" altLang="ko-KR" sz="1600"/>
            </a:p>
            <a:p>
              <a:r>
                <a:rPr lang="en-US" altLang="ko-KR" sz="1600" dirty="0"/>
                <a:t>  "</a:t>
              </a:r>
              <a:r>
                <a:rPr lang="en-US" altLang="ko-KR" sz="1600" dirty="0" err="1"/>
                <a:t>allowVideoCapture</a:t>
              </a:r>
              <a:r>
                <a:rPr lang="en-US" altLang="ko-KR" sz="1600" dirty="0"/>
                <a:t>": true,</a:t>
              </a:r>
              <a:endParaRPr lang="ko-KR" altLang="ko-KR" sz="1600"/>
            </a:p>
            <a:p>
              <a:r>
                <a:rPr lang="en-US" altLang="ko-KR" sz="1600" dirty="0"/>
                <a:t>  "</a:t>
              </a:r>
              <a:r>
                <a:rPr lang="en-US" altLang="ko-KR" sz="1600" dirty="0" err="1"/>
                <a:t>allowAudioCapture</a:t>
              </a:r>
              <a:r>
                <a:rPr lang="en-US" altLang="ko-KR" sz="1600" dirty="0"/>
                <a:t>": true,</a:t>
              </a:r>
              <a:endParaRPr lang="ko-KR" altLang="ko-KR" sz="1600"/>
            </a:p>
            <a:p>
              <a:r>
                <a:rPr lang="en-US" altLang="ko-KR" sz="1600" dirty="0"/>
                <a:t>  "</a:t>
              </a:r>
              <a:r>
                <a:rPr lang="en-US" altLang="ko-KR" sz="1600" dirty="0" err="1"/>
                <a:t>enableWebOSVDA</a:t>
              </a:r>
              <a:r>
                <a:rPr lang="en-US" altLang="ko-KR" sz="1600" dirty="0"/>
                <a:t>": true</a:t>
              </a:r>
              <a:endParaRPr lang="ko-KR" altLang="ko-KR" sz="1600"/>
            </a:p>
            <a:p>
              <a:r>
                <a:rPr lang="en-US" altLang="ko-KR" sz="1600" dirty="0"/>
                <a:t>}</a:t>
              </a:r>
              <a:endParaRPr lang="ko-KR" altLang="ko-KR" sz="1600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2598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5686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7987" y="3924300"/>
            <a:ext cx="4343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err="1" smtClean="0"/>
              <a:t>webOS</a:t>
            </a:r>
            <a:r>
              <a:rPr lang="en-US" altLang="ko-KR" dirty="0" smtClean="0"/>
              <a:t> OSE</a:t>
            </a:r>
          </a:p>
          <a:p>
            <a:r>
              <a:rPr lang="en-US" altLang="ko-KR" dirty="0" smtClean="0"/>
              <a:t>Multimedia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1912841"/>
            <a:chOff x="3121296" y="903191"/>
            <a:chExt cx="9122955" cy="1912841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en-US" altLang="ko-KR" sz="2300" dirty="0" err="1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webOS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 OSE </a:t>
              </a:r>
              <a:r>
                <a:rPr lang="ko-KR" altLang="en-US" sz="230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멀티미디어</a:t>
              </a:r>
              <a:endParaRPr lang="ko-KR" altLang="en-US" sz="23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미디어 관리 및 제어에 필요한 서비스 및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API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제공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OSE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앱의 미디어 제어는 브라우저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Qt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와 같은 프레임워크를 통해서 제어하는 것을 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권장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552000" y="5676900"/>
            <a:ext cx="10745400" cy="2324363"/>
            <a:chOff x="3121296" y="903191"/>
            <a:chExt cx="9122955" cy="2324363"/>
          </a:xfrm>
        </p:grpSpPr>
        <p:sp>
          <p:nvSpPr>
            <p:cNvPr id="12" name="직사각형 11"/>
            <p:cNvSpPr/>
            <p:nvPr/>
          </p:nvSpPr>
          <p:spPr>
            <a:xfrm>
              <a:off x="3121296" y="903191"/>
              <a:ext cx="66306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en-US" altLang="ko-KR" sz="2300" dirty="0" err="1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webOS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 </a:t>
              </a:r>
              <a:r>
                <a:rPr lang="ko-KR" altLang="en-US" sz="230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미디어 서버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(</a:t>
              </a:r>
              <a:r>
                <a:rPr lang="en-US" altLang="ko-KR" sz="2300" dirty="0" err="1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uMediaServer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, </a:t>
              </a:r>
              <a:r>
                <a:rPr lang="en-US" altLang="ko-KR" sz="2300" dirty="0" err="1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uMS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)</a:t>
              </a:r>
              <a:endParaRPr lang="ko-KR" altLang="en-US" sz="23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54356" y="1338704"/>
              <a:ext cx="8889895" cy="1888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미디어 프레임워크의 서버 역할을 하며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앱이 미디어 콘텐츠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비디오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/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오디오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재생할 수 있도록 인터페이스를 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제공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및 미디어 플레이어 생명주기를 관리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/>
                <a:t>Managed case</a:t>
              </a:r>
              <a:r>
                <a:rPr lang="ko-KR" altLang="ko-KR" sz="2000"/>
                <a:t>의 미디어 파이프라인과 </a:t>
              </a:r>
              <a:r>
                <a:rPr lang="en-US" altLang="ko-KR" sz="2000" dirty="0"/>
                <a:t>unmanaged case</a:t>
              </a:r>
              <a:r>
                <a:rPr lang="ko-KR" altLang="ko-KR" sz="2000"/>
                <a:t>의 미디어 파이프라인을 </a:t>
              </a:r>
              <a:r>
                <a:rPr lang="ko-KR" altLang="ko-KR" sz="2000" smtClean="0"/>
                <a:t>처리</a:t>
              </a:r>
              <a:endParaRPr lang="en-US" altLang="ko-KR" sz="20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3" name="실행 단추: 뒤로 또는 이전 2">
            <a:hlinkClick r:id="rId4" action="ppaction://hlinksldjump" highlightClick="1"/>
          </p:cNvPr>
          <p:cNvSpPr/>
          <p:nvPr/>
        </p:nvSpPr>
        <p:spPr>
          <a:xfrm>
            <a:off x="16535400" y="7070813"/>
            <a:ext cx="457200" cy="41130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702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0745400" cy="1400970"/>
            <a:chOff x="3121296" y="903191"/>
            <a:chExt cx="9122955" cy="1400970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6306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ko-KR" altLang="en-US" sz="230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미디어 제어</a:t>
              </a:r>
              <a:endParaRPr lang="ko-KR" altLang="en-US" sz="23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965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/>
                <a:t>com.webos.media</a:t>
              </a:r>
              <a:r>
                <a:rPr lang="en-US" altLang="ko-KR" sz="2000" dirty="0"/>
                <a:t> API</a:t>
              </a:r>
              <a:r>
                <a:rPr lang="ko-KR" altLang="ko-KR" sz="2000"/>
                <a:t>를 통해 제공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/>
                <a:t>managed case</a:t>
              </a:r>
              <a:r>
                <a:rPr lang="ko-KR" altLang="ko-KR" sz="2000"/>
                <a:t>의 미디어 재생과 관련된 메서드는 </a:t>
              </a:r>
              <a:r>
                <a:rPr lang="en-US" altLang="ko-KR" sz="2000" dirty="0"/>
                <a:t>load, play, </a:t>
              </a:r>
              <a:r>
                <a:rPr lang="en-US" altLang="ko-KR" sz="2000" dirty="0" smtClean="0"/>
                <a:t>seek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pic>
        <p:nvPicPr>
          <p:cNvPr id="8194" name="Picture 2" descr="C:\Users\hooniee.lee\AppData\Local\Temp\SNAGHTML55b135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991100"/>
            <a:ext cx="7679139" cy="298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37987" y="43815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Media Server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1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6DB5DC-6984-4FDE-B64E-BD10AA2E52A4}"/>
              </a:ext>
            </a:extLst>
          </p:cNvPr>
          <p:cNvSpPr txBox="1"/>
          <p:nvPr/>
        </p:nvSpPr>
        <p:spPr>
          <a:xfrm>
            <a:off x="8001000" y="4381500"/>
            <a:ext cx="7516481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000" dirty="0" err="1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webOS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OSE</a:t>
            </a:r>
            <a:r>
              <a:rPr lang="ko-KR" altLang="en-US" sz="500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Multimedia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4BF8E0-E4D2-4D58-909E-A86F54AD7EE2}"/>
              </a:ext>
            </a:extLst>
          </p:cNvPr>
          <p:cNvSpPr txBox="1"/>
          <p:nvPr/>
        </p:nvSpPr>
        <p:spPr>
          <a:xfrm>
            <a:off x="9177962" y="5364991"/>
            <a:ext cx="705263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Web </a:t>
            </a:r>
            <a:r>
              <a:rPr lang="ko-KR" altLang="en-US" sz="300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표준 부터 </a:t>
            </a:r>
            <a:r>
              <a:rPr lang="en-US" altLang="ko-KR" sz="3000" dirty="0" err="1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en-US" altLang="ko-KR" sz="30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Media </a:t>
            </a:r>
            <a:r>
              <a:rPr lang="ko-KR" altLang="en-US" sz="300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활용까지 </a:t>
            </a:r>
            <a:endParaRPr lang="ko-KR" altLang="en-US" sz="30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9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5686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0745400" cy="5067550"/>
            <a:chOff x="3121296" y="903191"/>
            <a:chExt cx="9122955" cy="5067550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6306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ko-KR" altLang="en-US" sz="230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실습 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– [LS2API]</a:t>
              </a:r>
              <a:r>
                <a:rPr lang="ko-KR" altLang="en-US" sz="230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 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media load</a:t>
              </a:r>
              <a:endParaRPr lang="ko-KR" altLang="en-US" sz="23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4632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28650" lvl="1" indent="-17145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시나리오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endParaRPr>
            </a:p>
            <a:p>
              <a:pPr marL="1085850" lvl="2" indent="-17145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luna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-send 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명령어를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이용해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shell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을 통해 미디어를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Load</a:t>
              </a:r>
            </a:p>
            <a:p>
              <a:pPr marL="1543050" lvl="3" indent="-17145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미디어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load: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웹에 업로드 되어 있는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trailer.mp4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파일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endParaRPr>
            </a:p>
            <a:p>
              <a:pPr marL="1543050" lvl="3" indent="-17145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hlinkClick r:id="rId4"/>
                </a:rPr>
                <a:t>https</a:t>
              </a:r>
              <a:r>
                <a:rPr lang="en-US" altLang="ko-KR" sz="2000" dirty="0">
                  <a:hlinkClick r:id="rId4"/>
                </a:rPr>
                <a:t>://</a:t>
              </a:r>
              <a:r>
                <a:rPr lang="en-US" altLang="ko-KR" sz="2000" dirty="0" smtClean="0">
                  <a:hlinkClick r:id="rId4"/>
                </a:rPr>
                <a:t>media.w3.org/2010/05/sintel/trailer.mp4</a:t>
              </a:r>
              <a:endParaRPr lang="en-US" altLang="ko-KR" sz="2000" dirty="0"/>
            </a:p>
            <a:p>
              <a:pPr marL="1085850" lvl="2" indent="-17145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지정한 </a:t>
              </a: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앱에서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 해당 미디어 파일을 불러오도록 호출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endParaRPr>
            </a:p>
            <a:p>
              <a:pPr marL="1543050" lvl="3" indent="-17145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“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com.webos.app.enactbrowser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”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에서 호출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endParaRPr>
            </a:p>
            <a:p>
              <a:pPr marL="628650" lvl="1" indent="-17145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결과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endParaRPr>
            </a:p>
            <a:p>
              <a:pPr marL="1085850" lvl="2" indent="-17145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정상적으로 미디어 파일이 로드 되고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“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mediaId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”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가 할당되었는지 확인</a:t>
              </a:r>
              <a:endParaRPr lang="en-US" altLang="ko-KR" sz="2000" dirty="0" smtClean="0"/>
            </a:p>
            <a:p>
              <a:pPr>
                <a:lnSpc>
                  <a:spcPct val="150000"/>
                </a:lnSpc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0" y="6591300"/>
            <a:ext cx="6602073" cy="331398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937987" y="43815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Media Server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94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5686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0745400" cy="4554589"/>
            <a:chOff x="3121296" y="903191"/>
            <a:chExt cx="9122955" cy="455458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6306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ko-KR" altLang="en-US" sz="230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실습 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– [LS2API]</a:t>
              </a:r>
              <a:r>
                <a:rPr lang="ko-KR" altLang="en-US" sz="230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 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media play / pause / seek</a:t>
              </a:r>
              <a:endParaRPr lang="ko-KR" altLang="en-US" sz="23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41190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28650" lvl="1" indent="-17145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시나리오</a:t>
              </a:r>
              <a:endParaRPr lang="en-US" altLang="ko-KR" sz="2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endParaRPr>
            </a:p>
            <a:p>
              <a:pPr marL="1085850" lvl="2" indent="-17145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luna</a:t>
              </a:r>
              <a:r>
                <a:rPr lang="en-US" altLang="ko-KR" sz="2000" dirty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-send </a:t>
              </a:r>
              <a:r>
                <a:rPr lang="ko-KR" altLang="en-US" sz="2000" dirty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명령어를 </a:t>
              </a:r>
              <a:r>
                <a:rPr lang="ko-KR" altLang="en-US" sz="2000" dirty="0" smtClean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이용해 </a:t>
              </a:r>
              <a:r>
                <a:rPr lang="en-US" altLang="ko-KR" sz="2000" dirty="0" smtClean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shell</a:t>
              </a:r>
              <a:r>
                <a:rPr lang="ko-KR" altLang="en-US" sz="2000" dirty="0" smtClean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에서 미디어를 </a:t>
              </a:r>
              <a:r>
                <a:rPr lang="en-US" altLang="ko-KR" sz="2000" dirty="0" smtClean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play /</a:t>
              </a:r>
              <a:r>
                <a:rPr lang="ko-KR" altLang="en-US" sz="2000" dirty="0" smtClean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2000" dirty="0" smtClean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pause / seek</a:t>
              </a:r>
            </a:p>
            <a:p>
              <a:pPr marL="1543050" lvl="3" indent="-17145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미디어 </a:t>
              </a:r>
              <a:r>
                <a:rPr lang="en-US" altLang="ko-KR" sz="2000" dirty="0" smtClean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play: </a:t>
              </a:r>
              <a:r>
                <a:rPr lang="ko-KR" altLang="en-US" sz="2000" dirty="0" err="1" smtClean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로드된</a:t>
              </a:r>
              <a:r>
                <a:rPr lang="ko-KR" altLang="en-US" sz="2000" dirty="0" smtClean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 미디어 파일에 할당된 </a:t>
              </a:r>
              <a:r>
                <a:rPr lang="en-US" altLang="ko-KR" sz="2000" dirty="0" smtClean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Id</a:t>
              </a:r>
              <a:r>
                <a:rPr lang="ko-KR" altLang="en-US" sz="2000" dirty="0" smtClean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를 이용하여 </a:t>
              </a:r>
              <a:r>
                <a:rPr lang="en-US" altLang="ko-KR" sz="2000" dirty="0" smtClean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play</a:t>
              </a:r>
            </a:p>
            <a:p>
              <a:pPr marL="1543050" lvl="3" indent="-17145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미디어 </a:t>
              </a:r>
              <a:r>
                <a:rPr lang="en-US" altLang="ko-KR" sz="2000" dirty="0" smtClean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pause: </a:t>
              </a:r>
              <a:r>
                <a:rPr lang="ko-KR" altLang="en-US" sz="2000" dirty="0" smtClean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재생중인 미디어 </a:t>
              </a:r>
              <a:r>
                <a:rPr lang="ko-KR" altLang="en-US" sz="2000" dirty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파일에 할당된 </a:t>
              </a:r>
              <a:r>
                <a:rPr lang="en-US" altLang="ko-KR" sz="2000" dirty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Id</a:t>
              </a:r>
              <a:r>
                <a:rPr lang="ko-KR" altLang="en-US" sz="2000" dirty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를 이용하여 </a:t>
              </a:r>
              <a:r>
                <a:rPr lang="en-US" altLang="ko-KR" sz="2000" dirty="0" smtClean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pause</a:t>
              </a:r>
            </a:p>
            <a:p>
              <a:pPr marL="1543050" lvl="3" indent="-17145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미디어 </a:t>
              </a:r>
              <a:r>
                <a:rPr lang="en-US" altLang="ko-KR" sz="2000" dirty="0" smtClean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seek: </a:t>
              </a:r>
              <a:r>
                <a:rPr lang="ko-KR" altLang="en-US" sz="2000" dirty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재생중인 미디어 파일에 할당된 </a:t>
              </a:r>
              <a:r>
                <a:rPr lang="en-US" altLang="ko-KR" sz="2000" dirty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Id</a:t>
              </a:r>
              <a:r>
                <a:rPr lang="ko-KR" altLang="en-US" sz="2000" dirty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를 이용하여 </a:t>
              </a:r>
              <a:r>
                <a:rPr lang="en-US" altLang="ko-KR" sz="2000" dirty="0" smtClean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seek</a:t>
              </a:r>
            </a:p>
            <a:p>
              <a:pPr marL="628650" lvl="1" indent="-17145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결과</a:t>
              </a:r>
              <a:endParaRPr lang="en-US" altLang="ko-KR" sz="2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endParaRPr>
            </a:p>
            <a:p>
              <a:pPr marL="1085850" lvl="2" indent="-171450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6B6B6B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  <a:cs typeface="Arial" panose="020B0604020202020204" pitchFamily="34" charset="0"/>
                </a:rPr>
                <a:t>정상적으로 미디어 파일이 실행되고 멈추는지 확인</a:t>
              </a:r>
              <a:endParaRPr lang="en-US" altLang="ko-KR" sz="2000" dirty="0" smtClean="0"/>
            </a:p>
            <a:p>
              <a:pPr>
                <a:lnSpc>
                  <a:spcPct val="150000"/>
                </a:lnSpc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799" y="6179420"/>
            <a:ext cx="8569385" cy="140248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937987" y="43815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Media Server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27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5686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2374505"/>
            <a:chOff x="3121296" y="903191"/>
            <a:chExt cx="9122955" cy="2374505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6306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ko-KR" altLang="en-US" sz="230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카메라 제어</a:t>
              </a:r>
              <a:endParaRPr lang="ko-KR" altLang="en-US" sz="23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com.webos.media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API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카메라 영상 녹화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캡쳐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이미지 촬영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그리고 프리뷰 영상 확인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기능 사용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camera2 API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와 함께 이용 필요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managed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case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의 미디어 재생과 관련된 </a:t>
              </a: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메서드는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load, play,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seek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37987" y="43815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Media Server</a:t>
            </a:r>
            <a:endParaRPr lang="en-US" altLang="ko-KR" dirty="0"/>
          </a:p>
        </p:txBody>
      </p:sp>
      <p:pic>
        <p:nvPicPr>
          <p:cNvPr id="10242" name="Picture 2" descr="C:\Users\hooniee.lee\AppData\Local\Temp\SNAGHTML59236f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00" y="4381500"/>
            <a:ext cx="9741982" cy="343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4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5686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1912841"/>
            <a:chOff x="3121296" y="903191"/>
            <a:chExt cx="9122955" cy="1912841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630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x-none" altLang="ko-KR" sz="2400" b="1" dirty="0" smtClean="0"/>
                <a:t>camera_window_manager_exporter</a:t>
              </a:r>
              <a:endParaRPr lang="ko-KR" altLang="ko-KR" sz="24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프리뷰 영상을 표시할 윈도우를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생성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카메라에서 발생하는 </a:t>
              </a: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스트림을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표시할 윈도우 영역을 지정하는 작업을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수행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/>
                <a:t>camera_window_manager_exporter</a:t>
              </a:r>
              <a:r>
                <a:rPr lang="en-US" altLang="ko-KR" sz="2000" dirty="0"/>
                <a:t> [x] [y] [width] [height] &amp; 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37987" y="43815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 dirty="0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Camera </a:t>
            </a:r>
            <a:r>
              <a:rPr lang="ko-KR" altLang="en-US" dirty="0" smtClean="0"/>
              <a:t>설정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7620000" y="3914434"/>
            <a:ext cx="8839200" cy="1708186"/>
            <a:chOff x="7543800" y="4258128"/>
            <a:chExt cx="8839200" cy="1708186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7543800" y="4334328"/>
              <a:ext cx="8839200" cy="1631986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# /</a:t>
              </a:r>
              <a:r>
                <a:rPr lang="en-US" altLang="ko-KR" sz="1600" dirty="0" err="1"/>
                <a:t>usr</a:t>
              </a:r>
              <a:r>
                <a:rPr lang="en-US" altLang="ko-KR" sz="1600" dirty="0"/>
                <a:t>/</a:t>
              </a:r>
              <a:r>
                <a:rPr lang="en-US" altLang="ko-KR" sz="1600" dirty="0" err="1"/>
                <a:t>sbin</a:t>
              </a:r>
              <a:r>
                <a:rPr lang="en-US" altLang="ko-KR" sz="1600" dirty="0"/>
                <a:t>/</a:t>
              </a:r>
              <a:r>
                <a:rPr lang="en-US" altLang="ko-KR" sz="1600" dirty="0" err="1"/>
                <a:t>camera_window_manager_exporter</a:t>
              </a:r>
              <a:r>
                <a:rPr lang="en-US" altLang="ko-KR" sz="1600" dirty="0"/>
                <a:t> 0 0 640 480 &amp;</a:t>
              </a:r>
              <a:endParaRPr lang="ko-KR" altLang="ko-KR" sz="1600" dirty="0"/>
            </a:p>
            <a:p>
              <a:r>
                <a:rPr lang="en-US" altLang="ko-KR" sz="1600" dirty="0"/>
                <a:t> </a:t>
              </a:r>
              <a:endParaRPr lang="ko-KR" altLang="ko-KR" sz="1600" dirty="0"/>
            </a:p>
            <a:p>
              <a:r>
                <a:rPr lang="en-US" altLang="ko-KR" sz="1600" dirty="0" err="1"/>
                <a:t>exporter.initialize</a:t>
              </a:r>
              <a:r>
                <a:rPr lang="en-US" altLang="ko-KR" sz="1600" dirty="0"/>
                <a:t> success</a:t>
              </a:r>
              <a:endParaRPr lang="ko-KR" altLang="ko-KR" sz="1600" dirty="0"/>
            </a:p>
            <a:p>
              <a:r>
                <a:rPr lang="en-US" altLang="ko-KR" sz="1600" dirty="0"/>
                <a:t>exported window ID is : _Window_Id_1</a:t>
              </a:r>
              <a:endParaRPr lang="ko-KR" altLang="ko-KR" sz="16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5557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5686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5606159"/>
            <a:chOff x="3121296" y="903191"/>
            <a:chExt cx="9122955" cy="560615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630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en-US" altLang="ko-KR" sz="2400" dirty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camerra2/open &amp; </a:t>
              </a:r>
              <a:r>
                <a:rPr lang="en-US" altLang="ko-KR" sz="24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camera2/</a:t>
              </a:r>
              <a:r>
                <a:rPr lang="en-US" altLang="ko-KR" sz="2400" dirty="0" err="1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setFormat</a:t>
              </a:r>
              <a:endParaRPr lang="ko-KR" altLang="ko-KR" sz="24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170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Media API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통해 카메라 기능을 사용하기 위해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open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사용할 카메라 </a:t>
              </a: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스트림의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포맷을 설정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239000" y="2906014"/>
            <a:ext cx="8839200" cy="886714"/>
            <a:chOff x="7543800" y="4258128"/>
            <a:chExt cx="8839200" cy="886714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7543800" y="4334328"/>
              <a:ext cx="8839200" cy="810514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l</a:t>
              </a:r>
              <a:r>
                <a:rPr lang="en-US" altLang="ko-KR" sz="1600" dirty="0" err="1" smtClean="0"/>
                <a:t>una</a:t>
              </a:r>
              <a:r>
                <a:rPr lang="en-US" altLang="ko-KR" sz="1600" dirty="0" smtClean="0"/>
                <a:t>-send –n 1 –f luna://com.webos.service.camera2/open </a:t>
              </a:r>
              <a:r>
                <a:rPr lang="en-US" altLang="ko-KR" sz="1600" dirty="0" smtClean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'</a:t>
              </a:r>
              <a:r>
                <a:rPr lang="en-US" altLang="ko-KR" sz="1600" dirty="0" smtClean="0">
                  <a:solidFill>
                    <a:srgbClr val="248C3D"/>
                  </a:solidFill>
                </a:rPr>
                <a:t>{“id”:”camera1”}</a:t>
              </a:r>
              <a:r>
                <a:rPr lang="en-US" altLang="ko-KR" sz="1600" dirty="0" smtClean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'</a:t>
              </a:r>
              <a:endParaRPr lang="ko-KR" altLang="ko-KR" sz="1600" dirty="0">
                <a:solidFill>
                  <a:srgbClr val="248C3D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239000" y="5215765"/>
            <a:ext cx="8839200" cy="2937635"/>
            <a:chOff x="7543800" y="4258128"/>
            <a:chExt cx="8839200" cy="2937635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543800" y="4334327"/>
              <a:ext cx="8839200" cy="2861436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l</a:t>
              </a:r>
              <a:r>
                <a:rPr lang="en-US" altLang="ko-KR" sz="1600" dirty="0" err="1" smtClean="0"/>
                <a:t>una</a:t>
              </a:r>
              <a:r>
                <a:rPr lang="en-US" altLang="ko-KR" sz="1600" dirty="0" smtClean="0"/>
                <a:t>-send –n 1 –f luna://com.webos.service.camera2/setFormat </a:t>
              </a:r>
              <a:r>
                <a:rPr lang="en-US" altLang="ko-KR" sz="1600" dirty="0" smtClean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'</a:t>
              </a:r>
              <a:r>
                <a:rPr lang="en-US" altLang="ko-KR" sz="1600" dirty="0" smtClean="0">
                  <a:solidFill>
                    <a:srgbClr val="248C3D"/>
                  </a:solidFill>
                </a:rPr>
                <a:t>{</a:t>
              </a:r>
            </a:p>
            <a:p>
              <a:pPr indent="177800"/>
              <a:r>
                <a:rPr lang="en-US" altLang="ko-KR" sz="1600" dirty="0" smtClean="0">
                  <a:solidFill>
                    <a:srgbClr val="248C3D"/>
                  </a:solidFill>
                </a:rPr>
                <a:t>“handle”: ”6152”</a:t>
              </a:r>
            </a:p>
            <a:p>
              <a:pPr indent="177800"/>
              <a:r>
                <a:rPr lang="en-US" altLang="ko-KR" sz="1600" dirty="0" smtClean="0">
                  <a:solidFill>
                    <a:srgbClr val="248C3D"/>
                  </a:solidFill>
                </a:rPr>
                <a:t>“</a:t>
              </a:r>
              <a:r>
                <a:rPr lang="en-US" altLang="ko-KR" sz="1600" dirty="0" err="1" smtClean="0">
                  <a:solidFill>
                    <a:srgbClr val="248C3D"/>
                  </a:solidFill>
                </a:rPr>
                <a:t>params</a:t>
              </a:r>
              <a:r>
                <a:rPr lang="en-US" altLang="ko-KR" sz="1600" dirty="0" smtClean="0">
                  <a:solidFill>
                    <a:srgbClr val="248C3D"/>
                  </a:solidFill>
                </a:rPr>
                <a:t>”: {</a:t>
              </a:r>
            </a:p>
            <a:p>
              <a:pPr indent="361950"/>
              <a:r>
                <a:rPr lang="en-US" altLang="ko-KR" sz="1600" dirty="0" smtClean="0">
                  <a:solidFill>
                    <a:srgbClr val="248C3D"/>
                  </a:solidFill>
                </a:rPr>
                <a:t>“width”: 640,</a:t>
              </a:r>
            </a:p>
            <a:p>
              <a:pPr indent="361950"/>
              <a:r>
                <a:rPr lang="en-US" altLang="ko-KR" sz="1600" dirty="0" smtClean="0">
                  <a:solidFill>
                    <a:srgbClr val="248C3D"/>
                  </a:solidFill>
                </a:rPr>
                <a:t>“height”: 480,</a:t>
              </a:r>
            </a:p>
            <a:p>
              <a:pPr indent="361950"/>
              <a:r>
                <a:rPr lang="en-US" altLang="ko-KR" sz="1600" dirty="0" smtClean="0">
                  <a:solidFill>
                    <a:srgbClr val="248C3D"/>
                  </a:solidFill>
                </a:rPr>
                <a:t>“format”: “JPEG”,</a:t>
              </a:r>
            </a:p>
            <a:p>
              <a:pPr indent="361950"/>
              <a:r>
                <a:rPr lang="en-US" altLang="ko-KR" sz="1600" dirty="0" smtClean="0">
                  <a:solidFill>
                    <a:srgbClr val="248C3D"/>
                  </a:solidFill>
                </a:rPr>
                <a:t>“fps”: 30</a:t>
              </a:r>
            </a:p>
            <a:p>
              <a:pPr indent="177800"/>
              <a:r>
                <a:rPr lang="en-US" altLang="ko-KR" sz="1600" dirty="0" smtClean="0">
                  <a:solidFill>
                    <a:srgbClr val="248C3D"/>
                  </a:solidFill>
                </a:rPr>
                <a:t>}</a:t>
              </a:r>
              <a:endParaRPr lang="en-US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 smtClean="0">
                  <a:solidFill>
                    <a:srgbClr val="248C3D"/>
                  </a:solidFill>
                </a:rPr>
                <a:t>}</a:t>
              </a:r>
              <a:r>
                <a:rPr lang="en-US" altLang="ko-KR" sz="1600" dirty="0" smtClean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'</a:t>
              </a:r>
              <a:endParaRPr lang="ko-KR" altLang="ko-KR" sz="1600" dirty="0">
                <a:solidFill>
                  <a:srgbClr val="248C3D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37987" y="43815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 dirty="0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Camera </a:t>
            </a:r>
            <a:r>
              <a:rPr lang="ko-KR" altLang="en-US" dirty="0" smtClean="0"/>
              <a:t>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22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5686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4682830"/>
            <a:chOff x="3121296" y="903191"/>
            <a:chExt cx="9122955" cy="4682830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630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en-US" altLang="ko-KR" sz="24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camera2/</a:t>
              </a:r>
              <a:r>
                <a:rPr lang="en-US" altLang="ko-KR" sz="2400" dirty="0" err="1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startPreview</a:t>
              </a:r>
              <a:endParaRPr lang="ko-KR" altLang="ko-KR" sz="24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프리뷰를 실행하여 영상을 관리하는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Key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값을 획득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239000" y="3017417"/>
            <a:ext cx="8839200" cy="1973683"/>
            <a:chOff x="7543800" y="4258128"/>
            <a:chExt cx="8839200" cy="1973683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543800" y="4334327"/>
              <a:ext cx="8839200" cy="1897484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l</a:t>
              </a:r>
              <a:r>
                <a:rPr lang="en-US" altLang="ko-KR" sz="1600" dirty="0" err="1" smtClean="0"/>
                <a:t>una</a:t>
              </a:r>
              <a:r>
                <a:rPr lang="en-US" altLang="ko-KR" sz="1600" dirty="0" smtClean="0"/>
                <a:t>-send –n 1 –f luna://com.webos.service.camera2/startPreview </a:t>
              </a:r>
              <a:r>
                <a:rPr lang="en-US" altLang="ko-KR" sz="1600" dirty="0" smtClean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'</a:t>
              </a:r>
              <a:r>
                <a:rPr lang="en-US" altLang="ko-KR" sz="1600" dirty="0" smtClean="0">
                  <a:solidFill>
                    <a:srgbClr val="248C3D"/>
                  </a:solidFill>
                </a:rPr>
                <a:t>{</a:t>
              </a:r>
            </a:p>
            <a:p>
              <a:pPr indent="177800"/>
              <a:r>
                <a:rPr lang="en-US" altLang="ko-KR" sz="1600" dirty="0" smtClean="0">
                  <a:solidFill>
                    <a:srgbClr val="248C3D"/>
                  </a:solidFill>
                </a:rPr>
                <a:t>“handle”: ”6152”</a:t>
              </a:r>
            </a:p>
            <a:p>
              <a:pPr indent="177800"/>
              <a:r>
                <a:rPr lang="en-US" altLang="ko-KR" sz="1600" dirty="0" smtClean="0">
                  <a:solidFill>
                    <a:srgbClr val="248C3D"/>
                  </a:solidFill>
                </a:rPr>
                <a:t>“</a:t>
              </a:r>
              <a:r>
                <a:rPr lang="en-US" altLang="ko-KR" sz="1600" dirty="0" err="1" smtClean="0">
                  <a:solidFill>
                    <a:srgbClr val="248C3D"/>
                  </a:solidFill>
                </a:rPr>
                <a:t>params</a:t>
              </a:r>
              <a:r>
                <a:rPr lang="en-US" altLang="ko-KR" sz="1600" dirty="0" smtClean="0">
                  <a:solidFill>
                    <a:srgbClr val="248C3D"/>
                  </a:solidFill>
                </a:rPr>
                <a:t>”: { “type”: ”</a:t>
              </a:r>
              <a:r>
                <a:rPr lang="en-US" altLang="ko-KR" sz="1600" dirty="0" err="1" smtClean="0">
                  <a:solidFill>
                    <a:srgbClr val="248C3D"/>
                  </a:solidFill>
                </a:rPr>
                <a:t>sharedmemory</a:t>
              </a:r>
              <a:r>
                <a:rPr lang="en-US" altLang="ko-KR" sz="1600" dirty="0" smtClean="0">
                  <a:solidFill>
                    <a:srgbClr val="248C3D"/>
                  </a:solidFill>
                </a:rPr>
                <a:t>”, “source”: ”0” },</a:t>
              </a:r>
            </a:p>
            <a:p>
              <a:pPr indent="177800"/>
              <a:r>
                <a:rPr lang="en-US" altLang="ko-KR" sz="1600" dirty="0" smtClean="0">
                  <a:solidFill>
                    <a:srgbClr val="248C3D"/>
                  </a:solidFill>
                </a:rPr>
                <a:t>“</a:t>
              </a:r>
              <a:r>
                <a:rPr lang="en-US" altLang="ko-KR" sz="1600" dirty="0" err="1" smtClean="0">
                  <a:solidFill>
                    <a:srgbClr val="248C3D"/>
                  </a:solidFill>
                </a:rPr>
                <a:t>windowId</a:t>
              </a:r>
              <a:r>
                <a:rPr lang="en-US" altLang="ko-KR" sz="1600" dirty="0" smtClean="0">
                  <a:solidFill>
                    <a:srgbClr val="248C3D"/>
                  </a:solidFill>
                </a:rPr>
                <a:t>”: “_Window_Id_1”</a:t>
              </a:r>
              <a:endParaRPr lang="en-US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 smtClean="0">
                  <a:solidFill>
                    <a:srgbClr val="248C3D"/>
                  </a:solidFill>
                </a:rPr>
                <a:t>}</a:t>
              </a:r>
              <a:r>
                <a:rPr lang="en-US" altLang="ko-KR" sz="1600" dirty="0" smtClean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'</a:t>
              </a:r>
              <a:endParaRPr lang="ko-KR" altLang="ko-KR" sz="1600" dirty="0">
                <a:solidFill>
                  <a:srgbClr val="248C3D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37987" y="43815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 dirty="0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Camera </a:t>
            </a:r>
            <a:r>
              <a:rPr lang="ko-KR" altLang="en-US" dirty="0" smtClean="0"/>
              <a:t>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490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5686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4682830"/>
            <a:chOff x="3121296" y="903191"/>
            <a:chExt cx="9122955" cy="4682830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630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ko-KR" altLang="en-US" sz="24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카메라 로드</a:t>
              </a:r>
              <a:endParaRPr lang="ko-KR" altLang="ko-KR" sz="24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Media API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활용하여 카메라를 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uMS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에서 사용할 수 있도록 설정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239000" y="3017417"/>
            <a:ext cx="8839200" cy="5021683"/>
            <a:chOff x="7543800" y="4258128"/>
            <a:chExt cx="8839200" cy="5021683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543800" y="4334327"/>
              <a:ext cx="8839200" cy="4945484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luna</a:t>
              </a:r>
              <a:r>
                <a:rPr lang="en-US" altLang="ko-KR" sz="1600" dirty="0"/>
                <a:t>-send -n 1 luna://com.webos.media/load </a:t>
              </a:r>
              <a:r>
                <a:rPr lang="en-US" altLang="ko-KR" sz="1600" dirty="0">
                  <a:solidFill>
                    <a:srgbClr val="248C3D"/>
                  </a:solidFill>
                </a:rPr>
                <a:t>'{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uri</a:t>
              </a:r>
              <a:r>
                <a:rPr lang="en-US" altLang="ko-KR" sz="1600" dirty="0">
                  <a:solidFill>
                    <a:srgbClr val="248C3D"/>
                  </a:solidFill>
                </a:rPr>
                <a:t>":"camera://com.webos.service.camera2/7010",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"payload":{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   "option":{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      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appId</a:t>
              </a:r>
              <a:r>
                <a:rPr lang="en-US" altLang="ko-KR" sz="1600" dirty="0">
                  <a:solidFill>
                    <a:srgbClr val="248C3D"/>
                  </a:solidFill>
                </a:rPr>
                <a:t>":"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com.webos.app.mediaevents</a:t>
              </a:r>
              <a:r>
                <a:rPr lang="en-US" altLang="ko-KR" sz="1600" dirty="0">
                  <a:solidFill>
                    <a:srgbClr val="248C3D"/>
                  </a:solidFill>
                </a:rPr>
                <a:t>-test",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      "windowId":"_Window_Id_1",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      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videoDisplayMode</a:t>
              </a:r>
              <a:r>
                <a:rPr lang="en-US" altLang="ko-KR" sz="1600" dirty="0">
                  <a:solidFill>
                    <a:srgbClr val="248C3D"/>
                  </a:solidFill>
                </a:rPr>
                <a:t>":"Textured",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      "width":640,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      "height":480,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      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format":"JPEG</a:t>
              </a:r>
              <a:r>
                <a:rPr lang="en-US" altLang="ko-KR" sz="1600" dirty="0">
                  <a:solidFill>
                    <a:srgbClr val="248C3D"/>
                  </a:solidFill>
                </a:rPr>
                <a:t>",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      "frameRate":30,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      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memType</a:t>
              </a:r>
              <a:r>
                <a:rPr lang="en-US" altLang="ko-KR" sz="1600" dirty="0">
                  <a:solidFill>
                    <a:srgbClr val="248C3D"/>
                  </a:solidFill>
                </a:rPr>
                <a:t>":"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shmem</a:t>
              </a:r>
              <a:r>
                <a:rPr lang="en-US" altLang="ko-KR" sz="1600" dirty="0">
                  <a:solidFill>
                    <a:srgbClr val="248C3D"/>
                  </a:solidFill>
                </a:rPr>
                <a:t>",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      "memSrc":"7010"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   }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},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type":"camera</a:t>
              </a:r>
              <a:r>
                <a:rPr lang="en-US" altLang="ko-KR" sz="1600" dirty="0">
                  <a:solidFill>
                    <a:srgbClr val="248C3D"/>
                  </a:solidFill>
                </a:rPr>
                <a:t>"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}'</a:t>
              </a:r>
              <a:endParaRPr lang="ko-KR" altLang="ko-KR" sz="1600" dirty="0">
                <a:solidFill>
                  <a:srgbClr val="248C3D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37987" y="43815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 dirty="0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Camera </a:t>
            </a:r>
            <a:r>
              <a:rPr lang="ko-KR" altLang="en-US" dirty="0" smtClean="0"/>
              <a:t>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39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5686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7914483"/>
            <a:chOff x="3121296" y="903191"/>
            <a:chExt cx="9122955" cy="7914483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630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ko-KR" altLang="en-US" sz="24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영상 촬영</a:t>
              </a:r>
              <a:r>
                <a:rPr lang="en-US" altLang="ko-KR" sz="2400" dirty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 </a:t>
              </a:r>
              <a:r>
                <a:rPr lang="ko-KR" altLang="en-US" sz="24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및 종료</a:t>
              </a:r>
              <a:endParaRPr lang="ko-KR" altLang="ko-KR" sz="24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7478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로드한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카메라 장치를 사용해 영상을 녹화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로드한</a:t>
              </a:r>
              <a:r>
                <a:rPr lang="ko-KR" altLang="en-US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카메라 장치를 사용해 영상을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녹화 종료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239000" y="3017417"/>
            <a:ext cx="8839200" cy="2659483"/>
            <a:chOff x="7543800" y="4258128"/>
            <a:chExt cx="8839200" cy="2659483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543800" y="4334327"/>
              <a:ext cx="8839200" cy="2583284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luna</a:t>
              </a:r>
              <a:r>
                <a:rPr lang="en-US" altLang="ko-KR" sz="1600" dirty="0"/>
                <a:t>-send -n 1 luna://com.webos.media/startCameraRecord</a:t>
              </a:r>
              <a:r>
                <a:rPr lang="en-US" altLang="ko-KR" sz="1600" dirty="0">
                  <a:solidFill>
                    <a:srgbClr val="248C3D"/>
                  </a:solidFill>
                </a:rPr>
                <a:t> '{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mediaId</a:t>
              </a:r>
              <a:r>
                <a:rPr lang="en-US" altLang="ko-KR" sz="1600" dirty="0">
                  <a:solidFill>
                    <a:srgbClr val="248C3D"/>
                  </a:solidFill>
                </a:rPr>
                <a:t>" :" _</a:t>
              </a:r>
              <a:r>
                <a:rPr lang="en-US" altLang="ko-KR" sz="1600" dirty="0" smtClean="0">
                  <a:solidFill>
                    <a:srgbClr val="248C3D"/>
                  </a:solidFill>
                </a:rPr>
                <a:t>qN2tQFvckNDdCX" </a:t>
              </a:r>
              <a:r>
                <a:rPr lang="en-US" altLang="ko-KR" sz="1600" dirty="0">
                  <a:solidFill>
                    <a:srgbClr val="248C3D"/>
                  </a:solidFill>
                </a:rPr>
                <a:t>,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"location":"/media/internal/",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"format" :"MP4",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audio":true</a:t>
              </a:r>
              <a:r>
                <a:rPr lang="en-US" altLang="ko-KR" sz="1600" dirty="0">
                  <a:solidFill>
                    <a:srgbClr val="248C3D"/>
                  </a:solidFill>
                </a:rPr>
                <a:t>,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audioSrc</a:t>
              </a:r>
              <a:r>
                <a:rPr lang="en-US" altLang="ko-KR" sz="1600" dirty="0">
                  <a:solidFill>
                    <a:srgbClr val="248C3D"/>
                  </a:solidFill>
                </a:rPr>
                <a:t>":"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pcm_input</a:t>
              </a:r>
              <a:r>
                <a:rPr lang="en-US" altLang="ko-KR" sz="1600" dirty="0">
                  <a:solidFill>
                    <a:srgbClr val="248C3D"/>
                  </a:solidFill>
                </a:rPr>
                <a:t>"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}'</a:t>
              </a:r>
              <a:endParaRPr lang="ko-KR" altLang="ko-KR" sz="1600" dirty="0">
                <a:solidFill>
                  <a:srgbClr val="248C3D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37987" y="43815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 dirty="0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Camera </a:t>
            </a:r>
            <a:r>
              <a:rPr lang="ko-KR" altLang="en-US" dirty="0" smtClean="0"/>
              <a:t>설정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7239000" y="6667500"/>
            <a:ext cx="8839200" cy="1104543"/>
            <a:chOff x="7543800" y="4258128"/>
            <a:chExt cx="8839200" cy="1104543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7543800" y="4334327"/>
              <a:ext cx="8839200" cy="1028344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luna</a:t>
              </a:r>
              <a:r>
                <a:rPr lang="en-US" altLang="ko-KR" sz="1600" dirty="0"/>
                <a:t>-send -n 1 luna://com.webos.media/stopCameraRecord</a:t>
              </a:r>
              <a:r>
                <a:rPr lang="en-US" altLang="ko-KR" sz="1600" dirty="0">
                  <a:solidFill>
                    <a:srgbClr val="248C3D"/>
                  </a:solidFill>
                </a:rPr>
                <a:t> '{"mediaId</a:t>
              </a:r>
              <a:r>
                <a:rPr lang="en-US" altLang="ko-KR" sz="1600" dirty="0" smtClean="0">
                  <a:solidFill>
                    <a:srgbClr val="248C3D"/>
                  </a:solidFill>
                </a:rPr>
                <a:t>":</a:t>
              </a:r>
              <a:r>
                <a:rPr lang="en-US" altLang="ko-KR" sz="1600" dirty="0">
                  <a:solidFill>
                    <a:srgbClr val="248C3D"/>
                  </a:solidFill>
                </a:rPr>
                <a:t>"</a:t>
              </a:r>
              <a:r>
                <a:rPr lang="en-US" altLang="ko-KR" sz="1600" dirty="0" smtClean="0">
                  <a:solidFill>
                    <a:srgbClr val="248C3D"/>
                  </a:solidFill>
                </a:rPr>
                <a:t>_</a:t>
              </a:r>
              <a:r>
                <a:rPr lang="en-US" altLang="ko-KR" sz="1600" dirty="0">
                  <a:solidFill>
                    <a:srgbClr val="248C3D"/>
                  </a:solidFill>
                </a:rPr>
                <a:t>qN2tQFvckNDdCX"}'</a:t>
              </a:r>
              <a:endParaRPr lang="ko-KR" altLang="ko-KR" sz="1600" dirty="0">
                <a:solidFill>
                  <a:srgbClr val="248C3D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242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5686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6991154"/>
            <a:chOff x="3121296" y="903191"/>
            <a:chExt cx="9122955" cy="6991154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630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ko-KR" altLang="en-US" sz="24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화면 </a:t>
              </a:r>
              <a:r>
                <a:rPr lang="ko-KR" altLang="en-US" sz="2400" dirty="0" err="1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캡쳐</a:t>
              </a:r>
              <a:endParaRPr lang="ko-KR" altLang="ko-KR" sz="24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6555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로드한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카메라 장치를 사용하여 카메라 프리뷰 프레임을 </a:t>
              </a:r>
              <a:r>
                <a:rPr lang="ko-KR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캡쳐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239000" y="3017417"/>
            <a:ext cx="8839200" cy="2659483"/>
            <a:chOff x="7543800" y="4258128"/>
            <a:chExt cx="8839200" cy="2659483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543800" y="4334327"/>
              <a:ext cx="8839200" cy="2583284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luna</a:t>
              </a:r>
              <a:r>
                <a:rPr lang="en-US" altLang="ko-KR" sz="1600" dirty="0"/>
                <a:t>-send -n 1 luna://com.webos.media/takeCameraSnapshot '</a:t>
              </a:r>
              <a:r>
                <a:rPr lang="en-US" altLang="ko-KR" sz="1600" dirty="0">
                  <a:solidFill>
                    <a:srgbClr val="248C3D"/>
                  </a:solidFill>
                </a:rPr>
                <a:t>{</a:t>
              </a:r>
              <a:br>
                <a:rPr lang="en-US" altLang="ko-KR" sz="1600" dirty="0">
                  <a:solidFill>
                    <a:srgbClr val="248C3D"/>
                  </a:solidFill>
                </a:rPr>
              </a:br>
              <a:r>
                <a:rPr lang="en-US" altLang="ko-KR" sz="1600" dirty="0">
                  <a:solidFill>
                    <a:srgbClr val="248C3D"/>
                  </a:solidFill>
                </a:rPr>
                <a:t>   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mediaId</a:t>
              </a:r>
              <a:r>
                <a:rPr lang="en-US" altLang="ko-KR" sz="1600" dirty="0">
                  <a:solidFill>
                    <a:srgbClr val="248C3D"/>
                  </a:solidFill>
                </a:rPr>
                <a:t>":"",</a:t>
              </a:r>
              <a:br>
                <a:rPr lang="en-US" altLang="ko-KR" sz="1600" dirty="0">
                  <a:solidFill>
                    <a:srgbClr val="248C3D"/>
                  </a:solidFill>
                </a:rPr>
              </a:br>
              <a:r>
                <a:rPr lang="en-US" altLang="ko-KR" sz="1600" dirty="0">
                  <a:solidFill>
                    <a:srgbClr val="248C3D"/>
                  </a:solidFill>
                </a:rPr>
                <a:t>   "location":"/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tmp</a:t>
              </a:r>
              <a:r>
                <a:rPr lang="en-US" altLang="ko-KR" sz="1600" dirty="0">
                  <a:solidFill>
                    <a:srgbClr val="248C3D"/>
                  </a:solidFill>
                </a:rPr>
                <a:t>/",</a:t>
              </a:r>
              <a:br>
                <a:rPr lang="en-US" altLang="ko-KR" sz="1600" dirty="0">
                  <a:solidFill>
                    <a:srgbClr val="248C3D"/>
                  </a:solidFill>
                </a:rPr>
              </a:br>
              <a:r>
                <a:rPr lang="en-US" altLang="ko-KR" sz="1600" dirty="0">
                  <a:solidFill>
                    <a:srgbClr val="248C3D"/>
                  </a:solidFill>
                </a:rPr>
                <a:t>   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format":"jpg</a:t>
              </a:r>
              <a:r>
                <a:rPr lang="en-US" altLang="ko-KR" sz="1600" dirty="0">
                  <a:solidFill>
                    <a:srgbClr val="248C3D"/>
                  </a:solidFill>
                </a:rPr>
                <a:t>",</a:t>
              </a:r>
              <a:br>
                <a:rPr lang="en-US" altLang="ko-KR" sz="1600" dirty="0">
                  <a:solidFill>
                    <a:srgbClr val="248C3D"/>
                  </a:solidFill>
                </a:rPr>
              </a:br>
              <a:r>
                <a:rPr lang="en-US" altLang="ko-KR" sz="1600" dirty="0">
                  <a:solidFill>
                    <a:srgbClr val="248C3D"/>
                  </a:solidFill>
                </a:rPr>
                <a:t>   "width":640,</a:t>
              </a:r>
              <a:br>
                <a:rPr lang="en-US" altLang="ko-KR" sz="1600" dirty="0">
                  <a:solidFill>
                    <a:srgbClr val="248C3D"/>
                  </a:solidFill>
                </a:rPr>
              </a:br>
              <a:r>
                <a:rPr lang="en-US" altLang="ko-KR" sz="1600" dirty="0">
                  <a:solidFill>
                    <a:srgbClr val="248C3D"/>
                  </a:solidFill>
                </a:rPr>
                <a:t>   "height":480,</a:t>
              </a:r>
              <a:br>
                <a:rPr lang="en-US" altLang="ko-KR" sz="1600" dirty="0">
                  <a:solidFill>
                    <a:srgbClr val="248C3D"/>
                  </a:solidFill>
                </a:rPr>
              </a:br>
              <a:r>
                <a:rPr lang="en-US" altLang="ko-KR" sz="1600" dirty="0">
                  <a:solidFill>
                    <a:srgbClr val="248C3D"/>
                  </a:solidFill>
                </a:rPr>
                <a:t>   "pictureQuality":30</a:t>
              </a:r>
              <a:br>
                <a:rPr lang="en-US" altLang="ko-KR" sz="1600" dirty="0">
                  <a:solidFill>
                    <a:srgbClr val="248C3D"/>
                  </a:solidFill>
                </a:rPr>
              </a:br>
              <a:r>
                <a:rPr lang="en-US" altLang="ko-KR" sz="1600" dirty="0">
                  <a:solidFill>
                    <a:srgbClr val="248C3D"/>
                  </a:solidFill>
                </a:rPr>
                <a:t>}'</a:t>
              </a:r>
              <a:endParaRPr lang="ko-KR" altLang="ko-KR" sz="1600" dirty="0">
                <a:solidFill>
                  <a:srgbClr val="248C3D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37987" y="43815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 dirty="0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Camera </a:t>
            </a:r>
            <a:r>
              <a:rPr lang="ko-KR" altLang="en-US" dirty="0" smtClean="0"/>
              <a:t>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91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5686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6991154"/>
            <a:chOff x="3121296" y="903191"/>
            <a:chExt cx="9122955" cy="6991154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630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ko-KR" altLang="en-US" sz="24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카메라 연결 해제</a:t>
              </a:r>
              <a:endParaRPr lang="ko-KR" altLang="ko-KR" sz="24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6555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카메라 파이프라인 연결 해제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프리뷰 영상을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중지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카메라 장치를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종료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239000" y="3017417"/>
            <a:ext cx="8839200" cy="1135483"/>
            <a:chOff x="7543800" y="4258128"/>
            <a:chExt cx="8839200" cy="1135483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543800" y="4334327"/>
              <a:ext cx="8839200" cy="1059284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luna</a:t>
              </a:r>
              <a:r>
                <a:rPr lang="en-US" altLang="ko-KR" sz="1600" dirty="0"/>
                <a:t>-send -n 1 -f luna://com.webos.media/unload </a:t>
              </a:r>
              <a:r>
                <a:rPr lang="en-US" altLang="ko-KR" sz="1600" dirty="0">
                  <a:solidFill>
                    <a:srgbClr val="248C3D"/>
                  </a:solidFill>
                </a:rPr>
                <a:t>'{"mediaId":"_Pvzj2FRn42sL99"}'</a:t>
              </a:r>
              <a:endParaRPr lang="ko-KR" altLang="ko-KR" sz="1600" dirty="0">
                <a:solidFill>
                  <a:srgbClr val="248C3D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37987" y="43815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 dirty="0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Camera </a:t>
            </a:r>
            <a:r>
              <a:rPr lang="ko-KR" altLang="en-US" dirty="0" smtClean="0"/>
              <a:t>설정</a:t>
            </a:r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221738" y="5181753"/>
            <a:ext cx="8839200" cy="1135483"/>
            <a:chOff x="7543800" y="4258128"/>
            <a:chExt cx="8839200" cy="1135483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7543800" y="4334327"/>
              <a:ext cx="8839200" cy="1059284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luna</a:t>
              </a:r>
              <a:r>
                <a:rPr lang="en-US" altLang="ko-KR" sz="1600" dirty="0"/>
                <a:t>-send -n 1 -f luna://com.webos.service.camera2/stopPreview </a:t>
              </a:r>
              <a:r>
                <a:rPr lang="en-US" altLang="ko-KR" sz="1600" dirty="0">
                  <a:solidFill>
                    <a:srgbClr val="248C3D"/>
                  </a:solidFill>
                </a:rPr>
                <a:t>'{"handle":9383}'</a:t>
              </a:r>
              <a:endParaRPr lang="ko-KR" altLang="ko-KR" sz="1600" dirty="0">
                <a:solidFill>
                  <a:srgbClr val="248C3D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239000" y="7591858"/>
            <a:ext cx="8839200" cy="1135483"/>
            <a:chOff x="7543800" y="4258128"/>
            <a:chExt cx="8839200" cy="113548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7543800" y="4334327"/>
              <a:ext cx="8839200" cy="1059284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luna</a:t>
              </a:r>
              <a:r>
                <a:rPr lang="en-US" altLang="ko-KR" sz="1600" dirty="0"/>
                <a:t>-send -n 1 -f luna://com.webos.service.camera2/close </a:t>
              </a:r>
              <a:r>
                <a:rPr lang="en-US" altLang="ko-KR" sz="1600" dirty="0">
                  <a:solidFill>
                    <a:srgbClr val="248C3D"/>
                  </a:solidFill>
                </a:rPr>
                <a:t>'{"handle":886}'</a:t>
              </a:r>
              <a:endParaRPr lang="ko-KR" altLang="ko-KR" sz="1600" dirty="0">
                <a:solidFill>
                  <a:srgbClr val="248C3D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3542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8" y="3467100"/>
            <a:ext cx="41193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Media</a:t>
            </a:r>
          </a:p>
          <a:p>
            <a:r>
              <a:rPr lang="en-US" altLang="ko-KR" dirty="0" smtClean="0"/>
              <a:t>Framework 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1400970"/>
            <a:chOff x="3121296" y="903191"/>
            <a:chExt cx="9122955" cy="1400970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Media Framework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965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OSE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에서 미디어 스트리밍 처리와 미디어 기기와의 연결과 같은 멀티미디어 관리 기능을 미디어 프레임워크를 통해 제공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570821" y="4073783"/>
            <a:ext cx="9115176" cy="1984117"/>
            <a:chOff x="3076823" y="3839130"/>
            <a:chExt cx="9115176" cy="1984117"/>
          </a:xfrm>
        </p:grpSpPr>
        <p:sp>
          <p:nvSpPr>
            <p:cNvPr id="20" name="직사각형 19"/>
            <p:cNvSpPr/>
            <p:nvPr/>
          </p:nvSpPr>
          <p:spPr>
            <a:xfrm>
              <a:off x="3076823" y="3839130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주요 요소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302104" y="4345919"/>
              <a:ext cx="888989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uMediaServer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(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uMS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g-media-pipeline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GStreamer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2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5686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0745400" cy="2374505"/>
            <a:chOff x="3121296" y="903191"/>
            <a:chExt cx="9122955" cy="2374505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6306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ko-KR" altLang="en-US" sz="230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카메라 서비스</a:t>
              </a:r>
              <a:endParaRPr lang="ko-KR" altLang="en-US" sz="23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OSE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대상 기기에 연결된 카메라 장치를 제어하여 프리뷰 확인 및 이미지 촬영을 할 수 있는 인터페이스를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제공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(</a:t>
              </a:r>
              <a:r>
                <a:rPr lang="en-US" altLang="ko-KR" sz="2000" dirty="0" smtClean="0"/>
                <a:t>com.webos.service.camera2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실시간 카메라 프리뷰 영상 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이미지 </a:t>
              </a: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캡쳐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사진 촬영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),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카메라 설정 변경 등의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작업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지원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62000" y="4381500"/>
            <a:ext cx="4724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Camera Service</a:t>
            </a:r>
            <a:endParaRPr lang="en-US" altLang="ko-KR" dirty="0"/>
          </a:p>
        </p:txBody>
      </p:sp>
      <p:pic>
        <p:nvPicPr>
          <p:cNvPr id="15362" name="Picture 2" descr="C:\Users\hooniee.lee\AppData\Local\Temp\SNAGHTMLa710dd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508" y="4236941"/>
            <a:ext cx="10238944" cy="457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552000" y="1888587"/>
            <a:ext cx="5944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Camera </a:t>
            </a:r>
            <a:r>
              <a:rPr lang="en-US" altLang="ko-KR" sz="23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Sevice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API </a:t>
            </a:r>
            <a:r>
              <a:rPr lang="ko-KR" altLang="en-US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설명 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 camera </a:t>
            </a:r>
            <a:r>
              <a:rPr lang="en-US" altLang="ko-KR" sz="23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api</a:t>
            </a:r>
            <a:r>
              <a:rPr lang="ko-KR" altLang="en-US" sz="23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</a:t>
            </a:r>
            <a:r>
              <a:rPr lang="ko-KR" altLang="en-US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변경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82673"/>
              </p:ext>
            </p:extLst>
          </p:nvPr>
        </p:nvGraphicFramePr>
        <p:xfrm>
          <a:off x="6781800" y="2562096"/>
          <a:ext cx="9668837" cy="6055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2907"/>
                <a:gridCol w="785593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API</a:t>
                      </a:r>
                      <a:endParaRPr lang="ko-KR" altLang="en-US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설명</a:t>
                      </a:r>
                      <a:endParaRPr lang="ko-KR" altLang="en-US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close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카메라와 </a:t>
                      </a:r>
                      <a:r>
                        <a:rPr lang="en-US" altLang="ko-KR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webOS</a:t>
                      </a:r>
                      <a:r>
                        <a:rPr lang="en-US" altLang="ko-KR" sz="1700" baseline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700" baseline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기기의 연결을 종료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getCameraList</a:t>
                      </a:r>
                      <a:endParaRPr lang="ko-KR" altLang="en-US" sz="170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webOS</a:t>
                      </a:r>
                      <a:r>
                        <a:rPr lang="ko-KR" altLang="en-US" sz="1700" baseline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기기에 연결된 카메라 정보를 확인 </a:t>
                      </a:r>
                      <a:endParaRPr lang="en-US" altLang="ko-KR" sz="1700" baseline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baseline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기기에 연결된 카메라의 </a:t>
                      </a:r>
                      <a:r>
                        <a:rPr lang="en-US" altLang="ko-KR" sz="1700" baseline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IDs</a:t>
                      </a:r>
                      <a:r>
                        <a:rPr lang="ko-KR" altLang="en-US" sz="1700" baseline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전체를 확인 가능 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startPreview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카메라 스트리밍을 열어 지정된 화면에 미리 보기를 표시</a:t>
                      </a:r>
                      <a:endParaRPr lang="en-US" altLang="ko-KR" sz="170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이미지 해상도와 형식을 설정하려면 </a:t>
                      </a:r>
                      <a:r>
                        <a:rPr lang="en-US" altLang="ko-KR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setFormat()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메서드를 사용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startCapture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카메라를 사용하여 이미지 캡처를 시작</a:t>
                      </a:r>
                      <a:endParaRPr lang="en-US" altLang="ko-KR" sz="170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캡처된 이미지는 </a:t>
                      </a:r>
                      <a:r>
                        <a:rPr lang="en-US" altLang="ko-KR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"path"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매개변수에 지정된 위치에 별도의 파일로 저장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setFormat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미리보기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스트림의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크기와 형식을 설정</a:t>
                      </a:r>
                      <a:endParaRPr lang="en-US" altLang="ko-KR" sz="170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프레임의 </a:t>
                      </a:r>
                      <a:r>
                        <a:rPr lang="ko-KR" altLang="en-US" sz="1700" b="1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높이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와 </a:t>
                      </a:r>
                      <a:r>
                        <a:rPr lang="ko-KR" altLang="en-US" sz="1700" b="1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너비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en-US" altLang="ko-KR" sz="1700" b="1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700" b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데이터가 공유 버퍼에 기록되는 형식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이 포함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open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카메라와 </a:t>
                      </a:r>
                      <a:r>
                        <a:rPr lang="en-US" altLang="ko-KR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webOS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기기의 연결을 설정 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stopCapture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카메라가 이미지를 </a:t>
                      </a: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캡처하는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것을 중지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stopPreview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카메라 </a:t>
                      </a: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스트리밍을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끄고 </a:t>
                      </a: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미리보기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표시를 마침</a:t>
                      </a:r>
                      <a:endParaRPr lang="en-US" altLang="ko-KR" sz="170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startPreview</a:t>
                      </a:r>
                      <a:r>
                        <a:rPr lang="en-US" altLang="ko-KR" sz="1700" baseline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700" baseline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호출 후 </a:t>
                      </a:r>
                      <a:r>
                        <a:rPr lang="en-US" altLang="ko-KR" sz="1700" baseline="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stopPreview</a:t>
                      </a:r>
                      <a:r>
                        <a:rPr lang="ko-KR" altLang="en-US" sz="1700" baseline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통해 스트리밍 및 미리보기 중지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0" y="4381500"/>
            <a:ext cx="4724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 dirty="0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Camera Service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11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7987" y="47625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Media Indexer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10745400" cy="3297835"/>
            <a:chOff x="3121296" y="903191"/>
            <a:chExt cx="9122955" cy="3297835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6306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ko-KR" altLang="en-US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미디어 </a:t>
              </a:r>
              <a:r>
                <a:rPr lang="ko-KR" altLang="en-US" sz="2300" dirty="0" err="1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인덱서</a:t>
              </a:r>
              <a:endParaRPr lang="ko-KR" altLang="en-US" sz="23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OSE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에서는 내부 저장소 및 외부 저장소에 저장된 오디오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비디오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이미지 파일을 </a:t>
              </a: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스캔하여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해당 파일들의 목록을 표시하는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기능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(</a:t>
              </a: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com.webos.service.mediaindexer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API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대상 기기에 연결된 저장 장치가 어떤 것이 있는지 목록을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표시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저장 장치 내에 존재하는 오디오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비디오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이미지 파일들의 목록을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미디어 파일들의 제목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타입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경로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아티스트 등 메타 데이터 정보를 취득할 수 있는 </a:t>
              </a: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메서드도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제공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162800" y="6972300"/>
            <a:ext cx="8839200" cy="1135483"/>
            <a:chOff x="7543800" y="4258128"/>
            <a:chExt cx="8839200" cy="1135483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7"/>
              <a:ext cx="8839200" cy="1059284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luna</a:t>
              </a:r>
              <a:r>
                <a:rPr lang="en-US" altLang="ko-KR" sz="1600" dirty="0"/>
                <a:t>-send -n 2 -f luna://com.webos.service.mediaindexer/getDeviceList </a:t>
              </a:r>
              <a:r>
                <a:rPr lang="en-US" altLang="ko-KR" sz="1600" dirty="0">
                  <a:solidFill>
                    <a:srgbClr val="248C3D"/>
                  </a:solidFill>
                </a:rPr>
                <a:t>'{"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subscribe":true</a:t>
              </a:r>
              <a:r>
                <a:rPr lang="en-US" altLang="ko-KR" sz="1600" dirty="0">
                  <a:solidFill>
                    <a:srgbClr val="248C3D"/>
                  </a:solidFill>
                </a:rPr>
                <a:t>}'</a:t>
              </a:r>
              <a:endParaRPr lang="ko-KR" altLang="ko-KR" sz="1600" dirty="0">
                <a:solidFill>
                  <a:srgbClr val="248C3D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552000" y="5880531"/>
            <a:ext cx="10745400" cy="939369"/>
            <a:chOff x="3121296" y="903191"/>
            <a:chExt cx="9122955" cy="939369"/>
          </a:xfrm>
        </p:grpSpPr>
        <p:sp>
          <p:nvSpPr>
            <p:cNvPr id="15" name="직사각형 14"/>
            <p:cNvSpPr/>
            <p:nvPr/>
          </p:nvSpPr>
          <p:spPr>
            <a:xfrm>
              <a:off x="3121296" y="903191"/>
              <a:ext cx="66306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ko-KR" altLang="en-US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저장소 정보 확인</a:t>
              </a:r>
              <a:endParaRPr lang="ko-KR" altLang="en-US" sz="23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기기에 연결되어 있는 저장소 정보 확인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91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7987" y="47625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Media Indexer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107454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6306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ko-KR" altLang="en-US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미디어 스캔</a:t>
              </a:r>
              <a:endParaRPr lang="ko-KR" altLang="en-US" sz="23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특정 경로에 있는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media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아이템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스캔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239000" y="3086100"/>
            <a:ext cx="8839200" cy="1135483"/>
            <a:chOff x="7543800" y="4258128"/>
            <a:chExt cx="8839200" cy="1135483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7"/>
              <a:ext cx="8839200" cy="1059284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 smtClean="0"/>
                <a:t>luna</a:t>
              </a:r>
              <a:r>
                <a:rPr lang="en-US" altLang="ko-KR" sz="1600" dirty="0" smtClean="0"/>
                <a:t>-send -n 1 -f luna://com.webos.service.mediaindexer/requestMediaScan </a:t>
              </a:r>
              <a:r>
                <a:rPr lang="en-US" altLang="ko-KR" sz="1600" dirty="0" smtClean="0">
                  <a:solidFill>
                    <a:srgbClr val="248C3D"/>
                  </a:solidFill>
                </a:rPr>
                <a:t>'{"path": "/media"}'</a:t>
              </a:r>
              <a:endParaRPr lang="en-US" altLang="ko-KR" sz="1600" dirty="0">
                <a:solidFill>
                  <a:srgbClr val="248C3D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552000" y="4718820"/>
            <a:ext cx="10745400" cy="1912841"/>
            <a:chOff x="3121296" y="903191"/>
            <a:chExt cx="9122955" cy="1912841"/>
          </a:xfrm>
        </p:grpSpPr>
        <p:sp>
          <p:nvSpPr>
            <p:cNvPr id="15" name="직사각형 14"/>
            <p:cNvSpPr/>
            <p:nvPr/>
          </p:nvSpPr>
          <p:spPr>
            <a:xfrm>
              <a:off x="3121296" y="903191"/>
              <a:ext cx="66306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ko-KR" altLang="en-US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오디오 아이템 정보 확인</a:t>
              </a:r>
              <a:endParaRPr lang="ko-KR" altLang="en-US" sz="23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354356" y="1338704"/>
              <a:ext cx="888989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오디오 정보 확인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uri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경로로 확인이 가능하며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subscribe 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등록도 가능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239000" y="6446417"/>
            <a:ext cx="8839200" cy="1135483"/>
            <a:chOff x="7543800" y="4258128"/>
            <a:chExt cx="8839200" cy="1135483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543800" y="4334327"/>
              <a:ext cx="8839200" cy="1059284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luna</a:t>
              </a:r>
              <a:r>
                <a:rPr lang="en-US" altLang="ko-KR" sz="1600" dirty="0"/>
                <a:t>-send -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-f luna://com.webos.service.mediaindexer/getAudioList </a:t>
              </a:r>
              <a:r>
                <a:rPr lang="en-US" altLang="ko-KR" sz="1600" dirty="0">
                  <a:solidFill>
                    <a:srgbClr val="248C3D"/>
                  </a:solidFill>
                </a:rPr>
                <a:t>'{"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subscribe":true</a:t>
              </a:r>
              <a:r>
                <a:rPr lang="en-US" altLang="ko-KR" sz="1600" dirty="0">
                  <a:solidFill>
                    <a:srgbClr val="248C3D"/>
                  </a:solidFill>
                </a:rPr>
                <a:t>}'</a:t>
              </a: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4015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5686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0745400" cy="2374505"/>
            <a:chOff x="3121296" y="903191"/>
            <a:chExt cx="9122955" cy="2374505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6306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ko-KR" altLang="en-US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오디오 서비스</a:t>
              </a:r>
              <a:endParaRPr lang="ko-KR" altLang="en-US" sz="23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OSE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에서 제공하는 오디오 서비스를 사용하여 특정 오디오 소스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</a:t>
              </a: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유튜브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등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)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의 출력을 어떤 오디오 디바이스로 송출할 것인지 결정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오디오 출력 속성을 변경하는 등의 작업을 수행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설정 정책을 관리하는 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com.webos.service.audio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API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이용해 </a:t>
              </a: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오디어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관련 설정 작업을 수행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37987" y="43815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/>
          </a:p>
          <a:p>
            <a:r>
              <a:rPr lang="en-US" altLang="ko-KR" dirty="0" smtClean="0"/>
              <a:t>-</a:t>
            </a:r>
          </a:p>
          <a:p>
            <a:r>
              <a:rPr lang="ko-KR" altLang="en-US" dirty="0" smtClean="0"/>
              <a:t>오디오 제어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6826508" y="5555308"/>
            <a:ext cx="8839200" cy="1828649"/>
            <a:chOff x="7543800" y="4258128"/>
            <a:chExt cx="8839200" cy="182864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543800" y="4334327"/>
              <a:ext cx="8839200" cy="1752450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luna</a:t>
              </a:r>
              <a:r>
                <a:rPr lang="en-US" altLang="ko-KR" sz="1600" dirty="0"/>
                <a:t>-send -n 1 -f luna://com.webos.service.audio/systemsounds/playFeedback </a:t>
              </a:r>
              <a:r>
                <a:rPr lang="en-US" altLang="ko-KR" sz="1600" dirty="0">
                  <a:solidFill>
                    <a:srgbClr val="248C3D"/>
                  </a:solidFill>
                </a:rPr>
                <a:t>'{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"name":"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voicestart</a:t>
              </a:r>
              <a:r>
                <a:rPr lang="en-US" altLang="ko-KR" sz="1600" dirty="0">
                  <a:solidFill>
                    <a:srgbClr val="248C3D"/>
                  </a:solidFill>
                </a:rPr>
                <a:t>",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"sink":"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pfeedback</a:t>
              </a:r>
              <a:r>
                <a:rPr lang="en-US" altLang="ko-KR" sz="1600" dirty="0">
                  <a:solidFill>
                    <a:srgbClr val="248C3D"/>
                  </a:solidFill>
                </a:rPr>
                <a:t>",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play":true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}'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539300" y="4907416"/>
            <a:ext cx="7809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사용 예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1. </a:t>
            </a:r>
            <a:r>
              <a:rPr lang="ko-KR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시스템 경고음을 발생</a:t>
            </a:r>
            <a:endParaRPr lang="ko-KR" altLang="en-US" sz="2300" b="1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81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5686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552000" y="1888587"/>
            <a:ext cx="7809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사용 예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2. </a:t>
            </a:r>
            <a:r>
              <a:rPr lang="ko-KR" altLang="en-US" sz="2300" dirty="0" err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헤드셋</a:t>
            </a:r>
            <a:r>
              <a:rPr lang="ko-KR" altLang="en-US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연결 </a:t>
            </a:r>
            <a:r>
              <a:rPr lang="ko-KR" altLang="en-US" sz="2300" dirty="0" err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이벤트음</a:t>
            </a:r>
            <a:r>
              <a:rPr lang="ko-KR" altLang="en-US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발생</a:t>
            </a:r>
            <a:endParaRPr lang="ko-KR" altLang="en-US" sz="2300" b="1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987" y="43815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/>
          </a:p>
          <a:p>
            <a:r>
              <a:rPr lang="en-US" altLang="ko-KR" dirty="0" smtClean="0"/>
              <a:t>-</a:t>
            </a:r>
          </a:p>
          <a:p>
            <a:r>
              <a:rPr lang="ko-KR" altLang="en-US" dirty="0" smtClean="0"/>
              <a:t>오디오 제어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6826508" y="2551997"/>
            <a:ext cx="8839200" cy="915103"/>
            <a:chOff x="7543800" y="4258128"/>
            <a:chExt cx="8839200" cy="91510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543800" y="4334327"/>
              <a:ext cx="8839200" cy="838904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luna</a:t>
              </a:r>
              <a:r>
                <a:rPr lang="en-US" altLang="ko-KR" sz="1600" dirty="0"/>
                <a:t>-send -n 1 luna://com.webos.service.audio/udev/event </a:t>
              </a:r>
              <a:r>
                <a:rPr lang="en-US" altLang="ko-KR" sz="1600" dirty="0">
                  <a:solidFill>
                    <a:srgbClr val="248C3D"/>
                  </a:solidFill>
                </a:rPr>
                <a:t>'{"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event":"headset-inserted</a:t>
              </a:r>
              <a:r>
                <a:rPr lang="en-US" altLang="ko-KR" sz="1600" dirty="0">
                  <a:solidFill>
                    <a:srgbClr val="248C3D"/>
                  </a:solidFill>
                </a:rPr>
                <a:t>"}'</a:t>
              </a:r>
              <a:endParaRPr lang="ko-KR" altLang="ko-KR" sz="1600" dirty="0">
                <a:solidFill>
                  <a:srgbClr val="248C3D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839208" y="4567727"/>
            <a:ext cx="8839200" cy="2255151"/>
            <a:chOff x="7543800" y="4258128"/>
            <a:chExt cx="8839200" cy="2255151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7543800" y="4334327"/>
              <a:ext cx="8839200" cy="2178952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luna</a:t>
              </a:r>
              <a:r>
                <a:rPr lang="en-US" altLang="ko-KR" sz="1600" dirty="0"/>
                <a:t>-send -f -n 1 luna://com.webos.service.audio/master/setVolume </a:t>
              </a:r>
              <a:r>
                <a:rPr lang="en-US" altLang="ko-KR" sz="1600" dirty="0">
                  <a:solidFill>
                    <a:srgbClr val="248C3D"/>
                  </a:solidFill>
                </a:rPr>
                <a:t>'{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soundOutput</a:t>
              </a:r>
              <a:r>
                <a:rPr lang="en-US" altLang="ko-KR" sz="1600" dirty="0">
                  <a:solidFill>
                    <a:srgbClr val="248C3D"/>
                  </a:solidFill>
                </a:rPr>
                <a:t>":"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alsa</a:t>
              </a:r>
              <a:r>
                <a:rPr lang="en-US" altLang="ko-KR" sz="1600" dirty="0">
                  <a:solidFill>
                    <a:srgbClr val="248C3D"/>
                  </a:solidFill>
                </a:rPr>
                <a:t>",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"volume":57,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   "sessionId":0</a:t>
              </a:r>
              <a:endParaRPr lang="ko-KR" altLang="ko-KR" sz="1600" dirty="0">
                <a:solidFill>
                  <a:srgbClr val="248C3D"/>
                </a:solidFill>
              </a:endParaRPr>
            </a:p>
            <a:p>
              <a:r>
                <a:rPr lang="en-US" altLang="ko-KR" sz="1600" dirty="0">
                  <a:solidFill>
                    <a:srgbClr val="248C3D"/>
                  </a:solidFill>
                </a:rPr>
                <a:t>}'</a:t>
              </a:r>
              <a:endParaRPr lang="ko-KR" altLang="ko-KR" sz="1600" dirty="0">
                <a:solidFill>
                  <a:srgbClr val="248C3D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552000" y="3919835"/>
            <a:ext cx="7809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4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사용 예</a:t>
            </a:r>
            <a:r>
              <a:rPr lang="en-US" altLang="ko-KR" sz="24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3. </a:t>
            </a:r>
            <a:r>
              <a:rPr lang="ko-KR" altLang="en-US" sz="24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마스터 볼륨 조절</a:t>
            </a:r>
            <a:endParaRPr lang="ko-KR" altLang="en-US" sz="2400" b="1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3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5686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0745400" cy="3759500"/>
            <a:chOff x="3121296" y="903191"/>
            <a:chExt cx="9122955" cy="3759500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6306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ko-KR" altLang="en-US" sz="230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오디오 포커스 메니저</a:t>
              </a:r>
              <a:endParaRPr lang="ko-KR" altLang="en-US" sz="23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com.webos.service.audiofocusmanager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API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통해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제공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여러 </a:t>
              </a: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앱에서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동시에 오디오 리소스를 사용하려 할 때 오디오 리소스를 쉽게 접근하고 제어할 수 있도록 돕는 인터페이스를 제공하는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서비스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지원 기능 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여러 </a:t>
              </a: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앱에서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동시에 오디오 리소스를 사용하려 할 때 충돌을 피하기 위한 지침을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제안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오디오 리소스를 사용할 수 있는지 여부를 </a:t>
              </a:r>
              <a:r>
                <a:rPr lang="ko-KR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앱에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노티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우선 순위에 따라 가장 최근에 오디오 리소스를 요청한 </a:t>
              </a:r>
              <a:r>
                <a:rPr lang="ko-KR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앱에게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오디오 리소스를 부여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37987" y="43815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/>
          </a:p>
          <a:p>
            <a:r>
              <a:rPr lang="en-US" altLang="ko-KR" dirty="0" smtClean="0"/>
              <a:t>-</a:t>
            </a:r>
          </a:p>
          <a:p>
            <a:r>
              <a:rPr lang="ko-KR" altLang="en-US" dirty="0" smtClean="0"/>
              <a:t>오디오 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95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90638">
            <a:off x="654494" y="-1142016"/>
            <a:ext cx="4419788" cy="12571033"/>
            <a:chOff x="0" y="0"/>
            <a:chExt cx="1164059" cy="3310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4059" cy="3310889"/>
            </a:xfrm>
            <a:custGeom>
              <a:avLst/>
              <a:gdLst/>
              <a:ahLst/>
              <a:cxnLst/>
              <a:rect l="l" t="t" r="r" b="b"/>
              <a:pathLst>
                <a:path w="1164059" h="3310889">
                  <a:moveTo>
                    <a:pt x="0" y="0"/>
                  </a:moveTo>
                  <a:lnTo>
                    <a:pt x="1164059" y="0"/>
                  </a:lnTo>
                  <a:lnTo>
                    <a:pt x="1164059" y="3310889"/>
                  </a:lnTo>
                  <a:lnTo>
                    <a:pt x="0" y="33108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64059" cy="33489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1510385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4200009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79"/>
                </a:lnTo>
                <a:lnTo>
                  <a:pt x="0" y="2729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92475" y="3238040"/>
            <a:ext cx="7593140" cy="5315198"/>
          </a:xfrm>
          <a:custGeom>
            <a:avLst/>
            <a:gdLst/>
            <a:ahLst/>
            <a:cxnLst/>
            <a:rect l="l" t="t" r="r" b="b"/>
            <a:pathLst>
              <a:path w="7593140" h="5315198">
                <a:moveTo>
                  <a:pt x="0" y="0"/>
                </a:moveTo>
                <a:lnTo>
                  <a:pt x="7593140" y="0"/>
                </a:lnTo>
                <a:lnTo>
                  <a:pt x="7593140" y="5315199"/>
                </a:lnTo>
                <a:lnTo>
                  <a:pt x="0" y="5315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490515" y="2164333"/>
            <a:ext cx="7039769" cy="175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670"/>
              </a:lnSpc>
            </a:pPr>
            <a:r>
              <a:rPr lang="en-US" sz="10478" dirty="0" smtClean="0">
                <a:solidFill>
                  <a:srgbClr val="C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Question</a:t>
            </a:r>
            <a:endParaRPr lang="en-US" sz="10478" dirty="0">
              <a:solidFill>
                <a:srgbClr val="C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7" name="AutoShape 17"/>
          <p:cNvSpPr/>
          <p:nvPr/>
        </p:nvSpPr>
        <p:spPr>
          <a:xfrm rot="3487">
            <a:off x="792492" y="8510376"/>
            <a:ext cx="9389421" cy="0"/>
          </a:xfrm>
          <a:prstGeom prst="line">
            <a:avLst/>
          </a:prstGeom>
          <a:ln w="38100" cap="flat">
            <a:solidFill>
              <a:srgbClr val="243E4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8" y="3467100"/>
            <a:ext cx="41193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Media</a:t>
            </a:r>
          </a:p>
          <a:p>
            <a:r>
              <a:rPr lang="en-US" altLang="ko-KR" dirty="0" smtClean="0"/>
              <a:t>Framework 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1400970"/>
            <a:chOff x="3121296" y="903191"/>
            <a:chExt cx="9122955" cy="1400970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지원 포맷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965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OSE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에서 미디어 스트리밍 처리와 미디어 기기와의 연결과 같은 멀티미디어 관리 기능을 미디어 프레임워크를 통해 제공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pic>
        <p:nvPicPr>
          <p:cNvPr id="2050" name="Picture 2" descr="C:\Users\hooniee.lee\AppData\Local\Temp\SNAGHTML3daee25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528" y="3619500"/>
            <a:ext cx="7361872" cy="359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0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8" y="3467100"/>
            <a:ext cx="41193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Media</a:t>
            </a:r>
          </a:p>
          <a:p>
            <a:r>
              <a:rPr lang="en-US" altLang="ko-KR" dirty="0" smtClean="0"/>
              <a:t>Framework 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1451176"/>
            <a:chOff x="3121296" y="903191"/>
            <a:chExt cx="9122955" cy="1451176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지원 플레이어 형식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OSE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에서 미디어 스트리밍 처리와 미디어 기기와의 연결과 같은 멀티미디어 관리 기능을 미디어 프레임워크를 통해 제공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785060" y="3822957"/>
            <a:ext cx="9144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x-none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URI 플레이어</a:t>
            </a:r>
            <a:r>
              <a: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x-none" altLang="ko-KR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managed </a:t>
            </a:r>
            <a:r>
              <a:rPr lang="x-none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case</a:t>
            </a:r>
            <a:r>
              <a: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"/>
            </a:pPr>
            <a:r>
              <a:rPr lang="x-none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URI 기반 미디어 데이터를 재생하는 데 사용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"/>
            </a:pPr>
            <a:r>
              <a:rPr lang="x-none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uMS를 통하여 전달된 미디어 재생 요청을 처리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endParaRPr lang="ko-KR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x-none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Buffer 플레이어</a:t>
            </a:r>
            <a:r>
              <a:rPr lang="en-US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x-none" altLang="ko-KR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unmanaged </a:t>
            </a:r>
            <a:r>
              <a:rPr lang="x-none" altLang="ko-KR" sz="20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case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)</a:t>
            </a:r>
            <a:endParaRPr lang="en-US" altLang="ko-KR" sz="2000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"/>
            </a:pPr>
            <a:r>
              <a:rPr lang="x-none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버퍼 기반 미디어 데이터를 재생하는 데 사용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"/>
            </a:pPr>
            <a:r>
              <a:rPr lang="x-none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uMS를 경유하지 않고 직접 미디어 파이프라인에 미디어 요청을 전달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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Times New Roman" panose="02020603050405020304" pitchFamily="18" charset="0"/>
              </a:rPr>
              <a:t>일반적으로 네이티브 앱에서의 미디어 요청을 처리할 때 사용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"/>
            </a:pPr>
            <a:endParaRPr lang="ko-KR" altLang="ko-KR" sz="2000" dirty="0">
              <a:effectLst/>
              <a:latin typeface="LG스마트체2.0 Regular" panose="020B0600000101010101" pitchFamily="50" charset="-127"/>
              <a:ea typeface="LG스마트체2.0 Regular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실행 단추: 앞으로 또는 다음 3">
            <a:hlinkClick r:id="rId4" action="ppaction://hlinksldjump" highlightClick="1"/>
          </p:cNvPr>
          <p:cNvSpPr/>
          <p:nvPr/>
        </p:nvSpPr>
        <p:spPr>
          <a:xfrm>
            <a:off x="15163800" y="5753100"/>
            <a:ext cx="511155" cy="4572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34671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Web Standard 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2374505"/>
            <a:chOff x="3121296" y="903191"/>
            <a:chExt cx="9122955" cy="2374505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en-US" altLang="ko-KR" sz="2300" dirty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Web 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Standards</a:t>
              </a:r>
              <a:endParaRPr lang="ko-KR" altLang="en-US" sz="23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웹 사이트를 작성하는 데 사용하는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기술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(HTML, </a:t>
              </a: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Javascript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CSS)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웹 상의 멀티미디어에는 이미지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사운드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음악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비디오 등 브라우저에서 웹 표준에 따라 멀티미디어 처리를 위한 기술 지원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OSE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의 웹 앱에서도 웹 표준 기술을 이용한 멀티미디어 구현 가능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pic>
        <p:nvPicPr>
          <p:cNvPr id="1028" name="Picture 4" descr="C:\Users\hooniee.lee\AppData\Local\Temp\SNAGHTML531d83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837" y="5896152"/>
            <a:ext cx="8385963" cy="130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552000" y="5262127"/>
            <a:ext cx="144462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b="1" dirty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ko-KR" altLang="en-US" sz="23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지원 포맷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02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7987" y="3924300"/>
            <a:ext cx="4343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HTML Elements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989511"/>
            <a:chOff x="3121296" y="903191"/>
            <a:chExt cx="9122955" cy="989511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&lt;video&gt; Element</a:t>
              </a:r>
              <a:endParaRPr lang="ko-KR" altLang="en-US" sz="23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HTML &lt;video&gt;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요소를 사용하여 웹 문서 안에 비디오 콘텐츠를 삽입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552000" y="5438659"/>
            <a:ext cx="9122955" cy="989511"/>
            <a:chOff x="3121296" y="903191"/>
            <a:chExt cx="9122955" cy="989511"/>
          </a:xfrm>
        </p:grpSpPr>
        <p:sp>
          <p:nvSpPr>
            <p:cNvPr id="11" name="직사각형 10"/>
            <p:cNvSpPr/>
            <p:nvPr/>
          </p:nvSpPr>
          <p:spPr>
            <a:xfrm>
              <a:off x="3121296" y="903191"/>
              <a:ext cx="40108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&lt;audio&gt; Element</a:t>
              </a:r>
              <a:endParaRPr lang="ko-KR" altLang="en-US" sz="23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354356" y="1338704"/>
              <a:ext cx="888989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HTML &lt;audio&gt;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요소를 사용하여 웹 문서 안에 오디오 콘텐츠를 삽입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2929278"/>
            <a:ext cx="9941728" cy="1528675"/>
          </a:xfrm>
          <a:prstGeom prst="rect">
            <a:avLst/>
          </a:prstGeom>
        </p:spPr>
      </p:pic>
      <p:pic>
        <p:nvPicPr>
          <p:cNvPr id="7170" name="Picture 2" descr="C:\Users\hooniee.lee\AppData\Local\Temp\SNAGHTMLa000c6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328" y="6564760"/>
            <a:ext cx="9943200" cy="152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7987" y="39243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JavaScript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11050200" cy="2836170"/>
            <a:chOff x="3121296" y="903191"/>
            <a:chExt cx="9122955" cy="2836170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51828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en-US" altLang="ko-KR" sz="2300" dirty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JavaScript (</a:t>
              </a:r>
              <a:r>
                <a:rPr lang="en-US" altLang="ko-KR" sz="2300" dirty="0" err="1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HTMLMediaElement</a:t>
              </a:r>
              <a:r>
                <a:rPr lang="en-US" altLang="ko-KR" sz="2300" dirty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)</a:t>
              </a:r>
              <a:endParaRPr lang="ko-KR" altLang="en-US" sz="23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JavaScript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사용하여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HTML Audio/Video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요소를 제어할 </a:t>
              </a:r>
              <a:r>
                <a:rPr lang="ko-KR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수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있음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HTMLVideoElement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요소는 비디오 처리에 필요한 인터페이스를 제공하며 </a:t>
              </a: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HTMLMediaElement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요소를 상속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HTMLAudioElement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요소는 오디오 처리에 필요한 인터페이스를 제공하며 </a:t>
              </a: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HTMLMediaElement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요소를 상속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6552000" y="5262127"/>
            <a:ext cx="170271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b="1" dirty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대표 메서드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6148" name="Picture 4" descr="C:\Users\hooniee.lee\AppData\Local\Temp\SNAGHTMLa51090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294" y="5814933"/>
            <a:ext cx="9091506" cy="285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4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7987" y="3924300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/>
              <a:t>Multimedia</a:t>
            </a:r>
            <a:endParaRPr lang="ko-KR" altLang="en-US"/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JavaScript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110502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7927663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| </a:t>
              </a:r>
              <a:r>
                <a:rPr lang="ko-KR" altLang="en-US" sz="23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실습 </a:t>
              </a:r>
              <a:r>
                <a:rPr lang="en-US" altLang="ko-KR" sz="23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- 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JavaScript</a:t>
              </a:r>
              <a:r>
                <a:rPr lang="ko-KR" altLang="en-US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를 이용해 </a:t>
              </a:r>
              <a:r>
                <a:rPr lang="en-US" altLang="ko-KR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Video </a:t>
              </a:r>
              <a:r>
                <a:rPr lang="ko-KR" altLang="en-US" sz="23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재생 정지 구현</a:t>
              </a:r>
              <a:endParaRPr lang="ko-KR" altLang="en-US" sz="23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6826508" y="2324100"/>
            <a:ext cx="1047089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요소와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Javascript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코드를 이용해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Video Audio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파일을 실행 정지 해본다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결과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정상적으로 파일이 동작하는지 확인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참고자료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3200" b="1" dirty="0" smtClean="0">
                <a:hlinkClick r:id="rId4"/>
              </a:rPr>
              <a:t> bit.ly/3XrTjey</a:t>
            </a:r>
            <a:endParaRPr lang="en-US" altLang="ko-KR" sz="3000" dirty="0" smtClean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3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15878</TotalTime>
  <Words>2107</Words>
  <Application>Microsoft Office PowerPoint</Application>
  <PresentationFormat>사용자 지정</PresentationFormat>
  <Paragraphs>501</Paragraphs>
  <Slides>37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LG스마트체2.0 SemiBold</vt:lpstr>
      <vt:lpstr>Times New Roman</vt:lpstr>
      <vt:lpstr>맑은 고딕</vt:lpstr>
      <vt:lpstr>Arial</vt:lpstr>
      <vt:lpstr>LG스마트체 Regular</vt:lpstr>
      <vt:lpstr>LG스마트체2.0 Regular</vt:lpstr>
      <vt:lpstr>Wingdings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 Cream Almost Dark Black Pastel Simple Minimalist Illustration All Purpose Presentation Template</dc:title>
  <dc:creator>이동훈/책임연구원/SW공학(연)SW Developer Experience파트(hooniee.lee@lge.com)</dc:creator>
  <cp:lastModifiedBy>이동훈/선임연구원/SW Documentation파트(hooniee.lee@lge.com)</cp:lastModifiedBy>
  <cp:revision>215</cp:revision>
  <dcterms:created xsi:type="dcterms:W3CDTF">2006-08-16T00:00:00Z</dcterms:created>
  <dcterms:modified xsi:type="dcterms:W3CDTF">2024-06-21T01:32:43Z</dcterms:modified>
  <dc:identifier>DAGDOHj-C7E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59f345-fd0b-4b4e-aba2-7c7a20c52995_Enabled">
    <vt:lpwstr>true</vt:lpwstr>
  </property>
  <property fmtid="{D5CDD505-2E9C-101B-9397-08002B2CF9AE}" pid="3" name="MSIP_Label_dd59f345-fd0b-4b4e-aba2-7c7a20c52995_SetDate">
    <vt:lpwstr>2024-06-20T09:44:04Z</vt:lpwstr>
  </property>
  <property fmtid="{D5CDD505-2E9C-101B-9397-08002B2CF9AE}" pid="4" name="MSIP_Label_dd59f345-fd0b-4b4e-aba2-7c7a20c52995_Method">
    <vt:lpwstr>Privileged</vt:lpwstr>
  </property>
  <property fmtid="{D5CDD505-2E9C-101B-9397-08002B2CF9AE}" pid="5" name="MSIP_Label_dd59f345-fd0b-4b4e-aba2-7c7a20c52995_Name">
    <vt:lpwstr>General</vt:lpwstr>
  </property>
  <property fmtid="{D5CDD505-2E9C-101B-9397-08002B2CF9AE}" pid="6" name="MSIP_Label_dd59f345-fd0b-4b4e-aba2-7c7a20c52995_SiteId">
    <vt:lpwstr>5069cde4-642a-45c0-8094-d0c2dec10be3</vt:lpwstr>
  </property>
  <property fmtid="{D5CDD505-2E9C-101B-9397-08002B2CF9AE}" pid="7" name="MSIP_Label_dd59f345-fd0b-4b4e-aba2-7c7a20c52995_ActionId">
    <vt:lpwstr>69012829-4b64-438d-94ea-e2e08656115a</vt:lpwstr>
  </property>
  <property fmtid="{D5CDD505-2E9C-101B-9397-08002B2CF9AE}" pid="8" name="MSIP_Label_dd59f345-fd0b-4b4e-aba2-7c7a20c52995_ContentBits">
    <vt:lpwstr>0</vt:lpwstr>
  </property>
</Properties>
</file>