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324" r:id="rId2"/>
    <p:sldId id="256" r:id="rId3"/>
    <p:sldId id="312" r:id="rId4"/>
    <p:sldId id="322" r:id="rId5"/>
    <p:sldId id="307" r:id="rId6"/>
    <p:sldId id="313" r:id="rId7"/>
    <p:sldId id="323" r:id="rId8"/>
    <p:sldId id="314" r:id="rId9"/>
    <p:sldId id="315" r:id="rId10"/>
    <p:sldId id="316" r:id="rId11"/>
    <p:sldId id="317" r:id="rId12"/>
    <p:sldId id="318" r:id="rId13"/>
    <p:sldId id="319" r:id="rId14"/>
    <p:sldId id="321" r:id="rId15"/>
    <p:sldId id="265" r:id="rId16"/>
  </p:sldIdLst>
  <p:sldSz cx="18288000" cy="10287000"/>
  <p:notesSz cx="6858000" cy="9144000"/>
  <p:embeddedFontLst>
    <p:embeddedFont>
      <p:font typeface="LG스마트체2.0 Regular" panose="020B0600000101010101" pitchFamily="50" charset="-127"/>
      <p:regular r:id="rId18"/>
    </p:embeddedFont>
    <p:embeddedFont>
      <p:font typeface="맑은 고딕" panose="020B0503020000020004" pitchFamily="50" charset="-127"/>
      <p:regular r:id="rId19"/>
      <p:bold r:id="rId20"/>
    </p:embeddedFont>
    <p:embeddedFont>
      <p:font typeface="LG스마트체2.0 SemiBold" panose="020B0600000101010101" pitchFamily="50" charset="-127"/>
      <p:bold r:id="rId21"/>
    </p:embeddedFont>
    <p:embeddedFont>
      <p:font typeface="LG스마트체 Regular" panose="020B0600000101010101" pitchFamily="50" charset="-127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ummary" id="{52187C99-91DD-44E7-A1B6-40AB1567729C}">
          <p14:sldIdLst>
            <p14:sldId id="324"/>
          </p14:sldIdLst>
        </p14:section>
        <p14:section name="Multimedia" id="{00A8FDA5-8AAD-4FBC-BD3D-12229C6FE407}">
          <p14:sldIdLst>
            <p14:sldId id="256"/>
            <p14:sldId id="312"/>
          </p14:sldIdLst>
        </p14:section>
        <p14:section name="Bluetooth" id="{BC6DCEB3-548E-4123-9E91-D1C9BD7630D0}">
          <p14:sldIdLst>
            <p14:sldId id="322"/>
            <p14:sldId id="307"/>
            <p14:sldId id="313"/>
            <p14:sldId id="323"/>
            <p14:sldId id="314"/>
            <p14:sldId id="315"/>
            <p14:sldId id="316"/>
            <p14:sldId id="317"/>
            <p14:sldId id="318"/>
            <p14:sldId id="319"/>
            <p14:sldId id="321"/>
          </p14:sldIdLst>
        </p14:section>
        <p14:section name="webOS와 스마트 팜" id="{72CCA75F-0951-4063-B870-467EF862DB9E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동훈/선임연구원/SW Documentation파트(hooniee.lee@lge.com)" initials="이D" lastIdx="3" clrIdx="0">
    <p:extLst>
      <p:ext uri="{19B8F6BF-5375-455C-9EA6-DF929625EA0E}">
        <p15:presenceInfo xmlns:p15="http://schemas.microsoft.com/office/powerpoint/2012/main" userId="S-1-5-21-2543426832-1914326140-3112152631-67319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34"/>
    <a:srgbClr val="C00000"/>
    <a:srgbClr val="FCB6C2"/>
    <a:srgbClr val="248C3D"/>
    <a:srgbClr val="F6F4EF"/>
    <a:srgbClr val="3977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2166" autoAdjust="0"/>
  </p:normalViewPr>
  <p:slideViewPr>
    <p:cSldViewPr>
      <p:cViewPr varScale="1">
        <p:scale>
          <a:sx n="29" d="100"/>
          <a:sy n="29" d="100"/>
        </p:scale>
        <p:origin x="72" y="8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69328-47E5-4670-AC66-C1B7A8B2B5A4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1EE03-42B6-44FC-AAC2-D0D41E393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01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0342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8047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505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354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7909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672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980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820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190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609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546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099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518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469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svg"/><Relationship Id="rId5" Type="http://schemas.openxmlformats.org/officeDocument/2006/relationships/image" Target="../media/image8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62259" y="4610100"/>
            <a:ext cx="411934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Day 3</a:t>
            </a:r>
          </a:p>
          <a:p>
            <a:r>
              <a:rPr lang="en-US" altLang="ko-KR" dirty="0" smtClean="0"/>
              <a:t>-</a:t>
            </a:r>
          </a:p>
          <a:p>
            <a:r>
              <a:rPr lang="en-US" altLang="ko-KR" dirty="0" smtClean="0"/>
              <a:t>Summary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6172200" y="2628900"/>
            <a:ext cx="96774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JS Service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External vs. Built-in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JS Service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구조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LS2API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사용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Node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기본 모듈 사용 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Node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외장 모듈 사용 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Multimedia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Media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Framework</a:t>
            </a:r>
            <a:endParaRPr lang="ko-KR" altLang="en-US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Web Standard(Media)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Web 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webOS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OSE Multimedia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Media Indexer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Audio Service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Audio Focus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WebSocket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vs. HTTP/AJAX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833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6" y="4381500"/>
            <a:ext cx="41193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Bluetooth</a:t>
            </a:r>
            <a:endParaRPr lang="en-US" altLang="ko-KR" dirty="0"/>
          </a:p>
          <a:p>
            <a:r>
              <a:rPr lang="ko-KR" altLang="en-US" dirty="0" smtClean="0"/>
              <a:t>장치 검색</a:t>
            </a:r>
            <a:endParaRPr lang="en-US" altLang="ko-KR" dirty="0" smtClean="0"/>
          </a:p>
        </p:txBody>
      </p:sp>
      <p:grpSp>
        <p:nvGrpSpPr>
          <p:cNvPr id="16" name="그룹 15"/>
          <p:cNvGrpSpPr/>
          <p:nvPr/>
        </p:nvGrpSpPr>
        <p:grpSpPr>
          <a:xfrm>
            <a:off x="6552000" y="1888587"/>
            <a:ext cx="9122955" cy="4682830"/>
            <a:chOff x="3121296" y="903191"/>
            <a:chExt cx="9122955" cy="4682830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7697400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Bluetooth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장치 검색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42473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블루투스</a:t>
              </a:r>
              <a:r>
                <a:rPr lang="ko-KR" altLang="en-US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범위 내의 모든 장치를 </a:t>
              </a: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검색</a:t>
              </a: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b="1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명령어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:</a:t>
              </a: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장치 검색 시작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:</a:t>
              </a: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b="1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결과 </a:t>
              </a:r>
              <a:r>
                <a:rPr lang="ko-KR" altLang="en-US" sz="2000" b="1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확인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: </a:t>
              </a:r>
              <a:r>
                <a:rPr lang="ko-KR" altLang="en-US" sz="2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장치 검색이 시작되었다는 메시지가 출력되면 성공입니다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.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4" name="AutoShape 4" descr="C:\Users\mcguire\AppData\Local\Temp\SNAGHTML1906f66f.PNG"/>
          <p:cNvSpPr>
            <a:spLocks noChangeAspect="1" noChangeArrowheads="1"/>
          </p:cNvSpPr>
          <p:nvPr/>
        </p:nvSpPr>
        <p:spPr bwMode="auto">
          <a:xfrm>
            <a:off x="155575" y="-457200"/>
            <a:ext cx="656272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C:\Users\mcguire\AppData\Local\Temp\SNAGHTML1906f66f.PNG"/>
          <p:cNvSpPr>
            <a:spLocks noChangeAspect="1" noChangeArrowheads="1"/>
          </p:cNvSpPr>
          <p:nvPr/>
        </p:nvSpPr>
        <p:spPr bwMode="auto">
          <a:xfrm>
            <a:off x="307975" y="-304800"/>
            <a:ext cx="656272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7620000" y="3772022"/>
            <a:ext cx="8839200" cy="827437"/>
            <a:chOff x="7543800" y="4258128"/>
            <a:chExt cx="8839200" cy="827437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7543800" y="4334328"/>
              <a:ext cx="8839200" cy="751237"/>
            </a:xfrm>
            <a:prstGeom prst="roundRect">
              <a:avLst>
                <a:gd name="adj" fmla="val 368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r>
                <a:rPr lang="en-US" altLang="ko-KR" sz="1500" dirty="0" err="1">
                  <a:solidFill>
                    <a:schemeClr val="bg1"/>
                  </a:solidFill>
                  <a:ea typeface="LG스마트체2.0 Regular" panose="020B0600000101010101" pitchFamily="50" charset="-127"/>
                </a:rPr>
                <a:t>luna</a:t>
              </a:r>
              <a:r>
                <a:rPr lang="en-US" altLang="ko-KR" sz="1500" dirty="0">
                  <a:solidFill>
                    <a:schemeClr val="bg1"/>
                  </a:solidFill>
                  <a:ea typeface="LG스마트체2.0 Regular" panose="020B0600000101010101" pitchFamily="50" charset="-127"/>
                </a:rPr>
                <a:t>-send -n 1 -f luna://com.webos.service.bluetooth2/adapter/startDiscovery </a:t>
              </a:r>
              <a:r>
                <a:rPr lang="en-US" altLang="ko-KR" sz="1500" dirty="0">
                  <a:solidFill>
                    <a:srgbClr val="00B050"/>
                  </a:solidFill>
                  <a:ea typeface="LG스마트체2.0 Regular" panose="020B0600000101010101" pitchFamily="50" charset="-127"/>
                </a:rPr>
                <a:t>'{}'</a:t>
              </a: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err="1" smtClean="0"/>
                <a:t>sh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67723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6" y="4381500"/>
            <a:ext cx="41193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Bluetooth</a:t>
            </a:r>
            <a:endParaRPr lang="en-US" altLang="ko-KR" dirty="0"/>
          </a:p>
          <a:p>
            <a:r>
              <a:rPr lang="ko-KR" altLang="en-US" dirty="0" smtClean="0"/>
              <a:t>장치 검색</a:t>
            </a:r>
            <a:endParaRPr lang="en-US" altLang="ko-KR" dirty="0" smtClean="0"/>
          </a:p>
        </p:txBody>
      </p:sp>
      <p:grpSp>
        <p:nvGrpSpPr>
          <p:cNvPr id="16" name="그룹 15"/>
          <p:cNvGrpSpPr/>
          <p:nvPr/>
        </p:nvGrpSpPr>
        <p:grpSpPr>
          <a:xfrm>
            <a:off x="6552000" y="1888587"/>
            <a:ext cx="10897800" cy="5144494"/>
            <a:chOff x="3121296" y="903191"/>
            <a:chExt cx="9122955" cy="5144494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7697400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Bluetooth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장치 목록 출력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47089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검색된 </a:t>
              </a:r>
              <a:r>
                <a:rPr lang="ko-KR" altLang="en-US" sz="20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블루투스</a:t>
              </a:r>
              <a:r>
                <a:rPr lang="ko-KR" altLang="en-US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장치 목록을 확인하고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, </a:t>
              </a:r>
              <a:r>
                <a:rPr lang="ko-KR" altLang="en-US" sz="2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연결할 장치를 선택</a:t>
              </a: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b="1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명령어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:</a:t>
              </a: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장치 검색 시작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:</a:t>
              </a: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b="1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결과 </a:t>
              </a:r>
              <a:r>
                <a:rPr lang="ko-KR" altLang="en-US" sz="2000" b="1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확인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: </a:t>
              </a:r>
              <a:r>
                <a:rPr lang="ko-KR" altLang="en-US" sz="2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출력된 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JSON </a:t>
              </a:r>
              <a:r>
                <a:rPr lang="ko-KR" altLang="en-US" sz="2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데이터에서 검색된 블루투스 장치 목록을 확인할 수 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있습니다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.</a:t>
              </a: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4" name="AutoShape 4" descr="C:\Users\mcguire\AppData\Local\Temp\SNAGHTML1906f66f.PNG"/>
          <p:cNvSpPr>
            <a:spLocks noChangeAspect="1" noChangeArrowheads="1"/>
          </p:cNvSpPr>
          <p:nvPr/>
        </p:nvSpPr>
        <p:spPr bwMode="auto">
          <a:xfrm>
            <a:off x="155575" y="-457200"/>
            <a:ext cx="656272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C:\Users\mcguire\AppData\Local\Temp\SNAGHTML1906f66f.PNG"/>
          <p:cNvSpPr>
            <a:spLocks noChangeAspect="1" noChangeArrowheads="1"/>
          </p:cNvSpPr>
          <p:nvPr/>
        </p:nvSpPr>
        <p:spPr bwMode="auto">
          <a:xfrm>
            <a:off x="307975" y="-304800"/>
            <a:ext cx="656272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7720500" y="3851153"/>
            <a:ext cx="8839200" cy="827437"/>
            <a:chOff x="7543800" y="4258128"/>
            <a:chExt cx="8839200" cy="827437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7543800" y="4334328"/>
              <a:ext cx="8839200" cy="751237"/>
            </a:xfrm>
            <a:prstGeom prst="roundRect">
              <a:avLst>
                <a:gd name="adj" fmla="val 368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r>
                <a:rPr lang="en-US" altLang="ko-KR" sz="1500" dirty="0" err="1">
                  <a:solidFill>
                    <a:schemeClr val="bg1"/>
                  </a:solidFill>
                  <a:ea typeface="LG스마트체2.0 Regular" panose="020B0600000101010101" pitchFamily="50" charset="-127"/>
                </a:rPr>
                <a:t>luna</a:t>
              </a:r>
              <a:r>
                <a:rPr lang="en-US" altLang="ko-KR" sz="1500" dirty="0">
                  <a:solidFill>
                    <a:schemeClr val="bg1"/>
                  </a:solidFill>
                  <a:ea typeface="LG스마트체2.0 Regular" panose="020B0600000101010101" pitchFamily="50" charset="-127"/>
                </a:rPr>
                <a:t>-send -n 1 -f luna://</a:t>
              </a:r>
              <a:r>
                <a:rPr lang="en-US" altLang="ko-KR" sz="1500" dirty="0" smtClean="0">
                  <a:solidFill>
                    <a:schemeClr val="bg1"/>
                  </a:solidFill>
                  <a:ea typeface="LG스마트체2.0 Regular" panose="020B0600000101010101" pitchFamily="50" charset="-127"/>
                </a:rPr>
                <a:t>com.webos.service.bluetooth2/device/getStatus </a:t>
              </a:r>
              <a:r>
                <a:rPr lang="en-US" altLang="ko-KR" sz="1500" dirty="0">
                  <a:solidFill>
                    <a:srgbClr val="00B050"/>
                  </a:solidFill>
                  <a:ea typeface="LG스마트체2.0 Regular" panose="020B0600000101010101" pitchFamily="50" charset="-127"/>
                </a:rPr>
                <a:t>'{}'</a:t>
              </a: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err="1" smtClean="0"/>
                <a:t>sh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13268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6" y="4381500"/>
            <a:ext cx="41193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Bluetooth</a:t>
            </a:r>
            <a:endParaRPr lang="en-US" altLang="ko-KR" dirty="0"/>
          </a:p>
          <a:p>
            <a:r>
              <a:rPr lang="ko-KR" altLang="en-US" dirty="0" smtClean="0"/>
              <a:t>장치 </a:t>
            </a:r>
            <a:r>
              <a:rPr lang="ko-KR" altLang="en-US" dirty="0" err="1" smtClean="0"/>
              <a:t>페어링</a:t>
            </a:r>
            <a:endParaRPr lang="en-US" altLang="ko-KR" dirty="0" smtClean="0"/>
          </a:p>
        </p:txBody>
      </p:sp>
      <p:grpSp>
        <p:nvGrpSpPr>
          <p:cNvPr id="16" name="그룹 15"/>
          <p:cNvGrpSpPr/>
          <p:nvPr/>
        </p:nvGrpSpPr>
        <p:grpSpPr>
          <a:xfrm>
            <a:off x="6552000" y="1888587"/>
            <a:ext cx="10897800" cy="4682830"/>
            <a:chOff x="3121296" y="903191"/>
            <a:chExt cx="9122955" cy="4682830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7697400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Bluetooth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장치 페어링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42473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선택한 </a:t>
              </a:r>
              <a:r>
                <a:rPr lang="ko-KR" altLang="en-US" sz="20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블루투스</a:t>
              </a:r>
              <a:r>
                <a:rPr lang="ko-KR" altLang="en-US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장치와 </a:t>
              </a:r>
              <a:r>
                <a:rPr lang="ko-KR" altLang="en-US" sz="20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페어링을</a:t>
              </a:r>
              <a:r>
                <a:rPr lang="ko-KR" altLang="en-US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수행</a:t>
              </a: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b="1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명령어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:</a:t>
              </a: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장치 </a:t>
              </a:r>
              <a:r>
                <a:rPr lang="ko-KR" altLang="en-US" sz="20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페어링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:</a:t>
              </a: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b="1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결과 </a:t>
              </a:r>
              <a:r>
                <a:rPr lang="ko-KR" altLang="en-US" sz="2000" b="1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확인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: </a:t>
              </a:r>
              <a:r>
                <a:rPr lang="ko-KR" altLang="en-US" sz="2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페어링 요청이 성공적으로 수행되었는지 확인합니다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.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4" name="AutoShape 4" descr="C:\Users\mcguire\AppData\Local\Temp\SNAGHTML1906f66f.PNG"/>
          <p:cNvSpPr>
            <a:spLocks noChangeAspect="1" noChangeArrowheads="1"/>
          </p:cNvSpPr>
          <p:nvPr/>
        </p:nvSpPr>
        <p:spPr bwMode="auto">
          <a:xfrm>
            <a:off x="155575" y="-457200"/>
            <a:ext cx="656272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C:\Users\mcguire\AppData\Local\Temp\SNAGHTML1906f66f.PNG"/>
          <p:cNvSpPr>
            <a:spLocks noChangeAspect="1" noChangeArrowheads="1"/>
          </p:cNvSpPr>
          <p:nvPr/>
        </p:nvSpPr>
        <p:spPr bwMode="auto">
          <a:xfrm>
            <a:off x="307975" y="-304800"/>
            <a:ext cx="656272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4" descr="C:\Users\mcguire\AppData\Local\Temp\SNAGHTML19140a07.PNG"/>
          <p:cNvSpPr>
            <a:spLocks noChangeAspect="1" noChangeArrowheads="1"/>
          </p:cNvSpPr>
          <p:nvPr/>
        </p:nvSpPr>
        <p:spPr bwMode="auto">
          <a:xfrm>
            <a:off x="155575" y="-563563"/>
            <a:ext cx="6638925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6" descr="C:\Users\mcguire\AppData\Local\Temp\SNAGHTML19140a07.PNG"/>
          <p:cNvSpPr>
            <a:spLocks noChangeAspect="1" noChangeArrowheads="1"/>
          </p:cNvSpPr>
          <p:nvPr/>
        </p:nvSpPr>
        <p:spPr bwMode="auto">
          <a:xfrm>
            <a:off x="307975" y="-411163"/>
            <a:ext cx="6638925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8" descr="C:\Users\mcguire\AppData\Local\Temp\SNAGHTML191d724b.PNG"/>
          <p:cNvSpPr>
            <a:spLocks noChangeAspect="1" noChangeArrowheads="1"/>
          </p:cNvSpPr>
          <p:nvPr/>
        </p:nvSpPr>
        <p:spPr bwMode="auto">
          <a:xfrm>
            <a:off x="155575" y="-547688"/>
            <a:ext cx="6534150" cy="115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7720500" y="3851153"/>
            <a:ext cx="8839200" cy="827437"/>
            <a:chOff x="7543800" y="4258128"/>
            <a:chExt cx="8839200" cy="827437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7543800" y="4334328"/>
              <a:ext cx="8839200" cy="751237"/>
            </a:xfrm>
            <a:prstGeom prst="roundRect">
              <a:avLst>
                <a:gd name="adj" fmla="val 368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r>
                <a:rPr lang="en-US" altLang="ko-KR" sz="1500" dirty="0" err="1" smtClean="0">
                  <a:solidFill>
                    <a:schemeClr val="bg1"/>
                  </a:solidFill>
                  <a:ea typeface="LG스마트체2.0 Regular" panose="020B0600000101010101" pitchFamily="50" charset="-127"/>
                </a:rPr>
                <a:t>luna</a:t>
              </a:r>
              <a:r>
                <a:rPr lang="en-US" altLang="ko-KR" sz="1500" dirty="0" smtClean="0">
                  <a:solidFill>
                    <a:schemeClr val="bg1"/>
                  </a:solidFill>
                  <a:ea typeface="LG스마트체2.0 Regular" panose="020B0600000101010101" pitchFamily="50" charset="-127"/>
                </a:rPr>
                <a:t>-send -n 1 -f luna://com.webos.service.bluetooth2/adapter/pair </a:t>
              </a:r>
              <a:r>
                <a:rPr lang="en-US" altLang="ko-KR" sz="1500" dirty="0" smtClean="0">
                  <a:solidFill>
                    <a:srgbClr val="00B050"/>
                  </a:solidFill>
                  <a:ea typeface="LG스마트체2.0 Regular" panose="020B0600000101010101" pitchFamily="50" charset="-127"/>
                </a:rPr>
                <a:t>'{"address":"&lt;</a:t>
              </a:r>
              <a:r>
                <a:rPr lang="en-US" altLang="ko-KR" sz="1500" dirty="0" err="1" smtClean="0">
                  <a:solidFill>
                    <a:srgbClr val="00B050"/>
                  </a:solidFill>
                  <a:ea typeface="LG스마트체2.0 Regular" panose="020B0600000101010101" pitchFamily="50" charset="-127"/>
                </a:rPr>
                <a:t>device_address</a:t>
              </a:r>
              <a:r>
                <a:rPr lang="en-US" altLang="ko-KR" sz="1500" dirty="0" smtClean="0">
                  <a:solidFill>
                    <a:srgbClr val="00B050"/>
                  </a:solidFill>
                  <a:ea typeface="LG스마트체2.0 Regular" panose="020B0600000101010101" pitchFamily="50" charset="-127"/>
                </a:rPr>
                <a:t>&gt;"}'</a:t>
              </a:r>
              <a:endParaRPr lang="en-US" altLang="ko-KR" sz="1500" dirty="0">
                <a:solidFill>
                  <a:srgbClr val="00B050"/>
                </a:solidFill>
                <a:ea typeface="LG스마트체2.0 Regular" panose="020B0600000101010101" pitchFamily="50" charset="-127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err="1" smtClean="0"/>
                <a:t>sh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75297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6" y="4381500"/>
            <a:ext cx="41193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Bluetooth</a:t>
            </a:r>
            <a:endParaRPr lang="en-US" altLang="ko-KR" dirty="0"/>
          </a:p>
          <a:p>
            <a:r>
              <a:rPr lang="ko-KR" altLang="en-US" smtClean="0"/>
              <a:t>장치 연결</a:t>
            </a:r>
            <a:endParaRPr lang="en-US" altLang="ko-KR" dirty="0" smtClean="0"/>
          </a:p>
        </p:txBody>
      </p:sp>
      <p:grpSp>
        <p:nvGrpSpPr>
          <p:cNvPr id="16" name="그룹 15"/>
          <p:cNvGrpSpPr/>
          <p:nvPr/>
        </p:nvGrpSpPr>
        <p:grpSpPr>
          <a:xfrm>
            <a:off x="6552000" y="1888587"/>
            <a:ext cx="10897800" cy="4682830"/>
            <a:chOff x="3121296" y="903191"/>
            <a:chExt cx="9122955" cy="4682830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7697400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Bluetooth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장치 연결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42473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페어링된</a:t>
              </a:r>
              <a:r>
                <a:rPr lang="ko-KR" altLang="en-US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</a:t>
              </a:r>
              <a:r>
                <a:rPr lang="ko-KR" altLang="en-US" sz="20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블루투스</a:t>
              </a:r>
              <a:r>
                <a:rPr lang="ko-KR" altLang="en-US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장치에 연결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b="1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명령어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:</a:t>
              </a: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장치 </a:t>
              </a:r>
              <a:r>
                <a:rPr lang="ko-KR" altLang="en-US" sz="20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페어링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:</a:t>
              </a: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b="1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결과 </a:t>
              </a:r>
              <a:r>
                <a:rPr lang="ko-KR" altLang="en-US" sz="2000" b="1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확인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: </a:t>
              </a:r>
              <a:r>
                <a:rPr lang="ko-KR" altLang="en-US" sz="2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장치 연결이 성공적으로 이루어졌는지 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확인합니다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.</a:t>
              </a: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4" name="AutoShape 4" descr="C:\Users\mcguire\AppData\Local\Temp\SNAGHTML1906f66f.PNG"/>
          <p:cNvSpPr>
            <a:spLocks noChangeAspect="1" noChangeArrowheads="1"/>
          </p:cNvSpPr>
          <p:nvPr/>
        </p:nvSpPr>
        <p:spPr bwMode="auto">
          <a:xfrm>
            <a:off x="155575" y="-457200"/>
            <a:ext cx="656272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C:\Users\mcguire\AppData\Local\Temp\SNAGHTML1906f66f.PNG"/>
          <p:cNvSpPr>
            <a:spLocks noChangeAspect="1" noChangeArrowheads="1"/>
          </p:cNvSpPr>
          <p:nvPr/>
        </p:nvSpPr>
        <p:spPr bwMode="auto">
          <a:xfrm>
            <a:off x="307975" y="-304800"/>
            <a:ext cx="656272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4" descr="C:\Users\mcguire\AppData\Local\Temp\SNAGHTML19140a07.PNG"/>
          <p:cNvSpPr>
            <a:spLocks noChangeAspect="1" noChangeArrowheads="1"/>
          </p:cNvSpPr>
          <p:nvPr/>
        </p:nvSpPr>
        <p:spPr bwMode="auto">
          <a:xfrm>
            <a:off x="155575" y="-563563"/>
            <a:ext cx="6638925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6" descr="C:\Users\mcguire\AppData\Local\Temp\SNAGHTML19140a07.PNG"/>
          <p:cNvSpPr>
            <a:spLocks noChangeAspect="1" noChangeArrowheads="1"/>
          </p:cNvSpPr>
          <p:nvPr/>
        </p:nvSpPr>
        <p:spPr bwMode="auto">
          <a:xfrm>
            <a:off x="307975" y="-411163"/>
            <a:ext cx="6638925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7720500" y="3851153"/>
            <a:ext cx="8839200" cy="827437"/>
            <a:chOff x="7543800" y="4258128"/>
            <a:chExt cx="8839200" cy="827437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7543800" y="4334328"/>
              <a:ext cx="8839200" cy="751237"/>
            </a:xfrm>
            <a:prstGeom prst="roundRect">
              <a:avLst>
                <a:gd name="adj" fmla="val 368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r>
                <a:rPr lang="en-US" altLang="ko-KR" sz="1500" dirty="0" err="1">
                  <a:solidFill>
                    <a:schemeClr val="bg1"/>
                  </a:solidFill>
                  <a:ea typeface="LG스마트체2.0 Regular" panose="020B0600000101010101" pitchFamily="50" charset="-127"/>
                </a:rPr>
                <a:t>luna</a:t>
              </a:r>
              <a:r>
                <a:rPr lang="en-US" altLang="ko-KR" sz="1500" dirty="0">
                  <a:solidFill>
                    <a:schemeClr val="bg1"/>
                  </a:solidFill>
                  <a:ea typeface="LG스마트체2.0 Regular" panose="020B0600000101010101" pitchFamily="50" charset="-127"/>
                </a:rPr>
                <a:t>-send -n 1 -f luna://com.webos.service.bluetooth2/a2dp/connect </a:t>
              </a:r>
              <a:r>
                <a:rPr lang="en-US" altLang="ko-KR" sz="1500" dirty="0" smtClean="0">
                  <a:solidFill>
                    <a:srgbClr val="00B050"/>
                  </a:solidFill>
                  <a:ea typeface="LG스마트체2.0 Regular" panose="020B0600000101010101" pitchFamily="50" charset="-127"/>
                </a:rPr>
                <a:t>'{"</a:t>
              </a:r>
              <a:r>
                <a:rPr lang="en-US" altLang="ko-KR" sz="1500" dirty="0">
                  <a:solidFill>
                    <a:srgbClr val="00B050"/>
                  </a:solidFill>
                  <a:ea typeface="LG스마트체2.0 Regular" panose="020B0600000101010101" pitchFamily="50" charset="-127"/>
                </a:rPr>
                <a:t>address":"&lt;</a:t>
              </a:r>
              <a:r>
                <a:rPr lang="en-US" altLang="ko-KR" sz="1500" dirty="0" err="1">
                  <a:solidFill>
                    <a:srgbClr val="00B050"/>
                  </a:solidFill>
                  <a:ea typeface="LG스마트체2.0 Regular" panose="020B0600000101010101" pitchFamily="50" charset="-127"/>
                </a:rPr>
                <a:t>device_address</a:t>
              </a:r>
              <a:r>
                <a:rPr lang="en-US" altLang="ko-KR" sz="1500" dirty="0">
                  <a:solidFill>
                    <a:srgbClr val="00B050"/>
                  </a:solidFill>
                  <a:ea typeface="LG스마트체2.0 Regular" panose="020B0600000101010101" pitchFamily="50" charset="-127"/>
                </a:rPr>
                <a:t>&gt;"}'</a:t>
              </a: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err="1" smtClean="0"/>
                <a:t>sh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73010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6" y="4381500"/>
            <a:ext cx="41193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Bluetooth</a:t>
            </a:r>
            <a:endParaRPr lang="en-US" altLang="ko-KR" dirty="0"/>
          </a:p>
          <a:p>
            <a:r>
              <a:rPr lang="ko-KR" altLang="en-US" dirty="0" smtClean="0"/>
              <a:t>장치 해제</a:t>
            </a:r>
            <a:endParaRPr lang="en-US" altLang="ko-KR" dirty="0" smtClean="0"/>
          </a:p>
        </p:txBody>
      </p:sp>
      <p:grpSp>
        <p:nvGrpSpPr>
          <p:cNvPr id="16" name="그룹 15"/>
          <p:cNvGrpSpPr/>
          <p:nvPr/>
        </p:nvGrpSpPr>
        <p:grpSpPr>
          <a:xfrm>
            <a:off x="6552000" y="1888587"/>
            <a:ext cx="10897800" cy="7452819"/>
            <a:chOff x="3121296" y="903191"/>
            <a:chExt cx="9122955" cy="7452819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7697400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Bluetooth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장치 연결 해제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70173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페어링된</a:t>
              </a:r>
              <a:r>
                <a:rPr lang="ko-KR" altLang="en-US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</a:t>
              </a:r>
              <a:r>
                <a:rPr lang="ko-KR" altLang="en-US" sz="20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블루투스</a:t>
              </a:r>
              <a:r>
                <a:rPr lang="ko-KR" altLang="en-US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장치에 연결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b="1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명령어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:</a:t>
              </a: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장치 연결 해제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:</a:t>
              </a: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페어링</a:t>
              </a:r>
              <a:r>
                <a:rPr lang="ko-KR" altLang="en-US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해제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:</a:t>
              </a:r>
              <a:endParaRPr lang="en-US" altLang="ko-KR" sz="20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b="1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결과 </a:t>
              </a:r>
              <a:r>
                <a:rPr lang="ko-KR" altLang="en-US" sz="2000" b="1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확인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: </a:t>
              </a:r>
              <a:r>
                <a:rPr lang="ko-KR" altLang="en-US" sz="2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장치 연결 및 페어링이 해제되었는지 확인합니다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.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4" name="AutoShape 4" descr="C:\Users\mcguire\AppData\Local\Temp\SNAGHTML1906f66f.PNG"/>
          <p:cNvSpPr>
            <a:spLocks noChangeAspect="1" noChangeArrowheads="1"/>
          </p:cNvSpPr>
          <p:nvPr/>
        </p:nvSpPr>
        <p:spPr bwMode="auto">
          <a:xfrm>
            <a:off x="155575" y="-457200"/>
            <a:ext cx="656272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C:\Users\mcguire\AppData\Local\Temp\SNAGHTML1906f66f.PNG"/>
          <p:cNvSpPr>
            <a:spLocks noChangeAspect="1" noChangeArrowheads="1"/>
          </p:cNvSpPr>
          <p:nvPr/>
        </p:nvSpPr>
        <p:spPr bwMode="auto">
          <a:xfrm>
            <a:off x="307975" y="-304800"/>
            <a:ext cx="656272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4" descr="C:\Users\mcguire\AppData\Local\Temp\SNAGHTML19140a07.PNG"/>
          <p:cNvSpPr>
            <a:spLocks noChangeAspect="1" noChangeArrowheads="1"/>
          </p:cNvSpPr>
          <p:nvPr/>
        </p:nvSpPr>
        <p:spPr bwMode="auto">
          <a:xfrm>
            <a:off x="155575" y="-563563"/>
            <a:ext cx="6638925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6" descr="C:\Users\mcguire\AppData\Local\Temp\SNAGHTML19140a07.PNG"/>
          <p:cNvSpPr>
            <a:spLocks noChangeAspect="1" noChangeArrowheads="1"/>
          </p:cNvSpPr>
          <p:nvPr/>
        </p:nvSpPr>
        <p:spPr bwMode="auto">
          <a:xfrm>
            <a:off x="307975" y="-411163"/>
            <a:ext cx="6638925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4" descr="C:\Users\mcguire\AppData\Local\Temp\SNAGHTML192d9381.PNG"/>
          <p:cNvSpPr>
            <a:spLocks noChangeAspect="1" noChangeArrowheads="1"/>
          </p:cNvSpPr>
          <p:nvPr/>
        </p:nvSpPr>
        <p:spPr bwMode="auto">
          <a:xfrm>
            <a:off x="155575" y="-571500"/>
            <a:ext cx="65913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7720500" y="3851153"/>
            <a:ext cx="8839200" cy="827437"/>
            <a:chOff x="7543800" y="4258128"/>
            <a:chExt cx="8839200" cy="827437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7543800" y="4334328"/>
              <a:ext cx="8839200" cy="751237"/>
            </a:xfrm>
            <a:prstGeom prst="roundRect">
              <a:avLst>
                <a:gd name="adj" fmla="val 368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r>
                <a:rPr lang="en-US" altLang="ko-KR" sz="1500" dirty="0" err="1">
                  <a:solidFill>
                    <a:schemeClr val="bg1"/>
                  </a:solidFill>
                  <a:ea typeface="LG스마트체2.0 Regular" panose="020B0600000101010101" pitchFamily="50" charset="-127"/>
                </a:rPr>
                <a:t>luna</a:t>
              </a:r>
              <a:r>
                <a:rPr lang="en-US" altLang="ko-KR" sz="1500" dirty="0">
                  <a:solidFill>
                    <a:schemeClr val="bg1"/>
                  </a:solidFill>
                  <a:ea typeface="LG스마트체2.0 Regular" panose="020B0600000101010101" pitchFamily="50" charset="-127"/>
                </a:rPr>
                <a:t>-send -n 1 -f luna://com.webos.service.bluetooth2/a2dp/disconnect </a:t>
              </a:r>
              <a:r>
                <a:rPr lang="en-US" altLang="ko-KR" sz="1500" dirty="0" smtClean="0">
                  <a:solidFill>
                    <a:srgbClr val="00B050"/>
                  </a:solidFill>
                  <a:ea typeface="LG스마트체2.0 Regular" panose="020B0600000101010101" pitchFamily="50" charset="-127"/>
                </a:rPr>
                <a:t>'{"</a:t>
              </a:r>
              <a:r>
                <a:rPr lang="en-US" altLang="ko-KR" sz="1500" dirty="0">
                  <a:solidFill>
                    <a:srgbClr val="00B050"/>
                  </a:solidFill>
                  <a:ea typeface="LG스마트체2.0 Regular" panose="020B0600000101010101" pitchFamily="50" charset="-127"/>
                </a:rPr>
                <a:t>address":"&lt;</a:t>
              </a:r>
              <a:r>
                <a:rPr lang="en-US" altLang="ko-KR" sz="1500" dirty="0" err="1">
                  <a:solidFill>
                    <a:srgbClr val="00B050"/>
                  </a:solidFill>
                  <a:ea typeface="LG스마트체2.0 Regular" panose="020B0600000101010101" pitchFamily="50" charset="-127"/>
                </a:rPr>
                <a:t>device_address</a:t>
              </a:r>
              <a:r>
                <a:rPr lang="en-US" altLang="ko-KR" sz="1500" dirty="0" smtClean="0">
                  <a:solidFill>
                    <a:srgbClr val="00B050"/>
                  </a:solidFill>
                  <a:ea typeface="LG스마트체2.0 Regular" panose="020B0600000101010101" pitchFamily="50" charset="-127"/>
                </a:rPr>
                <a:t>&gt;"}'</a:t>
              </a:r>
              <a:endParaRPr lang="en-US" altLang="ko-KR" sz="1500" dirty="0">
                <a:solidFill>
                  <a:srgbClr val="00B050"/>
                </a:solidFill>
                <a:ea typeface="LG스마트체2.0 Regular" panose="020B0600000101010101" pitchFamily="50" charset="-127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err="1" smtClean="0"/>
                <a:t>sh</a:t>
              </a:r>
              <a:endParaRPr lang="ko-KR" altLang="en-US" sz="160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7733200" y="6158531"/>
            <a:ext cx="8839200" cy="827437"/>
            <a:chOff x="7543800" y="4258128"/>
            <a:chExt cx="8839200" cy="827437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7543800" y="4334328"/>
              <a:ext cx="8839200" cy="751237"/>
            </a:xfrm>
            <a:prstGeom prst="roundRect">
              <a:avLst>
                <a:gd name="adj" fmla="val 368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r>
                <a:rPr lang="en-US" altLang="ko-KR" sz="1500" dirty="0" err="1">
                  <a:solidFill>
                    <a:schemeClr val="bg1"/>
                  </a:solidFill>
                  <a:ea typeface="LG스마트체2.0 Regular" panose="020B0600000101010101" pitchFamily="50" charset="-127"/>
                </a:rPr>
                <a:t>luna</a:t>
              </a:r>
              <a:r>
                <a:rPr lang="en-US" altLang="ko-KR" sz="1500" dirty="0">
                  <a:solidFill>
                    <a:schemeClr val="bg1"/>
                  </a:solidFill>
                  <a:ea typeface="LG스마트체2.0 Regular" panose="020B0600000101010101" pitchFamily="50" charset="-127"/>
                </a:rPr>
                <a:t>-send -n 1 -f luna://com.webos.service.bluetooth2/adapter/unpair </a:t>
              </a:r>
              <a:r>
                <a:rPr lang="en-US" altLang="ko-KR" sz="1500" dirty="0">
                  <a:solidFill>
                    <a:srgbClr val="00B050"/>
                  </a:solidFill>
                  <a:ea typeface="LG스마트체2.0 Regular" panose="020B0600000101010101" pitchFamily="50" charset="-127"/>
                </a:rPr>
                <a:t>'{"address":"&lt;</a:t>
              </a:r>
              <a:r>
                <a:rPr lang="en-US" altLang="ko-KR" sz="1500" dirty="0" err="1">
                  <a:solidFill>
                    <a:srgbClr val="00B050"/>
                  </a:solidFill>
                  <a:ea typeface="LG스마트체2.0 Regular" panose="020B0600000101010101" pitchFamily="50" charset="-127"/>
                </a:rPr>
                <a:t>device_address</a:t>
              </a:r>
              <a:r>
                <a:rPr lang="en-US" altLang="ko-KR" sz="1500" dirty="0">
                  <a:solidFill>
                    <a:srgbClr val="00B050"/>
                  </a:solidFill>
                  <a:ea typeface="LG스마트체2.0 Regular" panose="020B0600000101010101" pitchFamily="50" charset="-127"/>
                </a:rPr>
                <a:t>&gt;"}'</a:t>
              </a: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err="1" smtClean="0"/>
                <a:t>sh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95563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690638">
            <a:off x="654494" y="-1142016"/>
            <a:ext cx="4419788" cy="12571033"/>
            <a:chOff x="0" y="0"/>
            <a:chExt cx="1164059" cy="331088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64059" cy="3310889"/>
            </a:xfrm>
            <a:custGeom>
              <a:avLst/>
              <a:gdLst/>
              <a:ahLst/>
              <a:cxnLst/>
              <a:rect l="l" t="t" r="r" b="b"/>
              <a:pathLst>
                <a:path w="1164059" h="3310889">
                  <a:moveTo>
                    <a:pt x="0" y="0"/>
                  </a:moveTo>
                  <a:lnTo>
                    <a:pt x="1164059" y="0"/>
                  </a:lnTo>
                  <a:lnTo>
                    <a:pt x="1164059" y="3310889"/>
                  </a:lnTo>
                  <a:lnTo>
                    <a:pt x="0" y="331088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164059" cy="33489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59300" y="1510385"/>
            <a:ext cx="1028700" cy="3315980"/>
            <a:chOff x="0" y="0"/>
            <a:chExt cx="270933" cy="87334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0933" cy="873344"/>
            </a:xfrm>
            <a:custGeom>
              <a:avLst/>
              <a:gdLst/>
              <a:ahLst/>
              <a:cxnLst/>
              <a:rect l="l" t="t" r="r" b="b"/>
              <a:pathLst>
                <a:path w="270933" h="873344">
                  <a:moveTo>
                    <a:pt x="0" y="0"/>
                  </a:moveTo>
                  <a:lnTo>
                    <a:pt x="270933" y="0"/>
                  </a:lnTo>
                  <a:lnTo>
                    <a:pt x="270933" y="873344"/>
                  </a:lnTo>
                  <a:lnTo>
                    <a:pt x="0" y="87334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70933" cy="9114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7637160" y="4200009"/>
            <a:ext cx="272980" cy="272980"/>
          </a:xfrm>
          <a:custGeom>
            <a:avLst/>
            <a:gdLst/>
            <a:ahLst/>
            <a:cxnLst/>
            <a:rect l="l" t="t" r="r" b="b"/>
            <a:pathLst>
              <a:path w="272980" h="272980">
                <a:moveTo>
                  <a:pt x="0" y="0"/>
                </a:moveTo>
                <a:lnTo>
                  <a:pt x="272980" y="0"/>
                </a:lnTo>
                <a:lnTo>
                  <a:pt x="272980" y="272979"/>
                </a:lnTo>
                <a:lnTo>
                  <a:pt x="0" y="2729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792475" y="3238040"/>
            <a:ext cx="7593140" cy="5315198"/>
          </a:xfrm>
          <a:custGeom>
            <a:avLst/>
            <a:gdLst/>
            <a:ahLst/>
            <a:cxnLst/>
            <a:rect l="l" t="t" r="r" b="b"/>
            <a:pathLst>
              <a:path w="7593140" h="5315198">
                <a:moveTo>
                  <a:pt x="0" y="0"/>
                </a:moveTo>
                <a:lnTo>
                  <a:pt x="7593140" y="0"/>
                </a:lnTo>
                <a:lnTo>
                  <a:pt x="7593140" y="5315199"/>
                </a:lnTo>
                <a:lnTo>
                  <a:pt x="0" y="531519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9490515" y="2164333"/>
            <a:ext cx="7039769" cy="1755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4670"/>
              </a:lnSpc>
            </a:pPr>
            <a:r>
              <a:rPr lang="en-US" sz="10478" dirty="0" smtClean="0">
                <a:solidFill>
                  <a:srgbClr val="C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Question</a:t>
            </a:r>
            <a:endParaRPr lang="en-US" sz="10478" dirty="0">
              <a:solidFill>
                <a:srgbClr val="C00000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17" name="AutoShape 17"/>
          <p:cNvSpPr/>
          <p:nvPr/>
        </p:nvSpPr>
        <p:spPr>
          <a:xfrm rot="3487">
            <a:off x="792492" y="8510376"/>
            <a:ext cx="9389421" cy="0"/>
          </a:xfrm>
          <a:prstGeom prst="line">
            <a:avLst/>
          </a:prstGeom>
          <a:ln w="38100" cap="flat">
            <a:solidFill>
              <a:srgbClr val="243E4D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854617">
            <a:off x="9289505" y="-1441400"/>
            <a:ext cx="7934707" cy="13691357"/>
            <a:chOff x="0" y="0"/>
            <a:chExt cx="1394584" cy="360595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94584" cy="3605954"/>
            </a:xfrm>
            <a:custGeom>
              <a:avLst/>
              <a:gdLst/>
              <a:ahLst/>
              <a:cxnLst/>
              <a:rect l="l" t="t" r="r" b="b"/>
              <a:pathLst>
                <a:path w="1394584" h="3605954">
                  <a:moveTo>
                    <a:pt x="0" y="0"/>
                  </a:moveTo>
                  <a:lnTo>
                    <a:pt x="1394584" y="0"/>
                  </a:lnTo>
                  <a:lnTo>
                    <a:pt x="1394584" y="3605954"/>
                  </a:lnTo>
                  <a:lnTo>
                    <a:pt x="0" y="360595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394584" cy="36440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59300" y="2491976"/>
            <a:ext cx="1028700" cy="3315980"/>
            <a:chOff x="0" y="0"/>
            <a:chExt cx="270933" cy="87334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0933" cy="873344"/>
            </a:xfrm>
            <a:custGeom>
              <a:avLst/>
              <a:gdLst/>
              <a:ahLst/>
              <a:cxnLst/>
              <a:rect l="l" t="t" r="r" b="b"/>
              <a:pathLst>
                <a:path w="270933" h="873344">
                  <a:moveTo>
                    <a:pt x="0" y="0"/>
                  </a:moveTo>
                  <a:lnTo>
                    <a:pt x="270933" y="0"/>
                  </a:lnTo>
                  <a:lnTo>
                    <a:pt x="270933" y="873344"/>
                  </a:lnTo>
                  <a:lnTo>
                    <a:pt x="0" y="87334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70933" cy="9114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>
                <a:solidFill>
                  <a:srgbClr val="C00000"/>
                </a:solidFill>
              </a:endParaRPr>
            </a:p>
          </p:txBody>
        </p:sp>
      </p:grpSp>
      <p:sp>
        <p:nvSpPr>
          <p:cNvPr id="8" name="Freeform 8"/>
          <p:cNvSpPr/>
          <p:nvPr/>
        </p:nvSpPr>
        <p:spPr>
          <a:xfrm>
            <a:off x="17637160" y="5181600"/>
            <a:ext cx="272980" cy="272980"/>
          </a:xfrm>
          <a:custGeom>
            <a:avLst/>
            <a:gdLst/>
            <a:ahLst/>
            <a:cxnLst/>
            <a:rect l="l" t="t" r="r" b="b"/>
            <a:pathLst>
              <a:path w="272980" h="272980">
                <a:moveTo>
                  <a:pt x="0" y="0"/>
                </a:moveTo>
                <a:lnTo>
                  <a:pt x="272980" y="0"/>
                </a:lnTo>
                <a:lnTo>
                  <a:pt x="272980" y="272980"/>
                </a:lnTo>
                <a:lnTo>
                  <a:pt x="0" y="2729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6" name="그룹 15"/>
          <p:cNvGrpSpPr/>
          <p:nvPr/>
        </p:nvGrpSpPr>
        <p:grpSpPr>
          <a:xfrm>
            <a:off x="1905000" y="2618090"/>
            <a:ext cx="5989270" cy="5400000"/>
            <a:chOff x="2133656" y="2530076"/>
            <a:chExt cx="5989270" cy="5400000"/>
          </a:xfrm>
        </p:grpSpPr>
        <p:sp>
          <p:nvSpPr>
            <p:cNvPr id="13" name="AutoShape 13"/>
            <p:cNvSpPr/>
            <p:nvPr/>
          </p:nvSpPr>
          <p:spPr>
            <a:xfrm rot="3487" flipV="1">
              <a:off x="2133656" y="7519905"/>
              <a:ext cx="5714921" cy="15654"/>
            </a:xfrm>
            <a:prstGeom prst="line">
              <a:avLst/>
            </a:prstGeom>
            <a:ln w="38100" cap="flat">
              <a:solidFill>
                <a:srgbClr val="243E4D"/>
              </a:solidFill>
              <a:prstDash val="solid"/>
              <a:headEnd type="none" w="sm" len="sm"/>
              <a:tailEnd type="none" w="sm" len="sm"/>
            </a:ln>
          </p:spPr>
        </p:sp>
        <p:pic>
          <p:nvPicPr>
            <p:cNvPr id="14" name="Picture 2" descr="File:LG Beanbird.png - Wikipedia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2926" y="2530076"/>
              <a:ext cx="5400000" cy="54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10418136" y="3520008"/>
            <a:ext cx="6669270" cy="2287947"/>
            <a:chOff x="11733030" y="3530280"/>
            <a:chExt cx="6669270" cy="2287947"/>
          </a:xfrm>
        </p:grpSpPr>
        <p:sp>
          <p:nvSpPr>
            <p:cNvPr id="10" name="TextBox 10"/>
            <p:cNvSpPr txBox="1"/>
            <p:nvPr/>
          </p:nvSpPr>
          <p:spPr>
            <a:xfrm>
              <a:off x="12039600" y="4817953"/>
              <a:ext cx="6362700" cy="100027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altLang="ko-KR" sz="6500" b="1" dirty="0" smtClean="0">
                  <a:solidFill>
                    <a:srgbClr val="000000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Bluetooth</a:t>
              </a:r>
            </a:p>
          </p:txBody>
        </p:sp>
        <p:pic>
          <p:nvPicPr>
            <p:cNvPr id="15" name="Picture 2" descr="C:\Users\hooniee.lee\AppData\Local\Temp\SNAGHTML249cab13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33030" y="3530280"/>
              <a:ext cx="3752219" cy="13003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C:\Users\hooniee.lee\AppData\Local\Temp\SNAGHTML3d4df61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749437"/>
            <a:ext cx="343037" cy="29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이등변 삼각형 16"/>
          <p:cNvSpPr/>
          <p:nvPr/>
        </p:nvSpPr>
        <p:spPr>
          <a:xfrm>
            <a:off x="0" y="6003388"/>
            <a:ext cx="14554200" cy="4283612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/>
          <p:cNvSpPr/>
          <p:nvPr/>
        </p:nvSpPr>
        <p:spPr>
          <a:xfrm>
            <a:off x="0" y="7286916"/>
            <a:ext cx="10186906" cy="3000084"/>
          </a:xfrm>
          <a:prstGeom prst="triangle">
            <a:avLst>
              <a:gd name="adj" fmla="val 0"/>
            </a:avLst>
          </a:prstGeom>
          <a:solidFill>
            <a:srgbClr val="243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Freeform 8"/>
          <p:cNvSpPr/>
          <p:nvPr/>
        </p:nvSpPr>
        <p:spPr>
          <a:xfrm rot="805906">
            <a:off x="1159" y="2025722"/>
            <a:ext cx="6044986" cy="7664007"/>
          </a:xfrm>
          <a:custGeom>
            <a:avLst/>
            <a:gdLst/>
            <a:ahLst/>
            <a:cxnLst/>
            <a:rect l="l" t="t" r="r" b="b"/>
            <a:pathLst>
              <a:path w="6044986" h="7664007">
                <a:moveTo>
                  <a:pt x="0" y="0"/>
                </a:moveTo>
                <a:lnTo>
                  <a:pt x="6044985" y="0"/>
                </a:lnTo>
                <a:lnTo>
                  <a:pt x="6044985" y="7664007"/>
                </a:lnTo>
                <a:lnTo>
                  <a:pt x="0" y="76640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A6DB5DC-6984-4FDE-B64E-BD10AA2E52A4}"/>
              </a:ext>
            </a:extLst>
          </p:cNvPr>
          <p:cNvSpPr txBox="1"/>
          <p:nvPr/>
        </p:nvSpPr>
        <p:spPr>
          <a:xfrm>
            <a:off x="8001000" y="4381500"/>
            <a:ext cx="7365799" cy="7694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5000" dirty="0" err="1" smtClean="0">
                <a:solidFill>
                  <a:srgbClr val="6B6B6B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webOS</a:t>
            </a:r>
            <a:r>
              <a:rPr lang="en-US" altLang="ko-KR" sz="5000" dirty="0" smtClean="0">
                <a:solidFill>
                  <a:srgbClr val="6B6B6B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OSE</a:t>
            </a:r>
            <a:r>
              <a:rPr lang="ko-KR" altLang="en-US" sz="5000" smtClean="0">
                <a:solidFill>
                  <a:srgbClr val="6B6B6B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의 </a:t>
            </a:r>
            <a:r>
              <a:rPr lang="en-US" altLang="ko-KR" sz="5000" dirty="0" smtClean="0">
                <a:solidFill>
                  <a:srgbClr val="6B6B6B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Bluetooth</a:t>
            </a:r>
            <a:endParaRPr lang="ko-KR" altLang="en-US" sz="5000" dirty="0">
              <a:solidFill>
                <a:srgbClr val="6B6B6B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34BF8E0-E4D2-4D58-909E-A86F54AD7EE2}"/>
              </a:ext>
            </a:extLst>
          </p:cNvPr>
          <p:cNvSpPr txBox="1"/>
          <p:nvPr/>
        </p:nvSpPr>
        <p:spPr>
          <a:xfrm>
            <a:off x="7052680" y="5338563"/>
            <a:ext cx="926243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ko-KR" sz="32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블루투스</a:t>
            </a:r>
            <a:r>
              <a:rPr lang="ko-KR" altLang="ko-KR" sz="3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ko-KR" sz="32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프로파일의 </a:t>
            </a:r>
            <a:r>
              <a:rPr lang="ko-KR" altLang="ko-KR" sz="3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종류와 사용하는 방법</a:t>
            </a:r>
            <a:endParaRPr lang="ko-KR" altLang="en-US" sz="3000" dirty="0">
              <a:solidFill>
                <a:srgbClr val="6B6B6B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991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85833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6" y="5196126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Bluetooth</a:t>
            </a:r>
            <a:endParaRPr lang="en-US" altLang="ko-KR" dirty="0"/>
          </a:p>
        </p:txBody>
      </p:sp>
      <p:grpSp>
        <p:nvGrpSpPr>
          <p:cNvPr id="16" name="그룹 15"/>
          <p:cNvGrpSpPr/>
          <p:nvPr/>
        </p:nvGrpSpPr>
        <p:grpSpPr>
          <a:xfrm>
            <a:off x="6552000" y="4610100"/>
            <a:ext cx="9122955" cy="1912841"/>
            <a:chOff x="3121296" y="903191"/>
            <a:chExt cx="9122955" cy="1912841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401086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Bluetooth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ko-KR" sz="20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블루투스는</a:t>
              </a:r>
              <a:r>
                <a:rPr lang="ko-KR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인접한 전자 장치들을 무선으로 연결해주는 </a:t>
              </a:r>
              <a:r>
                <a:rPr lang="ko-KR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기술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서로 다른 장치에 있는 </a:t>
              </a:r>
              <a:r>
                <a:rPr lang="ko-KR" altLang="ko-KR" sz="20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앱들의</a:t>
              </a:r>
              <a:r>
                <a:rPr lang="ko-KR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데이터를 주고받거나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, </a:t>
              </a:r>
              <a:r>
                <a:rPr lang="ko-KR" altLang="ko-KR" sz="2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오디오 장치와 연결하는 등의 시나리오를 </a:t>
              </a:r>
              <a:r>
                <a:rPr lang="ko-KR" altLang="ko-KR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구현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가능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6552000" y="1890000"/>
            <a:ext cx="10288200" cy="1451176"/>
            <a:chOff x="3121296" y="903191"/>
            <a:chExt cx="9122955" cy="1451176"/>
          </a:xfrm>
        </p:grpSpPr>
        <p:sp>
          <p:nvSpPr>
            <p:cNvPr id="15" name="직사각형 14"/>
            <p:cNvSpPr/>
            <p:nvPr/>
          </p:nvSpPr>
          <p:spPr>
            <a:xfrm>
              <a:off x="3121296" y="903191"/>
              <a:ext cx="401086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목표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354356" y="1338704"/>
              <a:ext cx="8889895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 err="1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webOS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에서 블루투스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API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를 사용하여 블루투스 기기를 검색하여 연결하는 방법 숙지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err="1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블루투스</a:t>
              </a: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연결 상태를 모니터링 및 관리하는 기술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230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6" y="5196126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Bluetooth</a:t>
            </a: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6552000" y="1890000"/>
            <a:ext cx="9115176" cy="4419600"/>
            <a:chOff x="6570821" y="4610100"/>
            <a:chExt cx="9115176" cy="4419600"/>
          </a:xfrm>
        </p:grpSpPr>
        <p:grpSp>
          <p:nvGrpSpPr>
            <p:cNvPr id="19" name="그룹 18"/>
            <p:cNvGrpSpPr/>
            <p:nvPr/>
          </p:nvGrpSpPr>
          <p:grpSpPr>
            <a:xfrm>
              <a:off x="6570821" y="4610100"/>
              <a:ext cx="9115176" cy="1522452"/>
              <a:chOff x="3076823" y="3839130"/>
              <a:chExt cx="9115176" cy="1522452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076823" y="3839130"/>
                <a:ext cx="4010869" cy="4462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300" b="1" dirty="0" smtClean="0">
                    <a:solidFill>
                      <a:srgbClr val="A5003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| </a:t>
                </a:r>
                <a:r>
                  <a:rPr lang="ko-KR" altLang="en-US" sz="2300" b="1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 </a:t>
                </a:r>
                <a:r>
                  <a:rPr lang="en-US" altLang="ko-KR" sz="2300" b="1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Bluetooth Profile</a:t>
                </a:r>
                <a:endParaRPr lang="ko-KR" altLang="en-US" sz="2300" b="1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3302104" y="4345919"/>
                <a:ext cx="8889895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ko-KR" sz="2000" dirty="0" err="1">
                    <a:latin typeface="LG스마트체2.0 Regular" panose="020B0600000101010101" pitchFamily="50" charset="-127"/>
                    <a:ea typeface="LG스마트체2.0 Regular" panose="020B0600000101010101" pitchFamily="50" charset="-127"/>
                  </a:rPr>
                  <a:t>블루투스</a:t>
                </a:r>
                <a:r>
                  <a:rPr lang="ko-KR" altLang="ko-KR" sz="2000" dirty="0">
                    <a:latin typeface="LG스마트체2.0 Regular" panose="020B0600000101010101" pitchFamily="50" charset="-127"/>
                    <a:ea typeface="LG스마트체2.0 Regular" panose="020B0600000101010101" pitchFamily="50" charset="-127"/>
                  </a:rPr>
                  <a:t> 표준화 단체에서는 각 사용 시나리오에 맞게 통신 규약을 정해두었는데 이것을 </a:t>
                </a:r>
                <a:r>
                  <a:rPr lang="ko-KR" altLang="ko-KR" sz="2000" dirty="0" smtClean="0">
                    <a:latin typeface="LG스마트체2.0 Regular" panose="020B0600000101010101" pitchFamily="50" charset="-127"/>
                    <a:ea typeface="LG스마트체2.0 Regular" panose="020B0600000101010101" pitchFamily="50" charset="-127"/>
                  </a:rPr>
                  <a:t>프로파일이라고</a:t>
                </a:r>
                <a:r>
                  <a:rPr lang="en-US" altLang="ko-KR" sz="2000" dirty="0" smtClean="0">
                    <a:latin typeface="LG스마트체2.0 Regular" panose="020B0600000101010101" pitchFamily="50" charset="-127"/>
                    <a:ea typeface="LG스마트체2.0 Regular" panose="020B0600000101010101" pitchFamily="50" charset="-127"/>
                  </a:rPr>
                  <a:t> </a:t>
                </a:r>
                <a:r>
                  <a:rPr lang="ko-KR" altLang="en-US" sz="2000" smtClean="0">
                    <a:latin typeface="LG스마트체2.0 Regular" panose="020B0600000101010101" pitchFamily="50" charset="-127"/>
                    <a:ea typeface="LG스마트체2.0 Regular" panose="020B0600000101010101" pitchFamily="50" charset="-127"/>
                  </a:rPr>
                  <a:t>함</a:t>
                </a:r>
                <a:endPara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endParaRPr>
              </a:p>
            </p:txBody>
          </p:sp>
        </p:grpSp>
        <p:pic>
          <p:nvPicPr>
            <p:cNvPr id="1026" name="Picture 2" descr="C:\Users\hooniee.lee\AppData\Local\Temp\SNAGHTMLa7c7d3f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060" y="6321339"/>
              <a:ext cx="5330740" cy="27083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6820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6" y="5196126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Bluetooth</a:t>
            </a:r>
            <a:endParaRPr lang="en-US" altLang="ko-KR" dirty="0"/>
          </a:p>
        </p:txBody>
      </p:sp>
      <p:sp>
        <p:nvSpPr>
          <p:cNvPr id="17" name="직사각형 16"/>
          <p:cNvSpPr/>
          <p:nvPr/>
        </p:nvSpPr>
        <p:spPr>
          <a:xfrm>
            <a:off x="6552000" y="1888587"/>
            <a:ext cx="4010869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b="1" dirty="0" smtClean="0">
                <a:solidFill>
                  <a:srgbClr val="A500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| </a:t>
            </a:r>
            <a:r>
              <a:rPr lang="en-US" altLang="ko-KR" sz="23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Bluetooth API </a:t>
            </a:r>
            <a:r>
              <a:rPr lang="ko-KR" altLang="en-US" sz="23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설명</a:t>
            </a:r>
            <a:endParaRPr lang="ko-KR" altLang="en-US" sz="23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415007"/>
              </p:ext>
            </p:extLst>
          </p:nvPr>
        </p:nvGraphicFramePr>
        <p:xfrm>
          <a:off x="6781800" y="2562096"/>
          <a:ext cx="9668837" cy="709511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12907"/>
                <a:gridCol w="785593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700" dirty="0" smtClean="0"/>
                        <a:t>adapter</a:t>
                      </a:r>
                      <a:endParaRPr lang="ko-KR" altLang="en-US" sz="170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dirty="0" smtClean="0"/>
                        <a:t>원격 </a:t>
                      </a:r>
                      <a:r>
                        <a:rPr lang="en-US" altLang="ko-KR" sz="1700" dirty="0" smtClean="0"/>
                        <a:t>Bluetooth </a:t>
                      </a:r>
                      <a:r>
                        <a:rPr lang="ko-KR" altLang="en-US" sz="1700" smtClean="0"/>
                        <a:t>장치를 검색 및 페어링하고 시스템에서 사용 가능한 상태 및 </a:t>
                      </a:r>
                      <a:r>
                        <a:rPr lang="en-US" altLang="ko-KR" sz="1700" dirty="0" smtClean="0"/>
                        <a:t>Bluetooth </a:t>
                      </a:r>
                      <a:r>
                        <a:rPr lang="ko-KR" altLang="en-US" sz="1700" smtClean="0"/>
                        <a:t>어댑터를 쿼리하는 방법을 제공</a:t>
                      </a:r>
                      <a:endParaRPr lang="en-US" altLang="ko-KR" sz="1700" dirty="0" smtClean="0"/>
                    </a:p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dirty="0" smtClean="0"/>
                        <a:t>나가는 </a:t>
                      </a:r>
                      <a:r>
                        <a:rPr lang="ko-KR" altLang="en-US" sz="1700" dirty="0" err="1" smtClean="0"/>
                        <a:t>페어링과</a:t>
                      </a:r>
                      <a:r>
                        <a:rPr lang="ko-KR" altLang="en-US" sz="1700" dirty="0" smtClean="0"/>
                        <a:t> 들어오는 </a:t>
                      </a:r>
                      <a:r>
                        <a:rPr lang="ko-KR" altLang="en-US" sz="1700" dirty="0" err="1" smtClean="0"/>
                        <a:t>페어링이</a:t>
                      </a:r>
                      <a:r>
                        <a:rPr lang="ko-KR" altLang="en-US" sz="1700" dirty="0" smtClean="0"/>
                        <a:t> 모두 지원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700" dirty="0" smtClean="0"/>
                        <a:t>Device</a:t>
                      </a:r>
                      <a:endParaRPr lang="ko-KR" altLang="en-US" sz="170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dirty="0" smtClean="0"/>
                        <a:t>시스템에 알려진 원격 </a:t>
                      </a:r>
                      <a:r>
                        <a:rPr lang="en-US" altLang="ko-KR" sz="1700" dirty="0" smtClean="0"/>
                        <a:t>Bluetooth </a:t>
                      </a:r>
                      <a:r>
                        <a:rPr lang="ko-KR" altLang="en-US" sz="1700" smtClean="0"/>
                        <a:t>장치의 상태를 가져오고 해당 상태에 대한 로컬 값을 설정하는 방법을 제공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700" dirty="0" err="1" smtClean="0"/>
                        <a:t>gatt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/>
                        <a:t>GATT </a:t>
                      </a:r>
                      <a:r>
                        <a:rPr lang="ko-KR" altLang="en-US" sz="1700" smtClean="0"/>
                        <a:t>프로필을 사용하기 위한 방법을 제공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700" dirty="0" smtClean="0"/>
                        <a:t>le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dirty="0" smtClean="0"/>
                        <a:t>저 에너지</a:t>
                      </a:r>
                      <a:r>
                        <a:rPr lang="en-US" altLang="ko-KR" sz="1700" dirty="0" smtClean="0"/>
                        <a:t>(LE) </a:t>
                      </a:r>
                      <a:r>
                        <a:rPr lang="ko-KR" altLang="en-US" sz="1700" smtClean="0"/>
                        <a:t>기능을 사용하는 방법을 제공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700" dirty="0" err="1" smtClean="0"/>
                        <a:t>spp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/>
                        <a:t>SPP </a:t>
                      </a:r>
                      <a:r>
                        <a:rPr lang="ko-KR" altLang="en-US" sz="1700" smtClean="0"/>
                        <a:t>프로필을 사용하는 방법을 제공</a:t>
                      </a:r>
                      <a:endParaRPr lang="en-US" altLang="ko-KR" sz="1700" dirty="0" smtClean="0"/>
                    </a:p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/>
                        <a:t>SPP</a:t>
                      </a:r>
                      <a:r>
                        <a:rPr lang="ko-KR" altLang="en-US" sz="1700" smtClean="0"/>
                        <a:t>는 서버 및 클라이언트 장치의 두 가지 역할을 정의합니다</a:t>
                      </a:r>
                      <a:r>
                        <a:rPr lang="en-US" altLang="ko-KR" sz="1700" dirty="0" smtClean="0"/>
                        <a:t>.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700" dirty="0" smtClean="0"/>
                        <a:t>A2DP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/>
                        <a:t>A2DP </a:t>
                      </a:r>
                      <a:r>
                        <a:rPr lang="ko-KR" altLang="en-US" sz="1700" smtClean="0"/>
                        <a:t>프로필을 사용하는 방법을 제공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700" dirty="0" smtClean="0"/>
                        <a:t>AVRCP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/>
                        <a:t>AVCRP </a:t>
                      </a:r>
                      <a:r>
                        <a:rPr lang="ko-KR" altLang="en-US" sz="1700" smtClean="0"/>
                        <a:t>프로필을 사용하는 방법을 제공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700" dirty="0" smtClean="0"/>
                        <a:t>OPP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/>
                        <a:t>OPP </a:t>
                      </a:r>
                      <a:r>
                        <a:rPr lang="ko-KR" altLang="en-US" sz="1700" smtClean="0"/>
                        <a:t>프로필을 사용하는 방법을 제공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700" dirty="0" err="1" smtClean="0"/>
                        <a:t>hfp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/>
                        <a:t>HFP </a:t>
                      </a:r>
                      <a:r>
                        <a:rPr lang="ko-KR" altLang="en-US" sz="1700" smtClean="0"/>
                        <a:t>프로필을 사용하는 방법을 제공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700" dirty="0" err="1" smtClean="0"/>
                        <a:t>pbap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/>
                        <a:t>PBAP </a:t>
                      </a:r>
                      <a:r>
                        <a:rPr lang="ko-KR" altLang="en-US" sz="1700" smtClean="0"/>
                        <a:t>프로필을 사용하기 위한 방법을 제공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700" dirty="0" smtClean="0"/>
                        <a:t>MAP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/>
                        <a:t>MAP </a:t>
                      </a:r>
                      <a:r>
                        <a:rPr lang="ko-KR" altLang="en-US" sz="1700" smtClean="0"/>
                        <a:t>프로필을 사용하기 위한 방법을 제공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700" dirty="0" smtClean="0"/>
                        <a:t>Mesh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/>
                        <a:t>BLE Mesh </a:t>
                      </a:r>
                      <a:r>
                        <a:rPr lang="ko-KR" altLang="en-US" sz="1700" smtClean="0"/>
                        <a:t>프로파일을 사용하는 방법을 제공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339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6" y="5196126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Bluetooth</a:t>
            </a:r>
            <a:endParaRPr lang="en-US" altLang="ko-KR" dirty="0"/>
          </a:p>
        </p:txBody>
      </p:sp>
      <p:grpSp>
        <p:nvGrpSpPr>
          <p:cNvPr id="16" name="그룹 15"/>
          <p:cNvGrpSpPr/>
          <p:nvPr/>
        </p:nvGrpSpPr>
        <p:grpSpPr>
          <a:xfrm>
            <a:off x="6552000" y="1888587"/>
            <a:ext cx="9122955" cy="1401034"/>
            <a:chOff x="3121296" y="903191"/>
            <a:chExt cx="9122955" cy="1401034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401086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Bluetooth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사용 방법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9655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Bluetooth2 API (com.webos.service.bluetooth2) 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및 </a:t>
              </a:r>
              <a:r>
                <a:rPr lang="en-US" altLang="ko-KR" sz="2000" dirty="0" err="1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hfp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API (</a:t>
              </a:r>
              <a:r>
                <a:rPr lang="en-US" altLang="ko-KR" sz="2000" dirty="0" err="1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com.webos.service.hfp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)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를 사용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pic>
        <p:nvPicPr>
          <p:cNvPr id="2050" name="Picture 2" descr="C:\Users\hooniee.lee\AppData\Local\Temp\SNAGHTMLa7e19a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060" y="3695700"/>
            <a:ext cx="8934450" cy="455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93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6" y="4724757"/>
            <a:ext cx="41193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smtClean="0"/>
              <a:t>Bluetooth</a:t>
            </a:r>
          </a:p>
          <a:p>
            <a:r>
              <a:rPr lang="ko-KR" altLang="en-US" smtClean="0"/>
              <a:t>실습</a:t>
            </a:r>
            <a:endParaRPr lang="en-US" altLang="ko-KR" dirty="0"/>
          </a:p>
        </p:txBody>
      </p:sp>
      <p:grpSp>
        <p:nvGrpSpPr>
          <p:cNvPr id="16" name="그룹 15"/>
          <p:cNvGrpSpPr/>
          <p:nvPr/>
        </p:nvGrpSpPr>
        <p:grpSpPr>
          <a:xfrm>
            <a:off x="6552000" y="1888587"/>
            <a:ext cx="9122955" cy="6067824"/>
            <a:chOff x="3121296" y="903191"/>
            <a:chExt cx="9122955" cy="6067824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8916600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ko-KR" altLang="en-US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실습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- </a:t>
              </a:r>
              <a:r>
                <a:rPr lang="en-US" altLang="ko-KR" sz="2300" b="1" dirty="0" err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luna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-send </a:t>
              </a:r>
              <a:r>
                <a:rPr lang="ko-KR" altLang="en-US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명령어를 이용한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Bluetooth </a:t>
              </a:r>
              <a:r>
                <a:rPr lang="ko-KR" altLang="en-US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이용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(A2DP) (30</a:t>
              </a:r>
              <a:r>
                <a:rPr lang="ko-KR" altLang="en-US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분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)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56323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시나리오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err="1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블루투스</a:t>
              </a: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기기를 검색하고 </a:t>
              </a:r>
              <a:r>
                <a:rPr lang="en-US" altLang="ko-KR" sz="2000" dirty="0" err="1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webOS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</a:t>
              </a: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기기의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(Emulator) </a:t>
              </a:r>
              <a:r>
                <a:rPr lang="ko-KR" altLang="en-US" sz="2000" dirty="0" err="1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음원을</a:t>
              </a: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실행해본다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.</a:t>
              </a: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61938" indent="-261938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실습 목표</a:t>
              </a: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webOS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</a:t>
              </a:r>
              <a:r>
                <a:rPr lang="ko-KR" altLang="en-US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기기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(</a:t>
              </a:r>
              <a:r>
                <a:rPr lang="ko-KR" altLang="en-US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에뮬레이터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) </a:t>
              </a:r>
              <a:r>
                <a:rPr lang="ko-KR" altLang="en-US" sz="20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블루투스</a:t>
              </a:r>
              <a:r>
                <a:rPr lang="ko-KR" altLang="en-US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활성화</a:t>
              </a: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블루투스</a:t>
              </a:r>
              <a:r>
                <a:rPr lang="ko-KR" altLang="en-US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장치 탐색</a:t>
              </a: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블루투스</a:t>
              </a:r>
              <a:r>
                <a:rPr lang="ko-KR" altLang="en-US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장치 목록 출력</a:t>
              </a: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블루투스</a:t>
              </a:r>
              <a:r>
                <a:rPr lang="ko-KR" altLang="en-US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장치 </a:t>
              </a:r>
              <a:r>
                <a:rPr lang="ko-KR" altLang="en-US" sz="20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페어링</a:t>
              </a:r>
              <a:endPara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블루투스</a:t>
              </a:r>
              <a:r>
                <a:rPr lang="ko-KR" altLang="en-US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장치 연결</a:t>
              </a: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 err="1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webOS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</a:t>
              </a: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기기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(</a:t>
              </a:r>
              <a:r>
                <a:rPr lang="ko-KR" altLang="en-US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에뮬레이터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)</a:t>
              </a:r>
              <a:r>
                <a:rPr lang="ko-KR" altLang="en-US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에서 </a:t>
              </a:r>
              <a:r>
                <a:rPr lang="ko-KR" altLang="en-US" sz="20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음원</a:t>
              </a:r>
              <a:r>
                <a:rPr lang="ko-KR" altLang="en-US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재생</a:t>
              </a: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블루투스</a:t>
              </a:r>
              <a:r>
                <a:rPr lang="ko-KR" altLang="en-US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장치 연결 해제 및 </a:t>
              </a:r>
              <a:r>
                <a:rPr lang="ko-KR" altLang="en-US" sz="20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페어링</a:t>
              </a:r>
              <a:r>
                <a:rPr lang="ko-KR" altLang="en-US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해제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921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6" y="4381500"/>
            <a:ext cx="41193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Bluetooth</a:t>
            </a:r>
            <a:endParaRPr lang="en-US" altLang="ko-KR" dirty="0"/>
          </a:p>
          <a:p>
            <a:r>
              <a:rPr lang="ko-KR" altLang="en-US" dirty="0" smtClean="0"/>
              <a:t>장치 활성화</a:t>
            </a:r>
            <a:endParaRPr lang="en-US" altLang="ko-KR" dirty="0" smtClean="0"/>
          </a:p>
        </p:txBody>
      </p:sp>
      <p:grpSp>
        <p:nvGrpSpPr>
          <p:cNvPr id="16" name="그룹 15"/>
          <p:cNvGrpSpPr/>
          <p:nvPr/>
        </p:nvGrpSpPr>
        <p:grpSpPr>
          <a:xfrm>
            <a:off x="6552000" y="1888587"/>
            <a:ext cx="9122955" cy="4682830"/>
            <a:chOff x="3121296" y="903191"/>
            <a:chExt cx="9122955" cy="4682830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7697400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Bluetooth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장치 활성화 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42473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err="1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블루투스</a:t>
              </a: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</a:t>
              </a:r>
              <a:r>
                <a:rPr lang="ko-KR" altLang="en-US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어댑터를 활성화하여 다른 </a:t>
              </a:r>
              <a:r>
                <a:rPr lang="ko-KR" altLang="en-US" sz="20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블루투스</a:t>
              </a:r>
              <a:r>
                <a:rPr lang="ko-KR" altLang="en-US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장치들을 검색할 </a:t>
              </a: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준비</a:t>
              </a: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b="1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명령어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:</a:t>
              </a: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err="1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블루투스</a:t>
              </a: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활성화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b="1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결과 확인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: </a:t>
              </a:r>
              <a:r>
                <a:rPr lang="ko-KR" altLang="en-US" sz="2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블루투스 어댑터가 활성화되었다는 메시지가 출력되면 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성공</a:t>
              </a: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4" name="AutoShape 4" descr="C:\Users\mcguire\AppData\Local\Temp\SNAGHTML1906f66f.PNG"/>
          <p:cNvSpPr>
            <a:spLocks noChangeAspect="1" noChangeArrowheads="1"/>
          </p:cNvSpPr>
          <p:nvPr/>
        </p:nvSpPr>
        <p:spPr bwMode="auto">
          <a:xfrm>
            <a:off x="457200" y="-173576"/>
            <a:ext cx="656272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C:\Users\mcguire\AppData\Local\Temp\SNAGHTML1906f66f.PNG"/>
          <p:cNvSpPr>
            <a:spLocks noChangeAspect="1" noChangeArrowheads="1"/>
          </p:cNvSpPr>
          <p:nvPr/>
        </p:nvSpPr>
        <p:spPr bwMode="auto">
          <a:xfrm>
            <a:off x="307975" y="-304800"/>
            <a:ext cx="656272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7620000" y="3889995"/>
            <a:ext cx="8839200" cy="827437"/>
            <a:chOff x="7543800" y="4258128"/>
            <a:chExt cx="8839200" cy="827437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7543800" y="4334328"/>
              <a:ext cx="8839200" cy="751237"/>
            </a:xfrm>
            <a:prstGeom prst="roundRect">
              <a:avLst>
                <a:gd name="adj" fmla="val 368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r>
                <a:rPr lang="en-US" altLang="ko-KR" sz="1500" dirty="0" err="1">
                  <a:solidFill>
                    <a:schemeClr val="bg1"/>
                  </a:solidFill>
                  <a:ea typeface="LG스마트체2.0 Regular" panose="020B0600000101010101" pitchFamily="50" charset="-127"/>
                </a:rPr>
                <a:t>luna</a:t>
              </a:r>
              <a:r>
                <a:rPr lang="en-US" altLang="ko-KR" sz="1500" dirty="0">
                  <a:solidFill>
                    <a:schemeClr val="bg1"/>
                  </a:solidFill>
                  <a:ea typeface="LG스마트체2.0 Regular" panose="020B0600000101010101" pitchFamily="50" charset="-127"/>
                </a:rPr>
                <a:t>-send -n 1 -f luna://com.webos.service.bluetooth2/adapter/setState </a:t>
              </a:r>
              <a:r>
                <a:rPr lang="en-US" altLang="ko-KR" sz="1500" dirty="0">
                  <a:solidFill>
                    <a:srgbClr val="00B050"/>
                  </a:solidFill>
                  <a:ea typeface="LG스마트체2.0 Regular" panose="020B0600000101010101" pitchFamily="50" charset="-127"/>
                </a:rPr>
                <a:t>'{"</a:t>
              </a:r>
              <a:r>
                <a:rPr lang="en-US" altLang="ko-KR" sz="1500" dirty="0" err="1">
                  <a:solidFill>
                    <a:srgbClr val="00B050"/>
                  </a:solidFill>
                  <a:ea typeface="LG스마트체2.0 Regular" panose="020B0600000101010101" pitchFamily="50" charset="-127"/>
                </a:rPr>
                <a:t>powered":true</a:t>
              </a:r>
              <a:r>
                <a:rPr lang="en-US" altLang="ko-KR" sz="1500" dirty="0">
                  <a:solidFill>
                    <a:srgbClr val="00B050"/>
                  </a:solidFill>
                  <a:ea typeface="LG스마트체2.0 Regular" panose="020B0600000101010101" pitchFamily="50" charset="-127"/>
                </a:rPr>
                <a:t>}'</a:t>
              </a: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err="1" smtClean="0"/>
                <a:t>sh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27633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14741</TotalTime>
  <Words>614</Words>
  <Application>Microsoft Office PowerPoint</Application>
  <PresentationFormat>사용자 지정</PresentationFormat>
  <Paragraphs>177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LG스마트체2.0 Regular</vt:lpstr>
      <vt:lpstr>맑은 고딕</vt:lpstr>
      <vt:lpstr>Arial</vt:lpstr>
      <vt:lpstr>LG스마트체2.0 SemiBold</vt:lpstr>
      <vt:lpstr>LG스마트체 Regular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Dust Cream Almost Dark Black Pastel Simple Minimalist Illustration All Purpose Presentation Template</dc:title>
  <dc:creator>이동훈/책임연구원/SW공학(연)SW Developer Experience파트(hooniee.lee@lge.com)</dc:creator>
  <cp:lastModifiedBy>이동훈/선임연구원/SW Documentation파트(hooniee.lee@lge.com)</cp:lastModifiedBy>
  <cp:revision>216</cp:revision>
  <dcterms:created xsi:type="dcterms:W3CDTF">2006-08-16T00:00:00Z</dcterms:created>
  <dcterms:modified xsi:type="dcterms:W3CDTF">2024-06-21T02:09:11Z</dcterms:modified>
  <dc:identifier>DAGDOHj-C7E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59f345-fd0b-4b4e-aba2-7c7a20c52995_Enabled">
    <vt:lpwstr>true</vt:lpwstr>
  </property>
  <property fmtid="{D5CDD505-2E9C-101B-9397-08002B2CF9AE}" pid="3" name="MSIP_Label_dd59f345-fd0b-4b4e-aba2-7c7a20c52995_SetDate">
    <vt:lpwstr>2024-06-20T06:41:06Z</vt:lpwstr>
  </property>
  <property fmtid="{D5CDD505-2E9C-101B-9397-08002B2CF9AE}" pid="4" name="MSIP_Label_dd59f345-fd0b-4b4e-aba2-7c7a20c52995_Method">
    <vt:lpwstr>Privileged</vt:lpwstr>
  </property>
  <property fmtid="{D5CDD505-2E9C-101B-9397-08002B2CF9AE}" pid="5" name="MSIP_Label_dd59f345-fd0b-4b4e-aba2-7c7a20c52995_Name">
    <vt:lpwstr>General</vt:lpwstr>
  </property>
  <property fmtid="{D5CDD505-2E9C-101B-9397-08002B2CF9AE}" pid="6" name="MSIP_Label_dd59f345-fd0b-4b4e-aba2-7c7a20c52995_SiteId">
    <vt:lpwstr>5069cde4-642a-45c0-8094-d0c2dec10be3</vt:lpwstr>
  </property>
  <property fmtid="{D5CDD505-2E9C-101B-9397-08002B2CF9AE}" pid="7" name="MSIP_Label_dd59f345-fd0b-4b4e-aba2-7c7a20c52995_ActionId">
    <vt:lpwstr>a8faa33e-d649-4eca-be28-fbb5fa1e9699</vt:lpwstr>
  </property>
  <property fmtid="{D5CDD505-2E9C-101B-9397-08002B2CF9AE}" pid="8" name="MSIP_Label_dd59f345-fd0b-4b4e-aba2-7c7a20c52995_ContentBits">
    <vt:lpwstr>0</vt:lpwstr>
  </property>
</Properties>
</file>