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360" r:id="rId4"/>
    <p:sldId id="307" r:id="rId5"/>
    <p:sldId id="322" r:id="rId6"/>
    <p:sldId id="323" r:id="rId7"/>
    <p:sldId id="324" r:id="rId8"/>
    <p:sldId id="325" r:id="rId9"/>
    <p:sldId id="326" r:id="rId10"/>
    <p:sldId id="333" r:id="rId11"/>
    <p:sldId id="327" r:id="rId12"/>
    <p:sldId id="328" r:id="rId13"/>
    <p:sldId id="329" r:id="rId14"/>
    <p:sldId id="330" r:id="rId15"/>
    <p:sldId id="331" r:id="rId16"/>
    <p:sldId id="334" r:id="rId17"/>
    <p:sldId id="332" r:id="rId18"/>
    <p:sldId id="335" r:id="rId19"/>
    <p:sldId id="336" r:id="rId20"/>
    <p:sldId id="337" r:id="rId21"/>
    <p:sldId id="338" r:id="rId22"/>
    <p:sldId id="342" r:id="rId23"/>
    <p:sldId id="343" r:id="rId24"/>
    <p:sldId id="344" r:id="rId25"/>
    <p:sldId id="345" r:id="rId26"/>
    <p:sldId id="346" r:id="rId27"/>
    <p:sldId id="350" r:id="rId28"/>
    <p:sldId id="347" r:id="rId29"/>
    <p:sldId id="359" r:id="rId30"/>
    <p:sldId id="362" r:id="rId31"/>
    <p:sldId id="348" r:id="rId32"/>
    <p:sldId id="352" r:id="rId33"/>
    <p:sldId id="353" r:id="rId34"/>
    <p:sldId id="358" r:id="rId35"/>
    <p:sldId id="361" r:id="rId36"/>
    <p:sldId id="340" r:id="rId37"/>
  </p:sldIdLst>
  <p:sldSz cx="18288000" cy="10287000"/>
  <p:notesSz cx="6858000" cy="9144000"/>
  <p:embeddedFontLst>
    <p:embeddedFont>
      <p:font typeface="LG스마트체2.0 Semi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LG스마트체2.0 Regular" panose="020B0600000101010101" pitchFamily="50" charset="-127"/>
      <p:regular r:id="rId42"/>
    </p:embeddedFont>
    <p:embeddedFont>
      <p:font typeface="LG스마트체 Regular" panose="020B0600000101010101" pitchFamily="50" charset="-127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Storage" id="{BC6DCEB3-548E-4123-9E91-D1C9BD7630D0}">
          <p14:sldIdLst>
            <p14:sldId id="312"/>
            <p14:sldId id="360"/>
            <p14:sldId id="307"/>
          </p14:sldIdLst>
        </p14:section>
        <p14:section name="Database" id="{3EF620B0-7D3B-4C1F-BCBD-7D094AB3D4E7}">
          <p14:sldIdLst>
            <p14:sldId id="322"/>
            <p14:sldId id="323"/>
            <p14:sldId id="324"/>
            <p14:sldId id="325"/>
            <p14:sldId id="326"/>
            <p14:sldId id="333"/>
            <p14:sldId id="327"/>
            <p14:sldId id="328"/>
            <p14:sldId id="329"/>
            <p14:sldId id="330"/>
            <p14:sldId id="331"/>
            <p14:sldId id="334"/>
            <p14:sldId id="332"/>
            <p14:sldId id="335"/>
            <p14:sldId id="336"/>
            <p14:sldId id="337"/>
          </p14:sldIdLst>
        </p14:section>
        <p14:section name="외부 저장 장치" id="{58B9AD79-25A9-4C36-8094-AED79CC89FC3}">
          <p14:sldIdLst>
            <p14:sldId id="338"/>
            <p14:sldId id="342"/>
            <p14:sldId id="343"/>
            <p14:sldId id="344"/>
            <p14:sldId id="345"/>
            <p14:sldId id="346"/>
            <p14:sldId id="350"/>
          </p14:sldIdLst>
        </p14:section>
        <p14:section name="Web Storage" id="{E5966996-BC1A-4FB0-896C-18F4493A35FC}">
          <p14:sldIdLst>
            <p14:sldId id="347"/>
            <p14:sldId id="359"/>
            <p14:sldId id="362"/>
            <p14:sldId id="348"/>
            <p14:sldId id="352"/>
            <p14:sldId id="353"/>
            <p14:sldId id="358"/>
            <p14:sldId id="361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D9D9D9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2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3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4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7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1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1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49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1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61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9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7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8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81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39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99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40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20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51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3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95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89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1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7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2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7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7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0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t.ly/db8_gist" TargetMode="External"/><Relationship Id="rId4" Type="http://schemas.openxmlformats.org/officeDocument/2006/relationships/hyperlink" Target="https://www.webosose.org/docs/reference/ls2-api/com-webos-service-db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ebosose.org/docs/reference/ls2-api/com-webos-service-db/#p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bit.ly/externalStorage_gist" TargetMode="External"/><Relationship Id="rId5" Type="http://schemas.openxmlformats.org/officeDocument/2006/relationships/hyperlink" Target="https://www.webosose.org/docs/reference/ls2-api/com-webos-service-storageaccess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t.ly/localStorage_gist" TargetMode="External"/><Relationship Id="rId4" Type="http://schemas.openxmlformats.org/officeDocument/2006/relationships/hyperlink" Target="https://developer.mozilla.org/ko/docs/Web/API/Window/localStorag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oogle/leve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Storage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</a:t>
            </a:r>
            <a:r>
              <a:rPr lang="en-US" altLang="ko-KR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7134"/>
              </p:ext>
            </p:extLst>
          </p:nvPr>
        </p:nvGraphicFramePr>
        <p:xfrm>
          <a:off x="6781800" y="2562096"/>
          <a:ext cx="9668837" cy="6238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putkind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등록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객체 속성의 하위 집합이 업데이트될 때만 알림을 받으려면 개정 세트를 사용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putPermissions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다른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앱에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저장된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DB8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데이터에 액세스할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 있게 함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merge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기존 객체의 속성을 업데이트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put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데이터베이스에 저장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검색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del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개체를 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find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쿼리 매개변수에 지정된 쿼리와 일치하는 개체 집합을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search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전체 텍스트를 검색하는데 사용됨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‘?(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물음표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)’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연산자 지원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watch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쿼리 결과를 변경하는 데이터베이스 업데이트를 감시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load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덤프된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파일에서 데이터베이스를 복원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89511"/>
            <a:chOff x="3121296" y="903191"/>
            <a:chExt cx="9122955" cy="98951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DB8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 방법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 (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com.webos.service.db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4098" name="Picture 2" descr="C:\Users\hooniee.lee\AppData\Local\Temp\SNAGHTML1a2400b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99" y="3619500"/>
            <a:ext cx="1011564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3297835"/>
            <a:chOff x="3121296" y="903191"/>
            <a:chExt cx="9122955" cy="329783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Kind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DB8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저장할 데이터의 형식을 결정하는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template(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스키마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메타데이터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스키마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DB8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저장될 데이터가 유효한지 검증하기 위한 서식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메타데이터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ID, owner,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상속 관계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검색 규칙 등등을 정의한 것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7174" name="Picture 6" descr="C:\Users\hooniee.lee\AppData\Local\Temp\SNAGHTML1ab42fc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762500"/>
            <a:ext cx="942911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3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이용한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DB8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이용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(25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12963"/>
            <a:ext cx="9144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개인 정보를 관리하는 실습 진행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DB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 절차를 터미널에서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명령어를 통해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실습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DB8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데이터베이스 생성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삽입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수정 및 삭제 등 기본 작업을 학습합니다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 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https://www.webosose.org/docs/reference/ls2-api/com-webos-service-db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3200" b="1" dirty="0">
                <a:solidFill>
                  <a:srgbClr val="2A5BD7"/>
                </a:solidFill>
                <a:latin typeface="Arial" panose="020B0604020202020204" pitchFamily="34" charset="0"/>
                <a:ea typeface="proxima nova"/>
                <a:hlinkClick r:id="rId5"/>
              </a:rPr>
              <a:t>bit.ly/db8_gist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형태 결정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9144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형태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학생연락처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1266" name="Picture 2" descr="C:\Users\hooniee.lee\AppData\Local\Temp\SNAGHTML1ab6d5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21" y="3771900"/>
            <a:ext cx="9932985" cy="22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0744200" y="6317516"/>
            <a:ext cx="1752600" cy="502384"/>
          </a:xfrm>
          <a:prstGeom prst="down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C:\Users\hooniee.lee\AppData\Local\Temp\SNAGHTML1ab7dae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20" y="6939722"/>
            <a:ext cx="9994231" cy="23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Kind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편집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9144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형태를 기반으로 </a:t>
            </a:r>
            <a:r>
              <a:rPr lang="en-US" altLang="ko-KR" dirty="0" smtClean="0"/>
              <a:t>Kind</a:t>
            </a:r>
            <a:r>
              <a:rPr lang="ko-KR" altLang="en-US" smtClean="0"/>
              <a:t>를 편집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3107873"/>
            <a:ext cx="7696200" cy="67864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kern="0" spc="100" dirty="0">
                <a:latin typeface="+mj-ea"/>
                <a:ea typeface="+mj-ea"/>
              </a:rPr>
              <a:t>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"id" : "com.webos.service.test:1"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"owner" : "</a:t>
            </a:r>
            <a:r>
              <a:rPr lang="en-US" altLang="ko-KR" sz="1500" kern="0" spc="100" dirty="0" err="1">
                <a:latin typeface="+mj-ea"/>
                <a:ea typeface="+mj-ea"/>
              </a:rPr>
              <a:t>com.webos.service.test</a:t>
            </a:r>
            <a:r>
              <a:rPr lang="en-US" altLang="ko-KR" sz="1500" kern="0" spc="100" dirty="0">
                <a:latin typeface="+mj-ea"/>
                <a:ea typeface="+mj-ea"/>
              </a:rPr>
              <a:t>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"indexes" : [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"name" : "</a:t>
            </a:r>
            <a:r>
              <a:rPr lang="en-US" altLang="ko-KR" sz="1500" kern="0" spc="100" dirty="0" err="1">
                <a:latin typeface="+mj-ea"/>
                <a:ea typeface="+mj-ea"/>
              </a:rPr>
              <a:t>idForSearch</a:t>
            </a:r>
            <a:r>
              <a:rPr lang="en-US" altLang="ko-KR" sz="1500" kern="0" spc="100" dirty="0">
                <a:latin typeface="+mj-ea"/>
                <a:ea typeface="+mj-ea"/>
              </a:rPr>
              <a:t>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"props" : [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{ "name" : "</a:t>
            </a:r>
            <a:r>
              <a:rPr lang="en-US" altLang="ko-KR" sz="1500" kern="0" spc="100" dirty="0" err="1">
                <a:latin typeface="+mj-ea"/>
                <a:ea typeface="+mj-ea"/>
              </a:rPr>
              <a:t>studentId</a:t>
            </a:r>
            <a:r>
              <a:rPr lang="en-US" altLang="ko-KR" sz="1500" kern="0" spc="100" dirty="0">
                <a:latin typeface="+mj-ea"/>
                <a:ea typeface="+mj-ea"/>
              </a:rPr>
              <a:t>"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]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],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"schema" :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"title" : "contact-validation"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"description" : "This schema checks the validation of JSON data."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"properties" : { 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</a:t>
            </a:r>
            <a:r>
              <a:rPr lang="en-US" altLang="ko-KR" sz="1500" kern="0" spc="100" dirty="0" err="1">
                <a:latin typeface="+mj-ea"/>
                <a:ea typeface="+mj-ea"/>
              </a:rPr>
              <a:t>studentId</a:t>
            </a:r>
            <a:r>
              <a:rPr lang="en-US" altLang="ko-KR" sz="1500" kern="0" spc="100" dirty="0">
                <a:latin typeface="+mj-ea"/>
                <a:ea typeface="+mj-ea"/>
              </a:rPr>
              <a:t>" : { "type" : "number"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"name" :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"type" : "object"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"properties" : {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  "</a:t>
            </a:r>
            <a:r>
              <a:rPr lang="en-US" altLang="ko-KR" sz="1500" kern="0" spc="100" dirty="0" err="1">
                <a:latin typeface="+mj-ea"/>
                <a:ea typeface="+mj-ea"/>
              </a:rPr>
              <a:t>firstName</a:t>
            </a:r>
            <a:r>
              <a:rPr lang="en-US" altLang="ko-KR" sz="1500" kern="0" spc="100" dirty="0">
                <a:latin typeface="+mj-ea"/>
                <a:ea typeface="+mj-ea"/>
              </a:rPr>
              <a:t>" : { "type" : "string"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  "</a:t>
            </a:r>
            <a:r>
              <a:rPr lang="en-US" altLang="ko-KR" sz="1500" kern="0" spc="100" dirty="0" err="1">
                <a:latin typeface="+mj-ea"/>
                <a:ea typeface="+mj-ea"/>
              </a:rPr>
              <a:t>lastName</a:t>
            </a:r>
            <a:r>
              <a:rPr lang="en-US" altLang="ko-KR" sz="1500" kern="0" spc="100" dirty="0">
                <a:latin typeface="+mj-ea"/>
                <a:ea typeface="+mj-ea"/>
              </a:rPr>
              <a:t>" : { "type" : "string"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 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"email" : { "type" : "string" } ,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  "</a:t>
            </a:r>
            <a:r>
              <a:rPr lang="en-US" altLang="ko-KR" sz="1500" kern="0" spc="100" dirty="0" err="1">
                <a:latin typeface="+mj-ea"/>
                <a:ea typeface="+mj-ea"/>
              </a:rPr>
              <a:t>phoneNumber</a:t>
            </a:r>
            <a:r>
              <a:rPr lang="en-US" altLang="ko-KR" sz="1500" kern="0" spc="100" dirty="0">
                <a:latin typeface="+mj-ea"/>
                <a:ea typeface="+mj-ea"/>
              </a:rPr>
              <a:t>" : { "type" : "string"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  } </a:t>
            </a:r>
          </a:p>
          <a:p>
            <a:r>
              <a:rPr lang="en-US" altLang="ko-KR" sz="1500" kern="0" spc="100" dirty="0">
                <a:latin typeface="+mj-ea"/>
                <a:ea typeface="+mj-ea"/>
              </a:rPr>
              <a:t>}</a:t>
            </a:r>
            <a:endParaRPr lang="ko-KR" altLang="en-US" sz="1500" kern="0" spc="1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00" y="2781300"/>
            <a:ext cx="7771428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Kind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편집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10457266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새로운 데이터베이스 종류를 정의하고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생성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 </a:t>
            </a:r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https://www.webosose.org/docs/reference/ls2-api/com-webos-service-db/#putkind</a:t>
            </a:r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Kind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준비되면 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putKind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메서드를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사용하여 생성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파라미터는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앞 페이지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Kind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이용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Permission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설정 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정의한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Kind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대한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권한을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설정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데이터베이스 종류가 정상적으로 생성되었는지 성공 메시지를 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649166" y="5810911"/>
            <a:ext cx="8839201" cy="3904589"/>
            <a:chOff x="7543799" y="3771900"/>
            <a:chExt cx="8839201" cy="390458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799" y="3848099"/>
              <a:ext cx="8839201" cy="382839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bIns="72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-a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luna://com.webos.service.db/putPermissions 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"permissions":[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"operations":{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read":"allow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create":"allow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update":"allow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delete":"allow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},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"object":"com.webos.service.test:1",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"type":"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db.kind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"caller":"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com.webos.service.testapp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}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]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}'</a:t>
              </a:r>
              <a:endParaRPr lang="en-US" altLang="ko-KR" sz="1500" dirty="0" smtClean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300" dirty="0" err="1" smtClean="0"/>
                <a:t>sh</a:t>
              </a:r>
              <a:endParaRPr lang="ko-KR" altLang="en-US" sz="13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49167" y="3816313"/>
            <a:ext cx="8839200" cy="1098587"/>
            <a:chOff x="7543800" y="3771900"/>
            <a:chExt cx="8839200" cy="109858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543800" y="3848100"/>
              <a:ext cx="8839200" cy="102238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–f –a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luna://com.webos.service.db/putKind </a:t>
              </a:r>
              <a:r>
                <a:rPr lang="en-US" altLang="ko-KR" sz="1500" dirty="0" smtClean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  }'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300" dirty="0" err="1" smtClean="0"/>
                <a:t>sh</a:t>
              </a:r>
              <a:endParaRPr lang="ko-KR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41003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4689" y="282737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삽입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put)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840134" y="2364407"/>
            <a:ext cx="1045726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데이터베이스에 새로운 데이터를 삽입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데이터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삽입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데이터가 성공적으로 삽입되었는지 확인합니다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543800" y="4076700"/>
            <a:ext cx="8839200" cy="3048000"/>
            <a:chOff x="7543800" y="3771900"/>
            <a:chExt cx="8839200" cy="3048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43800" y="3848100"/>
              <a:ext cx="8839200" cy="29718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-a </a:t>
              </a:r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com.webos.service.test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luna://com.webos.service.db/put 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"objects":[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{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"_kind":"com.webos.service.test:1",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studentId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 2022017823,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"name": {"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firstName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":"Peter",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lastName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":"Parker"},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"email": "hello-webos@webosose.org",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   "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phonenumber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": "0100000000"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   }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      ]</a:t>
              </a:r>
            </a:p>
            <a:p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}'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25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147227" y="289697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조회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find)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40134" y="2364407"/>
            <a:ext cx="10457266" cy="4247317"/>
            <a:chOff x="6840134" y="2364407"/>
            <a:chExt cx="10457266" cy="4247317"/>
          </a:xfrm>
        </p:grpSpPr>
        <p:sp>
          <p:nvSpPr>
            <p:cNvPr id="10" name="직사각형 9"/>
            <p:cNvSpPr/>
            <p:nvPr/>
          </p:nvSpPr>
          <p:spPr>
            <a:xfrm>
              <a:off x="6840134" y="2364407"/>
              <a:ext cx="10457266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데이터베이스에서 연락처 데이터를 조회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조회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데이터베이스에서 삽입한 연락처 데이터가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출력되는지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43800" y="3771900"/>
              <a:ext cx="8839200" cy="2133600"/>
              <a:chOff x="7543800" y="3771900"/>
              <a:chExt cx="8839200" cy="2133600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543800" y="3848100"/>
                <a:ext cx="8839200" cy="2057400"/>
              </a:xfrm>
              <a:prstGeom prst="roundRect">
                <a:avLst>
                  <a:gd name="adj" fmla="val 36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360000" bIns="216000" rtlCol="0" anchor="ctr"/>
              <a:lstStyle/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luna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-send -n 1 -f -a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com.webos.service.test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luna://com.webos.service.db/find 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'{ 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"query":{ 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"from":"com.webos.service.test:1",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}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}'</a:t>
                </a: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43800" y="3771900"/>
                <a:ext cx="8839200" cy="304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en-US" altLang="ko-KR" sz="1600" dirty="0" err="1" smtClean="0"/>
                  <a:t>sh</a:t>
                </a:r>
                <a:endParaRPr lang="ko-KR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58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수정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merge)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40134" y="2364407"/>
            <a:ext cx="10457266" cy="5324535"/>
            <a:chOff x="6840134" y="2364407"/>
            <a:chExt cx="10457266" cy="5324535"/>
          </a:xfrm>
        </p:grpSpPr>
        <p:sp>
          <p:nvSpPr>
            <p:cNvPr id="10" name="직사각형 9"/>
            <p:cNvSpPr/>
            <p:nvPr/>
          </p:nvSpPr>
          <p:spPr>
            <a:xfrm>
              <a:off x="6840134" y="2364407"/>
              <a:ext cx="10457266" cy="5324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데이터베이스에 저장된 연락처 데이터를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수정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참고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‘&lt;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object_id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&gt;’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는 조회한 데이터의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‘_id’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값을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데이터가 성공적으로 수정되었는지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43800" y="4258128"/>
              <a:ext cx="8839200" cy="2790372"/>
              <a:chOff x="7543800" y="4258128"/>
              <a:chExt cx="8839200" cy="279037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543800" y="4334328"/>
                <a:ext cx="8839200" cy="2714172"/>
              </a:xfrm>
              <a:prstGeom prst="roundRect">
                <a:avLst>
                  <a:gd name="adj" fmla="val 36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360000" bIns="216000" rtlCol="0" anchor="ctr"/>
              <a:lstStyle/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luna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-send -n 1 -f -a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com.webos.service.test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luna://com.webos.service.db/merge 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'{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"objects":[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{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    "_id</a:t>
                </a:r>
                <a:r>
                  <a:rPr lang="en-US" altLang="ko-KR" sz="1500" dirty="0" smtClean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":"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&lt;</a:t>
                </a:r>
                <a:r>
                  <a:rPr lang="en-US" altLang="ko-KR" sz="1500" dirty="0" err="1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object_id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&gt;</a:t>
                </a:r>
                <a:r>
                  <a:rPr lang="en-US" altLang="ko-KR" sz="1500" dirty="0" smtClean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",</a:t>
                </a:r>
                <a:endPara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endParaRP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    "studentId":2023017823,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    "</a:t>
                </a:r>
                <a:r>
                  <a:rPr lang="en-US" altLang="ko-KR" sz="1500" dirty="0" err="1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email":"hello-webos@gmail.com</a:t>
                </a:r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"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    }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       ]</a:t>
                </a:r>
              </a:p>
              <a:p>
                <a:r>
                  <a:rPr lang="en-US" altLang="ko-KR" sz="1500" dirty="0">
                    <a:solidFill>
                      <a:srgbClr val="248C3D"/>
                    </a:solidFill>
                    <a:latin typeface="LG스마트체2.0 Regular" panose="020B0600000101010101" pitchFamily="50" charset="-127"/>
                    <a:ea typeface="LG스마트체2.0 Regular" panose="020B0600000101010101" pitchFamily="50" charset="-127"/>
                  </a:rPr>
                  <a:t>}'</a:t>
                </a: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43800" y="4258128"/>
                <a:ext cx="8839200" cy="304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en-US" altLang="ko-KR" sz="1600" dirty="0" err="1" smtClean="0"/>
                  <a:t>sh</a:t>
                </a:r>
                <a:endParaRPr lang="ko-KR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5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657071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Storage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ko-KR" sz="3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블루투스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프로파일의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종류와 사용하는 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편집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삭제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del)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46863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smtClean="0"/>
              <a:t>Database</a:t>
            </a:r>
          </a:p>
          <a:p>
            <a:r>
              <a:rPr lang="ko-KR" altLang="en-US" smtClean="0"/>
              <a:t>실습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45726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데이터베이스에서 연락처 데이터를 삭제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삭제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‘&lt;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object_id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&gt;’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조회한 데이터의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‘_id’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값을 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데이터가 성공적으로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삭제되었는지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43800" y="4258128"/>
            <a:ext cx="8839200" cy="1113972"/>
            <a:chOff x="7543800" y="4258128"/>
            <a:chExt cx="8839200" cy="111397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103777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>
                  <a:solidFill>
                    <a:schemeClr val="bg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-send -n 1 -f luna://com.webos.service.db/del 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'{"ids" :["&lt;</a:t>
              </a:r>
              <a:r>
                <a:rPr lang="en-US" altLang="ko-KR" sz="1500" dirty="0" err="1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object_id</a:t>
              </a:r>
              <a:r>
                <a:rPr lang="en-US" altLang="ko-KR" sz="1500" dirty="0">
                  <a:solidFill>
                    <a:srgbClr val="248C3D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&gt;"]}'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142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 저장 장치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43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smtClean="0"/>
              <a:t>외부저장장치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785060" y="2324100"/>
            <a:ext cx="8889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사용할 수 있는 외부 저장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USB storage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Network storage (Samba, UPnPMediaServer) 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3200" y="4925824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저장 장치 사용 방법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1800" y="5414308"/>
            <a:ext cx="10591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Storageaccess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API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com.webos.service.storageaccess)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Picture 2" descr="C:\Users\hooniee.lee\AppData\Local\Temp\SNAGHTML1ac1e8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34" y="6184551"/>
            <a:ext cx="9928766" cy="21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외부 저장 장치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60503"/>
              </p:ext>
            </p:extLst>
          </p:nvPr>
        </p:nvGraphicFramePr>
        <p:xfrm>
          <a:off x="6781800" y="3218180"/>
          <a:ext cx="9668837" cy="4439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3600"/>
                <a:gridCol w="7535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listStorageProviders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등록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객체 속성의 하위 집합이 업데이트될 때만 알림을 받으려면 개정 세트를 사용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device/copy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다른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앱이나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서비스가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앱에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저장된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DB8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데이터에 액세스할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 있게 함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device/eject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기존 객체의 속성을 업데이트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device/move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Kind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데이터베이스에 저장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device/remove 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ID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객체를 검색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device/rename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데이터베이스에서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JSON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개체를 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device/list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쿼리 매개변수에 지정된 쿼리와 일치하는 개체 집합을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016" y="5143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smtClean="0"/>
              <a:t>외부저장장치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781800" y="2303502"/>
            <a:ext cx="10591800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 장치의 종류와 관계없이 파일을 제어하는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메서드들은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동일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luna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-send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명령어를 활용한 외부 저장장치 이용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1045726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외부 저장 장치 사용 절차를 터미널에서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명령어를 통해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실습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저장장치를 검색하고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위치의 파일을 조작하기 위한 기본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작업을 학습합니다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 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5"/>
              </a:rPr>
              <a:t>com.webos.service.storageaccess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5"/>
              </a:rPr>
              <a:t> API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smtClean="0">
                <a:hlinkClick r:id="rId6"/>
              </a:rPr>
              <a:t>bit.ly/</a:t>
            </a:r>
            <a:r>
              <a:rPr lang="en-US" altLang="ko-KR" sz="3200" b="1" dirty="0" err="1" smtClean="0">
                <a:hlinkClick r:id="rId6"/>
              </a:rPr>
              <a:t>externalStorage_gist</a:t>
            </a:r>
            <a:endParaRPr lang="en-US" altLang="ko-KR" sz="30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19138" lvl="1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9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장치 검색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840134" y="2364407"/>
            <a:ext cx="104572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시스템에 연결된 저장 장치를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연결된 저장 장치 목록이 출력되는지 확인합니다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43800" y="3848100"/>
            <a:ext cx="8839200" cy="1447800"/>
            <a:chOff x="7543800" y="4258128"/>
            <a:chExt cx="8839200" cy="1447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7"/>
              <a:ext cx="8839200" cy="137160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luna://com.webos.service.storageaccess/listStorageProviders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'{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 "</a:t>
              </a:r>
              <a:r>
                <a:rPr lang="en-US" altLang="ko-KR" sz="1700" dirty="0">
                  <a:solidFill>
                    <a:srgbClr val="248C3D"/>
                  </a:solidFill>
                </a:rPr>
                <a:t>subscribe":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true</a:t>
              </a:r>
            </a:p>
            <a:p>
              <a:r>
                <a:rPr lang="en-US" altLang="ko-KR" sz="1700" dirty="0" smtClean="0">
                  <a:solidFill>
                    <a:srgbClr val="248C3D"/>
                  </a:solidFill>
                </a:rPr>
                <a:t>}'</a:t>
              </a:r>
              <a:endParaRPr lang="en-US" altLang="ko-KR" sz="1700" dirty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6735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 제어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복사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copy)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6840134" y="2364407"/>
            <a:ext cx="104572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시스템에 연결된 저장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장치의 파일을 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연결된 저장 장치 목록이 출력되는지 확인합니다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543800" y="3848100"/>
            <a:ext cx="8839200" cy="2895600"/>
            <a:chOff x="7543800" y="4258128"/>
            <a:chExt cx="8839200" cy="28956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8"/>
              <a:ext cx="8839200" cy="28194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luna://com.webos.service.storageaccess/device/copy </a:t>
              </a:r>
              <a:r>
                <a:rPr lang="en-US" altLang="ko-KR" sz="1700" dirty="0">
                  <a:solidFill>
                    <a:srgbClr val="248C3D"/>
                  </a:solidFill>
                </a:rPr>
                <a:t>'{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":“internal",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":"INTERNAL_STORAGE",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":“internal",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":"INTERNAL_STORAGE",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/test1.png",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</a:t>
              </a:r>
              <a:r>
                <a:rPr lang="en-US" altLang="ko-KR" sz="1700" dirty="0">
                  <a:solidFill>
                    <a:srgbClr val="248C3D"/>
                  </a:solidFill>
                </a:rPr>
                <a:t>"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}'</a:t>
              </a:r>
              <a:endParaRPr lang="en-US" altLang="ko-KR" sz="1700" dirty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327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 제어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이동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move)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840134" y="2364407"/>
            <a:ext cx="104572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시스템에 연결된 저장 장치를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장치 검색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연결된 저장 장치 목록이 출력되는지 확인합니다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43800" y="3848100"/>
            <a:ext cx="8839200" cy="3276600"/>
            <a:chOff x="7543800" y="4258128"/>
            <a:chExt cx="8839200" cy="32766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8"/>
              <a:ext cx="8839200" cy="32004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fontAlgn="t"/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luna://com.webos.service.storageaccess/device/move </a:t>
              </a:r>
              <a:r>
                <a:rPr lang="en-US" altLang="ko-KR" sz="1700" dirty="0">
                  <a:solidFill>
                    <a:srgbClr val="248C3D"/>
                  </a:solidFill>
                </a:rPr>
                <a:t>'{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"INTERNAL_STORAGE",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>
                  <a:solidFill>
                    <a:srgbClr val="248C3D"/>
                  </a:solidFill>
                </a:rPr>
                <a:t> 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"INTERNAL_STORAGE</a:t>
              </a:r>
              <a:r>
                <a:rPr lang="en-US" altLang="ko-KR" sz="1700" dirty="0" smtClean="0">
                  <a:solidFill>
                    <a:srgbClr val="248C3D"/>
                  </a:solidFill>
                </a:rPr>
                <a:t>", 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srcPath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/test2.png",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destPath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</a:t>
              </a:r>
              <a:r>
                <a:rPr lang="en-US" altLang="ko-KR" sz="1700" dirty="0">
                  <a:solidFill>
                    <a:srgbClr val="248C3D"/>
                  </a:solidFill>
                </a:rPr>
                <a:t>",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>
                  <a:solidFill>
                    <a:srgbClr val="248C3D"/>
                  </a:solidFill>
                </a:rPr>
                <a:t>overwrite": true,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 smtClean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>
                  <a:solidFill>
                    <a:srgbClr val="248C3D"/>
                  </a:solidFill>
                </a:rPr>
                <a:t>subscribe": true</a:t>
              </a:r>
              <a:endParaRPr lang="ko-KR" altLang="ko-KR" sz="1700">
                <a:solidFill>
                  <a:srgbClr val="248C3D"/>
                </a:solidFill>
              </a:endParaRPr>
            </a:p>
            <a:p>
              <a:pPr fontAlgn="t"/>
              <a:r>
                <a:rPr lang="en-US" altLang="ko-KR" sz="1700" dirty="0">
                  <a:solidFill>
                    <a:srgbClr val="248C3D"/>
                  </a:solidFill>
                </a:rPr>
                <a:t>}'</a:t>
              </a:r>
              <a:endParaRPr lang="ko-KR" altLang="ko-KR" sz="1700">
                <a:solidFill>
                  <a:srgbClr val="248C3D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309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 제어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삭제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remove)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46863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외부 저장 장치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840134" y="2364407"/>
            <a:ext cx="104572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외부 저장 장치에서 파일을 삭제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파일 삭제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파일이 성공적으로 삭제되었는지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43800" y="3848100"/>
            <a:ext cx="8839200" cy="2057400"/>
            <a:chOff x="7543800" y="4258128"/>
            <a:chExt cx="8839200" cy="20574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43800" y="4334327"/>
              <a:ext cx="8839200" cy="198120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luna://com.webos.service.storageaccess/device/remove</a:t>
              </a:r>
              <a:r>
                <a:rPr lang="en-US" altLang="ko-KR" sz="1700" dirty="0">
                  <a:solidFill>
                    <a:srgbClr val="248C3D"/>
                  </a:solidFill>
                </a:rPr>
                <a:t> '{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storageType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driveId</a:t>
              </a:r>
              <a:r>
                <a:rPr lang="en-US" altLang="ko-KR" sz="1700" dirty="0">
                  <a:solidFill>
                    <a:srgbClr val="248C3D"/>
                  </a:solidFill>
                </a:rPr>
                <a:t>": "INTERNAL_STORAGE",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  "path": "/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700" dirty="0">
                  <a:solidFill>
                    <a:srgbClr val="248C3D"/>
                  </a:solidFill>
                </a:rPr>
                <a:t>/</a:t>
              </a:r>
              <a:r>
                <a:rPr lang="en-US" altLang="ko-KR" sz="1700" dirty="0" err="1">
                  <a:solidFill>
                    <a:srgbClr val="248C3D"/>
                  </a:solidFill>
                </a:rPr>
                <a:t>dest</a:t>
              </a:r>
              <a:r>
                <a:rPr lang="en-US" altLang="ko-KR" sz="1700" dirty="0">
                  <a:solidFill>
                    <a:srgbClr val="248C3D"/>
                  </a:solidFill>
                </a:rPr>
                <a:t>/test1.png"</a:t>
              </a:r>
            </a:p>
            <a:p>
              <a:r>
                <a:rPr lang="en-US" altLang="ko-KR" sz="1700" dirty="0">
                  <a:solidFill>
                    <a:srgbClr val="248C3D"/>
                  </a:solidFill>
                </a:rPr>
                <a:t>}'</a:t>
              </a:r>
              <a:endParaRPr lang="en-US" altLang="ko-KR" sz="1700" dirty="0">
                <a:solidFill>
                  <a:srgbClr val="248C3D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399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 Storage (HTML5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표준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5143500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서버가 아닌 클라이언트에 데이터를 저장할 수 있도록 지원하는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HTML5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key-value </a:t>
            </a: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pair로 값을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요청마다 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서버로 데이터를 전송하지 않고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PC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저장하여 사용하므로 웹사이트 성능에 영향이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없음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로컬 스토리지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(Local Storage)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세션 스토리지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(Session Storage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지원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메서드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setItem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(key,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getItem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(key)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removeItem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(key)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clear()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3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399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Local Storage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5143500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브라우저 내에 영구적으로 데이터를 저장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브라우저를 종료하거나 컴퓨터를 재 시작해도 데이터 유지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52000" y="3771900"/>
            <a:ext cx="11278800" cy="939369"/>
            <a:chOff x="3121296" y="903191"/>
            <a:chExt cx="9122955" cy="939369"/>
          </a:xfrm>
        </p:grpSpPr>
        <p:sp>
          <p:nvSpPr>
            <p:cNvPr id="12" name="직사각형 11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Session Storage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840134" y="4247720"/>
            <a:ext cx="10076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저장된 데이터는 브라우저 세션이 유지되는 동안에만 유효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브라우저를 닫거나 탭을 닫으면 해당 세션이 종료되며 세션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스토리지에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저장된 데이터도 삭제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459"/>
              </p:ext>
            </p:extLst>
          </p:nvPr>
        </p:nvGraphicFramePr>
        <p:xfrm>
          <a:off x="6684432" y="6338188"/>
          <a:ext cx="10054510" cy="1828800"/>
        </p:xfrm>
        <a:graphic>
          <a:graphicData uri="http://schemas.openxmlformats.org/drawingml/2006/table">
            <a:tbl>
              <a:tblPr/>
              <a:tblGrid>
                <a:gridCol w="1543162"/>
                <a:gridCol w="4318237"/>
                <a:gridCol w="4193111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LocalStorage</a:t>
                      </a:r>
                      <a:endParaRPr lang="en-US" b="1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SessionStorage</a:t>
                      </a:r>
                      <a:endParaRPr lang="en-US" b="1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유지 측면</a:t>
                      </a:r>
                      <a:endParaRPr lang="ko-KR" altLang="en-US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브라우저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종료시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데이터 보관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endParaRPr lang="en-US" altLang="ko-KR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재접속시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가능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브라우저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종료시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데이터 삭제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endParaRPr lang="en-US" altLang="ko-KR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재접속시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사용 불가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 범위 측면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도메인만 같으면 전역적으로 공유 가능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같은 브라우저라도 탭이 다르면 공유 불가</a:t>
                      </a:r>
                      <a:endParaRPr lang="ko-KR" altLang="en-US" dirty="0"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5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Storage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Prerequisite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파일 다운로드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이미지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샘플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실습 코드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Github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Gist)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DB8: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bit.ly/db8_gist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External Storage: bit.ly/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externalStorage_gist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Local Storage: bit.ly/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localstorage_gist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399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Local Storage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5143500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window.localStorage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위치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key, value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저장소이기 때문에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key, value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순서대로 저장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1698"/>
              </p:ext>
            </p:extLst>
          </p:nvPr>
        </p:nvGraphicFramePr>
        <p:xfrm>
          <a:off x="6840134" y="3796869"/>
          <a:ext cx="9668837" cy="3403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3600"/>
                <a:gridCol w="7535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effectLst/>
                        </a:rPr>
                        <a:t>setItem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 이름과 값이 전달되면 해당 키를 지정된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개체에 추가하거나 해당 키 값이 이미 있는 경우 업데이트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600" dirty="0" err="1" smtClean="0">
                          <a:effectLst/>
                        </a:rPr>
                        <a:t>getItem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 이름이 전달되면 해당 키의 값을 반환하거나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객체에 키가 없으면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null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반환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600" dirty="0" err="1" smtClean="0">
                          <a:effectLst/>
                        </a:rPr>
                        <a:t>removeItem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키 이름이 전달되면 지정된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개체에서 해당 키가 있는 경우 해당 키를 제거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600" dirty="0" smtClean="0">
                          <a:effectLst/>
                        </a:rPr>
                        <a:t>clear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특정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Storage 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객체에 저장된 모든 키를 삭제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샘플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Local Storage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Storage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웹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Local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Storage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사용하는 샘플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앱을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통하여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어떻게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웹 </a:t>
            </a:r>
            <a:r>
              <a:rPr lang="ko-KR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스토리지를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구현하지는지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학습합니다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Local Storage API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및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사용 예제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smtClean="0">
                <a:hlinkClick r:id="rId5"/>
              </a:rPr>
              <a:t>bit.ly/</a:t>
            </a:r>
            <a:r>
              <a:rPr lang="en-US" altLang="ko-KR" sz="3200" b="1" dirty="0" err="1" smtClean="0">
                <a:hlinkClick r:id="rId5"/>
              </a:rPr>
              <a:t>localStorage_gist</a:t>
            </a:r>
            <a:endParaRPr lang="en-US" altLang="ko-KR" sz="30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4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appinfo.json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840134" y="5497079"/>
            <a:ext cx="10304866" cy="188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(2) : 앱의 ID입니다. 추후 앱을 호출할 일이 있을 때 고유한 식별자로써 사용됩니다.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(5) : 앱의 종류입니다. 본 샘플 앱은 웹 앱이므로 web으로 설정하였습니다.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Line (6) : 앱의 실행 시 시작 지점입니다. 웹 앱 실행 시 시작 지점으로 지정된 파일의 내용을 렌더링하여 화면에 보여줍니다.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pic>
        <p:nvPicPr>
          <p:cNvPr id="5122" name="Picture 2" descr="C:\Users\hooniee.lee\AppData\Local\Temp\SNAGHTML1f4109b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56" y="2479025"/>
            <a:ext cx="9807144" cy="30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main.js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947392"/>
            <a:ext cx="9542929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en-US" altLang="ko-KR" dirty="0" err="1"/>
              <a:t>setItem</a:t>
            </a:r>
            <a:r>
              <a:rPr lang="en-US" altLang="ko-KR" dirty="0"/>
              <a:t> method </a:t>
            </a:r>
            <a:r>
              <a:rPr lang="ko-KR" altLang="ko-KR" dirty="0"/>
              <a:t>호출을 위한 </a:t>
            </a:r>
            <a:r>
              <a:rPr lang="en-US" altLang="ko-KR" dirty="0"/>
              <a:t>event listener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setitem_button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setitem-btn</a:t>
            </a:r>
            <a:r>
              <a:rPr lang="en-US" altLang="ko-KR" dirty="0"/>
              <a:t>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 err="1"/>
              <a:t>setitem_button.addEventListener</a:t>
            </a:r>
            <a:r>
              <a:rPr lang="en-US" altLang="ko-KR" dirty="0"/>
              <a:t>('click', function (e) {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 button is clicked. Save key-value pair!");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// </a:t>
            </a:r>
            <a:r>
              <a:rPr lang="ko-KR" altLang="ko-KR" dirty="0"/>
              <a:t>입력한 </a:t>
            </a:r>
            <a:r>
              <a:rPr lang="en-US" altLang="ko-KR" dirty="0"/>
              <a:t>key-value </a:t>
            </a:r>
            <a:r>
              <a:rPr lang="ko-KR" altLang="ko-KR" dirty="0"/>
              <a:t>값을 받아옴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let </a:t>
            </a:r>
            <a:r>
              <a:rPr lang="en-US" altLang="ko-KR" dirty="0" err="1"/>
              <a:t>setitem_key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setitem</a:t>
            </a:r>
            <a:r>
              <a:rPr lang="en-US" altLang="ko-KR" dirty="0"/>
              <a:t>-key-input").value;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let </a:t>
            </a:r>
            <a:r>
              <a:rPr lang="en-US" altLang="ko-KR" dirty="0" err="1"/>
              <a:t>setitem_value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setitem</a:t>
            </a:r>
            <a:r>
              <a:rPr lang="en-US" altLang="ko-KR" dirty="0"/>
              <a:t>-value-input").value;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if ((!</a:t>
            </a:r>
            <a:r>
              <a:rPr lang="en-US" altLang="ko-KR" dirty="0" err="1"/>
              <a:t>setitem_key</a:t>
            </a:r>
            <a:r>
              <a:rPr lang="en-US" altLang="ko-KR" dirty="0"/>
              <a:t>) || (!</a:t>
            </a:r>
            <a:r>
              <a:rPr lang="en-US" altLang="ko-KR" dirty="0" err="1"/>
              <a:t>setitem_value</a:t>
            </a:r>
            <a:r>
              <a:rPr lang="en-US" altLang="ko-KR" dirty="0"/>
              <a:t>)) { // key</a:t>
            </a:r>
            <a:r>
              <a:rPr lang="ko-KR" altLang="ko-KR" dirty="0"/>
              <a:t>나 </a:t>
            </a:r>
            <a:r>
              <a:rPr lang="en-US" altLang="ko-KR" dirty="0"/>
              <a:t>value </a:t>
            </a:r>
            <a:r>
              <a:rPr lang="ko-KR" altLang="ko-KR" dirty="0"/>
              <a:t>중 하나라도 입력되지 않은 경우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"Please enter a key-value pair.";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failed!");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}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else if (</a:t>
            </a:r>
            <a:r>
              <a:rPr lang="en-US" altLang="ko-KR" dirty="0" err="1"/>
              <a:t>localStorage.getItem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)) { // </a:t>
            </a:r>
            <a:r>
              <a:rPr lang="ko-KR" altLang="ko-KR" dirty="0"/>
              <a:t>기존에 </a:t>
            </a:r>
            <a:r>
              <a:rPr lang="en-US" altLang="ko-KR" dirty="0"/>
              <a:t>local storage </a:t>
            </a:r>
            <a:r>
              <a:rPr lang="ko-KR" altLang="ko-KR" dirty="0"/>
              <a:t>안에 존재하는 </a:t>
            </a:r>
            <a:r>
              <a:rPr lang="en-US" altLang="ko-KR" dirty="0"/>
              <a:t>key</a:t>
            </a:r>
            <a:r>
              <a:rPr lang="ko-KR" altLang="ko-KR" dirty="0"/>
              <a:t>인 경우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 already exists. Overwrite this value.");</a:t>
            </a:r>
            <a:endParaRPr lang="ko-KR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 already exists. Overwrite this value</a:t>
            </a:r>
            <a:r>
              <a:rPr lang="en-US" altLang="ko-KR" dirty="0" smtClean="0"/>
              <a:t>.";</a:t>
            </a:r>
            <a:endParaRPr lang="en-US" altLang="ko-KR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840134" y="2348526"/>
            <a:ext cx="4363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실질적인 동작을 구현하는 파일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main.js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947392"/>
            <a:ext cx="9542929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// local storage</a:t>
            </a:r>
            <a:r>
              <a:rPr lang="ko-KR" altLang="ko-KR" dirty="0" smtClean="0"/>
              <a:t>에 </a:t>
            </a:r>
            <a:r>
              <a:rPr lang="en-US" altLang="ko-KR" dirty="0" smtClean="0"/>
              <a:t>key-value </a:t>
            </a:r>
            <a:r>
              <a:rPr lang="ko-KR" altLang="ko-KR" dirty="0" smtClean="0"/>
              <a:t>저장 </a:t>
            </a:r>
            <a:r>
              <a:rPr lang="en-US" altLang="ko-KR" dirty="0" smtClean="0"/>
              <a:t>(</a:t>
            </a:r>
            <a:r>
              <a:rPr lang="ko-KR" altLang="ko-KR" dirty="0" smtClean="0"/>
              <a:t>기존 값 덮어쓰기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else { // </a:t>
            </a:r>
            <a:r>
              <a:rPr lang="ko-KR" altLang="ko-KR" dirty="0"/>
              <a:t>신규로 입력된 </a:t>
            </a:r>
            <a:r>
              <a:rPr lang="en-US" altLang="ko-KR" dirty="0"/>
              <a:t>key</a:t>
            </a:r>
            <a:r>
              <a:rPr lang="ko-KR" altLang="ko-KR" dirty="0"/>
              <a:t>인 경우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"Save (key: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 + ") in local storage.";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// local storage</a:t>
            </a:r>
            <a:r>
              <a:rPr lang="ko-KR" altLang="ko-KR" dirty="0"/>
              <a:t>에 </a:t>
            </a:r>
            <a:r>
              <a:rPr lang="en-US" altLang="ko-KR" dirty="0"/>
              <a:t>key-value </a:t>
            </a:r>
            <a:r>
              <a:rPr lang="ko-KR" altLang="ko-KR" dirty="0"/>
              <a:t>저장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 dirty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});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40134" y="2348526"/>
            <a:ext cx="4363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실질적인 동작을 구현하는 파일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78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main.js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947392"/>
            <a:ext cx="9542929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// local storage</a:t>
            </a:r>
            <a:r>
              <a:rPr lang="ko-KR" altLang="ko-KR" smtClean="0"/>
              <a:t>에 </a:t>
            </a:r>
            <a:r>
              <a:rPr lang="en-US" altLang="ko-KR" dirty="0" smtClean="0"/>
              <a:t>key-value </a:t>
            </a:r>
            <a:r>
              <a:rPr lang="ko-KR" altLang="ko-KR" smtClean="0"/>
              <a:t>저장 </a:t>
            </a:r>
            <a:r>
              <a:rPr lang="en-US" altLang="ko-KR" dirty="0" smtClean="0"/>
              <a:t>(</a:t>
            </a:r>
            <a:r>
              <a:rPr lang="ko-KR" altLang="ko-KR" smtClean="0"/>
              <a:t>기존 값 덮어쓰기</a:t>
            </a:r>
            <a:r>
              <a:rPr lang="en-US" altLang="ko-KR" dirty="0" smtClean="0"/>
              <a:t>)</a:t>
            </a:r>
            <a:endParaRPr lang="ko-KR" altLang="ko-KR" smtClean="0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 smtClean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else { // </a:t>
            </a:r>
            <a:r>
              <a:rPr lang="ko-KR" altLang="ko-KR"/>
              <a:t>신규로 입력된 </a:t>
            </a:r>
            <a:r>
              <a:rPr lang="en-US" altLang="ko-KR" dirty="0"/>
              <a:t>key</a:t>
            </a:r>
            <a:r>
              <a:rPr lang="ko-KR" altLang="ko-KR"/>
              <a:t>인 경우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("console-window").</a:t>
            </a:r>
            <a:r>
              <a:rPr lang="en-US" altLang="ko-KR" dirty="0" err="1"/>
              <a:t>innerHTML</a:t>
            </a:r>
            <a:r>
              <a:rPr lang="en-US" altLang="ko-KR" dirty="0"/>
              <a:t> = "Save (key: " + </a:t>
            </a:r>
            <a:r>
              <a:rPr lang="en-US" altLang="ko-KR" dirty="0" err="1"/>
              <a:t>setitem_key</a:t>
            </a:r>
            <a:r>
              <a:rPr lang="en-US" altLang="ko-KR" dirty="0"/>
              <a:t> + ", value: " + </a:t>
            </a:r>
            <a:r>
              <a:rPr lang="en-US" altLang="ko-KR" dirty="0" err="1"/>
              <a:t>setitem_value</a:t>
            </a:r>
            <a:r>
              <a:rPr lang="en-US" altLang="ko-KR" dirty="0"/>
              <a:t> + ") in local storage.";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// local storage</a:t>
            </a:r>
            <a:r>
              <a:rPr lang="ko-KR" altLang="ko-KR"/>
              <a:t>에 </a:t>
            </a:r>
            <a:r>
              <a:rPr lang="en-US" altLang="ko-KR" dirty="0"/>
              <a:t>key-value </a:t>
            </a:r>
            <a:r>
              <a:rPr lang="ko-KR" altLang="ko-KR"/>
              <a:t>저장</a:t>
            </a:r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</a:t>
            </a:r>
            <a:r>
              <a:rPr lang="en-US" altLang="ko-KR" dirty="0" err="1"/>
              <a:t>localStorage.setItem</a:t>
            </a:r>
            <a:r>
              <a:rPr lang="en-US" altLang="ko-KR" dirty="0"/>
              <a:t>(</a:t>
            </a:r>
            <a:r>
              <a:rPr lang="en-US" altLang="ko-KR" dirty="0" err="1"/>
              <a:t>setitem_key</a:t>
            </a:r>
            <a:r>
              <a:rPr lang="en-US" altLang="ko-KR" dirty="0"/>
              <a:t>, </a:t>
            </a:r>
            <a:r>
              <a:rPr lang="en-US" altLang="ko-KR" dirty="0" err="1"/>
              <a:t>setitem_value</a:t>
            </a:r>
            <a:r>
              <a:rPr lang="en-US" altLang="ko-KR" dirty="0"/>
              <a:t>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 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  console.log("</a:t>
            </a:r>
            <a:r>
              <a:rPr lang="en-US" altLang="ko-KR" dirty="0" err="1"/>
              <a:t>setItem</a:t>
            </a:r>
            <a:r>
              <a:rPr lang="en-US" altLang="ko-KR" dirty="0"/>
              <a:t>() succeeded!");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  }</a:t>
            </a:r>
            <a:endParaRPr lang="ko-KR" altLang="ko-KR"/>
          </a:p>
          <a:p>
            <a:pPr marL="342900" lvl="0" indent="-342900">
              <a:buFont typeface="+mj-lt"/>
              <a:buAutoNum type="arabicPeriod" startAt="19"/>
            </a:pPr>
            <a:r>
              <a:rPr lang="en-US" altLang="ko-KR" dirty="0"/>
              <a:t>});</a:t>
            </a:r>
            <a:endParaRPr lang="ko-KR" altLang="ko-KR"/>
          </a:p>
        </p:txBody>
      </p:sp>
      <p:sp>
        <p:nvSpPr>
          <p:cNvPr id="3" name="직사각형 2"/>
          <p:cNvSpPr/>
          <p:nvPr/>
        </p:nvSpPr>
        <p:spPr>
          <a:xfrm>
            <a:off x="6840134" y="2348526"/>
            <a:ext cx="4363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실질적인 동작을 구현하는 파일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Storage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75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2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Storage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파일을 생성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읽기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삭제하는 방법을 익히고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다양한 파일 시스템 작업을 수행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0821" y="4610100"/>
            <a:ext cx="9115176" cy="3369111"/>
            <a:chOff x="3076823" y="3839130"/>
            <a:chExt cx="9115176" cy="3369111"/>
          </a:xfrm>
        </p:grpSpPr>
        <p:sp>
          <p:nvSpPr>
            <p:cNvPr id="20" name="직사각형 19"/>
            <p:cNvSpPr/>
            <p:nvPr/>
          </p:nvSpPr>
          <p:spPr>
            <a:xfrm>
              <a:off x="3076823" y="3839130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webOS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데이터 저장 방법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02104" y="4345919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내부 저장 장치 (라즈베리 파이의 경우 주로 MicroSD 카드)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Database (DB8)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외부 저장 장치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USB storage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Network storage (Samba, UPnPMediaServer)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Storage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3338752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Hierarchical (</a:t>
              </a:r>
              <a:r>
                <a:rPr lang="ko-KR" altLang="ko-KR" sz="2000"/>
                <a:t>계층형</a:t>
              </a:r>
              <a:r>
                <a:rPr lang="en-US" altLang="ko-KR" sz="2000" dirty="0" smtClean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하나의 부모와 다수의 자식의 관계를 가짐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(Tree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1:N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관계가 아닌 경우 구현이 어려움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1026" name="Picture 2" descr="C:\Users\hooniee.lee\AppData\Local\Temp\SNAGHTML1a0f35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37" y="4896056"/>
            <a:ext cx="6702340" cy="436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552000" y="1888587"/>
            <a:ext cx="9122955" cy="1451176"/>
            <a:chOff x="3121296" y="903191"/>
            <a:chExt cx="9122955" cy="1451176"/>
          </a:xfrm>
        </p:grpSpPr>
        <p:sp>
          <p:nvSpPr>
            <p:cNvPr id="12" name="직사각형 11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Database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Database (DB)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는 데이터의 모음 혹은 집합을 일컫는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말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/>
                <a:t>Network (</a:t>
              </a:r>
              <a:r>
                <a:rPr lang="ko-KR" altLang="en-US" sz="2000" smtClean="0"/>
                <a:t>망형</a:t>
              </a:r>
              <a:r>
                <a:rPr lang="en-US" altLang="ko-KR" sz="2000" dirty="0" smtClean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1:1, 1:M, M:N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관계를 허용하여 유연한 구조의 표현이 가능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구조 변경 시 참조하는 모든 관계를 고려해야 하므로 수정이 어려움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2050" name="Picture 2" descr="C:\Users\hooniee.lee\AppData\Local\Temp\SNAGHTML1a1010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78188"/>
            <a:ext cx="6902417" cy="43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/>
                <a:t>Relation (</a:t>
              </a:r>
              <a:r>
                <a:rPr lang="ko-KR" altLang="en-US" sz="2000" smtClean="0"/>
                <a:t>관계형</a:t>
              </a:r>
              <a:r>
                <a:rPr lang="en-US" altLang="ko-KR" sz="2000" dirty="0" smtClean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모든 데이터가 행과 열로 구분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높은 성능으로 널리 사용됨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대량의 데이터를 다루는데 비효율적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  <p:pic>
        <p:nvPicPr>
          <p:cNvPr id="3074" name="Picture 2" descr="C:\Users\hooniee.lee\AppData\Local\Temp\SNAGHTML1a10d76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60" y="4457700"/>
            <a:ext cx="10457769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9122955" cy="4067276"/>
            <a:chOff x="3121296" y="903191"/>
            <a:chExt cx="9122955" cy="4067276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DBMS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종류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NoSQL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대용량 데이터 처리에 특화된 목적을 위해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비관계형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데이터 저장소에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비구조적인 데이터를 저장하기 위한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모델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통칭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특징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관계형 모델을 사용하지 않으며 테이블 간의 조인 기능이 없음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직접 프로그래밍 하는 등의 비SQL 인터페이스를 통한 데이터 </a:t>
              </a:r>
              <a:r>
                <a:rPr lang="x-none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접근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1200150" lvl="2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확장성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가용성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높은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성능</a:t>
              </a:r>
            </a:p>
            <a:p>
              <a:pPr lvl="1"/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9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7452819"/>
            <a:chOff x="3121296" y="903191"/>
            <a:chExt cx="9122955" cy="745281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DB8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7017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위해 만들어진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embedded JSON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기반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DBMS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(NoSQL)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비정형 데이터베이스를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back-end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로 사용할 수 있도록 지원하며 현재 </a:t>
              </a:r>
              <a:r>
                <a:rPr lang="en-US" altLang="ko-KR" sz="2000" u="sng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  <a:hlinkClick r:id="rId4"/>
                </a:rPr>
                <a:t>LevelDB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특징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NoSQL 지원에 따른 빠른 속도, 기본적인 CRUD (Create, Read, Update, Delete)만을 지원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모든 데이터는 JSON 오브젝트 포맷으로 저장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클라우드 서비스와의 쉬운 동기화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접근 권한 제어(Access Permission Control) 지원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변경에 대한 notification 가능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데이터 스토리지에 대한 백업 제공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JSON Schema Standard를 채용하여 데이터 오브젝트의 validation 가능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x-none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한 번에 최대 500개까지 조회할 수 있는 페이징 제공</a:t>
              </a:r>
              <a:endPara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Database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11693</TotalTime>
  <Words>2353</Words>
  <Application>Microsoft Office PowerPoint</Application>
  <PresentationFormat>사용자 지정</PresentationFormat>
  <Paragraphs>559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LG스마트체2.0 SemiBold</vt:lpstr>
      <vt:lpstr>맑은 고딕</vt:lpstr>
      <vt:lpstr>Arial</vt:lpstr>
      <vt:lpstr>LG스마트체2.0 Regular</vt:lpstr>
      <vt:lpstr>LG스마트체 Regular</vt:lpstr>
      <vt:lpstr>Calibri</vt:lpstr>
      <vt:lpstr>proxima nova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253</cp:revision>
  <dcterms:created xsi:type="dcterms:W3CDTF">2006-08-16T00:00:00Z</dcterms:created>
  <dcterms:modified xsi:type="dcterms:W3CDTF">2024-06-21T01:46:09Z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2024-06-20T07:08:30Z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cf2204d9-21a1-4813-af83-dc5bba5d22f9</vt:lpwstr>
  </property>
  <property fmtid="{D5CDD505-2E9C-101B-9397-08002B2CF9AE}" pid="8" name="MSIP_Label_dd59f345-fd0b-4b4e-aba2-7c7a20c52995_ContentBits">
    <vt:lpwstr>0</vt:lpwstr>
  </property>
</Properties>
</file>