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312" r:id="rId3"/>
    <p:sldId id="322" r:id="rId4"/>
    <p:sldId id="338" r:id="rId5"/>
    <p:sldId id="336" r:id="rId6"/>
    <p:sldId id="337" r:id="rId7"/>
    <p:sldId id="339" r:id="rId8"/>
    <p:sldId id="340" r:id="rId9"/>
    <p:sldId id="346" r:id="rId10"/>
    <p:sldId id="341" r:id="rId11"/>
    <p:sldId id="342" r:id="rId12"/>
    <p:sldId id="347" r:id="rId13"/>
    <p:sldId id="343" r:id="rId14"/>
    <p:sldId id="265" r:id="rId15"/>
  </p:sldIdLst>
  <p:sldSz cx="18288000" cy="10287000"/>
  <p:notesSz cx="6858000" cy="9144000"/>
  <p:embeddedFontLst>
    <p:embeddedFont>
      <p:font typeface="LG스마트체2.0 SemiBold" panose="020B0600000101010101" pitchFamily="50" charset="-127"/>
      <p:bold r:id="rId17"/>
    </p:embeddedFont>
    <p:embeddedFont>
      <p:font typeface="맑은 고딕" panose="020B0503020000020004" pitchFamily="50" charset="-127"/>
      <p:regular r:id="rId18"/>
      <p:bold r:id="rId19"/>
    </p:embeddedFont>
    <p:embeddedFont>
      <p:font typeface="LG스마트체 Regular" panose="020B0600000101010101" pitchFamily="50" charset="-127"/>
      <p:regular r:id="rId20"/>
    </p:embeddedFont>
    <p:embeddedFont>
      <p:font typeface="LG스마트체2.0 Regular" panose="020B0600000101010101" pitchFamily="50" charset="-127"/>
      <p:regular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2187C99-91DD-44E7-A1B6-40AB1567729C}">
          <p14:sldIdLst>
            <p14:sldId id="256"/>
          </p14:sldIdLst>
        </p14:section>
        <p14:section name="Multimedia" id="{00A8FDA5-8AAD-4FBC-BD3D-12229C6FE407}">
          <p14:sldIdLst>
            <p14:sldId id="312"/>
          </p14:sldIdLst>
        </p14:section>
        <p14:section name="Bluetooth" id="{BC6DCEB3-548E-4123-9E91-D1C9BD7630D0}">
          <p14:sldIdLst>
            <p14:sldId id="322"/>
            <p14:sldId id="338"/>
            <p14:sldId id="336"/>
            <p14:sldId id="337"/>
            <p14:sldId id="339"/>
            <p14:sldId id="340"/>
            <p14:sldId id="346"/>
            <p14:sldId id="341"/>
            <p14:sldId id="342"/>
            <p14:sldId id="347"/>
            <p14:sldId id="343"/>
          </p14:sldIdLst>
        </p14:section>
        <p14:section name="the end" id="{72CCA75F-0951-4063-B870-467EF862DB9E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동훈/선임연구원/SW Documentation파트(hooniee.lee@lge.com)" initials="이D" lastIdx="3" clrIdx="0">
    <p:extLst>
      <p:ext uri="{19B8F6BF-5375-455C-9EA6-DF929625EA0E}">
        <p15:presenceInfo xmlns:p15="http://schemas.microsoft.com/office/powerpoint/2012/main" userId="S-1-5-21-2543426832-1914326140-3112152631-67319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34"/>
    <a:srgbClr val="C00000"/>
    <a:srgbClr val="FCB6C2"/>
    <a:srgbClr val="248C3D"/>
    <a:srgbClr val="F6F4EF"/>
    <a:srgbClr val="3977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2166" autoAdjust="0"/>
  </p:normalViewPr>
  <p:slideViewPr>
    <p:cSldViewPr>
      <p:cViewPr varScale="1">
        <p:scale>
          <a:sx n="68" d="100"/>
          <a:sy n="68" d="100"/>
        </p:scale>
        <p:origin x="48" y="13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69328-47E5-4670-AC66-C1B7A8B2B5A4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71EE03-42B6-44FC-AAC2-D0D41E393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018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9809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2541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502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9120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672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820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093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974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933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845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568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90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072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bit.ly/4crQn5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854617">
            <a:off x="9289505" y="-1441400"/>
            <a:ext cx="7934707" cy="13691357"/>
            <a:chOff x="0" y="0"/>
            <a:chExt cx="1394584" cy="360595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94584" cy="3605954"/>
            </a:xfrm>
            <a:custGeom>
              <a:avLst/>
              <a:gdLst/>
              <a:ahLst/>
              <a:cxnLst/>
              <a:rect l="l" t="t" r="r" b="b"/>
              <a:pathLst>
                <a:path w="1394584" h="3605954">
                  <a:moveTo>
                    <a:pt x="0" y="0"/>
                  </a:moveTo>
                  <a:lnTo>
                    <a:pt x="1394584" y="0"/>
                  </a:lnTo>
                  <a:lnTo>
                    <a:pt x="1394584" y="3605954"/>
                  </a:lnTo>
                  <a:lnTo>
                    <a:pt x="0" y="360595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394584" cy="36440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59300" y="2491976"/>
            <a:ext cx="1028700" cy="3315980"/>
            <a:chOff x="0" y="0"/>
            <a:chExt cx="270933" cy="87334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0933" cy="873344"/>
            </a:xfrm>
            <a:custGeom>
              <a:avLst/>
              <a:gdLst/>
              <a:ahLst/>
              <a:cxnLst/>
              <a:rect l="l" t="t" r="r" b="b"/>
              <a:pathLst>
                <a:path w="270933" h="873344">
                  <a:moveTo>
                    <a:pt x="0" y="0"/>
                  </a:moveTo>
                  <a:lnTo>
                    <a:pt x="270933" y="0"/>
                  </a:lnTo>
                  <a:lnTo>
                    <a:pt x="270933" y="873344"/>
                  </a:lnTo>
                  <a:lnTo>
                    <a:pt x="0" y="87334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70933" cy="9114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>
                <a:solidFill>
                  <a:srgbClr val="C00000"/>
                </a:solidFill>
              </a:endParaRPr>
            </a:p>
          </p:txBody>
        </p:sp>
      </p:grpSp>
      <p:sp>
        <p:nvSpPr>
          <p:cNvPr id="8" name="Freeform 8"/>
          <p:cNvSpPr/>
          <p:nvPr/>
        </p:nvSpPr>
        <p:spPr>
          <a:xfrm>
            <a:off x="17637160" y="5181600"/>
            <a:ext cx="272980" cy="272980"/>
          </a:xfrm>
          <a:custGeom>
            <a:avLst/>
            <a:gdLst/>
            <a:ahLst/>
            <a:cxnLst/>
            <a:rect l="l" t="t" r="r" b="b"/>
            <a:pathLst>
              <a:path w="272980" h="272980">
                <a:moveTo>
                  <a:pt x="0" y="0"/>
                </a:moveTo>
                <a:lnTo>
                  <a:pt x="272980" y="0"/>
                </a:lnTo>
                <a:lnTo>
                  <a:pt x="272980" y="272980"/>
                </a:lnTo>
                <a:lnTo>
                  <a:pt x="0" y="2729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6" name="그룹 15"/>
          <p:cNvGrpSpPr/>
          <p:nvPr/>
        </p:nvGrpSpPr>
        <p:grpSpPr>
          <a:xfrm>
            <a:off x="1905000" y="2618090"/>
            <a:ext cx="5989270" cy="5400000"/>
            <a:chOff x="2133656" y="2530076"/>
            <a:chExt cx="5989270" cy="5400000"/>
          </a:xfrm>
        </p:grpSpPr>
        <p:sp>
          <p:nvSpPr>
            <p:cNvPr id="13" name="AutoShape 13"/>
            <p:cNvSpPr/>
            <p:nvPr/>
          </p:nvSpPr>
          <p:spPr>
            <a:xfrm rot="3487" flipV="1">
              <a:off x="2133656" y="7519905"/>
              <a:ext cx="5714921" cy="15654"/>
            </a:xfrm>
            <a:prstGeom prst="line">
              <a:avLst/>
            </a:prstGeom>
            <a:ln w="38100" cap="flat">
              <a:solidFill>
                <a:srgbClr val="243E4D"/>
              </a:solidFill>
              <a:prstDash val="solid"/>
              <a:headEnd type="none" w="sm" len="sm"/>
              <a:tailEnd type="none" w="sm" len="sm"/>
            </a:ln>
          </p:spPr>
        </p:sp>
        <p:pic>
          <p:nvPicPr>
            <p:cNvPr id="14" name="Picture 2" descr="File:LG Beanbird.png - Wikipedia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2926" y="2530076"/>
              <a:ext cx="5400000" cy="54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10418136" y="3520008"/>
            <a:ext cx="6669270" cy="3288221"/>
            <a:chOff x="11733030" y="3530280"/>
            <a:chExt cx="6669270" cy="3288221"/>
          </a:xfrm>
        </p:grpSpPr>
        <p:sp>
          <p:nvSpPr>
            <p:cNvPr id="10" name="TextBox 10"/>
            <p:cNvSpPr txBox="1"/>
            <p:nvPr/>
          </p:nvSpPr>
          <p:spPr>
            <a:xfrm>
              <a:off x="12039600" y="4817953"/>
              <a:ext cx="6362700" cy="200054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altLang="ko-KR" sz="6500" b="1" dirty="0" smtClean="0">
                  <a:solidFill>
                    <a:srgbClr val="000000"/>
                  </a:solidFill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Application Manager</a:t>
              </a:r>
            </a:p>
          </p:txBody>
        </p:sp>
        <p:pic>
          <p:nvPicPr>
            <p:cNvPr id="15" name="Picture 2" descr="C:\Users\hooniee.lee\AppData\Local\Temp\SNAGHTML249cab13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33030" y="3530280"/>
              <a:ext cx="3752219" cy="13003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C:\Users\hooniee.lee\AppData\Local\Temp\SNAGHTML3d4df61d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749437"/>
            <a:ext cx="343037" cy="29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50016" y="4833238"/>
            <a:ext cx="41193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Application Manager</a:t>
            </a:r>
            <a:endParaRPr lang="en-US" altLang="ko-KR" dirty="0"/>
          </a:p>
        </p:txBody>
      </p:sp>
      <p:grpSp>
        <p:nvGrpSpPr>
          <p:cNvPr id="12" name="그룹 11"/>
          <p:cNvGrpSpPr/>
          <p:nvPr/>
        </p:nvGrpSpPr>
        <p:grpSpPr>
          <a:xfrm>
            <a:off x="6552000" y="1890000"/>
            <a:ext cx="10974000" cy="939369"/>
            <a:chOff x="3121296" y="903191"/>
            <a:chExt cx="9122955" cy="939369"/>
          </a:xfrm>
        </p:grpSpPr>
        <p:sp>
          <p:nvSpPr>
            <p:cNvPr id="15" name="직사각형 14"/>
            <p:cNvSpPr/>
            <p:nvPr/>
          </p:nvSpPr>
          <p:spPr>
            <a:xfrm>
              <a:off x="3121296" y="903191"/>
              <a:ext cx="4010869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 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실습 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– 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앱 실행 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(launch)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354356" y="1338704"/>
              <a:ext cx="8889895" cy="5038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6832346" y="2396832"/>
            <a:ext cx="886485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특정 </a:t>
            </a:r>
            <a:r>
              <a:rPr lang="ko-KR" altLang="en-US" sz="20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앱</a:t>
            </a: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실행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Times New Roman" panose="02020603050405020304" pitchFamily="18" charset="0"/>
              </a:rPr>
              <a:t>명령어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Times New Roman" panose="02020603050405020304" pitchFamily="18" charset="0"/>
              </a:rPr>
              <a:t>앱</a:t>
            </a: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Times New Roman" panose="02020603050405020304" pitchFamily="18" charset="0"/>
              </a:rPr>
              <a:t> 실행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Times New Roman" panose="02020603050405020304" pitchFamily="18" charset="0"/>
              </a:rPr>
              <a:t>결과 확인</a:t>
            </a: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Times New Roman" panose="02020603050405020304" pitchFamily="18" charset="0"/>
              </a:rPr>
              <a:t>앱 정보가 정상적으로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Times New Roman" panose="02020603050405020304" pitchFamily="18" charset="0"/>
              </a:rPr>
              <a:t>실행됐는지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Times New Roman" panose="02020603050405020304" pitchFamily="18" charset="0"/>
              </a:rPr>
              <a:t>확인합니다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Times New Roman" panose="02020603050405020304" pitchFamily="18" charset="0"/>
              </a:rPr>
              <a:t>.</a:t>
            </a:r>
            <a:endParaRPr lang="ko-KR" altLang="en-US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7649167" y="3968713"/>
            <a:ext cx="8839200" cy="1555786"/>
            <a:chOff x="7543800" y="3771900"/>
            <a:chExt cx="8839200" cy="1555786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7543800" y="3848099"/>
              <a:ext cx="8839200" cy="1479587"/>
            </a:xfrm>
            <a:prstGeom prst="roundRect">
              <a:avLst>
                <a:gd name="adj" fmla="val 368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0" bIns="0" rtlCol="0" anchor="ctr"/>
            <a:lstStyle/>
            <a:p>
              <a:r>
                <a:rPr lang="en-US" altLang="ko-KR" sz="1700" dirty="0" err="1"/>
                <a:t>luna</a:t>
              </a:r>
              <a:r>
                <a:rPr lang="en-US" altLang="ko-KR" sz="1700" dirty="0"/>
                <a:t>-send -n 1 -f luna://</a:t>
              </a:r>
              <a:r>
                <a:rPr lang="en-US" altLang="ko-KR" sz="1700" dirty="0" smtClean="0"/>
                <a:t>com.webos.service.applicationmanager/launch </a:t>
              </a:r>
              <a:r>
                <a:rPr lang="en-US" altLang="ko-KR" sz="1700" dirty="0">
                  <a:solidFill>
                    <a:srgbClr val="00B050"/>
                  </a:solidFill>
                </a:rPr>
                <a:t>'{</a:t>
              </a:r>
              <a:br>
                <a:rPr lang="en-US" altLang="ko-KR" sz="1700" dirty="0">
                  <a:solidFill>
                    <a:srgbClr val="00B050"/>
                  </a:solidFill>
                </a:rPr>
              </a:br>
              <a:r>
                <a:rPr lang="en-US" altLang="ko-KR" sz="1700" dirty="0">
                  <a:solidFill>
                    <a:srgbClr val="00B050"/>
                  </a:solidFill>
                </a:rPr>
                <a:t>   "id":"</a:t>
              </a:r>
              <a:r>
                <a:rPr lang="en-US" altLang="ko-KR" sz="1700" dirty="0" err="1" smtClean="0">
                  <a:solidFill>
                    <a:srgbClr val="00B050"/>
                  </a:solidFill>
                </a:rPr>
                <a:t>com.sample.lifecycle</a:t>
              </a:r>
              <a:r>
                <a:rPr lang="en-US" altLang="ko-KR" sz="1700" dirty="0" smtClean="0">
                  <a:solidFill>
                    <a:srgbClr val="00B050"/>
                  </a:solidFill>
                </a:rPr>
                <a:t>"</a:t>
              </a:r>
              <a:r>
                <a:rPr lang="en-US" altLang="ko-KR" sz="1700" dirty="0">
                  <a:solidFill>
                    <a:srgbClr val="00B050"/>
                  </a:solidFill>
                </a:rPr>
                <a:t/>
              </a:r>
              <a:br>
                <a:rPr lang="en-US" altLang="ko-KR" sz="1700" dirty="0">
                  <a:solidFill>
                    <a:srgbClr val="00B050"/>
                  </a:solidFill>
                </a:rPr>
              </a:br>
              <a:r>
                <a:rPr lang="en-US" altLang="ko-KR" sz="1700" dirty="0">
                  <a:solidFill>
                    <a:srgbClr val="00B050"/>
                  </a:solidFill>
                </a:rPr>
                <a:t>}'</a:t>
              </a:r>
              <a:endParaRPr lang="en-US" altLang="ko-KR" sz="1700" dirty="0" smtClean="0">
                <a:solidFill>
                  <a:srgbClr val="00B05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543800" y="3771900"/>
              <a:ext cx="8839200" cy="3048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US" altLang="ko-KR" sz="1500" dirty="0" err="1" smtClean="0"/>
                <a:t>sh</a:t>
              </a:r>
              <a:endParaRPr lang="ko-KR" altLang="en-US" sz="1500"/>
            </a:p>
          </p:txBody>
        </p:sp>
      </p:grpSp>
    </p:spTree>
    <p:extLst>
      <p:ext uri="{BB962C8B-B14F-4D97-AF65-F5344CB8AC3E}">
        <p14:creationId xmlns:p14="http://schemas.microsoft.com/office/powerpoint/2010/main" val="270930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50016" y="4833238"/>
            <a:ext cx="41193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Application Manager</a:t>
            </a:r>
            <a:endParaRPr lang="en-US" altLang="ko-KR" dirty="0"/>
          </a:p>
        </p:txBody>
      </p:sp>
      <p:grpSp>
        <p:nvGrpSpPr>
          <p:cNvPr id="12" name="그룹 11"/>
          <p:cNvGrpSpPr/>
          <p:nvPr/>
        </p:nvGrpSpPr>
        <p:grpSpPr>
          <a:xfrm>
            <a:off x="6552000" y="1890000"/>
            <a:ext cx="10974000" cy="939369"/>
            <a:chOff x="3121296" y="903191"/>
            <a:chExt cx="9122955" cy="939369"/>
          </a:xfrm>
        </p:grpSpPr>
        <p:sp>
          <p:nvSpPr>
            <p:cNvPr id="15" name="직사각형 14"/>
            <p:cNvSpPr/>
            <p:nvPr/>
          </p:nvSpPr>
          <p:spPr>
            <a:xfrm>
              <a:off x="3121296" y="903191"/>
              <a:ext cx="4010869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 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실습 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– 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앱 종료 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(close)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354356" y="1338704"/>
              <a:ext cx="8889895" cy="5038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6832346" y="2396832"/>
            <a:ext cx="886485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실행중인 </a:t>
            </a:r>
            <a:r>
              <a:rPr lang="ko-KR" altLang="en-US" sz="20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앱</a:t>
            </a: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종료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Times New Roman" panose="02020603050405020304" pitchFamily="18" charset="0"/>
              </a:rPr>
              <a:t>명령어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Times New Roman" panose="02020603050405020304" pitchFamily="18" charset="0"/>
              </a:rPr>
              <a:t>앱</a:t>
            </a: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Times New Roman" panose="02020603050405020304" pitchFamily="18" charset="0"/>
              </a:rPr>
              <a:t> 종료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Times New Roman" panose="02020603050405020304" pitchFamily="18" charset="0"/>
              </a:rPr>
              <a:t>결과 확인</a:t>
            </a: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Times New Roman" panose="02020603050405020304" pitchFamily="18" charset="0"/>
              </a:rPr>
              <a:t>앱 정보가 정상적으로 종료됐는지 확인합니다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Times New Roman" panose="02020603050405020304" pitchFamily="18" charset="0"/>
              </a:rPr>
              <a:t>.</a:t>
            </a:r>
            <a:endParaRPr lang="ko-KR" altLang="en-US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7649167" y="3968713"/>
            <a:ext cx="8839200" cy="1555786"/>
            <a:chOff x="7543800" y="3771900"/>
            <a:chExt cx="8839200" cy="1555786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7543800" y="3848099"/>
              <a:ext cx="8839200" cy="1479587"/>
            </a:xfrm>
            <a:prstGeom prst="roundRect">
              <a:avLst>
                <a:gd name="adj" fmla="val 368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0" bIns="0" rtlCol="0" anchor="ctr"/>
            <a:lstStyle/>
            <a:p>
              <a:r>
                <a:rPr lang="en-US" altLang="ko-KR" sz="1700" dirty="0" err="1"/>
                <a:t>luna</a:t>
              </a:r>
              <a:r>
                <a:rPr lang="en-US" altLang="ko-KR" sz="1700" dirty="0"/>
                <a:t>-send -n 1 -f luna://</a:t>
              </a:r>
              <a:r>
                <a:rPr lang="en-US" altLang="ko-KR" sz="1700" dirty="0" smtClean="0"/>
                <a:t>com.webos.service.applicationmanager/close </a:t>
              </a:r>
              <a:r>
                <a:rPr lang="en-US" altLang="ko-KR" sz="1700" dirty="0">
                  <a:solidFill>
                    <a:srgbClr val="00B050"/>
                  </a:solidFill>
                </a:rPr>
                <a:t>'{</a:t>
              </a:r>
              <a:br>
                <a:rPr lang="en-US" altLang="ko-KR" sz="1700" dirty="0">
                  <a:solidFill>
                    <a:srgbClr val="00B050"/>
                  </a:solidFill>
                </a:rPr>
              </a:br>
              <a:r>
                <a:rPr lang="en-US" altLang="ko-KR" sz="1700" dirty="0">
                  <a:solidFill>
                    <a:srgbClr val="00B050"/>
                  </a:solidFill>
                </a:rPr>
                <a:t>   "id":"</a:t>
              </a:r>
              <a:r>
                <a:rPr lang="en-US" altLang="ko-KR" sz="1700" dirty="0" err="1" smtClean="0">
                  <a:solidFill>
                    <a:srgbClr val="00B050"/>
                  </a:solidFill>
                </a:rPr>
                <a:t>com.sample.lifecycle</a:t>
              </a:r>
              <a:r>
                <a:rPr lang="en-US" altLang="ko-KR" sz="1700" dirty="0" smtClean="0">
                  <a:solidFill>
                    <a:srgbClr val="00B050"/>
                  </a:solidFill>
                </a:rPr>
                <a:t>"</a:t>
              </a:r>
              <a:r>
                <a:rPr lang="en-US" altLang="ko-KR" sz="1700" dirty="0">
                  <a:solidFill>
                    <a:srgbClr val="00B050"/>
                  </a:solidFill>
                </a:rPr>
                <a:t/>
              </a:r>
              <a:br>
                <a:rPr lang="en-US" altLang="ko-KR" sz="1700" dirty="0">
                  <a:solidFill>
                    <a:srgbClr val="00B050"/>
                  </a:solidFill>
                </a:rPr>
              </a:br>
              <a:r>
                <a:rPr lang="en-US" altLang="ko-KR" sz="1700" dirty="0">
                  <a:solidFill>
                    <a:srgbClr val="00B050"/>
                  </a:solidFill>
                </a:rPr>
                <a:t>}'</a:t>
              </a:r>
              <a:endParaRPr lang="en-US" altLang="ko-KR" sz="1700" dirty="0" smtClean="0">
                <a:solidFill>
                  <a:srgbClr val="00B05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7543800" y="3771900"/>
              <a:ext cx="8839200" cy="3048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US" altLang="ko-KR" sz="1500" dirty="0" err="1" smtClean="0"/>
                <a:t>sh</a:t>
              </a:r>
              <a:endParaRPr lang="ko-KR" altLang="en-US" sz="1500"/>
            </a:p>
          </p:txBody>
        </p:sp>
      </p:grpSp>
    </p:spTree>
    <p:extLst>
      <p:ext uri="{BB962C8B-B14F-4D97-AF65-F5344CB8AC3E}">
        <p14:creationId xmlns:p14="http://schemas.microsoft.com/office/powerpoint/2010/main" val="407883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38100" y="2829369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50016" y="4833238"/>
            <a:ext cx="41193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Application Manager</a:t>
            </a:r>
            <a:endParaRPr lang="en-US" altLang="ko-KR" dirty="0"/>
          </a:p>
        </p:txBody>
      </p:sp>
      <p:grpSp>
        <p:nvGrpSpPr>
          <p:cNvPr id="12" name="그룹 11"/>
          <p:cNvGrpSpPr/>
          <p:nvPr/>
        </p:nvGrpSpPr>
        <p:grpSpPr>
          <a:xfrm>
            <a:off x="6552000" y="1890000"/>
            <a:ext cx="10974000" cy="939369"/>
            <a:chOff x="3121296" y="903191"/>
            <a:chExt cx="9122955" cy="939369"/>
          </a:xfrm>
        </p:grpSpPr>
        <p:sp>
          <p:nvSpPr>
            <p:cNvPr id="15" name="직사각형 14"/>
            <p:cNvSpPr/>
            <p:nvPr/>
          </p:nvSpPr>
          <p:spPr>
            <a:xfrm>
              <a:off x="3121296" y="903191"/>
              <a:ext cx="4010869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 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실습 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– 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앱 정보 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(</a:t>
              </a:r>
              <a:r>
                <a:rPr lang="en-US" altLang="ko-KR" sz="2300" b="1" dirty="0" err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getAppInfo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)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354356" y="1338704"/>
              <a:ext cx="8889895" cy="5038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6832346" y="2396832"/>
            <a:ext cx="886485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특정 </a:t>
            </a:r>
            <a:r>
              <a:rPr lang="ko-KR" altLang="en-US" sz="20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앱</a:t>
            </a: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정보를 확인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Times New Roman" panose="02020603050405020304" pitchFamily="18" charset="0"/>
              </a:rPr>
              <a:t>명령어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Times New Roman" panose="02020603050405020304" pitchFamily="18" charset="0"/>
              </a:rPr>
              <a:t>앱</a:t>
            </a: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Times New Roman" panose="02020603050405020304" pitchFamily="18" charset="0"/>
              </a:rPr>
              <a:t> 정보 검색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Times New Roman" panose="02020603050405020304" pitchFamily="18" charset="0"/>
              </a:rPr>
              <a:t>결과 확인 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Times New Roman" panose="02020603050405020304" pitchFamily="18" charset="0"/>
              </a:rPr>
              <a:t>앱 정보가 성공적으로 호출되었는지 확인합니다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Times New Roman" panose="02020603050405020304" pitchFamily="18" charset="0"/>
              </a:rPr>
              <a:t>.</a:t>
            </a:r>
            <a:endParaRPr lang="ko-KR" altLang="en-US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7649167" y="3968713"/>
            <a:ext cx="8839200" cy="1555786"/>
            <a:chOff x="7543800" y="3771900"/>
            <a:chExt cx="8839200" cy="1555786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7543800" y="3848099"/>
              <a:ext cx="8839200" cy="1479587"/>
            </a:xfrm>
            <a:prstGeom prst="roundRect">
              <a:avLst>
                <a:gd name="adj" fmla="val 368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0" bIns="0" rtlCol="0" anchor="ctr"/>
            <a:lstStyle/>
            <a:p>
              <a:r>
                <a:rPr lang="en-US" altLang="ko-KR" sz="1700" dirty="0" err="1"/>
                <a:t>luna</a:t>
              </a:r>
              <a:r>
                <a:rPr lang="en-US" altLang="ko-KR" sz="1700" dirty="0"/>
                <a:t>-send -n 1 -f luna://com.webos.service.applicationmanager/getAppInfo </a:t>
              </a:r>
              <a:r>
                <a:rPr lang="en-US" altLang="ko-KR" sz="1700" dirty="0">
                  <a:solidFill>
                    <a:srgbClr val="00B050"/>
                  </a:solidFill>
                </a:rPr>
                <a:t>'{</a:t>
              </a:r>
              <a:br>
                <a:rPr lang="en-US" altLang="ko-KR" sz="1700" dirty="0">
                  <a:solidFill>
                    <a:srgbClr val="00B050"/>
                  </a:solidFill>
                </a:rPr>
              </a:br>
              <a:r>
                <a:rPr lang="en-US" altLang="ko-KR" sz="1700" dirty="0">
                  <a:solidFill>
                    <a:srgbClr val="00B050"/>
                  </a:solidFill>
                </a:rPr>
                <a:t>   "id":"</a:t>
              </a:r>
              <a:r>
                <a:rPr lang="en-US" altLang="ko-KR" sz="1700" dirty="0" err="1" smtClean="0">
                  <a:solidFill>
                    <a:srgbClr val="00B050"/>
                  </a:solidFill>
                </a:rPr>
                <a:t>com.sample.lifecycle</a:t>
              </a:r>
              <a:r>
                <a:rPr lang="en-US" altLang="ko-KR" sz="1700" dirty="0" smtClean="0">
                  <a:solidFill>
                    <a:srgbClr val="00B050"/>
                  </a:solidFill>
                </a:rPr>
                <a:t>"</a:t>
              </a:r>
              <a:r>
                <a:rPr lang="en-US" altLang="ko-KR" sz="1700" dirty="0">
                  <a:solidFill>
                    <a:srgbClr val="00B050"/>
                  </a:solidFill>
                </a:rPr>
                <a:t/>
              </a:r>
              <a:br>
                <a:rPr lang="en-US" altLang="ko-KR" sz="1700" dirty="0">
                  <a:solidFill>
                    <a:srgbClr val="00B050"/>
                  </a:solidFill>
                </a:rPr>
              </a:br>
              <a:r>
                <a:rPr lang="en-US" altLang="ko-KR" sz="1700" dirty="0">
                  <a:solidFill>
                    <a:srgbClr val="00B050"/>
                  </a:solidFill>
                </a:rPr>
                <a:t>}'</a:t>
              </a:r>
              <a:endParaRPr lang="en-US" altLang="ko-KR" sz="1700" dirty="0" smtClean="0">
                <a:solidFill>
                  <a:srgbClr val="00B05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7543800" y="3771900"/>
              <a:ext cx="8839200" cy="3048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US" altLang="ko-KR" sz="1500" dirty="0" err="1" smtClean="0"/>
                <a:t>sh</a:t>
              </a:r>
              <a:endParaRPr lang="ko-KR" altLang="en-US" sz="1500"/>
            </a:p>
          </p:txBody>
        </p:sp>
      </p:grpSp>
    </p:spTree>
    <p:extLst>
      <p:ext uri="{BB962C8B-B14F-4D97-AF65-F5344CB8AC3E}">
        <p14:creationId xmlns:p14="http://schemas.microsoft.com/office/powerpoint/2010/main" val="94274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38100" y="2829369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50016" y="4833238"/>
            <a:ext cx="41193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Application Manager</a:t>
            </a:r>
            <a:endParaRPr lang="en-US" altLang="ko-KR" dirty="0"/>
          </a:p>
        </p:txBody>
      </p:sp>
      <p:grpSp>
        <p:nvGrpSpPr>
          <p:cNvPr id="12" name="그룹 11"/>
          <p:cNvGrpSpPr/>
          <p:nvPr/>
        </p:nvGrpSpPr>
        <p:grpSpPr>
          <a:xfrm>
            <a:off x="6552000" y="1890000"/>
            <a:ext cx="10974000" cy="939369"/>
            <a:chOff x="3121296" y="903191"/>
            <a:chExt cx="9122955" cy="939369"/>
          </a:xfrm>
        </p:grpSpPr>
        <p:sp>
          <p:nvSpPr>
            <p:cNvPr id="15" name="직사각형 14"/>
            <p:cNvSpPr/>
            <p:nvPr/>
          </p:nvSpPr>
          <p:spPr>
            <a:xfrm>
              <a:off x="3121296" y="903191"/>
              <a:ext cx="6652425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 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실습 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– 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앱 상태 정보 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(</a:t>
              </a:r>
              <a:r>
                <a:rPr lang="en-US" altLang="ko-KR" sz="2300" b="1" dirty="0" err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getAppLifeStatus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)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354356" y="1338704"/>
              <a:ext cx="8889895" cy="5038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6832346" y="2396832"/>
            <a:ext cx="8864853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subscribe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파라미터를 설정해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앱 상태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정보 변화를 확인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Times New Roman" panose="02020603050405020304" pitchFamily="18" charset="0"/>
              </a:rPr>
              <a:t>명령어</a:t>
            </a:r>
            <a:endParaRPr lang="en-US" altLang="ko-KR" sz="2000" b="1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Times New Roman" panose="02020603050405020304" pitchFamily="18" charset="0"/>
              </a:rPr>
              <a:t>앱</a:t>
            </a: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Times New Roman" panose="02020603050405020304" pitchFamily="18" charset="0"/>
              </a:rPr>
              <a:t> 상태 정보 모니터링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Times New Roman" panose="02020603050405020304" pitchFamily="18" charset="0"/>
              </a:rPr>
              <a:t>앱</a:t>
            </a: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Times New Roman" panose="02020603050405020304" pitchFamily="18" charset="0"/>
              </a:rPr>
              <a:t> 실행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Times New Roman" panose="02020603050405020304" pitchFamily="18" charset="0"/>
              </a:rPr>
              <a:t>종료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Times New Roman" panose="02020603050405020304" pitchFamily="18" charset="0"/>
              </a:rPr>
              <a:t>멈춤 명령을 통한 상태 정보 확인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Times New Roman" panose="02020603050405020304" pitchFamily="18" charset="0"/>
              </a:rPr>
              <a:t>새로운 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Times New Roman" panose="02020603050405020304" pitchFamily="18" charset="0"/>
              </a:rPr>
              <a:t>Shell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Times New Roman" panose="02020603050405020304" pitchFamily="18" charset="0"/>
              </a:rPr>
              <a:t>접속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Times New Roman" panose="02020603050405020304" pitchFamily="18" charset="0"/>
              </a:rPr>
              <a:t>결과 확인</a:t>
            </a: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Times New Roman" panose="02020603050405020304" pitchFamily="18" charset="0"/>
              </a:rPr>
              <a:t>앱 상태 정보가 성공적으로 변경되는지 확인합니다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Times New Roman" panose="02020603050405020304" pitchFamily="18" charset="0"/>
              </a:rPr>
              <a:t>.</a:t>
            </a:r>
            <a:endParaRPr lang="ko-KR" altLang="en-US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7649167" y="3968713"/>
            <a:ext cx="8839200" cy="1200796"/>
            <a:chOff x="7543800" y="3771900"/>
            <a:chExt cx="8839200" cy="1407625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7543800" y="3848099"/>
              <a:ext cx="8839200" cy="1331426"/>
            </a:xfrm>
            <a:prstGeom prst="roundRect">
              <a:avLst>
                <a:gd name="adj" fmla="val 368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0" bIns="0" rtlCol="0" anchor="ctr"/>
            <a:lstStyle/>
            <a:p>
              <a:r>
                <a:rPr lang="en-US" altLang="ko-KR" sz="1700" dirty="0" err="1"/>
                <a:t>luna</a:t>
              </a:r>
              <a:r>
                <a:rPr lang="en-US" altLang="ko-KR" sz="1700" dirty="0"/>
                <a:t>-send -</a:t>
              </a:r>
              <a:r>
                <a:rPr lang="en-US" altLang="ko-KR" sz="1700" dirty="0" err="1"/>
                <a:t>i</a:t>
              </a:r>
              <a:r>
                <a:rPr lang="en-US" altLang="ko-KR" sz="1700" dirty="0"/>
                <a:t> -f luna://com.webos.service.applicationmanager/getAppLifeEvents</a:t>
              </a:r>
              <a:r>
                <a:rPr lang="en-US" altLang="ko-KR" sz="1700" dirty="0">
                  <a:solidFill>
                    <a:srgbClr val="00B050"/>
                  </a:solidFill>
                </a:rPr>
                <a:t> '{"</a:t>
              </a:r>
              <a:r>
                <a:rPr lang="en-US" altLang="ko-KR" sz="1700" dirty="0" err="1">
                  <a:solidFill>
                    <a:srgbClr val="00B050"/>
                  </a:solidFill>
                </a:rPr>
                <a:t>subscribe":true</a:t>
              </a:r>
              <a:r>
                <a:rPr lang="en-US" altLang="ko-KR" sz="1700" dirty="0">
                  <a:solidFill>
                    <a:srgbClr val="00B050"/>
                  </a:solidFill>
                </a:rPr>
                <a:t>}'</a:t>
              </a:r>
              <a:endParaRPr lang="en-US" altLang="ko-KR" sz="1700" dirty="0" smtClean="0">
                <a:solidFill>
                  <a:srgbClr val="00B05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7543800" y="3771900"/>
              <a:ext cx="8839200" cy="3048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US" altLang="ko-KR" sz="1500" dirty="0" err="1" smtClean="0"/>
                <a:t>sh</a:t>
              </a:r>
              <a:endParaRPr lang="ko-KR" altLang="en-US" sz="150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7645538" y="5810911"/>
            <a:ext cx="8842829" cy="2685389"/>
            <a:chOff x="7540171" y="3771900"/>
            <a:chExt cx="8842829" cy="2685389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7540171" y="3924300"/>
              <a:ext cx="8839200" cy="2532989"/>
            </a:xfrm>
            <a:prstGeom prst="roundRect">
              <a:avLst>
                <a:gd name="adj" fmla="val 368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216000" bIns="72000" rtlCol="0" anchor="ctr"/>
            <a:lstStyle/>
            <a:p>
              <a:r>
                <a:rPr lang="en-US" altLang="ko-KR" sz="1600" dirty="0" err="1"/>
                <a:t>luna</a:t>
              </a:r>
              <a:r>
                <a:rPr lang="en-US" altLang="ko-KR" sz="1600" dirty="0"/>
                <a:t>-send -</a:t>
              </a:r>
              <a:r>
                <a:rPr lang="en-US" altLang="ko-KR" sz="1600" dirty="0" err="1"/>
                <a:t>i</a:t>
              </a:r>
              <a:r>
                <a:rPr lang="en-US" altLang="ko-KR" sz="1600" dirty="0"/>
                <a:t> -f luna://</a:t>
              </a:r>
              <a:r>
                <a:rPr lang="en-US" altLang="ko-KR" sz="1600" dirty="0" smtClean="0"/>
                <a:t>com.webos.service.applicationmanager/launch</a:t>
              </a:r>
              <a:r>
                <a:rPr lang="en-US" altLang="ko-KR" sz="1600" dirty="0" smtClean="0">
                  <a:solidFill>
                    <a:srgbClr val="00B050"/>
                  </a:solidFill>
                </a:rPr>
                <a:t> '{“id": “</a:t>
              </a:r>
              <a:r>
                <a:rPr lang="en-US" altLang="ko-KR" sz="1600" dirty="0" err="1" smtClean="0">
                  <a:solidFill>
                    <a:srgbClr val="00B050"/>
                  </a:solidFill>
                </a:rPr>
                <a:t>com.sample.lifecycle</a:t>
              </a:r>
              <a:r>
                <a:rPr lang="en-US" altLang="ko-KR" sz="1600" dirty="0" smtClean="0">
                  <a:solidFill>
                    <a:srgbClr val="00B050"/>
                  </a:solidFill>
                </a:rPr>
                <a:t>}‘</a:t>
              </a:r>
            </a:p>
            <a:p>
              <a:r>
                <a:rPr lang="en-US" altLang="ko-KR" sz="1600" dirty="0" err="1"/>
                <a:t>luna</a:t>
              </a:r>
              <a:r>
                <a:rPr lang="en-US" altLang="ko-KR" sz="1600" dirty="0"/>
                <a:t>-send -</a:t>
              </a:r>
              <a:r>
                <a:rPr lang="en-US" altLang="ko-KR" sz="1600" dirty="0" err="1"/>
                <a:t>i</a:t>
              </a:r>
              <a:r>
                <a:rPr lang="en-US" altLang="ko-KR" sz="1600" dirty="0"/>
                <a:t> -f luna://com.webos.service.applicationmanager/launch</a:t>
              </a:r>
              <a:r>
                <a:rPr lang="en-US" altLang="ko-KR" sz="1600" dirty="0">
                  <a:solidFill>
                    <a:srgbClr val="00B050"/>
                  </a:solidFill>
                </a:rPr>
                <a:t> '{“id": “</a:t>
              </a:r>
              <a:r>
                <a:rPr lang="en-US" altLang="ko-KR" sz="1600" dirty="0" err="1" smtClean="0">
                  <a:solidFill>
                    <a:srgbClr val="00B050"/>
                  </a:solidFill>
                </a:rPr>
                <a:t>com.webos.app.imageviewer</a:t>
              </a:r>
              <a:r>
                <a:rPr lang="en-US" altLang="ko-KR" sz="1600" dirty="0" smtClean="0">
                  <a:solidFill>
                    <a:srgbClr val="00B050"/>
                  </a:solidFill>
                </a:rPr>
                <a:t>}‘</a:t>
              </a:r>
              <a:endParaRPr lang="en-US" altLang="ko-KR" sz="1600" dirty="0">
                <a:solidFill>
                  <a:srgbClr val="00B050"/>
                </a:solidFill>
              </a:endParaRPr>
            </a:p>
            <a:p>
              <a:r>
                <a:rPr lang="en-US" altLang="ko-KR" sz="1700" dirty="0" err="1" smtClean="0"/>
                <a:t>luna</a:t>
              </a:r>
              <a:r>
                <a:rPr lang="en-US" altLang="ko-KR" sz="1700" dirty="0" smtClean="0"/>
                <a:t>-send </a:t>
              </a:r>
              <a:r>
                <a:rPr lang="en-US" altLang="ko-KR" sz="1700" dirty="0"/>
                <a:t>-</a:t>
              </a:r>
              <a:r>
                <a:rPr lang="en-US" altLang="ko-KR" sz="1700" dirty="0" err="1"/>
                <a:t>i</a:t>
              </a:r>
              <a:r>
                <a:rPr lang="en-US" altLang="ko-KR" sz="1700" dirty="0"/>
                <a:t> -f luna://</a:t>
              </a:r>
              <a:r>
                <a:rPr lang="en-US" altLang="ko-KR" sz="1700" dirty="0" smtClean="0"/>
                <a:t>com.webos.service.applicationmanager/pause</a:t>
              </a:r>
              <a:r>
                <a:rPr lang="en-US" altLang="ko-KR" sz="1700" dirty="0" smtClean="0">
                  <a:solidFill>
                    <a:srgbClr val="00B050"/>
                  </a:solidFill>
                </a:rPr>
                <a:t> </a:t>
              </a:r>
              <a:r>
                <a:rPr lang="en-US" altLang="ko-KR" sz="1700" dirty="0">
                  <a:solidFill>
                    <a:srgbClr val="00B050"/>
                  </a:solidFill>
                </a:rPr>
                <a:t>'{“id": “</a:t>
              </a:r>
              <a:r>
                <a:rPr lang="en-US" altLang="ko-KR" sz="1700" dirty="0" err="1">
                  <a:solidFill>
                    <a:srgbClr val="00B050"/>
                  </a:solidFill>
                </a:rPr>
                <a:t>com.sample.lifecycle</a:t>
              </a:r>
              <a:r>
                <a:rPr lang="en-US" altLang="ko-KR" sz="1700" dirty="0">
                  <a:solidFill>
                    <a:srgbClr val="00B050"/>
                  </a:solidFill>
                </a:rPr>
                <a:t>}'</a:t>
              </a:r>
              <a:endParaRPr lang="en-US" altLang="ko-KR" sz="1700" dirty="0">
                <a:solidFill>
                  <a:srgbClr val="00B05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endParaRPr lang="en-US" altLang="ko-KR" sz="1500" dirty="0" smtClean="0">
                <a:solidFill>
                  <a:srgbClr val="00B05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r>
                <a:rPr lang="en-US" altLang="ko-KR" sz="1600" dirty="0" err="1"/>
                <a:t>luna</a:t>
              </a:r>
              <a:r>
                <a:rPr lang="en-US" altLang="ko-KR" sz="1600" dirty="0"/>
                <a:t>-send -</a:t>
              </a:r>
              <a:r>
                <a:rPr lang="en-US" altLang="ko-KR" sz="1600" dirty="0" err="1"/>
                <a:t>i</a:t>
              </a:r>
              <a:r>
                <a:rPr lang="en-US" altLang="ko-KR" sz="1600" dirty="0"/>
                <a:t> -f luna://</a:t>
              </a:r>
              <a:r>
                <a:rPr lang="en-US" altLang="ko-KR" sz="1600" dirty="0" smtClean="0"/>
                <a:t>com.webos.service.applicationmanager/close</a:t>
              </a:r>
              <a:r>
                <a:rPr lang="en-US" altLang="ko-KR" sz="1600" dirty="0" smtClean="0">
                  <a:solidFill>
                    <a:srgbClr val="00B050"/>
                  </a:solidFill>
                </a:rPr>
                <a:t> </a:t>
              </a:r>
              <a:r>
                <a:rPr lang="en-US" altLang="ko-KR" sz="1600" dirty="0">
                  <a:solidFill>
                    <a:srgbClr val="00B050"/>
                  </a:solidFill>
                </a:rPr>
                <a:t>'{“id": “</a:t>
              </a:r>
              <a:r>
                <a:rPr lang="en-US" altLang="ko-KR" sz="1600" dirty="0" err="1">
                  <a:solidFill>
                    <a:srgbClr val="00B050"/>
                  </a:solidFill>
                </a:rPr>
                <a:t>com.sample.lifecycle</a:t>
              </a:r>
              <a:r>
                <a:rPr lang="en-US" altLang="ko-KR" sz="1600" dirty="0" smtClean="0">
                  <a:solidFill>
                    <a:srgbClr val="00B050"/>
                  </a:solidFill>
                </a:rPr>
                <a:t>}'</a:t>
              </a:r>
              <a:endParaRPr lang="en-US" altLang="ko-KR" sz="1500" dirty="0" smtClean="0">
                <a:solidFill>
                  <a:srgbClr val="00B05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7543800" y="3771900"/>
              <a:ext cx="8839200" cy="3048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US" altLang="ko-KR" sz="1300" dirty="0" err="1" smtClean="0"/>
                <a:t>sh</a:t>
              </a:r>
              <a:endParaRPr lang="ko-KR" altLang="en-US" sz="1300"/>
            </a:p>
          </p:txBody>
        </p:sp>
      </p:grpSp>
    </p:spTree>
    <p:extLst>
      <p:ext uri="{BB962C8B-B14F-4D97-AF65-F5344CB8AC3E}">
        <p14:creationId xmlns:p14="http://schemas.microsoft.com/office/powerpoint/2010/main" val="379309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690638">
            <a:off x="654494" y="-1142016"/>
            <a:ext cx="4419788" cy="12571033"/>
            <a:chOff x="0" y="0"/>
            <a:chExt cx="1164059" cy="331088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64059" cy="3310889"/>
            </a:xfrm>
            <a:custGeom>
              <a:avLst/>
              <a:gdLst/>
              <a:ahLst/>
              <a:cxnLst/>
              <a:rect l="l" t="t" r="r" b="b"/>
              <a:pathLst>
                <a:path w="1164059" h="3310889">
                  <a:moveTo>
                    <a:pt x="0" y="0"/>
                  </a:moveTo>
                  <a:lnTo>
                    <a:pt x="1164059" y="0"/>
                  </a:lnTo>
                  <a:lnTo>
                    <a:pt x="1164059" y="3310889"/>
                  </a:lnTo>
                  <a:lnTo>
                    <a:pt x="0" y="331088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164059" cy="33489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59300" y="1510385"/>
            <a:ext cx="1028700" cy="3315980"/>
            <a:chOff x="0" y="0"/>
            <a:chExt cx="270933" cy="87334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0933" cy="873344"/>
            </a:xfrm>
            <a:custGeom>
              <a:avLst/>
              <a:gdLst/>
              <a:ahLst/>
              <a:cxnLst/>
              <a:rect l="l" t="t" r="r" b="b"/>
              <a:pathLst>
                <a:path w="270933" h="873344">
                  <a:moveTo>
                    <a:pt x="0" y="0"/>
                  </a:moveTo>
                  <a:lnTo>
                    <a:pt x="270933" y="0"/>
                  </a:lnTo>
                  <a:lnTo>
                    <a:pt x="270933" y="873344"/>
                  </a:lnTo>
                  <a:lnTo>
                    <a:pt x="0" y="87334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70933" cy="9114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7637160" y="4200009"/>
            <a:ext cx="272980" cy="272980"/>
          </a:xfrm>
          <a:custGeom>
            <a:avLst/>
            <a:gdLst/>
            <a:ahLst/>
            <a:cxnLst/>
            <a:rect l="l" t="t" r="r" b="b"/>
            <a:pathLst>
              <a:path w="272980" h="272980">
                <a:moveTo>
                  <a:pt x="0" y="0"/>
                </a:moveTo>
                <a:lnTo>
                  <a:pt x="272980" y="0"/>
                </a:lnTo>
                <a:lnTo>
                  <a:pt x="272980" y="272979"/>
                </a:lnTo>
                <a:lnTo>
                  <a:pt x="0" y="2729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792475" y="3238040"/>
            <a:ext cx="7593140" cy="5315198"/>
          </a:xfrm>
          <a:custGeom>
            <a:avLst/>
            <a:gdLst/>
            <a:ahLst/>
            <a:cxnLst/>
            <a:rect l="l" t="t" r="r" b="b"/>
            <a:pathLst>
              <a:path w="7593140" h="5315198">
                <a:moveTo>
                  <a:pt x="0" y="0"/>
                </a:moveTo>
                <a:lnTo>
                  <a:pt x="7593140" y="0"/>
                </a:lnTo>
                <a:lnTo>
                  <a:pt x="7593140" y="5315199"/>
                </a:lnTo>
                <a:lnTo>
                  <a:pt x="0" y="531519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9490515" y="2164333"/>
            <a:ext cx="7039769" cy="1755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4670"/>
              </a:lnSpc>
            </a:pPr>
            <a:r>
              <a:rPr lang="en-US" sz="10478" dirty="0" smtClean="0">
                <a:solidFill>
                  <a:srgbClr val="C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Question</a:t>
            </a:r>
            <a:endParaRPr lang="en-US" sz="10478" dirty="0">
              <a:solidFill>
                <a:srgbClr val="C00000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17" name="AutoShape 17"/>
          <p:cNvSpPr/>
          <p:nvPr/>
        </p:nvSpPr>
        <p:spPr>
          <a:xfrm rot="3487">
            <a:off x="792492" y="8510376"/>
            <a:ext cx="9389421" cy="0"/>
          </a:xfrm>
          <a:prstGeom prst="line">
            <a:avLst/>
          </a:prstGeom>
          <a:ln w="38100" cap="flat">
            <a:solidFill>
              <a:srgbClr val="243E4D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이등변 삼각형 16"/>
          <p:cNvSpPr/>
          <p:nvPr/>
        </p:nvSpPr>
        <p:spPr>
          <a:xfrm>
            <a:off x="0" y="6003388"/>
            <a:ext cx="14554200" cy="4283612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/>
          <p:cNvSpPr/>
          <p:nvPr/>
        </p:nvSpPr>
        <p:spPr>
          <a:xfrm>
            <a:off x="0" y="7286916"/>
            <a:ext cx="10186906" cy="3000084"/>
          </a:xfrm>
          <a:prstGeom prst="triangle">
            <a:avLst>
              <a:gd name="adj" fmla="val 0"/>
            </a:avLst>
          </a:prstGeom>
          <a:solidFill>
            <a:srgbClr val="243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Freeform 8"/>
          <p:cNvSpPr/>
          <p:nvPr/>
        </p:nvSpPr>
        <p:spPr>
          <a:xfrm rot="805906">
            <a:off x="1159" y="2025722"/>
            <a:ext cx="6044986" cy="7664007"/>
          </a:xfrm>
          <a:custGeom>
            <a:avLst/>
            <a:gdLst/>
            <a:ahLst/>
            <a:cxnLst/>
            <a:rect l="l" t="t" r="r" b="b"/>
            <a:pathLst>
              <a:path w="6044986" h="7664007">
                <a:moveTo>
                  <a:pt x="0" y="0"/>
                </a:moveTo>
                <a:lnTo>
                  <a:pt x="6044985" y="0"/>
                </a:lnTo>
                <a:lnTo>
                  <a:pt x="6044985" y="7664007"/>
                </a:lnTo>
                <a:lnTo>
                  <a:pt x="0" y="76640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A6DB5DC-6984-4FDE-B64E-BD10AA2E52A4}"/>
              </a:ext>
            </a:extLst>
          </p:cNvPr>
          <p:cNvSpPr txBox="1"/>
          <p:nvPr/>
        </p:nvSpPr>
        <p:spPr>
          <a:xfrm>
            <a:off x="8001000" y="4381500"/>
            <a:ext cx="10296088" cy="7694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5000" dirty="0" err="1" smtClean="0">
                <a:solidFill>
                  <a:srgbClr val="6B6B6B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webOS</a:t>
            </a:r>
            <a:r>
              <a:rPr lang="en-US" altLang="ko-KR" sz="5000" dirty="0" smtClean="0">
                <a:solidFill>
                  <a:srgbClr val="6B6B6B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OSE</a:t>
            </a:r>
            <a:r>
              <a:rPr lang="ko-KR" altLang="en-US" sz="5000" smtClean="0">
                <a:solidFill>
                  <a:srgbClr val="6B6B6B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의 </a:t>
            </a:r>
            <a:r>
              <a:rPr lang="en-US" altLang="ko-KR" sz="5000" dirty="0" smtClean="0">
                <a:solidFill>
                  <a:srgbClr val="6B6B6B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Application Manager</a:t>
            </a:r>
            <a:endParaRPr lang="ko-KR" altLang="en-US" sz="5000" dirty="0">
              <a:solidFill>
                <a:srgbClr val="6B6B6B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34BF8E0-E4D2-4D58-909E-A86F54AD7EE2}"/>
              </a:ext>
            </a:extLst>
          </p:cNvPr>
          <p:cNvSpPr txBox="1"/>
          <p:nvPr/>
        </p:nvSpPr>
        <p:spPr>
          <a:xfrm>
            <a:off x="7052680" y="5338563"/>
            <a:ext cx="926243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2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Application Manager</a:t>
            </a:r>
            <a:r>
              <a:rPr lang="ko-KR" altLang="en-US" sz="32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</a:t>
            </a:r>
            <a:r>
              <a:rPr lang="ko-KR" altLang="ko-KR" sz="32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사용하는 </a:t>
            </a:r>
            <a:r>
              <a:rPr lang="ko-KR" altLang="ko-KR" sz="3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방법</a:t>
            </a:r>
            <a:endParaRPr lang="ko-KR" altLang="en-US" sz="3000" dirty="0">
              <a:solidFill>
                <a:srgbClr val="6B6B6B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991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50016" y="4833238"/>
            <a:ext cx="41193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Application Manager</a:t>
            </a:r>
            <a:endParaRPr lang="en-US" altLang="ko-KR" dirty="0"/>
          </a:p>
        </p:txBody>
      </p:sp>
      <p:grpSp>
        <p:nvGrpSpPr>
          <p:cNvPr id="16" name="그룹 15"/>
          <p:cNvGrpSpPr/>
          <p:nvPr/>
        </p:nvGrpSpPr>
        <p:grpSpPr>
          <a:xfrm>
            <a:off x="6552000" y="4610100"/>
            <a:ext cx="9122955" cy="2374505"/>
            <a:chOff x="3121296" y="903191"/>
            <a:chExt cx="9122955" cy="2374505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401086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</a:t>
              </a:r>
              <a:r>
                <a:rPr lang="en-US" altLang="ko-KR" sz="2400" dirty="0"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Application </a:t>
              </a:r>
              <a:r>
                <a:rPr lang="en-US" altLang="ko-KR" sz="2400" dirty="0" smtClean="0"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Manager</a:t>
              </a:r>
              <a:endParaRPr lang="en-US" altLang="ko-KR" sz="24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 err="1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애플리케션의</a:t>
              </a: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실행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, </a:t>
              </a:r>
              <a:r>
                <a:rPr lang="ko-KR" altLang="en-US" sz="200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종료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, </a:t>
              </a:r>
              <a:r>
                <a:rPr lang="ko-KR" altLang="en-US" sz="200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상태조회 등을 관리하는 서비스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종류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System &amp; Application Manager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Web Application Manager</a:t>
              </a: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6552000" y="1890000"/>
            <a:ext cx="10974000" cy="1912841"/>
            <a:chOff x="3121296" y="903191"/>
            <a:chExt cx="9122955" cy="1912841"/>
          </a:xfrm>
        </p:grpSpPr>
        <p:sp>
          <p:nvSpPr>
            <p:cNvPr id="15" name="직사각형 14"/>
            <p:cNvSpPr/>
            <p:nvPr/>
          </p:nvSpPr>
          <p:spPr>
            <a:xfrm>
              <a:off x="3121296" y="903191"/>
              <a:ext cx="4010869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 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목표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354356" y="1338704"/>
              <a:ext cx="8889895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Application Manager</a:t>
              </a:r>
              <a:r>
                <a:rPr lang="ko-KR" altLang="en-US" sz="200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의 기본 개념을 이해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Web App</a:t>
              </a:r>
              <a:r>
                <a:rPr lang="ko-KR" altLang="en-US" sz="200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에서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Application</a:t>
              </a:r>
              <a:r>
                <a:rPr lang="ko-KR" altLang="en-US" sz="200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의 관계를 이해하고 동작 실습을 통해 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Application Manager </a:t>
              </a:r>
              <a:r>
                <a:rPr lang="ko-KR" altLang="en-US" sz="200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기능을 학습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230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50016" y="4610100"/>
            <a:ext cx="41193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err="1" smtClean="0"/>
              <a:t>webOS</a:t>
            </a:r>
            <a:r>
              <a:rPr lang="en-US" altLang="ko-KR" dirty="0" smtClean="0"/>
              <a:t> OSE </a:t>
            </a:r>
          </a:p>
          <a:p>
            <a:r>
              <a:rPr lang="ko-KR" altLang="en-US" smtClean="0"/>
              <a:t>구조</a:t>
            </a:r>
            <a:endParaRPr lang="en-US" altLang="ko-KR" dirty="0"/>
          </a:p>
        </p:txBody>
      </p:sp>
      <p:pic>
        <p:nvPicPr>
          <p:cNvPr id="11" name="Picture 4" descr="C:\Users\hooniee.lee\AppData\Local\Temp\SNAGHTML60e4b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083" y="1638300"/>
            <a:ext cx="9677400" cy="688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19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50016" y="4833238"/>
            <a:ext cx="41193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Application Manager</a:t>
            </a:r>
            <a:endParaRPr lang="en-US" altLang="ko-KR" dirty="0"/>
          </a:p>
        </p:txBody>
      </p:sp>
      <p:grpSp>
        <p:nvGrpSpPr>
          <p:cNvPr id="12" name="그룹 11"/>
          <p:cNvGrpSpPr/>
          <p:nvPr/>
        </p:nvGrpSpPr>
        <p:grpSpPr>
          <a:xfrm>
            <a:off x="6552000" y="1890000"/>
            <a:ext cx="10974000" cy="939369"/>
            <a:chOff x="3121296" y="903191"/>
            <a:chExt cx="9122955" cy="939369"/>
          </a:xfrm>
        </p:grpSpPr>
        <p:sp>
          <p:nvSpPr>
            <p:cNvPr id="15" name="직사각형 14"/>
            <p:cNvSpPr/>
            <p:nvPr/>
          </p:nvSpPr>
          <p:spPr>
            <a:xfrm>
              <a:off x="3121296" y="903191"/>
              <a:ext cx="4010869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 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System &amp; Application Manager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354356" y="1338704"/>
              <a:ext cx="8889895" cy="5038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pic>
        <p:nvPicPr>
          <p:cNvPr id="2050" name="Picture 2" descr="C:\Users\hooniee.lee\AppData\Local\Temp\SNAGHTML250463e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314700"/>
            <a:ext cx="9017252" cy="3025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6832348" y="2467359"/>
            <a:ext cx="103797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Times New Roman" panose="02020603050405020304" pitchFamily="18" charset="0"/>
              </a:rPr>
              <a:t>앱의</a:t>
            </a:r>
            <a:r>
              <a:rPr lang="ko-KR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Times New Roman" panose="02020603050405020304" pitchFamily="18" charset="0"/>
              </a:rPr>
              <a:t> 설치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Times New Roman" panose="02020603050405020304" pitchFamily="18" charset="0"/>
              </a:rPr>
              <a:t>실행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Times New Roman" panose="02020603050405020304" pitchFamily="18" charset="0"/>
              </a:rPr>
              <a:t>종료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Times New Roman" panose="02020603050405020304" pitchFamily="18" charset="0"/>
              </a:rPr>
              <a:t>제거 등 앱 라이프 사이클 전 과정에 걸쳐서 앱의 동작을 담당하는 모듈</a:t>
            </a:r>
            <a:endParaRPr lang="ko-KR" altLang="en-US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154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50016" y="4833238"/>
            <a:ext cx="41193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Application Manager</a:t>
            </a:r>
            <a:endParaRPr lang="en-US" altLang="ko-KR" dirty="0"/>
          </a:p>
        </p:txBody>
      </p:sp>
      <p:grpSp>
        <p:nvGrpSpPr>
          <p:cNvPr id="12" name="그룹 11"/>
          <p:cNvGrpSpPr/>
          <p:nvPr/>
        </p:nvGrpSpPr>
        <p:grpSpPr>
          <a:xfrm>
            <a:off x="6552000" y="1890000"/>
            <a:ext cx="10974000" cy="939369"/>
            <a:chOff x="3121296" y="903191"/>
            <a:chExt cx="9122955" cy="939369"/>
          </a:xfrm>
        </p:grpSpPr>
        <p:sp>
          <p:nvSpPr>
            <p:cNvPr id="15" name="직사각형 14"/>
            <p:cNvSpPr/>
            <p:nvPr/>
          </p:nvSpPr>
          <p:spPr>
            <a:xfrm>
              <a:off x="3121296" y="903191"/>
              <a:ext cx="4010869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 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Web Application Manager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354356" y="1338704"/>
              <a:ext cx="8889895" cy="5038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pic>
        <p:nvPicPr>
          <p:cNvPr id="1028" name="Picture 4" descr="C:\Users\hooniee.lee\AppData\Local\Temp\SNAGHTML25073c8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347" y="3350592"/>
            <a:ext cx="9142247" cy="377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6832346" y="2396832"/>
            <a:ext cx="88648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Times New Roman" panose="02020603050405020304" pitchFamily="18" charset="0"/>
              </a:rPr>
              <a:t>웹 </a:t>
            </a:r>
            <a:r>
              <a:rPr lang="ko-KR" altLang="ko-KR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Times New Roman" panose="02020603050405020304" pitchFamily="18" charset="0"/>
              </a:rPr>
              <a:t>앱의</a:t>
            </a:r>
            <a:r>
              <a:rPr lang="ko-KR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Times New Roman" panose="02020603050405020304" pitchFamily="18" charset="0"/>
              </a:rPr>
              <a:t> 동작을 전담하여 관리하는 </a:t>
            </a:r>
            <a:r>
              <a:rPr lang="ko-KR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Times New Roman" panose="02020603050405020304" pitchFamily="18" charset="0"/>
              </a:rPr>
              <a:t>모듈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Times New Roman" panose="02020603050405020304" pitchFamily="18" charset="0"/>
              </a:rPr>
              <a:t>w</a:t>
            </a:r>
            <a:r>
              <a:rPr lang="en-US" altLang="ko-KR" sz="20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Times New Roman" panose="02020603050405020304" pitchFamily="18" charset="0"/>
              </a:rPr>
              <a:t>ebappmanager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Times New Roman" panose="02020603050405020304" pitchFamily="18" charset="0"/>
              </a:rPr>
              <a:t> API (</a:t>
            </a:r>
            <a:r>
              <a:rPr lang="en-US" altLang="ko-KR" sz="20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Times New Roman" panose="02020603050405020304" pitchFamily="18" charset="0"/>
              </a:rPr>
              <a:t>com.webos.service.webappmanager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Times New Roman" panose="02020603050405020304" pitchFamily="18" charset="0"/>
              </a:rPr>
              <a:t>)</a:t>
            </a:r>
            <a:endParaRPr lang="ko-KR" altLang="en-US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656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6552000" y="1888587"/>
            <a:ext cx="617340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b="1" dirty="0" smtClean="0">
                <a:solidFill>
                  <a:srgbClr val="A500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| </a:t>
            </a:r>
            <a:r>
              <a:rPr lang="en-US" altLang="ko-KR" sz="23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System &amp; Application Manager API </a:t>
            </a:r>
            <a:r>
              <a:rPr lang="ko-KR" altLang="en-US" sz="23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설명</a:t>
            </a:r>
            <a:endParaRPr lang="ko-KR" altLang="en-US" sz="23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637962"/>
              </p:ext>
            </p:extLst>
          </p:nvPr>
        </p:nvGraphicFramePr>
        <p:xfrm>
          <a:off x="6781800" y="2562096"/>
          <a:ext cx="9668837" cy="67106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12907"/>
                <a:gridCol w="785593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API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ts val="3000"/>
                        </a:lnSpc>
                      </a:pPr>
                      <a:r>
                        <a:rPr lang="en-US" altLang="ko-KR" sz="1700" dirty="0" smtClean="0">
                          <a:latin typeface="+mn-lt"/>
                          <a:ea typeface="+mn-ea"/>
                        </a:rPr>
                        <a:t>launch</a:t>
                      </a:r>
                      <a:endParaRPr lang="ko-KR" altLang="en-US" sz="170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700" dirty="0" smtClean="0"/>
                        <a:t>원격 </a:t>
                      </a:r>
                      <a:r>
                        <a:rPr lang="en-US" altLang="ko-KR" sz="1700" dirty="0" smtClean="0"/>
                        <a:t>Bluetooth </a:t>
                      </a:r>
                      <a:r>
                        <a:rPr lang="ko-KR" altLang="en-US" sz="1700" smtClean="0"/>
                        <a:t>장치를 검색 및 페어링하고 시스템에서 사용 가능한 상태 및 </a:t>
                      </a:r>
                      <a:r>
                        <a:rPr lang="en-US" altLang="ko-KR" sz="1700" dirty="0" smtClean="0"/>
                        <a:t>Bluetooth </a:t>
                      </a:r>
                      <a:r>
                        <a:rPr lang="ko-KR" altLang="en-US" sz="1700" smtClean="0"/>
                        <a:t>어댑터를 쿼리하는 방법을 제공</a:t>
                      </a:r>
                      <a:endParaRPr lang="en-US" altLang="ko-KR" sz="1700" dirty="0" smtClean="0"/>
                    </a:p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700" dirty="0" smtClean="0"/>
                        <a:t>나가는 </a:t>
                      </a:r>
                      <a:r>
                        <a:rPr lang="ko-KR" altLang="en-US" sz="1700" dirty="0" err="1" smtClean="0"/>
                        <a:t>페어링과</a:t>
                      </a:r>
                      <a:r>
                        <a:rPr lang="ko-KR" altLang="en-US" sz="1700" dirty="0" smtClean="0"/>
                        <a:t> 들어오는 </a:t>
                      </a:r>
                      <a:r>
                        <a:rPr lang="ko-KR" altLang="en-US" sz="1700" dirty="0" err="1" smtClean="0"/>
                        <a:t>페어링이</a:t>
                      </a:r>
                      <a:r>
                        <a:rPr lang="ko-KR" altLang="en-US" sz="1700" dirty="0" smtClean="0"/>
                        <a:t> 모두 지원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ts val="3000"/>
                        </a:lnSpc>
                      </a:pPr>
                      <a:r>
                        <a:rPr lang="en-US" altLang="ko-KR" sz="1700" dirty="0" err="1" smtClean="0"/>
                        <a:t>closeByAppId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/>
                        <a:t>GATT </a:t>
                      </a:r>
                      <a:r>
                        <a:rPr lang="ko-KR" altLang="en-US" sz="1700" smtClean="0"/>
                        <a:t>프로필을 사용하기 위한 방법을 제공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ts val="3000"/>
                        </a:lnSpc>
                      </a:pPr>
                      <a:r>
                        <a:rPr lang="en-US" altLang="ko-KR" sz="1700" dirty="0" err="1" smtClean="0"/>
                        <a:t>getAppInfo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700" dirty="0" smtClean="0"/>
                        <a:t>저 에너지</a:t>
                      </a:r>
                      <a:r>
                        <a:rPr lang="en-US" altLang="ko-KR" sz="1700" dirty="0" smtClean="0"/>
                        <a:t>(LE) </a:t>
                      </a:r>
                      <a:r>
                        <a:rPr lang="ko-KR" altLang="en-US" sz="1700" smtClean="0"/>
                        <a:t>기능을 사용하는 방법을 제공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ts val="3000"/>
                        </a:lnSpc>
                      </a:pPr>
                      <a:r>
                        <a:rPr lang="en-US" altLang="ko-KR" sz="1700" dirty="0" smtClean="0"/>
                        <a:t>pause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/>
                        <a:t>SPP </a:t>
                      </a:r>
                      <a:r>
                        <a:rPr lang="ko-KR" altLang="en-US" sz="1700" smtClean="0"/>
                        <a:t>프로필을 사용하는 방법을 제공</a:t>
                      </a:r>
                      <a:endParaRPr lang="en-US" altLang="ko-KR" sz="1700" dirty="0" smtClean="0"/>
                    </a:p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/>
                        <a:t>SPP</a:t>
                      </a:r>
                      <a:r>
                        <a:rPr lang="ko-KR" altLang="en-US" sz="1700" smtClean="0"/>
                        <a:t>는 서버 및 클라이언트 장치의 두 가지 역할을 정의합니다</a:t>
                      </a:r>
                      <a:r>
                        <a:rPr lang="en-US" altLang="ko-KR" sz="1700" dirty="0" smtClean="0"/>
                        <a:t>.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ts val="3000"/>
                        </a:lnSpc>
                      </a:pPr>
                      <a:r>
                        <a:rPr lang="en-US" altLang="ko-KR" sz="1700" dirty="0" smtClean="0"/>
                        <a:t>running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/>
                        <a:t>A2DP </a:t>
                      </a:r>
                      <a:r>
                        <a:rPr lang="ko-KR" altLang="en-US" sz="1700" smtClean="0"/>
                        <a:t>프로필을 사용하는 방법을 제공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ts val="3000"/>
                        </a:lnSpc>
                      </a:pPr>
                      <a:r>
                        <a:rPr lang="en-US" altLang="ko-KR" sz="1700" dirty="0" smtClean="0"/>
                        <a:t>AVRCP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/>
                        <a:t>AVCRP </a:t>
                      </a:r>
                      <a:r>
                        <a:rPr lang="ko-KR" altLang="en-US" sz="1700" smtClean="0"/>
                        <a:t>프로필을 사용하는 방법을 제공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ts val="3000"/>
                        </a:lnSpc>
                      </a:pPr>
                      <a:r>
                        <a:rPr lang="en-US" altLang="ko-KR" sz="1700" dirty="0" smtClean="0"/>
                        <a:t>OPP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/>
                        <a:t>OPP </a:t>
                      </a:r>
                      <a:r>
                        <a:rPr lang="ko-KR" altLang="en-US" sz="1700" smtClean="0"/>
                        <a:t>프로필을 사용하는 방법을 제공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ts val="3000"/>
                        </a:lnSpc>
                      </a:pPr>
                      <a:r>
                        <a:rPr lang="en-US" altLang="ko-KR" sz="1700" dirty="0" err="1" smtClean="0"/>
                        <a:t>hfp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/>
                        <a:t>HFP </a:t>
                      </a:r>
                      <a:r>
                        <a:rPr lang="ko-KR" altLang="en-US" sz="1700" smtClean="0"/>
                        <a:t>프로필을 사용하는 방법을 제공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ts val="3000"/>
                        </a:lnSpc>
                      </a:pPr>
                      <a:r>
                        <a:rPr lang="en-US" altLang="ko-KR" sz="1700" dirty="0" err="1" smtClean="0"/>
                        <a:t>pbap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/>
                        <a:t>PBAP </a:t>
                      </a:r>
                      <a:r>
                        <a:rPr lang="ko-KR" altLang="en-US" sz="1700" smtClean="0"/>
                        <a:t>프로필을 사용하기 위한 방법을 제공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ts val="3000"/>
                        </a:lnSpc>
                      </a:pPr>
                      <a:r>
                        <a:rPr lang="en-US" altLang="ko-KR" sz="1700" dirty="0" smtClean="0"/>
                        <a:t>MAP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/>
                        <a:t>MAP </a:t>
                      </a:r>
                      <a:r>
                        <a:rPr lang="ko-KR" altLang="en-US" sz="1700" smtClean="0"/>
                        <a:t>프로필을 사용하기 위한 방법을 제공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ts val="3000"/>
                        </a:lnSpc>
                      </a:pPr>
                      <a:r>
                        <a:rPr lang="en-US" altLang="ko-KR" sz="1700" dirty="0" smtClean="0"/>
                        <a:t>Mesh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/>
                        <a:t>BLE Mesh </a:t>
                      </a:r>
                      <a:r>
                        <a:rPr lang="ko-KR" altLang="en-US" sz="1700" smtClean="0"/>
                        <a:t>프로파일을 사용하는 방법을 제공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50016" y="4833238"/>
            <a:ext cx="41193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Application Manager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2219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6552000" y="1888587"/>
            <a:ext cx="617340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b="1" dirty="0" smtClean="0">
                <a:solidFill>
                  <a:srgbClr val="A500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| </a:t>
            </a:r>
            <a:r>
              <a:rPr lang="en-US" altLang="ko-KR" sz="23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Web Application Manager API </a:t>
            </a:r>
            <a:r>
              <a:rPr lang="ko-KR" altLang="en-US" sz="23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설명</a:t>
            </a:r>
            <a:endParaRPr lang="ko-KR" altLang="en-US" sz="23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996372"/>
              </p:ext>
            </p:extLst>
          </p:nvPr>
        </p:nvGraphicFramePr>
        <p:xfrm>
          <a:off x="6781800" y="2562096"/>
          <a:ext cx="9668837" cy="5765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81200"/>
                <a:gridCol w="768763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API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ts val="3000"/>
                        </a:lnSpc>
                      </a:pPr>
                      <a:r>
                        <a:rPr lang="en-US" altLang="ko-KR" sz="1700" dirty="0" err="1" smtClean="0">
                          <a:latin typeface="+mn-lt"/>
                          <a:ea typeface="+mn-ea"/>
                        </a:rPr>
                        <a:t>clearBorwsingData</a:t>
                      </a:r>
                      <a:endParaRPr lang="ko-KR" altLang="en-US" sz="170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700" dirty="0" smtClean="0"/>
                        <a:t>원격 </a:t>
                      </a:r>
                      <a:r>
                        <a:rPr lang="en-US" altLang="ko-KR" sz="1700" dirty="0" smtClean="0"/>
                        <a:t>Bluetooth </a:t>
                      </a:r>
                      <a:r>
                        <a:rPr lang="ko-KR" altLang="en-US" sz="1700" smtClean="0"/>
                        <a:t>장치를 검색 및 페어링하고 시스템에서 사용 가능한 상태 및 </a:t>
                      </a:r>
                      <a:r>
                        <a:rPr lang="en-US" altLang="ko-KR" sz="1700" dirty="0" smtClean="0"/>
                        <a:t>Bluetooth </a:t>
                      </a:r>
                      <a:r>
                        <a:rPr lang="ko-KR" altLang="en-US" sz="1700" smtClean="0"/>
                        <a:t>어댑터를 쿼리하는 방법을 제공</a:t>
                      </a:r>
                      <a:endParaRPr lang="en-US" altLang="ko-KR" sz="1700" dirty="0" smtClean="0"/>
                    </a:p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700" dirty="0" smtClean="0"/>
                        <a:t>나가는 </a:t>
                      </a:r>
                      <a:r>
                        <a:rPr lang="ko-KR" altLang="en-US" sz="1700" dirty="0" err="1" smtClean="0"/>
                        <a:t>페어링과</a:t>
                      </a:r>
                      <a:r>
                        <a:rPr lang="ko-KR" altLang="en-US" sz="1700" dirty="0" smtClean="0"/>
                        <a:t> 들어오는 </a:t>
                      </a:r>
                      <a:r>
                        <a:rPr lang="ko-KR" altLang="en-US" sz="1700" dirty="0" err="1" smtClean="0"/>
                        <a:t>페어링이</a:t>
                      </a:r>
                      <a:r>
                        <a:rPr lang="ko-KR" altLang="en-US" sz="1700" dirty="0" smtClean="0"/>
                        <a:t> 모두 지원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ts val="3000"/>
                        </a:lnSpc>
                      </a:pPr>
                      <a:r>
                        <a:rPr lang="en-US" altLang="ko-KR" sz="1700" dirty="0" err="1" smtClean="0"/>
                        <a:t>closeAllApps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/>
                        <a:t>GATT </a:t>
                      </a:r>
                      <a:r>
                        <a:rPr lang="ko-KR" altLang="en-US" sz="1700" smtClean="0"/>
                        <a:t>프로필을 사용하기 위한 방법을 제공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ts val="3000"/>
                        </a:lnSpc>
                      </a:pPr>
                      <a:r>
                        <a:rPr lang="en-US" altLang="ko-KR" sz="1700" dirty="0" err="1" smtClean="0"/>
                        <a:t>getWebProcessSize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700" dirty="0" smtClean="0"/>
                        <a:t>저 에너지</a:t>
                      </a:r>
                      <a:r>
                        <a:rPr lang="en-US" altLang="ko-KR" sz="1700" dirty="0" smtClean="0"/>
                        <a:t>(LE) </a:t>
                      </a:r>
                      <a:r>
                        <a:rPr lang="ko-KR" altLang="en-US" sz="1700" smtClean="0"/>
                        <a:t>기능을 사용하는 방법을 제공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ts val="3000"/>
                        </a:lnSpc>
                      </a:pPr>
                      <a:r>
                        <a:rPr lang="en-US" altLang="ko-KR" sz="1700" dirty="0" err="1" smtClean="0">
                          <a:latin typeface="+mn-lt"/>
                          <a:ea typeface="+mn-ea"/>
                        </a:rPr>
                        <a:t>killApp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/>
                        <a:t>SPP </a:t>
                      </a:r>
                      <a:r>
                        <a:rPr lang="ko-KR" altLang="en-US" sz="1700" smtClean="0"/>
                        <a:t>프로필을 사용하는 방법을 제공</a:t>
                      </a:r>
                      <a:endParaRPr lang="en-US" altLang="ko-KR" sz="1700" dirty="0" smtClean="0"/>
                    </a:p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/>
                        <a:t>SPP</a:t>
                      </a:r>
                      <a:r>
                        <a:rPr lang="ko-KR" altLang="en-US" sz="1700" smtClean="0"/>
                        <a:t>는 서버 및 클라이언트 장치의 두 가지 역할을 정의합니다</a:t>
                      </a:r>
                      <a:r>
                        <a:rPr lang="en-US" altLang="ko-KR" sz="1700" dirty="0" smtClean="0"/>
                        <a:t>.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ts val="3000"/>
                        </a:lnSpc>
                      </a:pPr>
                      <a:r>
                        <a:rPr lang="en-US" altLang="ko-KR" sz="1700" dirty="0" err="1" smtClean="0">
                          <a:latin typeface="+mn-lt"/>
                          <a:ea typeface="+mn-ea"/>
                        </a:rPr>
                        <a:t>launchApp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/>
                        <a:t>A2DP </a:t>
                      </a:r>
                      <a:r>
                        <a:rPr lang="ko-KR" altLang="en-US" sz="1700" smtClean="0"/>
                        <a:t>프로필을 사용하는 방법을 제공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ts val="3000"/>
                        </a:lnSpc>
                      </a:pPr>
                      <a:r>
                        <a:rPr lang="en-US" altLang="ko-KR" sz="1700" dirty="0" err="1" smtClean="0"/>
                        <a:t>listRunningApps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/>
                        <a:t>AVCRP </a:t>
                      </a:r>
                      <a:r>
                        <a:rPr lang="ko-KR" altLang="en-US" sz="1700" smtClean="0"/>
                        <a:t>프로필을 사용하는 방법을 제공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ts val="3000"/>
                        </a:lnSpc>
                      </a:pPr>
                      <a:r>
                        <a:rPr lang="en-US" altLang="ko-KR" sz="1700" dirty="0" err="1" smtClean="0"/>
                        <a:t>logControl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/>
                        <a:t>OPP </a:t>
                      </a:r>
                      <a:r>
                        <a:rPr lang="ko-KR" altLang="en-US" sz="1700" smtClean="0"/>
                        <a:t>프로필을 사용하는 방법을 제공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ts val="3000"/>
                        </a:lnSpc>
                      </a:pPr>
                      <a:r>
                        <a:rPr lang="en-US" altLang="ko-KR" sz="1700" dirty="0" err="1" smtClean="0"/>
                        <a:t>pauseApp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/>
                        <a:t>HFP </a:t>
                      </a:r>
                      <a:r>
                        <a:rPr lang="ko-KR" altLang="en-US" sz="1700" smtClean="0"/>
                        <a:t>프로필을 사용하는 방법을 제공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ts val="3000"/>
                        </a:lnSpc>
                      </a:pPr>
                      <a:r>
                        <a:rPr lang="en-US" altLang="ko-KR" sz="1700" dirty="0" err="1" smtClean="0"/>
                        <a:t>webProcessCreated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/>
                        <a:t>PBAP </a:t>
                      </a:r>
                      <a:r>
                        <a:rPr lang="ko-KR" altLang="en-US" sz="1700" smtClean="0"/>
                        <a:t>프로필을 사용하기 위한 방법을 제공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50016" y="4833238"/>
            <a:ext cx="41193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Application Manager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9761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38100" y="2829369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50016" y="4833238"/>
            <a:ext cx="41193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Application Manager</a:t>
            </a:r>
            <a:endParaRPr lang="en-US" altLang="ko-KR" dirty="0"/>
          </a:p>
        </p:txBody>
      </p:sp>
      <p:grpSp>
        <p:nvGrpSpPr>
          <p:cNvPr id="12" name="그룹 11"/>
          <p:cNvGrpSpPr/>
          <p:nvPr/>
        </p:nvGrpSpPr>
        <p:grpSpPr>
          <a:xfrm>
            <a:off x="6552000" y="1890000"/>
            <a:ext cx="10974000" cy="939369"/>
            <a:chOff x="3121296" y="903191"/>
            <a:chExt cx="9122955" cy="939369"/>
          </a:xfrm>
        </p:grpSpPr>
        <p:sp>
          <p:nvSpPr>
            <p:cNvPr id="15" name="직사각형 14"/>
            <p:cNvSpPr/>
            <p:nvPr/>
          </p:nvSpPr>
          <p:spPr>
            <a:xfrm>
              <a:off x="3121296" y="903191"/>
              <a:ext cx="6272343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 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실습 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– Application Manager API 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테스트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354356" y="1338704"/>
              <a:ext cx="8889895" cy="5038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6832346" y="2396832"/>
            <a:ext cx="8864853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Times New Roman" panose="02020603050405020304" pitchFamily="18" charset="0"/>
              </a:rPr>
              <a:t>시나리오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Times New Roman" panose="02020603050405020304" pitchFamily="18" charset="0"/>
              </a:rPr>
              <a:t>웹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Times New Roman" panose="02020603050405020304" pitchFamily="18" charset="0"/>
              </a:rPr>
              <a:t>앱을 라이프 사이클을 터미널에서 </a:t>
            </a:r>
            <a:r>
              <a:rPr lang="en-US" altLang="ko-KR" sz="20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Times New Roman" panose="02020603050405020304" pitchFamily="18" charset="0"/>
              </a:rPr>
              <a:t>luna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Times New Roman" panose="02020603050405020304" pitchFamily="18" charset="0"/>
              </a:rPr>
              <a:t>-send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Times New Roman" panose="02020603050405020304" pitchFamily="18" charset="0"/>
              </a:rPr>
              <a:t>명령어를 통해 실행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Times New Roman" panose="02020603050405020304" pitchFamily="18" charset="0"/>
              </a:rPr>
              <a:t>실습 목표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webOS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의 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Application Manager API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이용해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앱 실행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종료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앱 정보 확인 등 기본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작업을 학습합니다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Times New Roman" panose="02020603050405020304" pitchFamily="18" charset="0"/>
              </a:rPr>
              <a:t>참고자료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200" b="1" dirty="0">
                <a:hlinkClick r:id="rId4"/>
              </a:rPr>
              <a:t>bit.ly/4crQn5R</a:t>
            </a:r>
            <a:endParaRPr lang="en-US" altLang="ko-KR" sz="3000" dirty="0" smtClean="0">
              <a:solidFill>
                <a:srgbClr val="C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862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12531</TotalTime>
  <Words>601</Words>
  <Application>Microsoft Office PowerPoint</Application>
  <PresentationFormat>사용자 지정</PresentationFormat>
  <Paragraphs>157</Paragraphs>
  <Slides>14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LG스마트체2.0 SemiBold</vt:lpstr>
      <vt:lpstr>Times New Roman</vt:lpstr>
      <vt:lpstr>맑은 고딕</vt:lpstr>
      <vt:lpstr>Arial</vt:lpstr>
      <vt:lpstr>LG스마트체 Regular</vt:lpstr>
      <vt:lpstr>LG스마트체2.0 Regular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Dust Cream Almost Dark Black Pastel Simple Minimalist Illustration All Purpose Presentation Template</dc:title>
  <dc:creator>이동훈/책임연구원/SW공학(연)SW Developer Experience파트(hooniee.lee@lge.com)</dc:creator>
  <cp:lastModifiedBy>이동훈/선임연구원/SW Documentation파트(hooniee.lee@lge.com)</cp:lastModifiedBy>
  <cp:revision>232</cp:revision>
  <dcterms:created xsi:type="dcterms:W3CDTF">2006-08-16T00:00:00Z</dcterms:created>
  <dcterms:modified xsi:type="dcterms:W3CDTF">2024-06-21T01:34:46Z</dcterms:modified>
  <dc:identifier>DAGDOHj-C7E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d59f345-fd0b-4b4e-aba2-7c7a20c52995_Enabled">
    <vt:lpwstr>true</vt:lpwstr>
  </property>
  <property fmtid="{D5CDD505-2E9C-101B-9397-08002B2CF9AE}" pid="3" name="MSIP_Label_dd59f345-fd0b-4b4e-aba2-7c7a20c52995_SetDate">
    <vt:lpwstr>2024-06-21T01:34:31Z</vt:lpwstr>
  </property>
  <property fmtid="{D5CDD505-2E9C-101B-9397-08002B2CF9AE}" pid="4" name="MSIP_Label_dd59f345-fd0b-4b4e-aba2-7c7a20c52995_Method">
    <vt:lpwstr>Privileged</vt:lpwstr>
  </property>
  <property fmtid="{D5CDD505-2E9C-101B-9397-08002B2CF9AE}" pid="5" name="MSIP_Label_dd59f345-fd0b-4b4e-aba2-7c7a20c52995_Name">
    <vt:lpwstr>General</vt:lpwstr>
  </property>
  <property fmtid="{D5CDD505-2E9C-101B-9397-08002B2CF9AE}" pid="6" name="MSIP_Label_dd59f345-fd0b-4b4e-aba2-7c7a20c52995_SiteId">
    <vt:lpwstr>5069cde4-642a-45c0-8094-d0c2dec10be3</vt:lpwstr>
  </property>
  <property fmtid="{D5CDD505-2E9C-101B-9397-08002B2CF9AE}" pid="7" name="MSIP_Label_dd59f345-fd0b-4b4e-aba2-7c7a20c52995_ActionId">
    <vt:lpwstr>f73c3078-f421-4193-9c8d-3cbfca2e06af</vt:lpwstr>
  </property>
  <property fmtid="{D5CDD505-2E9C-101B-9397-08002B2CF9AE}" pid="8" name="MSIP_Label_dd59f345-fd0b-4b4e-aba2-7c7a20c52995_ContentBits">
    <vt:lpwstr>0</vt:lpwstr>
  </property>
</Properties>
</file>