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0" r:id="rId9"/>
    <p:sldId id="261" r:id="rId10"/>
    <p:sldId id="262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8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28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5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6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43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81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9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2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1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10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8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A9274E-3BF2-4ACE-8B63-D63EAFAD61C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2D63B6F-3504-4A0E-A320-C20D27EBC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7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mLpjwx6f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-ray/base.camp_vue-demo/blob/master/base.camp_Pr%C3%A4si_demo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dribbble.com/users/22018/screenshots/2456036/d3.png" TargetMode="External"/><Relationship Id="rId3" Type="http://schemas.openxmlformats.org/officeDocument/2006/relationships/hyperlink" Target="https://vuejs.org/v2/api/" TargetMode="External"/><Relationship Id="rId7" Type="http://schemas.openxmlformats.org/officeDocument/2006/relationships/hyperlink" Target="https://www.pnk.sh/images/skills/frontend/chartjs.png" TargetMode="External"/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Vue.js_Logo_2.svg" TargetMode="External"/><Relationship Id="rId5" Type="http://schemas.openxmlformats.org/officeDocument/2006/relationships/hyperlink" Target="https://www.slant.co/versus/10577/10578/~d3-js_vs_chart-js" TargetMode="External"/><Relationship Id="rId4" Type="http://schemas.openxmlformats.org/officeDocument/2006/relationships/hyperlink" Target="https://github.com/d3/d3/blob/master/API.md" TargetMode="External"/><Relationship Id="rId9" Type="http://schemas.openxmlformats.org/officeDocument/2006/relationships/hyperlink" Target="https://github.com/mic-ray/base.camp_vue-dem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twckx0o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a4fdxgm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dLcq27u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8wqvakp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179C0-2609-4147-AD98-FCA45020C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77"/>
            <a:ext cx="8991600" cy="1645920"/>
          </a:xfrm>
        </p:spPr>
        <p:txBody>
          <a:bodyPr/>
          <a:lstStyle/>
          <a:p>
            <a:r>
              <a:rPr lang="de-DE" dirty="0"/>
              <a:t>Vue.js &amp; D3.js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9BDE0E-396E-4455-A4F8-FE26CD2EE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251876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Projekt </a:t>
            </a:r>
            <a:r>
              <a:rPr lang="de-DE" dirty="0" err="1"/>
              <a:t>base.camp</a:t>
            </a:r>
            <a:r>
              <a:rPr lang="de-DE" dirty="0"/>
              <a:t> </a:t>
            </a:r>
          </a:p>
          <a:p>
            <a:r>
              <a:rPr lang="de-DE" dirty="0" err="1"/>
              <a:t>Sommersemseter</a:t>
            </a:r>
            <a:r>
              <a:rPr lang="de-DE" dirty="0"/>
              <a:t> 2019</a:t>
            </a:r>
          </a:p>
          <a:p>
            <a:r>
              <a:rPr lang="de-DE" dirty="0"/>
              <a:t>Michael </a:t>
            </a:r>
            <a:r>
              <a:rPr lang="de-DE" dirty="0" err="1"/>
              <a:t>Raykhlin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93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F2661-52BA-41C8-B55B-1FC148F6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D3.js - 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63904-B419-4811-B6D9-23C053F2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035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Einbinden der D3 Bibliothek über CDN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="https://d3js.org/d3.v4.min.js"&gt;&lt;/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dirty="0">
                <a:cs typeface="Consolas" panose="020B0609020204030204" pitchFamily="49" charset="0"/>
              </a:rPr>
              <a:t>Methodenbeispiele für:</a:t>
            </a:r>
          </a:p>
          <a:p>
            <a:pPr lvl="1"/>
            <a:r>
              <a:rPr lang="de-DE" dirty="0">
                <a:cs typeface="Consolas" panose="020B0609020204030204" pitchFamily="49" charset="0"/>
              </a:rPr>
              <a:t>DOM-Elementauswahl 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selectAll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cs typeface="Consolas" panose="020B0609020204030204" pitchFamily="49" charset="0"/>
            </a:endParaRPr>
          </a:p>
          <a:p>
            <a:pPr lvl="1"/>
            <a:r>
              <a:rPr lang="de-DE" dirty="0">
                <a:cs typeface="Consolas" panose="020B0609020204030204" pitchFamily="49" charset="0"/>
              </a:rPr>
              <a:t>DOM-Elementmanipulation: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style()</a:t>
            </a:r>
            <a:endParaRPr lang="de-DE" dirty="0">
              <a:cs typeface="Consolas" panose="020B0609020204030204" pitchFamily="49" charset="0"/>
            </a:endParaRPr>
          </a:p>
          <a:p>
            <a:pPr lvl="1"/>
            <a:r>
              <a:rPr lang="de-DE" dirty="0">
                <a:cs typeface="Consolas" panose="020B0609020204030204" pitchFamily="49" charset="0"/>
              </a:rPr>
              <a:t>Events: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().on()</a:t>
            </a:r>
          </a:p>
          <a:p>
            <a:pPr lvl="1"/>
            <a:r>
              <a:rPr lang="de-DE" dirty="0">
                <a:cs typeface="Consolas" panose="020B0609020204030204" pitchFamily="49" charset="0"/>
              </a:rPr>
              <a:t>Animation: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()/.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ease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()/.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>
                <a:cs typeface="Consolas" panose="020B0609020204030204" pitchFamily="49" charset="0"/>
              </a:rPr>
              <a:t>Datenbindung: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dirty="0">
                <a:cs typeface="Consolas" panose="020B0609020204030204" pitchFamily="49" charset="0"/>
              </a:rPr>
              <a:t>Simpel gehaltenes Beispieldiagramm:</a:t>
            </a:r>
          </a:p>
          <a:p>
            <a:pPr lvl="1"/>
            <a:r>
              <a:rPr lang="de-DE" dirty="0">
                <a:hlinkClick r:id="rId2"/>
              </a:rPr>
              <a:t>https://jsfiddle.net/mic_ray/mLpjwx6f/</a:t>
            </a:r>
            <a:endParaRPr lang="de-DE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5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BB2C602-8811-41A8-B5CC-25E8CDAD1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69922"/>
              </p:ext>
            </p:extLst>
          </p:nvPr>
        </p:nvGraphicFramePr>
        <p:xfrm>
          <a:off x="1602038" y="1174733"/>
          <a:ext cx="8987924" cy="4514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93962">
                  <a:extLst>
                    <a:ext uri="{9D8B030D-6E8A-4147-A177-3AD203B41FA5}">
                      <a16:colId xmlns:a16="http://schemas.microsoft.com/office/drawing/2014/main" val="2245279105"/>
                    </a:ext>
                  </a:extLst>
                </a:gridCol>
                <a:gridCol w="4493962">
                  <a:extLst>
                    <a:ext uri="{9D8B030D-6E8A-4147-A177-3AD203B41FA5}">
                      <a16:colId xmlns:a16="http://schemas.microsoft.com/office/drawing/2014/main" val="3271631556"/>
                    </a:ext>
                  </a:extLst>
                </a:gridCol>
              </a:tblGrid>
              <a:tr h="603318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/>
                        <a:t>D3.js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/>
                        <a:t>Chart.js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96603"/>
                  </a:ext>
                </a:extLst>
              </a:tr>
              <a:tr h="941176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Erstellt, manipuliert hauptsächlich SVG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Basiert auf </a:t>
                      </a:r>
                      <a:r>
                        <a:rPr lang="de-DE" sz="3200" dirty="0" err="1"/>
                        <a:t>canvas</a:t>
                      </a:r>
                      <a:r>
                        <a:rPr lang="de-DE" sz="3200" dirty="0"/>
                        <a:t>-Elementen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48679"/>
                  </a:ext>
                </a:extLst>
              </a:tr>
              <a:tr h="161880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Vielfältige, interaktive Visualisierungen möglich (flexibel)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Anzahl der möglichen Modelldarstellungen limitiert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43074"/>
                  </a:ext>
                </a:extLst>
              </a:tr>
              <a:tr h="941176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Komplexer, steile Lernkurve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Schneller, leichter Einstieg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05676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08993066-323C-473F-91AD-8B0CB200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962" y="751613"/>
            <a:ext cx="1187450" cy="11874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652FCC-5160-4E4D-9BF7-9BFE88F24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9" t="16963" r="25085" b="19232"/>
          <a:stretch/>
        </p:blipFill>
        <p:spPr bwMode="auto">
          <a:xfrm>
            <a:off x="414587" y="813741"/>
            <a:ext cx="1187451" cy="11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6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6A13A-3933-4536-8622-190730FE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Demo-beispiel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646FB-1E95-488F-8B31-153184DD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Code Beispiel enthält:</a:t>
            </a:r>
          </a:p>
          <a:p>
            <a:pPr lvl="1"/>
            <a:r>
              <a:rPr lang="de-DE" dirty="0"/>
              <a:t>Vue.js</a:t>
            </a:r>
          </a:p>
          <a:p>
            <a:pPr lvl="1"/>
            <a:r>
              <a:rPr lang="de-DE" dirty="0"/>
              <a:t>Chart.js</a:t>
            </a:r>
          </a:p>
          <a:p>
            <a:pPr lvl="1"/>
            <a:r>
              <a:rPr lang="de-DE" dirty="0"/>
              <a:t>(Bootstrap fürs Styling)</a:t>
            </a:r>
          </a:p>
          <a:p>
            <a:r>
              <a:rPr lang="de-DE" dirty="0">
                <a:hlinkClick r:id="rId2"/>
              </a:rPr>
              <a:t>https://github.com/mic-ray/base.camp_vue-demo/blob/master/base.camp_Pr%C3%A4si_demo.html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34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6A13A-3933-4536-8622-190730FE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646FB-1E95-488F-8B31-153184DD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hlinkClick r:id="rId2"/>
              </a:rPr>
              <a:t>https://vuejs.org/v2/guide/</a:t>
            </a:r>
            <a:endParaRPr lang="de-DE" dirty="0"/>
          </a:p>
          <a:p>
            <a:r>
              <a:rPr lang="de-DE" dirty="0">
                <a:hlinkClick r:id="rId3"/>
              </a:rPr>
              <a:t>https://vuejs.org/v2/api/</a:t>
            </a:r>
            <a:endParaRPr lang="de-DE" dirty="0"/>
          </a:p>
          <a:p>
            <a:r>
              <a:rPr lang="de-DE" dirty="0">
                <a:hlinkClick r:id="rId4"/>
              </a:rPr>
              <a:t>https://github.com/d3/d3/blob/master/API.md</a:t>
            </a:r>
            <a:endParaRPr lang="de-DE" dirty="0"/>
          </a:p>
          <a:p>
            <a:r>
              <a:rPr lang="de-DE" dirty="0">
                <a:hlinkClick r:id="rId5"/>
              </a:rPr>
              <a:t>https://www.slant.co/versus/10577/10578/~d3-js_vs_chart-js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Bilder:</a:t>
            </a:r>
          </a:p>
          <a:p>
            <a:r>
              <a:rPr lang="de-DE" dirty="0">
                <a:hlinkClick r:id="rId6"/>
              </a:rPr>
              <a:t>https://de.wikipedia.org/wiki/Datei:Vue.js_Logo_2.svg</a:t>
            </a:r>
            <a:endParaRPr lang="de-DE" dirty="0"/>
          </a:p>
          <a:p>
            <a:r>
              <a:rPr lang="de-DE" dirty="0">
                <a:hlinkClick r:id="rId7"/>
              </a:rPr>
              <a:t>https://www.pnk.sh/images/skills/frontend/chartjs.png</a:t>
            </a:r>
            <a:endParaRPr lang="de-DE" dirty="0"/>
          </a:p>
          <a:p>
            <a:r>
              <a:rPr lang="de-DE" dirty="0">
                <a:hlinkClick r:id="rId8"/>
              </a:rPr>
              <a:t>https://cdn.dribbble.com/users/22018/screenshots/2456036/d3.png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D3F432-9CA2-4B69-BF73-786B274303CB}"/>
              </a:ext>
            </a:extLst>
          </p:cNvPr>
          <p:cNvSpPr txBox="1"/>
          <p:nvPr/>
        </p:nvSpPr>
        <p:spPr>
          <a:xfrm>
            <a:off x="3072319" y="5893308"/>
            <a:ext cx="604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GitHub </a:t>
            </a:r>
            <a:r>
              <a:rPr lang="de-DE" dirty="0" err="1"/>
              <a:t>Repo</a:t>
            </a:r>
            <a:r>
              <a:rPr lang="de-DE" dirty="0"/>
              <a:t>: </a:t>
            </a:r>
            <a:r>
              <a:rPr lang="de-DE" dirty="0">
                <a:hlinkClick r:id="rId9"/>
              </a:rPr>
              <a:t>https://github.com/mic-ray/base.camp_vue-demo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2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44266-5EC2-4481-9752-47CA2C81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de-DE" dirty="0"/>
              <a:t>Vue.js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92C68-F860-405A-8C2F-F1CACDFE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JavaScript Webframework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progressiv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inkrementell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reaktiv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bietet leichten Kern und weitere Plugins (z.B. Routing)</a:t>
            </a:r>
          </a:p>
          <a:p>
            <a:pPr lvl="1">
              <a:lnSpc>
                <a:spcPct val="90000"/>
              </a:lnSpc>
            </a:pPr>
            <a:endParaRPr lang="de-DE" dirty="0"/>
          </a:p>
          <a:p>
            <a:pPr>
              <a:lnSpc>
                <a:spcPct val="90000"/>
              </a:lnSpc>
            </a:pPr>
            <a:r>
              <a:rPr lang="de-DE" dirty="0"/>
              <a:t>Anwendung: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User Interfaces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Single Page </a:t>
            </a:r>
            <a:r>
              <a:rPr lang="de-DE" dirty="0" err="1"/>
              <a:t>Applications</a:t>
            </a:r>
            <a:endParaRPr lang="de-DE" dirty="0"/>
          </a:p>
          <a:p>
            <a:pPr marL="228600" lvl="1" indent="0">
              <a:lnSpc>
                <a:spcPct val="90000"/>
              </a:lnSpc>
              <a:buNone/>
            </a:pPr>
            <a:endParaRPr lang="de-DE" dirty="0"/>
          </a:p>
          <a:p>
            <a:pPr lvl="1">
              <a:lnSpc>
                <a:spcPct val="90000"/>
              </a:lnSpc>
            </a:pPr>
            <a:endParaRPr lang="de-DE" dirty="0"/>
          </a:p>
          <a:p>
            <a:pPr lvl="1">
              <a:lnSpc>
                <a:spcPct val="90000"/>
              </a:lnSpc>
            </a:pPr>
            <a:endParaRPr lang="de-DE" dirty="0"/>
          </a:p>
          <a:p>
            <a:pPr lvl="1">
              <a:lnSpc>
                <a:spcPct val="90000"/>
              </a:lnSpc>
            </a:pPr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73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Datei:Vue.js Logo 2.svg">
            <a:extLst>
              <a:ext uri="{FF2B5EF4-FFF2-40B4-BE49-F238E27FC236}">
                <a16:creationId xmlns:a16="http://schemas.microsoft.com/office/drawing/2014/main" id="{1917571B-51AB-4E79-BF5E-F21AEA17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989271"/>
            <a:ext cx="3328416" cy="28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1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85533-0D07-4C40-9707-1FD9052B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- 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92212-CE80-4DCA-8EB3-CAD4A802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596"/>
            <a:ext cx="7729728" cy="3101983"/>
          </a:xfrm>
        </p:spPr>
        <p:txBody>
          <a:bodyPr/>
          <a:lstStyle/>
          <a:p>
            <a:r>
              <a:rPr lang="de-DE" dirty="0"/>
              <a:t>In HTML Dokument einbinden: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="https://cdn.jsdelivr.net/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dirty="0">
                <a:cs typeface="Consolas" panose="020B0609020204030204" pitchFamily="49" charset="0"/>
              </a:rPr>
              <a:t>Neue </a:t>
            </a:r>
            <a:r>
              <a:rPr lang="de-DE" dirty="0" err="1">
                <a:cs typeface="Consolas" panose="020B0609020204030204" pitchFamily="49" charset="0"/>
              </a:rPr>
              <a:t>Vue</a:t>
            </a:r>
            <a:r>
              <a:rPr lang="de-DE" dirty="0">
                <a:cs typeface="Consolas" panose="020B0609020204030204" pitchFamily="49" charset="0"/>
              </a:rPr>
              <a:t>-Instanz in JavaScript erzeugen </a:t>
            </a:r>
          </a:p>
          <a:p>
            <a:r>
              <a:rPr lang="de-DE" dirty="0">
                <a:cs typeface="Consolas" panose="020B0609020204030204" pitchFamily="49" charset="0"/>
              </a:rPr>
              <a:t>Über „</a:t>
            </a:r>
            <a:r>
              <a:rPr lang="de-DE" dirty="0" err="1">
                <a:cs typeface="Consolas" panose="020B0609020204030204" pitchFamily="49" charset="0"/>
              </a:rPr>
              <a:t>el</a:t>
            </a:r>
            <a:r>
              <a:rPr lang="de-DE" dirty="0">
                <a:cs typeface="Consolas" panose="020B0609020204030204" pitchFamily="49" charset="0"/>
              </a:rPr>
              <a:t>“ an ein DOM-Element montieren</a:t>
            </a:r>
          </a:p>
          <a:p>
            <a:r>
              <a:rPr lang="de-DE" dirty="0">
                <a:cs typeface="Consolas" panose="020B0609020204030204" pitchFamily="49" charset="0"/>
              </a:rPr>
              <a:t>„</a:t>
            </a:r>
            <a:r>
              <a:rPr lang="de-DE" dirty="0" err="1">
                <a:cs typeface="Consolas" panose="020B0609020204030204" pitchFamily="49" charset="0"/>
              </a:rPr>
              <a:t>data</a:t>
            </a:r>
            <a:r>
              <a:rPr lang="de-DE" dirty="0">
                <a:cs typeface="Consolas" panose="020B0609020204030204" pitchFamily="49" charset="0"/>
              </a:rPr>
              <a:t>“ enthält (für die Instanz) relevanten Daten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  <a:endParaRPr lang="de-DE" dirty="0">
              <a:cs typeface="Consolas" panose="020B0609020204030204" pitchFamily="49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6C9A79F-922E-4744-955D-701C0DA77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69697"/>
              </p:ext>
            </p:extLst>
          </p:nvPr>
        </p:nvGraphicFramePr>
        <p:xfrm>
          <a:off x="1318951" y="4704589"/>
          <a:ext cx="9554097" cy="1780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5843">
                  <a:extLst>
                    <a:ext uri="{9D8B030D-6E8A-4147-A177-3AD203B41FA5}">
                      <a16:colId xmlns:a16="http://schemas.microsoft.com/office/drawing/2014/main" val="835603230"/>
                    </a:ext>
                  </a:extLst>
                </a:gridCol>
                <a:gridCol w="4142500">
                  <a:extLst>
                    <a:ext uri="{9D8B030D-6E8A-4147-A177-3AD203B41FA5}">
                      <a16:colId xmlns:a16="http://schemas.microsoft.com/office/drawing/2014/main" val="1734890887"/>
                    </a:ext>
                  </a:extLst>
                </a:gridCol>
                <a:gridCol w="2625754">
                  <a:extLst>
                    <a:ext uri="{9D8B030D-6E8A-4147-A177-3AD203B41FA5}">
                      <a16:colId xmlns:a16="http://schemas.microsoft.com/office/drawing/2014/main" val="1249019779"/>
                    </a:ext>
                  </a:extLst>
                </a:gridCol>
              </a:tblGrid>
              <a:tr h="5526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Javascript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Ergebnis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4027"/>
                  </a:ext>
                </a:extLst>
              </a:tr>
              <a:tr h="1228218">
                <a:tc>
                  <a:txBody>
                    <a:bodyPr/>
                    <a:lstStyle/>
                    <a:p>
                      <a:r>
                        <a:rPr lang="de-DE" dirty="0"/>
                        <a:t>&lt;div 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=</a:t>
                      </a:r>
                      <a:r>
                        <a:rPr lang="de-DE" dirty="0" err="1"/>
                        <a:t>test</a:t>
                      </a:r>
                      <a:r>
                        <a:rPr lang="de-DE" dirty="0"/>
                        <a:t>&gt; </a:t>
                      </a:r>
                    </a:p>
                    <a:p>
                      <a:r>
                        <a:rPr lang="de-DE" dirty="0"/>
                        <a:t>  Hello {{ </a:t>
                      </a:r>
                      <a:r>
                        <a:rPr lang="de-DE" dirty="0" err="1"/>
                        <a:t>msg</a:t>
                      </a:r>
                      <a:r>
                        <a:rPr lang="de-DE" dirty="0"/>
                        <a:t> }} </a:t>
                      </a:r>
                    </a:p>
                    <a:p>
                      <a:r>
                        <a:rPr lang="de-DE" dirty="0"/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800" kern="1200" dirty="0">
                          <a:effectLst/>
                        </a:rPr>
                        <a:t>var app = new Vue({ </a:t>
                      </a:r>
                    </a:p>
                    <a:p>
                      <a:r>
                        <a:rPr lang="nn-NO" sz="1800" kern="1200" dirty="0">
                          <a:effectLst/>
                        </a:rPr>
                        <a:t>    el: ‘#test’, </a:t>
                      </a:r>
                    </a:p>
                    <a:p>
                      <a:r>
                        <a:rPr lang="nn-NO" sz="1800" kern="1200" dirty="0">
                          <a:effectLst/>
                        </a:rPr>
                        <a:t>    data: { msg: ‘World!’ } </a:t>
                      </a:r>
                    </a:p>
                    <a:p>
                      <a:r>
                        <a:rPr lang="nn-NO" sz="1800" kern="1200" dirty="0">
                          <a:effectLst/>
                        </a:rPr>
                        <a:t>})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Hello World!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2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2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E7881-008E-495C-87A8-EEEF6DEC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– v-model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7BBBC-9303-4CB3-B964-431ADC3A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055477" cy="3101983"/>
          </a:xfrm>
        </p:spPr>
        <p:txBody>
          <a:bodyPr>
            <a:normAutofit/>
          </a:bodyPr>
          <a:lstStyle/>
          <a:p>
            <a:r>
              <a:rPr lang="de-DE" sz="2000" dirty="0"/>
              <a:t>Ermöglicht Zwei-Wege-Bindung zwischen Daten und Eingabe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HTML-Eingabe-Element (</a:t>
            </a:r>
            <a:r>
              <a:rPr lang="de-DE" sz="2000" dirty="0" err="1"/>
              <a:t>input</a:t>
            </a:r>
            <a:r>
              <a:rPr lang="de-DE" sz="2000" dirty="0"/>
              <a:t>, </a:t>
            </a:r>
            <a:r>
              <a:rPr lang="de-DE" sz="2000" dirty="0" err="1"/>
              <a:t>select</a:t>
            </a:r>
            <a:r>
              <a:rPr lang="de-DE" sz="2000" dirty="0"/>
              <a:t> etc.) mit v-model Attribut an Daten aus der </a:t>
            </a:r>
            <a:r>
              <a:rPr lang="de-DE" sz="2000" dirty="0" err="1"/>
              <a:t>Vue</a:t>
            </a:r>
            <a:r>
              <a:rPr lang="de-DE" sz="2000" dirty="0"/>
              <a:t>-Instanz binden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https://jsfiddle.net/mic_ray/twckx0ob/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1391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09CA9-1525-4ADC-AF29-8E9C7FBE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– v-</a:t>
            </a:r>
            <a:r>
              <a:rPr lang="de-DE" dirty="0" err="1"/>
              <a:t>if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26EF-8672-49DD-BD82-51E9E0B1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Ermöglicht Konditionales Rendern von Seitenelementen</a:t>
            </a:r>
          </a:p>
          <a:p>
            <a:endParaRPr lang="de-DE" sz="2000" dirty="0"/>
          </a:p>
          <a:p>
            <a:r>
              <a:rPr lang="de-DE" sz="2000" dirty="0"/>
              <a:t>v-</a:t>
            </a:r>
            <a:r>
              <a:rPr lang="de-DE" sz="2000" dirty="0" err="1"/>
              <a:t>if</a:t>
            </a:r>
            <a:r>
              <a:rPr lang="de-DE" sz="2000" dirty="0"/>
              <a:t> / v-</a:t>
            </a:r>
            <a:r>
              <a:rPr lang="de-DE" sz="2000" dirty="0" err="1"/>
              <a:t>else</a:t>
            </a:r>
            <a:r>
              <a:rPr lang="de-DE" sz="2000" dirty="0"/>
              <a:t> / v-</a:t>
            </a:r>
            <a:r>
              <a:rPr lang="de-DE" sz="2000" dirty="0" err="1"/>
              <a:t>else</a:t>
            </a:r>
            <a:r>
              <a:rPr lang="de-DE" sz="2000" dirty="0"/>
              <a:t>-</a:t>
            </a:r>
            <a:r>
              <a:rPr lang="de-DE" sz="2000" dirty="0" err="1"/>
              <a:t>if</a:t>
            </a:r>
            <a:r>
              <a:rPr lang="de-DE" sz="2000" dirty="0"/>
              <a:t> kombinierbar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https://jsfiddle.net/mic_ray/a4fdxgmh/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835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1E236-C285-47D8-97A8-46089B64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– v-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78B53-6521-4CA7-9470-AC852477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Wiederholtes Rendern von Seitenelementen  </a:t>
            </a:r>
          </a:p>
          <a:p>
            <a:r>
              <a:rPr lang="de-DE" sz="2000" dirty="0"/>
              <a:t>Nützlich für (zum Beispiel): </a:t>
            </a:r>
          </a:p>
          <a:p>
            <a:pPr lvl="1"/>
            <a:r>
              <a:rPr lang="de-DE" sz="1800" dirty="0"/>
              <a:t>Ausgeben von Listen</a:t>
            </a:r>
          </a:p>
          <a:p>
            <a:pPr lvl="1"/>
            <a:r>
              <a:rPr lang="de-DE" sz="1800" dirty="0"/>
              <a:t>Füllen von Tabellen</a:t>
            </a:r>
          </a:p>
          <a:p>
            <a:pPr lvl="1"/>
            <a:r>
              <a:rPr lang="de-DE" sz="1800" dirty="0"/>
              <a:t>Erstellen von Select-Optionen</a:t>
            </a:r>
          </a:p>
          <a:p>
            <a:pPr lvl="1"/>
            <a:endParaRPr lang="de-DE" sz="1800" dirty="0"/>
          </a:p>
          <a:p>
            <a:r>
              <a:rPr lang="de-DE" sz="2000" dirty="0">
                <a:hlinkClick r:id="rId2"/>
              </a:rPr>
              <a:t>https://jsfiddle.net/mic_ray/dLcq27u5/</a:t>
            </a:r>
            <a:endParaRPr lang="de-DE" sz="20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1558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746CF-3017-48F9-9A7E-61F9A47B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–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F843B-9FAD-4E36-BC28-93C0BFA4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Wiederverwendbare </a:t>
            </a:r>
            <a:r>
              <a:rPr lang="de-DE" sz="2000" dirty="0" err="1"/>
              <a:t>Vue</a:t>
            </a:r>
            <a:r>
              <a:rPr lang="de-DE" sz="2000" dirty="0"/>
              <a:t>-Instanzen/Komponenten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err="1"/>
              <a:t>Props</a:t>
            </a:r>
            <a:r>
              <a:rPr lang="de-DE" sz="2000" dirty="0"/>
              <a:t> dienen als Attribute für Komponenten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https://jsfiddle.net/mic_ray/8wqvakpy/</a:t>
            </a: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6639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34D9A-C639-46E3-B15A-B3F90AB3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-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34DFF-62E2-4AA1-BF2A-53A1FE9C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1207"/>
            <a:ext cx="7729728" cy="401442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Lernkurve</a:t>
            </a:r>
          </a:p>
          <a:p>
            <a:pPr lvl="1"/>
            <a:r>
              <a:rPr lang="de-DE" dirty="0"/>
              <a:t>Einstieg leicht gehalten</a:t>
            </a:r>
          </a:p>
          <a:p>
            <a:pPr lvl="1"/>
            <a:r>
              <a:rPr lang="de-DE" dirty="0"/>
              <a:t>Ein paar HTML, JavaScript, CSS Kenntnisse sollten aber vorhanden sein </a:t>
            </a:r>
          </a:p>
          <a:p>
            <a:r>
              <a:rPr lang="de-DE" dirty="0"/>
              <a:t>Aktive, Hilfreiche Community (auf Forum zum Beispiel)</a:t>
            </a:r>
          </a:p>
          <a:p>
            <a:r>
              <a:rPr lang="de-DE" dirty="0"/>
              <a:t>Gute Dokumentation</a:t>
            </a:r>
          </a:p>
          <a:p>
            <a:pPr lvl="1"/>
            <a:r>
              <a:rPr lang="de-DE" dirty="0"/>
              <a:t>viele Beispiele</a:t>
            </a:r>
          </a:p>
          <a:p>
            <a:pPr lvl="1"/>
            <a:r>
              <a:rPr lang="de-DE" dirty="0"/>
              <a:t>Guide bietet guten und schnellen Einstieg </a:t>
            </a:r>
          </a:p>
          <a:p>
            <a:pPr lvl="1"/>
            <a:r>
              <a:rPr lang="de-DE" dirty="0"/>
              <a:t>Motiviert zum eigenen ausprobieren </a:t>
            </a:r>
          </a:p>
          <a:p>
            <a:r>
              <a:rPr lang="de-DE" dirty="0"/>
              <a:t>Leistung</a:t>
            </a:r>
          </a:p>
          <a:p>
            <a:pPr lvl="1"/>
            <a:r>
              <a:rPr lang="de-DE" dirty="0"/>
              <a:t>Leichter, kleiner Kern</a:t>
            </a:r>
          </a:p>
          <a:p>
            <a:pPr lvl="1"/>
            <a:r>
              <a:rPr lang="de-DE" dirty="0"/>
              <a:t>performant</a:t>
            </a:r>
          </a:p>
        </p:txBody>
      </p:sp>
    </p:spTree>
    <p:extLst>
      <p:ext uri="{BB962C8B-B14F-4D97-AF65-F5344CB8AC3E}">
        <p14:creationId xmlns:p14="http://schemas.microsoft.com/office/powerpoint/2010/main" val="38971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DD5E2-7594-4964-A064-62B87891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D3.js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0940F-8869-41F0-8842-441CD443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D3: Data-Driven </a:t>
            </a:r>
            <a:r>
              <a:rPr lang="de-DE" sz="2000" dirty="0" err="1"/>
              <a:t>Documents</a:t>
            </a:r>
            <a:endParaRPr lang="de-DE" sz="2000" dirty="0"/>
          </a:p>
          <a:p>
            <a:r>
              <a:rPr lang="de-DE" sz="2000" dirty="0"/>
              <a:t>JavaScript Library</a:t>
            </a:r>
          </a:p>
          <a:p>
            <a:r>
              <a:rPr lang="de-DE" sz="2000" dirty="0"/>
              <a:t>Eigene interaktive Datenvisualisierungen erstellen</a:t>
            </a:r>
          </a:p>
          <a:p>
            <a:r>
              <a:rPr lang="de-DE" sz="2000" dirty="0"/>
              <a:t>Manipuliert DOM basierend auf Daten</a:t>
            </a:r>
          </a:p>
          <a:p>
            <a:r>
              <a:rPr lang="de-DE" sz="2000" dirty="0"/>
              <a:t>Bietet Funktionen für Übergänge,  Animationen etc.</a:t>
            </a:r>
          </a:p>
        </p:txBody>
      </p:sp>
    </p:spTree>
    <p:extLst>
      <p:ext uri="{BB962C8B-B14F-4D97-AF65-F5344CB8AC3E}">
        <p14:creationId xmlns:p14="http://schemas.microsoft.com/office/powerpoint/2010/main" val="215173584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Breitbild</PresentationFormat>
  <Paragraphs>114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Paket</vt:lpstr>
      <vt:lpstr>Vue.js &amp; D3.js</vt:lpstr>
      <vt:lpstr>Vue.js</vt:lpstr>
      <vt:lpstr>Vue.js - Nutzung</vt:lpstr>
      <vt:lpstr>Vue.js – v-model </vt:lpstr>
      <vt:lpstr>Vue.js – v-if</vt:lpstr>
      <vt:lpstr>Vue.js – v-for</vt:lpstr>
      <vt:lpstr>Vue.js – component</vt:lpstr>
      <vt:lpstr>Vue.js - Fazit</vt:lpstr>
      <vt:lpstr>D3.js</vt:lpstr>
      <vt:lpstr>D3.js - Nutzung</vt:lpstr>
      <vt:lpstr>PowerPoint-Präsentation</vt:lpstr>
      <vt:lpstr>Demo-beispiel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&amp; D3.js</dc:title>
  <dc:creator>Michael R.</dc:creator>
  <cp:lastModifiedBy>Michael R.</cp:lastModifiedBy>
  <cp:revision>13</cp:revision>
  <dcterms:created xsi:type="dcterms:W3CDTF">2019-05-01T14:04:01Z</dcterms:created>
  <dcterms:modified xsi:type="dcterms:W3CDTF">2019-05-13T17:46:07Z</dcterms:modified>
</cp:coreProperties>
</file>