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78"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9" userDrawn="1">
          <p15:clr>
            <a:srgbClr val="A4A3A4"/>
          </p15:clr>
        </p15:guide>
        <p15:guide id="2" pos="4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73"/>
    <p:restoredTop sz="94599"/>
  </p:normalViewPr>
  <p:slideViewPr>
    <p:cSldViewPr snapToGrid="0" snapToObjects="1">
      <p:cViewPr varScale="1">
        <p:scale>
          <a:sx n="68" d="100"/>
          <a:sy n="68" d="100"/>
        </p:scale>
        <p:origin x="3616" y="208"/>
      </p:cViewPr>
      <p:guideLst>
        <p:guide orient="horz" pos="669"/>
        <p:guide pos="4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封面">
    <p:bg>
      <p:bgRef idx="1002">
        <a:schemeClr val="bg1"/>
      </p:bgRef>
    </p:bg>
    <p:spTree>
      <p:nvGrpSpPr>
        <p:cNvPr id="1" name=""/>
        <p:cNvGrpSpPr/>
        <p:nvPr/>
      </p:nvGrpSpPr>
      <p:grpSpPr>
        <a:xfrm>
          <a:off x="0" y="0"/>
          <a:ext cx="0" cy="0"/>
          <a:chOff x="0" y="0"/>
          <a:chExt cx="0" cy="0"/>
        </a:xfrm>
      </p:grpSpPr>
      <p:grpSp>
        <p:nvGrpSpPr>
          <p:cNvPr id="35" name="群組 34">
            <a:extLst>
              <a:ext uri="{FF2B5EF4-FFF2-40B4-BE49-F238E27FC236}">
                <a16:creationId xmlns:a16="http://schemas.microsoft.com/office/drawing/2014/main" id="{7596A8E9-9E40-924D-BC93-6450DD4BD6D1}"/>
              </a:ext>
            </a:extLst>
          </p:cNvPr>
          <p:cNvGrpSpPr/>
          <p:nvPr userDrawn="1"/>
        </p:nvGrpSpPr>
        <p:grpSpPr>
          <a:xfrm>
            <a:off x="525293" y="2416041"/>
            <a:ext cx="6509090" cy="4762462"/>
            <a:chOff x="525293" y="2416041"/>
            <a:chExt cx="6509090" cy="4762462"/>
          </a:xfrm>
        </p:grpSpPr>
        <p:sp>
          <p:nvSpPr>
            <p:cNvPr id="31" name="矩形 30">
              <a:extLst>
                <a:ext uri="{FF2B5EF4-FFF2-40B4-BE49-F238E27FC236}">
                  <a16:creationId xmlns:a16="http://schemas.microsoft.com/office/drawing/2014/main" id="{32F5BAA5-8AA1-EA49-AB04-C87A76BC80B5}"/>
                </a:ext>
              </a:extLst>
            </p:cNvPr>
            <p:cNvSpPr/>
            <p:nvPr userDrawn="1"/>
          </p:nvSpPr>
          <p:spPr>
            <a:xfrm>
              <a:off x="525293" y="2416041"/>
              <a:ext cx="6509090" cy="47624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文字方塊 8">
              <a:extLst>
                <a:ext uri="{FF2B5EF4-FFF2-40B4-BE49-F238E27FC236}">
                  <a16:creationId xmlns:a16="http://schemas.microsoft.com/office/drawing/2014/main" id="{4639A2EB-5A75-2348-8D0A-2777CC40EBEA}"/>
                </a:ext>
              </a:extLst>
            </p:cNvPr>
            <p:cNvSpPr txBox="1"/>
            <p:nvPr userDrawn="1"/>
          </p:nvSpPr>
          <p:spPr>
            <a:xfrm>
              <a:off x="1143939" y="4075807"/>
              <a:ext cx="5314275" cy="1846659"/>
            </a:xfrm>
            <a:prstGeom prst="rect">
              <a:avLst/>
            </a:prstGeom>
            <a:noFill/>
          </p:spPr>
          <p:txBody>
            <a:bodyPr wrap="none" rtlCol="0" anchor="ctr">
              <a:spAutoFit/>
            </a:bodyPr>
            <a:lstStyle/>
            <a:p>
              <a:pPr algn="ctr">
                <a:lnSpc>
                  <a:spcPts val="7200"/>
                </a:lnSpc>
              </a:pPr>
              <a:r>
                <a:rPr kumimoji="1" lang="zh-CN" altLang="en-US" sz="8000" b="1" i="0" dirty="0">
                  <a:solidFill>
                    <a:schemeClr val="tx1">
                      <a:lumMod val="75000"/>
                      <a:lumOff val="25000"/>
                    </a:schemeClr>
                  </a:solidFill>
                  <a:latin typeface="Lantinghei TC Heavy" panose="03000509000000000000" pitchFamily="66" charset="-120"/>
                  <a:ea typeface="Lantinghei TC Heavy" panose="03000509000000000000" pitchFamily="66" charset="-120"/>
                </a:rPr>
                <a:t>大數據行銷</a:t>
              </a:r>
              <a:endParaRPr kumimoji="1" lang="en-US" altLang="zh-CN" sz="8000" b="1" i="0" dirty="0">
                <a:solidFill>
                  <a:schemeClr val="tx1">
                    <a:lumMod val="75000"/>
                    <a:lumOff val="25000"/>
                  </a:schemeClr>
                </a:solidFill>
                <a:latin typeface="Lantinghei TC Heavy" panose="03000509000000000000" pitchFamily="66" charset="-120"/>
                <a:ea typeface="Lantinghei TC Heavy" panose="03000509000000000000" pitchFamily="66" charset="-120"/>
              </a:endParaRPr>
            </a:p>
            <a:p>
              <a:pPr algn="ctr">
                <a:lnSpc>
                  <a:spcPts val="7200"/>
                </a:lnSpc>
              </a:pPr>
              <a:r>
                <a:rPr kumimoji="1" lang="zh-CN" altLang="en-US" sz="3600" b="1" i="0" dirty="0">
                  <a:solidFill>
                    <a:schemeClr val="tx1">
                      <a:lumMod val="75000"/>
                      <a:lumOff val="25000"/>
                    </a:schemeClr>
                  </a:solidFill>
                  <a:latin typeface="Lantinghei TC Heavy" panose="03000509000000000000" pitchFamily="66" charset="-120"/>
                  <a:ea typeface="Lantinghei TC Heavy" panose="03000509000000000000" pitchFamily="66" charset="-120"/>
                </a:rPr>
                <a:t>消費者行為洞察與透視</a:t>
              </a:r>
              <a:endParaRPr kumimoji="1" lang="en-US" altLang="zh-CN" sz="3600" b="1" i="0" dirty="0">
                <a:solidFill>
                  <a:schemeClr val="tx1">
                    <a:lumMod val="75000"/>
                    <a:lumOff val="25000"/>
                  </a:schemeClr>
                </a:solidFill>
                <a:latin typeface="Lantinghei TC Heavy" panose="03000509000000000000" pitchFamily="66" charset="-120"/>
                <a:ea typeface="Lantinghei TC Heavy" panose="03000509000000000000" pitchFamily="66" charset="-120"/>
              </a:endParaRPr>
            </a:p>
          </p:txBody>
        </p:sp>
      </p:grpSp>
      <p:grpSp>
        <p:nvGrpSpPr>
          <p:cNvPr id="4" name="群組 3">
            <a:extLst>
              <a:ext uri="{FF2B5EF4-FFF2-40B4-BE49-F238E27FC236}">
                <a16:creationId xmlns:a16="http://schemas.microsoft.com/office/drawing/2014/main" id="{69877DEE-9C1E-6048-95D4-A8EE9978007F}"/>
              </a:ext>
            </a:extLst>
          </p:cNvPr>
          <p:cNvGrpSpPr/>
          <p:nvPr userDrawn="1"/>
        </p:nvGrpSpPr>
        <p:grpSpPr>
          <a:xfrm>
            <a:off x="3574466" y="7654451"/>
            <a:ext cx="3459915" cy="2507251"/>
            <a:chOff x="3574466" y="7319425"/>
            <a:chExt cx="3459915" cy="2842278"/>
          </a:xfrm>
        </p:grpSpPr>
        <p:sp>
          <p:nvSpPr>
            <p:cNvPr id="33" name="矩形 32">
              <a:extLst>
                <a:ext uri="{FF2B5EF4-FFF2-40B4-BE49-F238E27FC236}">
                  <a16:creationId xmlns:a16="http://schemas.microsoft.com/office/drawing/2014/main" id="{C7C980B5-0236-6143-A0B6-878E88F4D112}"/>
                </a:ext>
              </a:extLst>
            </p:cNvPr>
            <p:cNvSpPr/>
            <p:nvPr userDrawn="1"/>
          </p:nvSpPr>
          <p:spPr>
            <a:xfrm>
              <a:off x="3574466" y="7319425"/>
              <a:ext cx="3459915" cy="284227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文字方塊 9">
              <a:extLst>
                <a:ext uri="{FF2B5EF4-FFF2-40B4-BE49-F238E27FC236}">
                  <a16:creationId xmlns:a16="http://schemas.microsoft.com/office/drawing/2014/main" id="{F2360040-CEDC-3F46-A8E7-A900FEE24524}"/>
                </a:ext>
              </a:extLst>
            </p:cNvPr>
            <p:cNvSpPr txBox="1"/>
            <p:nvPr userDrawn="1"/>
          </p:nvSpPr>
          <p:spPr>
            <a:xfrm>
              <a:off x="3612625" y="8086066"/>
              <a:ext cx="3367540" cy="1302934"/>
            </a:xfrm>
            <a:prstGeom prst="rect">
              <a:avLst/>
            </a:prstGeom>
            <a:noFill/>
          </p:spPr>
          <p:txBody>
            <a:bodyPr wrap="square" rtlCol="0">
              <a:spAutoFit/>
            </a:bodyPr>
            <a:lstStyle/>
            <a:p>
              <a:pPr algn="ctr">
                <a:lnSpc>
                  <a:spcPct val="150000"/>
                </a:lnSpc>
              </a:pPr>
              <a:r>
                <a:rPr kumimoji="1" lang="zh-CN" altLang="en-US" sz="1600" b="1" i="0" dirty="0">
                  <a:solidFill>
                    <a:schemeClr val="tx1">
                      <a:lumMod val="85000"/>
                      <a:lumOff val="15000"/>
                    </a:schemeClr>
                  </a:solidFill>
                  <a:latin typeface="Hiragino Sans GB W6" panose="020B0300000000000000" pitchFamily="34" charset="-128"/>
                  <a:ea typeface="Hiragino Sans GB W6" panose="020B0300000000000000" pitchFamily="34" charset="-128"/>
                </a:rPr>
                <a:t>會計三</a:t>
              </a:r>
              <a:r>
                <a:rPr kumimoji="1" lang="zh-TW" altLang="en-US" sz="1600" b="1" i="0" dirty="0">
                  <a:solidFill>
                    <a:schemeClr val="tx1">
                      <a:lumMod val="85000"/>
                      <a:lumOff val="15000"/>
                    </a:schemeClr>
                  </a:solidFill>
                  <a:latin typeface="Hiragino Sans GB W6" panose="020B0300000000000000" pitchFamily="34" charset="-128"/>
                  <a:ea typeface="Hiragino Sans GB W6" panose="020B0300000000000000" pitchFamily="34" charset="-128"/>
                </a:rPr>
                <a:t>  </a:t>
              </a:r>
              <a:r>
                <a:rPr kumimoji="1" lang="zh-CN" altLang="en-US" sz="1600" b="1" i="0" dirty="0">
                  <a:solidFill>
                    <a:schemeClr val="tx1">
                      <a:lumMod val="85000"/>
                      <a:lumOff val="15000"/>
                    </a:schemeClr>
                  </a:solidFill>
                  <a:latin typeface="Hiragino Sans GB W6" panose="020B0300000000000000" pitchFamily="34" charset="-128"/>
                  <a:ea typeface="Hiragino Sans GB W6" panose="020B0300000000000000" pitchFamily="34" charset="-128"/>
                </a:rPr>
                <a:t>杜昕</a:t>
              </a:r>
              <a:r>
                <a:rPr kumimoji="1" lang="zh-TW" altLang="en-US" sz="1600" b="1" i="0" dirty="0">
                  <a:solidFill>
                    <a:schemeClr val="tx1">
                      <a:lumMod val="85000"/>
                      <a:lumOff val="15000"/>
                    </a:schemeClr>
                  </a:solidFill>
                  <a:latin typeface="Hiragino Sans GB W6" panose="020B0300000000000000" pitchFamily="34" charset="-128"/>
                  <a:ea typeface="Hiragino Sans GB W6" panose="020B0300000000000000" pitchFamily="34" charset="-128"/>
                </a:rPr>
                <a:t>  </a:t>
              </a:r>
              <a:r>
                <a:rPr kumimoji="1" lang="en-US" altLang="zh-CN" sz="1600" b="1" i="0" dirty="0">
                  <a:solidFill>
                    <a:schemeClr val="tx1">
                      <a:lumMod val="85000"/>
                      <a:lumOff val="15000"/>
                    </a:schemeClr>
                  </a:solidFill>
                  <a:latin typeface="Hiragino Sans GB W6" panose="020B0300000000000000" pitchFamily="34" charset="-128"/>
                  <a:ea typeface="Hiragino Sans GB W6" panose="020B0300000000000000" pitchFamily="34" charset="-128"/>
                </a:rPr>
                <a:t>B06702026</a:t>
              </a:r>
            </a:p>
            <a:p>
              <a:pPr algn="ctr">
                <a:lnSpc>
                  <a:spcPct val="150000"/>
                </a:lnSpc>
              </a:pPr>
              <a:r>
                <a:rPr kumimoji="1" lang="en-US" altLang="zh-TW" sz="1600" b="1" i="0" dirty="0">
                  <a:solidFill>
                    <a:schemeClr val="tx1">
                      <a:lumMod val="85000"/>
                      <a:lumOff val="15000"/>
                    </a:schemeClr>
                  </a:solidFill>
                  <a:latin typeface="Hiragino Sans GB W6" panose="020B0300000000000000" pitchFamily="34" charset="-128"/>
                  <a:ea typeface="Hiragino Sans GB W6" panose="020B0300000000000000" pitchFamily="34" charset="-128"/>
                </a:rPr>
                <a:t>108-2</a:t>
              </a:r>
              <a:r>
                <a:rPr kumimoji="1" lang="zh-TW" altLang="en-US" sz="1600" b="1" i="0" dirty="0">
                  <a:solidFill>
                    <a:schemeClr val="tx1">
                      <a:lumMod val="85000"/>
                      <a:lumOff val="15000"/>
                    </a:schemeClr>
                  </a:solidFill>
                  <a:latin typeface="Hiragino Sans GB W6" panose="020B0300000000000000" pitchFamily="34" charset="-128"/>
                  <a:ea typeface="Hiragino Sans GB W6" panose="020B0300000000000000" pitchFamily="34" charset="-128"/>
                </a:rPr>
                <a:t> </a:t>
              </a:r>
              <a:r>
                <a:rPr kumimoji="1" lang="zh-CN" altLang="en-US" sz="1600" b="1" i="0" dirty="0">
                  <a:solidFill>
                    <a:schemeClr val="tx1">
                      <a:lumMod val="85000"/>
                      <a:lumOff val="15000"/>
                    </a:schemeClr>
                  </a:solidFill>
                  <a:latin typeface="Hiragino Sans GB W6" panose="020B0300000000000000" pitchFamily="34" charset="-128"/>
                  <a:ea typeface="Hiragino Sans GB W6" panose="020B0300000000000000" pitchFamily="34" charset="-128"/>
                </a:rPr>
                <a:t>大數據行銷期末報告</a:t>
              </a:r>
              <a:endParaRPr kumimoji="1" lang="en-US" altLang="zh-CN" sz="1600" b="1" i="0" dirty="0">
                <a:solidFill>
                  <a:schemeClr val="tx1">
                    <a:lumMod val="85000"/>
                    <a:lumOff val="15000"/>
                  </a:schemeClr>
                </a:solidFill>
                <a:latin typeface="Hiragino Sans GB W6" panose="020B0300000000000000" pitchFamily="34" charset="-128"/>
                <a:ea typeface="Hiragino Sans GB W6" panose="020B0300000000000000" pitchFamily="34" charset="-128"/>
              </a:endParaRPr>
            </a:p>
            <a:p>
              <a:pPr algn="ctr">
                <a:lnSpc>
                  <a:spcPct val="150000"/>
                </a:lnSpc>
              </a:pPr>
              <a:r>
                <a:rPr kumimoji="1" lang="zh-CN" altLang="en-US" sz="1600" b="1" i="0" dirty="0">
                  <a:solidFill>
                    <a:schemeClr val="tx1">
                      <a:lumMod val="85000"/>
                      <a:lumOff val="15000"/>
                    </a:schemeClr>
                  </a:solidFill>
                  <a:latin typeface="Hiragino Sans GB W6" panose="020B0300000000000000" pitchFamily="34" charset="-128"/>
                  <a:ea typeface="Hiragino Sans GB W6" panose="020B0300000000000000" pitchFamily="34" charset="-128"/>
                </a:rPr>
                <a:t>使用資料：</a:t>
              </a:r>
              <a:r>
                <a:rPr kumimoji="1" lang="en-US" altLang="zh-CN" sz="1600" b="1" i="0" dirty="0">
                  <a:solidFill>
                    <a:schemeClr val="tx1">
                      <a:lumMod val="85000"/>
                      <a:lumOff val="15000"/>
                    </a:schemeClr>
                  </a:solidFill>
                  <a:latin typeface="Hiragino Sans GB W6" panose="020B0300000000000000" pitchFamily="34" charset="-128"/>
                  <a:ea typeface="Hiragino Sans GB W6" panose="020B0300000000000000" pitchFamily="34" charset="-128"/>
                </a:rPr>
                <a:t>3C</a:t>
              </a:r>
              <a:r>
                <a:rPr kumimoji="1" lang="zh-CN" altLang="en-US" sz="1600" b="1" i="0" dirty="0">
                  <a:solidFill>
                    <a:schemeClr val="tx1">
                      <a:lumMod val="85000"/>
                      <a:lumOff val="15000"/>
                    </a:schemeClr>
                  </a:solidFill>
                  <a:latin typeface="Hiragino Sans GB W6" panose="020B0300000000000000" pitchFamily="34" charset="-128"/>
                  <a:ea typeface="Hiragino Sans GB W6" panose="020B0300000000000000" pitchFamily="34" charset="-128"/>
                </a:rPr>
                <a:t>賣場資料</a:t>
              </a:r>
              <a:endParaRPr kumimoji="1" lang="en-US" altLang="zh-CN" sz="1600" b="1" i="0" dirty="0">
                <a:solidFill>
                  <a:schemeClr val="tx1">
                    <a:lumMod val="85000"/>
                    <a:lumOff val="15000"/>
                  </a:schemeClr>
                </a:solidFill>
                <a:latin typeface="Hiragino Sans GB W6" panose="020B0300000000000000" pitchFamily="34" charset="-128"/>
                <a:ea typeface="Hiragino Sans GB W6" panose="020B0300000000000000" pitchFamily="34" charset="-128"/>
              </a:endParaRPr>
            </a:p>
          </p:txBody>
        </p:sp>
      </p:grpSp>
      <p:sp>
        <p:nvSpPr>
          <p:cNvPr id="30" name="矩形 29">
            <a:extLst>
              <a:ext uri="{FF2B5EF4-FFF2-40B4-BE49-F238E27FC236}">
                <a16:creationId xmlns:a16="http://schemas.microsoft.com/office/drawing/2014/main" id="{547AEDB2-554C-FF43-8078-3947A26475C4}"/>
              </a:ext>
            </a:extLst>
          </p:cNvPr>
          <p:cNvSpPr/>
          <p:nvPr userDrawn="1"/>
        </p:nvSpPr>
        <p:spPr>
          <a:xfrm>
            <a:off x="5296395" y="525294"/>
            <a:ext cx="1737988" cy="140998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2" name="矩形 31">
            <a:extLst>
              <a:ext uri="{FF2B5EF4-FFF2-40B4-BE49-F238E27FC236}">
                <a16:creationId xmlns:a16="http://schemas.microsoft.com/office/drawing/2014/main" id="{52DC7EB0-9A33-4E43-A608-B6163655EC93}"/>
              </a:ext>
            </a:extLst>
          </p:cNvPr>
          <p:cNvSpPr/>
          <p:nvPr userDrawn="1"/>
        </p:nvSpPr>
        <p:spPr>
          <a:xfrm>
            <a:off x="525293" y="7659265"/>
            <a:ext cx="2517710" cy="250725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nvGrpSpPr>
          <p:cNvPr id="36" name="群組 35">
            <a:extLst>
              <a:ext uri="{FF2B5EF4-FFF2-40B4-BE49-F238E27FC236}">
                <a16:creationId xmlns:a16="http://schemas.microsoft.com/office/drawing/2014/main" id="{342F44DC-4AED-7040-80FD-459F9880D2C8}"/>
              </a:ext>
            </a:extLst>
          </p:cNvPr>
          <p:cNvGrpSpPr/>
          <p:nvPr userDrawn="1"/>
        </p:nvGrpSpPr>
        <p:grpSpPr>
          <a:xfrm>
            <a:off x="328652" y="294235"/>
            <a:ext cx="4640454" cy="1840828"/>
            <a:chOff x="328652" y="294235"/>
            <a:chExt cx="4640454" cy="1840828"/>
          </a:xfrm>
        </p:grpSpPr>
        <p:sp>
          <p:nvSpPr>
            <p:cNvPr id="2" name="矩形 1">
              <a:extLst>
                <a:ext uri="{FF2B5EF4-FFF2-40B4-BE49-F238E27FC236}">
                  <a16:creationId xmlns:a16="http://schemas.microsoft.com/office/drawing/2014/main" id="{C297E8F7-688A-1D4F-968F-75DE4153C783}"/>
                </a:ext>
              </a:extLst>
            </p:cNvPr>
            <p:cNvSpPr/>
            <p:nvPr userDrawn="1"/>
          </p:nvSpPr>
          <p:spPr>
            <a:xfrm>
              <a:off x="525293" y="525295"/>
              <a:ext cx="4247172" cy="14099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 name="文字方塊 2">
              <a:extLst>
                <a:ext uri="{FF2B5EF4-FFF2-40B4-BE49-F238E27FC236}">
                  <a16:creationId xmlns:a16="http://schemas.microsoft.com/office/drawing/2014/main" id="{5D808249-4408-0F48-AC2D-5C923A5DE0FC}"/>
                </a:ext>
              </a:extLst>
            </p:cNvPr>
            <p:cNvSpPr txBox="1"/>
            <p:nvPr userDrawn="1"/>
          </p:nvSpPr>
          <p:spPr>
            <a:xfrm>
              <a:off x="328652" y="294235"/>
              <a:ext cx="3472425" cy="923330"/>
            </a:xfrm>
            <a:prstGeom prst="rect">
              <a:avLst/>
            </a:prstGeom>
            <a:noFill/>
          </p:spPr>
          <p:txBody>
            <a:bodyPr wrap="none" rtlCol="0">
              <a:spAutoFit/>
            </a:bodyPr>
            <a:lstStyle/>
            <a:p>
              <a:r>
                <a:rPr kumimoji="1" lang="en-US" altLang="zh-TW" sz="5400" b="1" i="0" dirty="0">
                  <a:solidFill>
                    <a:schemeClr val="bg1"/>
                  </a:solidFill>
                  <a:latin typeface="Toppan Bunkyu Midashi Gothic Ex" panose="020B0900000000000000" pitchFamily="34" charset="-128"/>
                  <a:ea typeface="Toppan Bunkyu Midashi Gothic Ex" panose="020B0900000000000000" pitchFamily="34" charset="-128"/>
                </a:rPr>
                <a:t>BIG DATA</a:t>
              </a:r>
            </a:p>
          </p:txBody>
        </p:sp>
        <p:sp>
          <p:nvSpPr>
            <p:cNvPr id="34" name="文字方塊 33">
              <a:extLst>
                <a:ext uri="{FF2B5EF4-FFF2-40B4-BE49-F238E27FC236}">
                  <a16:creationId xmlns:a16="http://schemas.microsoft.com/office/drawing/2014/main" id="{A0FFF6B7-7A95-CD4A-B701-A235CF367A59}"/>
                </a:ext>
              </a:extLst>
            </p:cNvPr>
            <p:cNvSpPr txBox="1"/>
            <p:nvPr userDrawn="1"/>
          </p:nvSpPr>
          <p:spPr>
            <a:xfrm>
              <a:off x="530070" y="1211733"/>
              <a:ext cx="4439036" cy="923330"/>
            </a:xfrm>
            <a:prstGeom prst="rect">
              <a:avLst/>
            </a:prstGeom>
            <a:noFill/>
          </p:spPr>
          <p:txBody>
            <a:bodyPr wrap="none" rtlCol="0">
              <a:spAutoFit/>
            </a:bodyPr>
            <a:lstStyle/>
            <a:p>
              <a:r>
                <a:rPr kumimoji="1" lang="en-US" altLang="zh-TW" sz="5400" b="1" i="0" dirty="0">
                  <a:solidFill>
                    <a:schemeClr val="bg1"/>
                  </a:solidFill>
                  <a:latin typeface="Toppan Bunkyu Midashi Gothic Ex" panose="020B0900000000000000" pitchFamily="34" charset="-128"/>
                  <a:ea typeface="Toppan Bunkyu Midashi Gothic Ex" panose="020B0900000000000000" pitchFamily="34" charset="-128"/>
                </a:rPr>
                <a:t>MARKETING</a:t>
              </a:r>
              <a:endParaRPr kumimoji="1" lang="zh-TW" altLang="en-US" sz="5400" b="1" i="0" dirty="0">
                <a:solidFill>
                  <a:schemeClr val="bg1"/>
                </a:solidFill>
                <a:latin typeface="Toppan Bunkyu Midashi Gothic Ex" panose="020B0900000000000000" pitchFamily="34" charset="-128"/>
                <a:ea typeface="Toppan Bunkyu Midashi Gothic Ex" panose="020B0900000000000000" pitchFamily="34" charset="-128"/>
              </a:endParaRPr>
            </a:p>
          </p:txBody>
        </p:sp>
      </p:grpSp>
    </p:spTree>
    <p:extLst>
      <p:ext uri="{BB962C8B-B14F-4D97-AF65-F5344CB8AC3E}">
        <p14:creationId xmlns:p14="http://schemas.microsoft.com/office/powerpoint/2010/main" val="25018373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AB2242CF-9DB8-AC42-ABED-CFFCE6C478C9}"/>
              </a:ext>
            </a:extLst>
          </p:cNvPr>
          <p:cNvGrpSpPr/>
          <p:nvPr userDrawn="1"/>
        </p:nvGrpSpPr>
        <p:grpSpPr>
          <a:xfrm>
            <a:off x="6038783" y="-168114"/>
            <a:ext cx="1654815" cy="1847104"/>
            <a:chOff x="3528680" y="163802"/>
            <a:chExt cx="2866190" cy="3199242"/>
          </a:xfrm>
        </p:grpSpPr>
        <p:sp>
          <p:nvSpPr>
            <p:cNvPr id="4" name="三角形 3">
              <a:extLst>
                <a:ext uri="{FF2B5EF4-FFF2-40B4-BE49-F238E27FC236}">
                  <a16:creationId xmlns:a16="http://schemas.microsoft.com/office/drawing/2014/main" id="{300AE8BF-AA61-FF4C-8454-F618021CE3BC}"/>
                </a:ext>
              </a:extLst>
            </p:cNvPr>
            <p:cNvSpPr/>
            <p:nvPr/>
          </p:nvSpPr>
          <p:spPr>
            <a:xfrm rot="670788">
              <a:off x="3528680" y="163802"/>
              <a:ext cx="997775" cy="859009"/>
            </a:xfrm>
            <a:prstGeom prst="triangle">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三角形 4">
              <a:extLst>
                <a:ext uri="{FF2B5EF4-FFF2-40B4-BE49-F238E27FC236}">
                  <a16:creationId xmlns:a16="http://schemas.microsoft.com/office/drawing/2014/main" id="{FDB74BA2-5DAC-F440-BF66-8DE14212F049}"/>
                </a:ext>
              </a:extLst>
            </p:cNvPr>
            <p:cNvSpPr/>
            <p:nvPr/>
          </p:nvSpPr>
          <p:spPr>
            <a:xfrm rot="17042626">
              <a:off x="5058590" y="2226159"/>
              <a:ext cx="1221851" cy="1051920"/>
            </a:xfrm>
            <a:prstGeom prst="triangle">
              <a:avLst/>
            </a:prstGeom>
            <a:solidFill>
              <a:srgbClr val="FFE48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三角形 5">
              <a:extLst>
                <a:ext uri="{FF2B5EF4-FFF2-40B4-BE49-F238E27FC236}">
                  <a16:creationId xmlns:a16="http://schemas.microsoft.com/office/drawing/2014/main" id="{AD374CC0-46E6-E14A-AC5B-88C2F1C9986D}"/>
                </a:ext>
              </a:extLst>
            </p:cNvPr>
            <p:cNvSpPr/>
            <p:nvPr/>
          </p:nvSpPr>
          <p:spPr>
            <a:xfrm rot="19946020">
              <a:off x="5064452" y="1350590"/>
              <a:ext cx="437138" cy="376342"/>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三角形 6">
              <a:extLst>
                <a:ext uri="{FF2B5EF4-FFF2-40B4-BE49-F238E27FC236}">
                  <a16:creationId xmlns:a16="http://schemas.microsoft.com/office/drawing/2014/main" id="{D7BF9E1A-C8B9-3941-9A58-B6C81B04DDB2}"/>
                </a:ext>
              </a:extLst>
            </p:cNvPr>
            <p:cNvSpPr/>
            <p:nvPr/>
          </p:nvSpPr>
          <p:spPr>
            <a:xfrm rot="1107498">
              <a:off x="4710101" y="1659191"/>
              <a:ext cx="1028997" cy="885887"/>
            </a:xfrm>
            <a:prstGeom prst="triangle">
              <a:avLst/>
            </a:prstGeom>
            <a:solidFill>
              <a:schemeClr val="accent1">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三角形 7">
              <a:extLst>
                <a:ext uri="{FF2B5EF4-FFF2-40B4-BE49-F238E27FC236}">
                  <a16:creationId xmlns:a16="http://schemas.microsoft.com/office/drawing/2014/main" id="{57AE0C7B-1EFD-1346-8E49-72FAE661B3F5}"/>
                </a:ext>
              </a:extLst>
            </p:cNvPr>
            <p:cNvSpPr/>
            <p:nvPr/>
          </p:nvSpPr>
          <p:spPr>
            <a:xfrm rot="6241769">
              <a:off x="4611486" y="723167"/>
              <a:ext cx="564958" cy="486385"/>
            </a:xfrm>
            <a:prstGeom prst="triangle">
              <a:avLst/>
            </a:prstGeom>
            <a:solidFill>
              <a:srgbClr val="FFE4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三角形 8">
              <a:extLst>
                <a:ext uri="{FF2B5EF4-FFF2-40B4-BE49-F238E27FC236}">
                  <a16:creationId xmlns:a16="http://schemas.microsoft.com/office/drawing/2014/main" id="{836397E9-A322-0A42-9EC7-BC773C4D90FE}"/>
                </a:ext>
              </a:extLst>
            </p:cNvPr>
            <p:cNvSpPr/>
            <p:nvPr/>
          </p:nvSpPr>
          <p:spPr>
            <a:xfrm rot="20947582">
              <a:off x="5324878" y="1104939"/>
              <a:ext cx="1069992" cy="921181"/>
            </a:xfrm>
            <a:prstGeom prs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三角形 9">
              <a:extLst>
                <a:ext uri="{FF2B5EF4-FFF2-40B4-BE49-F238E27FC236}">
                  <a16:creationId xmlns:a16="http://schemas.microsoft.com/office/drawing/2014/main" id="{BD6C8481-B191-3D43-8ED7-45754812BADF}"/>
                </a:ext>
              </a:extLst>
            </p:cNvPr>
            <p:cNvSpPr/>
            <p:nvPr/>
          </p:nvSpPr>
          <p:spPr>
            <a:xfrm rot="4154273">
              <a:off x="3990511" y="978184"/>
              <a:ext cx="1051921" cy="905622"/>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11" name="文字方塊 10">
            <a:extLst>
              <a:ext uri="{FF2B5EF4-FFF2-40B4-BE49-F238E27FC236}">
                <a16:creationId xmlns:a16="http://schemas.microsoft.com/office/drawing/2014/main" id="{FF8F36CE-905F-A748-97A8-06E23319A96A}"/>
              </a:ext>
            </a:extLst>
          </p:cNvPr>
          <p:cNvSpPr txBox="1"/>
          <p:nvPr userDrawn="1"/>
        </p:nvSpPr>
        <p:spPr>
          <a:xfrm>
            <a:off x="4270917" y="351592"/>
            <a:ext cx="2937447" cy="246221"/>
          </a:xfrm>
          <a:prstGeom prst="rect">
            <a:avLst/>
          </a:prstGeom>
          <a:noFill/>
        </p:spPr>
        <p:txBody>
          <a:bodyPr wrap="square" rtlCol="0">
            <a:spAutoFit/>
          </a:bodyPr>
          <a:lstStyle/>
          <a:p>
            <a:pPr algn="r"/>
            <a:r>
              <a:rPr kumimoji="1" lang="zh-CN" altLang="en-US" sz="1000" b="0" i="0" dirty="0">
                <a:solidFill>
                  <a:schemeClr val="tx1">
                    <a:lumMod val="65000"/>
                    <a:lumOff val="35000"/>
                  </a:schemeClr>
                </a:solidFill>
                <a:latin typeface="Hiragino Sans GB W3" panose="020B0300000000000000" pitchFamily="34" charset="-128"/>
                <a:ea typeface="Hiragino Sans GB W3" panose="020B0300000000000000" pitchFamily="34" charset="-128"/>
              </a:rPr>
              <a:t>結語：行銷決策與展望</a:t>
            </a:r>
            <a:r>
              <a:rPr kumimoji="1" lang="en-US" altLang="zh-TW" sz="1000" b="0" i="0" dirty="0">
                <a:solidFill>
                  <a:schemeClr val="tx1">
                    <a:lumMod val="65000"/>
                    <a:lumOff val="35000"/>
                  </a:schemeClr>
                </a:solidFill>
                <a:latin typeface="Hiragino Sans GB W3" panose="020B0300000000000000" pitchFamily="34" charset="-128"/>
                <a:ea typeface="Hiragino Sans GB W3" panose="020B0300000000000000" pitchFamily="34" charset="-128"/>
              </a:rPr>
              <a:t> </a:t>
            </a:r>
            <a:endParaRPr kumimoji="1" lang="zh-TW" altLang="en-US" sz="1000" b="0" i="0" dirty="0">
              <a:solidFill>
                <a:schemeClr val="tx1">
                  <a:lumMod val="65000"/>
                  <a:lumOff val="35000"/>
                </a:schemeClr>
              </a:solidFill>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38356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封面">
    <p:bg>
      <p:bgRef idx="1002">
        <a:schemeClr val="bg1"/>
      </p:bgRef>
    </p:bg>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32F5BAA5-8AA1-EA49-AB04-C87A76BC80B5}"/>
              </a:ext>
            </a:extLst>
          </p:cNvPr>
          <p:cNvSpPr/>
          <p:nvPr userDrawn="1"/>
        </p:nvSpPr>
        <p:spPr>
          <a:xfrm>
            <a:off x="525293" y="2416041"/>
            <a:ext cx="6509090" cy="47624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矩形 32">
            <a:extLst>
              <a:ext uri="{FF2B5EF4-FFF2-40B4-BE49-F238E27FC236}">
                <a16:creationId xmlns:a16="http://schemas.microsoft.com/office/drawing/2014/main" id="{C7C980B5-0236-6143-A0B6-878E88F4D112}"/>
              </a:ext>
            </a:extLst>
          </p:cNvPr>
          <p:cNvSpPr/>
          <p:nvPr userDrawn="1"/>
        </p:nvSpPr>
        <p:spPr>
          <a:xfrm>
            <a:off x="525293" y="7641269"/>
            <a:ext cx="3459915" cy="250725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0" name="矩形 29">
            <a:extLst>
              <a:ext uri="{FF2B5EF4-FFF2-40B4-BE49-F238E27FC236}">
                <a16:creationId xmlns:a16="http://schemas.microsoft.com/office/drawing/2014/main" id="{547AEDB2-554C-FF43-8078-3947A26475C4}"/>
              </a:ext>
            </a:extLst>
          </p:cNvPr>
          <p:cNvSpPr/>
          <p:nvPr userDrawn="1"/>
        </p:nvSpPr>
        <p:spPr>
          <a:xfrm>
            <a:off x="517262" y="525295"/>
            <a:ext cx="1737988" cy="140998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32" name="矩形 31">
            <a:extLst>
              <a:ext uri="{FF2B5EF4-FFF2-40B4-BE49-F238E27FC236}">
                <a16:creationId xmlns:a16="http://schemas.microsoft.com/office/drawing/2014/main" id="{52DC7EB0-9A33-4E43-A608-B6163655EC93}"/>
              </a:ext>
            </a:extLst>
          </p:cNvPr>
          <p:cNvSpPr/>
          <p:nvPr userDrawn="1"/>
        </p:nvSpPr>
        <p:spPr>
          <a:xfrm>
            <a:off x="4516672" y="7641269"/>
            <a:ext cx="2517710" cy="250725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 name="矩形 1">
            <a:extLst>
              <a:ext uri="{FF2B5EF4-FFF2-40B4-BE49-F238E27FC236}">
                <a16:creationId xmlns:a16="http://schemas.microsoft.com/office/drawing/2014/main" id="{C297E8F7-688A-1D4F-968F-75DE4153C783}"/>
              </a:ext>
            </a:extLst>
          </p:cNvPr>
          <p:cNvSpPr/>
          <p:nvPr userDrawn="1"/>
        </p:nvSpPr>
        <p:spPr>
          <a:xfrm>
            <a:off x="2787210" y="525295"/>
            <a:ext cx="4247172" cy="14099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86BF7CF7-714A-5742-94B9-ED6D80EA7299}"/>
              </a:ext>
            </a:extLst>
          </p:cNvPr>
          <p:cNvSpPr txBox="1"/>
          <p:nvPr userDrawn="1"/>
        </p:nvSpPr>
        <p:spPr>
          <a:xfrm>
            <a:off x="963796" y="9374774"/>
            <a:ext cx="3169457" cy="923330"/>
          </a:xfrm>
          <a:prstGeom prst="rect">
            <a:avLst/>
          </a:prstGeom>
          <a:noFill/>
        </p:spPr>
        <p:txBody>
          <a:bodyPr wrap="none" rtlCol="0">
            <a:spAutoFit/>
          </a:bodyPr>
          <a:lstStyle/>
          <a:p>
            <a:r>
              <a:rPr kumimoji="1" lang="en-US" altLang="zh-TW" sz="5400" b="1" i="0" dirty="0">
                <a:solidFill>
                  <a:schemeClr val="bg1"/>
                </a:solidFill>
                <a:latin typeface="Toppan Bunkyu Midashi Gothic Ex" panose="020B0900000000000000" pitchFamily="34" charset="-128"/>
                <a:ea typeface="Toppan Bunkyu Midashi Gothic Ex" panose="020B0900000000000000" pitchFamily="34" charset="-128"/>
              </a:rPr>
              <a:t>THANKS</a:t>
            </a:r>
            <a:endParaRPr kumimoji="1" lang="zh-TW" altLang="en-US" sz="5400" b="1" i="0" dirty="0">
              <a:solidFill>
                <a:schemeClr val="bg1"/>
              </a:solidFill>
              <a:latin typeface="Toppan Bunkyu Midashi Gothic Ex" panose="020B0900000000000000" pitchFamily="34" charset="-128"/>
              <a:ea typeface="Toppan Bunkyu Midashi Gothic Ex" panose="020B0900000000000000" pitchFamily="34" charset="-128"/>
            </a:endParaRPr>
          </a:p>
        </p:txBody>
      </p:sp>
    </p:spTree>
    <p:extLst>
      <p:ext uri="{BB962C8B-B14F-4D97-AF65-F5344CB8AC3E}">
        <p14:creationId xmlns:p14="http://schemas.microsoft.com/office/powerpoint/2010/main" val="164541152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錄">
    <p:spTree>
      <p:nvGrpSpPr>
        <p:cNvPr id="1" name=""/>
        <p:cNvGrpSpPr/>
        <p:nvPr/>
      </p:nvGrpSpPr>
      <p:grpSpPr>
        <a:xfrm>
          <a:off x="0" y="0"/>
          <a:ext cx="0" cy="0"/>
          <a:chOff x="0" y="0"/>
          <a:chExt cx="0" cy="0"/>
        </a:xfrm>
      </p:grpSpPr>
      <p:grpSp>
        <p:nvGrpSpPr>
          <p:cNvPr id="6" name="群組 5">
            <a:extLst>
              <a:ext uri="{FF2B5EF4-FFF2-40B4-BE49-F238E27FC236}">
                <a16:creationId xmlns:a16="http://schemas.microsoft.com/office/drawing/2014/main" id="{AFB5DD44-C9F0-3E47-8743-A1D04CB61772}"/>
              </a:ext>
            </a:extLst>
          </p:cNvPr>
          <p:cNvGrpSpPr/>
          <p:nvPr userDrawn="1"/>
        </p:nvGrpSpPr>
        <p:grpSpPr>
          <a:xfrm>
            <a:off x="2396044" y="357936"/>
            <a:ext cx="2947778" cy="1264279"/>
            <a:chOff x="942273" y="618657"/>
            <a:chExt cx="707093" cy="1492807"/>
          </a:xfrm>
        </p:grpSpPr>
        <p:sp>
          <p:nvSpPr>
            <p:cNvPr id="5" name="手動輸入 4">
              <a:extLst>
                <a:ext uri="{FF2B5EF4-FFF2-40B4-BE49-F238E27FC236}">
                  <a16:creationId xmlns:a16="http://schemas.microsoft.com/office/drawing/2014/main" id="{65F55C99-469A-834A-8534-692C64AA93E1}"/>
                </a:ext>
              </a:extLst>
            </p:cNvPr>
            <p:cNvSpPr/>
            <p:nvPr userDrawn="1"/>
          </p:nvSpPr>
          <p:spPr>
            <a:xfrm rot="10800000">
              <a:off x="985497" y="806602"/>
              <a:ext cx="663869" cy="1304862"/>
            </a:xfrm>
            <a:prstGeom prst="flowChartManualInpu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 name="手動輸入 3">
              <a:extLst>
                <a:ext uri="{FF2B5EF4-FFF2-40B4-BE49-F238E27FC236}">
                  <a16:creationId xmlns:a16="http://schemas.microsoft.com/office/drawing/2014/main" id="{5A38EC29-E373-CE4C-83A8-A2D7EBA20454}"/>
                </a:ext>
              </a:extLst>
            </p:cNvPr>
            <p:cNvSpPr/>
            <p:nvPr userDrawn="1"/>
          </p:nvSpPr>
          <p:spPr>
            <a:xfrm rot="10800000">
              <a:off x="946584" y="618657"/>
              <a:ext cx="663869" cy="1304860"/>
            </a:xfrm>
            <a:prstGeom prst="flowChartManualInpu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 name="文字方塊 2">
              <a:extLst>
                <a:ext uri="{FF2B5EF4-FFF2-40B4-BE49-F238E27FC236}">
                  <a16:creationId xmlns:a16="http://schemas.microsoft.com/office/drawing/2014/main" id="{A0BEB0CE-F9A0-CF48-81A7-3433D0DC6694}"/>
                </a:ext>
              </a:extLst>
            </p:cNvPr>
            <p:cNvSpPr txBox="1"/>
            <p:nvPr userDrawn="1"/>
          </p:nvSpPr>
          <p:spPr>
            <a:xfrm>
              <a:off x="942273" y="853166"/>
              <a:ext cx="663869" cy="835842"/>
            </a:xfrm>
            <a:prstGeom prst="rect">
              <a:avLst/>
            </a:prstGeom>
            <a:noFill/>
          </p:spPr>
          <p:txBody>
            <a:bodyPr wrap="square" rtlCol="0">
              <a:spAutoFit/>
            </a:bodyPr>
            <a:lstStyle/>
            <a:p>
              <a:pPr algn="ctr"/>
              <a:r>
                <a:rPr kumimoji="1" lang="zh-TW" altLang="en-US" sz="4000" b="1" i="0" dirty="0">
                  <a:solidFill>
                    <a:schemeClr val="tx1">
                      <a:lumMod val="75000"/>
                      <a:lumOff val="25000"/>
                    </a:schemeClr>
                  </a:solidFill>
                  <a:latin typeface="Lantinghei TC Heavy" panose="03000509000000000000" pitchFamily="66" charset="-120"/>
                  <a:ea typeface="Lantinghei TC Heavy" panose="03000509000000000000" pitchFamily="66" charset="-120"/>
                </a:rPr>
                <a:t>報告架構</a:t>
              </a:r>
            </a:p>
          </p:txBody>
        </p:sp>
      </p:grpSp>
      <p:graphicFrame>
        <p:nvGraphicFramePr>
          <p:cNvPr id="8" name="表格 7">
            <a:extLst>
              <a:ext uri="{FF2B5EF4-FFF2-40B4-BE49-F238E27FC236}">
                <a16:creationId xmlns:a16="http://schemas.microsoft.com/office/drawing/2014/main" id="{08BA0DF4-2C4B-634C-A69C-C69B5BE2F9E3}"/>
              </a:ext>
            </a:extLst>
          </p:cNvPr>
          <p:cNvGraphicFramePr>
            <a:graphicFrameLocks noGrp="1"/>
          </p:cNvGraphicFramePr>
          <p:nvPr userDrawn="1">
            <p:extLst>
              <p:ext uri="{D42A27DB-BD31-4B8C-83A1-F6EECF244321}">
                <p14:modId xmlns:p14="http://schemas.microsoft.com/office/powerpoint/2010/main" val="3590718010"/>
              </p:ext>
            </p:extLst>
          </p:nvPr>
        </p:nvGraphicFramePr>
        <p:xfrm>
          <a:off x="808037" y="1983324"/>
          <a:ext cx="5943600" cy="7981950"/>
        </p:xfrm>
        <a:graphic>
          <a:graphicData uri="http://schemas.openxmlformats.org/drawingml/2006/table">
            <a:tbl>
              <a:tblPr firstRow="1" bandRow="1">
                <a:tableStyleId>{2D5ABB26-0587-4C30-8999-92F81FD0307C}</a:tableStyleId>
              </a:tblPr>
              <a:tblGrid>
                <a:gridCol w="5232545">
                  <a:extLst>
                    <a:ext uri="{9D8B030D-6E8A-4147-A177-3AD203B41FA5}">
                      <a16:colId xmlns:a16="http://schemas.microsoft.com/office/drawing/2014/main" val="2945184027"/>
                    </a:ext>
                  </a:extLst>
                </a:gridCol>
                <a:gridCol w="711055">
                  <a:extLst>
                    <a:ext uri="{9D8B030D-6E8A-4147-A177-3AD203B41FA5}">
                      <a16:colId xmlns:a16="http://schemas.microsoft.com/office/drawing/2014/main" val="4067387892"/>
                    </a:ext>
                  </a:extLst>
                </a:gridCol>
              </a:tblGrid>
              <a:tr h="370840">
                <a:tc>
                  <a:txBody>
                    <a:bodyPr/>
                    <a:lstStyle/>
                    <a:p>
                      <a:pPr algn="l">
                        <a:lnSpc>
                          <a:spcPct val="150000"/>
                        </a:lnSpc>
                      </a:pPr>
                      <a:r>
                        <a:rPr lang="zh-TW" altLang="en-US" sz="2000" b="1" i="0" u="sng" dirty="0">
                          <a:solidFill>
                            <a:schemeClr val="tx1">
                              <a:lumMod val="75000"/>
                              <a:lumOff val="25000"/>
                            </a:schemeClr>
                          </a:solidFill>
                          <a:latin typeface="Hiragino Sans GB W6" panose="020B0300000000000000" pitchFamily="34" charset="-128"/>
                          <a:ea typeface="Hiragino Sans GB W6" panose="020B0300000000000000" pitchFamily="34" charset="-128"/>
                        </a:rPr>
                        <a:t>前言：主動行銷與行為剖析</a:t>
                      </a:r>
                      <a:endParaRPr lang="en-US" altLang="zh-TW" sz="2000" b="1" i="0" u="sng" dirty="0">
                        <a:solidFill>
                          <a:schemeClr val="tx1">
                            <a:lumMod val="75000"/>
                            <a:lumOff val="25000"/>
                          </a:schemeClr>
                        </a:solidFill>
                        <a:latin typeface="Hiragino Sans GB W6" panose="020B0300000000000000" pitchFamily="34" charset="-128"/>
                        <a:ea typeface="Hiragino Sans GB W6" panose="020B0300000000000000" pitchFamily="34" charset="-128"/>
                      </a:endParaRPr>
                    </a:p>
                    <a:p>
                      <a:pPr algn="l">
                        <a:lnSpc>
                          <a:spcPct val="150000"/>
                        </a:lnSpc>
                      </a:pPr>
                      <a:endParaRPr lang="zh-TW" altLang="en-US" sz="900" b="1" i="0" dirty="0">
                        <a:solidFill>
                          <a:schemeClr val="tx1">
                            <a:lumMod val="75000"/>
                            <a:lumOff val="25000"/>
                          </a:schemeClr>
                        </a:solidFill>
                        <a:latin typeface="Hiragino Sans GB W6" panose="020B0300000000000000" pitchFamily="34" charset="-128"/>
                        <a:ea typeface="Hiragino Sans GB W6" panose="020B03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50000"/>
                        </a:lnSpc>
                      </a:pPr>
                      <a:r>
                        <a:rPr lang="en-US" altLang="zh-TW" sz="2000" b="1" i="0" dirty="0">
                          <a:solidFill>
                            <a:schemeClr val="tx1">
                              <a:lumMod val="75000"/>
                              <a:lumOff val="25000"/>
                            </a:schemeClr>
                          </a:solidFill>
                          <a:latin typeface="Lantinghei TC Demibold" panose="03000509000000000000" pitchFamily="66" charset="-120"/>
                          <a:ea typeface="Lantinghei TC Demibold" panose="03000509000000000000" pitchFamily="66" charset="-12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6846686"/>
                  </a:ext>
                </a:extLst>
              </a:tr>
              <a:tr h="370840">
                <a:tc>
                  <a:txBody>
                    <a:bodyPr/>
                    <a:lstStyle/>
                    <a:p>
                      <a:pPr algn="l">
                        <a:lnSpc>
                          <a:spcPct val="150000"/>
                        </a:lnSpc>
                      </a:pPr>
                      <a:r>
                        <a:rPr lang="en-US" altLang="zh-TW" sz="2000" b="1" i="0" u="sng" dirty="0">
                          <a:solidFill>
                            <a:schemeClr val="tx1">
                              <a:lumMod val="75000"/>
                              <a:lumOff val="25000"/>
                            </a:schemeClr>
                          </a:solidFill>
                          <a:latin typeface="Hiragino Sans GB W6" panose="020B0300000000000000" pitchFamily="34" charset="-128"/>
                          <a:ea typeface="Hiragino Sans GB W6" panose="020B0300000000000000" pitchFamily="34" charset="-128"/>
                        </a:rPr>
                        <a:t>1  </a:t>
                      </a:r>
                      <a:r>
                        <a:rPr lang="zh-CN" altLang="en-US" sz="2000" b="1" i="0" u="sng" dirty="0">
                          <a:solidFill>
                            <a:schemeClr val="tx1">
                              <a:lumMod val="75000"/>
                              <a:lumOff val="25000"/>
                            </a:schemeClr>
                          </a:solidFill>
                          <a:latin typeface="Hiragino Sans GB W6" panose="020B0300000000000000" pitchFamily="34" charset="-128"/>
                          <a:ea typeface="Hiragino Sans GB W6" panose="020B0300000000000000" pitchFamily="34" charset="-128"/>
                        </a:rPr>
                        <a:t>資料庫設計與抽樣</a:t>
                      </a:r>
                      <a:endParaRPr lang="zh-TW" altLang="en-US" sz="2000" b="1" i="0" u="sng" dirty="0">
                        <a:solidFill>
                          <a:schemeClr val="tx1">
                            <a:lumMod val="75000"/>
                            <a:lumOff val="25000"/>
                          </a:schemeClr>
                        </a:solidFill>
                        <a:latin typeface="Hiragino Sans GB W6" panose="020B0300000000000000" pitchFamily="34" charset="-128"/>
                        <a:ea typeface="Hiragino Sans GB W6" panose="020B03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50000"/>
                        </a:lnSpc>
                      </a:pPr>
                      <a:r>
                        <a:rPr lang="en-US" altLang="zh-TW" sz="2000" b="1" i="0" dirty="0">
                          <a:solidFill>
                            <a:schemeClr val="tx1">
                              <a:lumMod val="75000"/>
                              <a:lumOff val="25000"/>
                            </a:schemeClr>
                          </a:solidFill>
                          <a:latin typeface="Lantinghei TC Demibold" panose="03000509000000000000" pitchFamily="66" charset="-120"/>
                          <a:ea typeface="Lantinghei TC Demibold" panose="03000509000000000000" pitchFamily="66" charset="-120"/>
                        </a:rPr>
                        <a:t>3</a:t>
                      </a:r>
                      <a:endParaRPr lang="zh-TW" altLang="en-US" sz="2000" b="1" i="0" dirty="0">
                        <a:solidFill>
                          <a:schemeClr val="tx1">
                            <a:lumMod val="75000"/>
                            <a:lumOff val="25000"/>
                          </a:schemeClr>
                        </a:solidFill>
                        <a:latin typeface="Lantinghei TC Demibold" panose="03000509000000000000" pitchFamily="66" charset="-120"/>
                        <a:ea typeface="Lantinghei TC Demibold" panose="03000509000000000000" pitchFamily="66"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9385442"/>
                  </a:ext>
                </a:extLst>
              </a:tr>
              <a:tr h="370840">
                <a:tc>
                  <a:txBody>
                    <a:bodyPr/>
                    <a:lstStyle/>
                    <a:p>
                      <a:pPr algn="l">
                        <a:lnSpc>
                          <a:spcPct val="150000"/>
                        </a:lnSpc>
                      </a:pPr>
                      <a:r>
                        <a:rPr lang="zh-TW"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  </a:t>
                      </a: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1.1</a:t>
                      </a:r>
                      <a:r>
                        <a:rPr lang="zh-TW"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 行銷資料庫設計</a:t>
                      </a:r>
                      <a:endPar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endParaRPr>
                    </a:p>
                    <a:p>
                      <a:pPr algn="l">
                        <a:lnSpc>
                          <a:spcPct val="150000"/>
                        </a:lnSpc>
                      </a:pPr>
                      <a:r>
                        <a:rPr lang="zh-TW"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 </a:t>
                      </a: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 1.2</a:t>
                      </a:r>
                      <a:r>
                        <a:rPr lang="zh-TW"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 抽樣資料敘述統計</a:t>
                      </a:r>
                      <a:endPar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endParaRPr>
                    </a:p>
                    <a:p>
                      <a:pPr algn="l">
                        <a:lnSpc>
                          <a:spcPct val="150000"/>
                        </a:lnSpc>
                      </a:pPr>
                      <a:endParaRPr lang="zh-TW" altLang="en-US" sz="900" b="0" i="0" dirty="0">
                        <a:solidFill>
                          <a:schemeClr val="tx1">
                            <a:lumMod val="75000"/>
                            <a:lumOff val="25000"/>
                          </a:schemeClr>
                        </a:solidFill>
                        <a:latin typeface="Hiragino Sans GB W3" panose="020B0300000000000000" pitchFamily="34" charset="-128"/>
                        <a:ea typeface="Hiragino Sans GB W3" panose="020B03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50000"/>
                        </a:lnSpc>
                      </a:pP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3</a:t>
                      </a:r>
                    </a:p>
                    <a:p>
                      <a:pPr algn="r">
                        <a:lnSpc>
                          <a:spcPct val="150000"/>
                        </a:lnSpc>
                      </a:pP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4</a:t>
                      </a:r>
                      <a:endParaRPr lang="zh-TW"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8095225"/>
                  </a:ext>
                </a:extLst>
              </a:tr>
              <a:tr h="370840">
                <a:tc>
                  <a:txBody>
                    <a:bodyPr/>
                    <a:lstStyle/>
                    <a:p>
                      <a:pPr marL="0" marR="0" lvl="0" indent="0" algn="l" defTabSz="755934" rtl="0" eaLnBrk="1" fontAlgn="auto" latinLnBrk="0" hangingPunct="1">
                        <a:lnSpc>
                          <a:spcPct val="150000"/>
                        </a:lnSpc>
                        <a:spcBef>
                          <a:spcPts val="0"/>
                        </a:spcBef>
                        <a:spcAft>
                          <a:spcPts val="0"/>
                        </a:spcAft>
                        <a:buClrTx/>
                        <a:buSzTx/>
                        <a:buFontTx/>
                        <a:buNone/>
                        <a:tabLst/>
                        <a:defRPr/>
                      </a:pPr>
                      <a:r>
                        <a:rPr lang="en-US" altLang="zh-TW" sz="2000" b="1" i="0" u="sng" dirty="0">
                          <a:solidFill>
                            <a:schemeClr val="tx1">
                              <a:lumMod val="75000"/>
                              <a:lumOff val="25000"/>
                            </a:schemeClr>
                          </a:solidFill>
                          <a:latin typeface="Hiragino Sans GB W6" panose="020B0300000000000000" pitchFamily="34" charset="-128"/>
                          <a:ea typeface="Hiragino Sans GB W6" panose="020B0300000000000000" pitchFamily="34" charset="-128"/>
                        </a:rPr>
                        <a:t>2  </a:t>
                      </a:r>
                      <a:r>
                        <a:rPr lang="zh-CN" altLang="en-US" sz="2000" b="1" i="0" u="sng" dirty="0">
                          <a:solidFill>
                            <a:schemeClr val="tx1">
                              <a:lumMod val="75000"/>
                              <a:lumOff val="25000"/>
                            </a:schemeClr>
                          </a:solidFill>
                          <a:latin typeface="Hiragino Sans GB W6" panose="020B0300000000000000" pitchFamily="34" charset="-128"/>
                          <a:ea typeface="Hiragino Sans GB W6" panose="020B0300000000000000" pitchFamily="34" charset="-128"/>
                        </a:rPr>
                        <a:t>顧客靜態價值分析</a:t>
                      </a:r>
                      <a:endParaRPr lang="zh-TW" altLang="en-US" sz="2000" b="1" i="0" u="sng" dirty="0">
                        <a:solidFill>
                          <a:schemeClr val="tx1">
                            <a:lumMod val="75000"/>
                            <a:lumOff val="25000"/>
                          </a:schemeClr>
                        </a:solidFill>
                        <a:latin typeface="Hiragino Sans GB W6" panose="020B0300000000000000" pitchFamily="34" charset="-128"/>
                        <a:ea typeface="Hiragino Sans GB W6" panose="020B03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50000"/>
                        </a:lnSpc>
                      </a:pPr>
                      <a:r>
                        <a:rPr lang="en-US" altLang="zh-TW" sz="2000" b="1" i="0" dirty="0">
                          <a:solidFill>
                            <a:schemeClr val="tx1">
                              <a:lumMod val="75000"/>
                              <a:lumOff val="25000"/>
                            </a:schemeClr>
                          </a:solidFill>
                          <a:latin typeface="Lantinghei TC Demibold" panose="03000509000000000000" pitchFamily="66" charset="-120"/>
                          <a:ea typeface="Lantinghei TC Demibold" panose="03000509000000000000" pitchFamily="66" charset="-120"/>
                        </a:rPr>
                        <a:t>5</a:t>
                      </a:r>
                      <a:endParaRPr lang="zh-TW" altLang="en-US" sz="2000" b="1" i="0" dirty="0">
                        <a:solidFill>
                          <a:schemeClr val="tx1">
                            <a:lumMod val="75000"/>
                            <a:lumOff val="25000"/>
                          </a:schemeClr>
                        </a:solidFill>
                        <a:latin typeface="Lantinghei TC Demibold" panose="03000509000000000000" pitchFamily="66" charset="-120"/>
                        <a:ea typeface="Lantinghei TC Demibold" panose="03000509000000000000" pitchFamily="66"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3948590"/>
                  </a:ext>
                </a:extLst>
              </a:tr>
              <a:tr h="370840">
                <a:tc>
                  <a:txBody>
                    <a:bodyPr/>
                    <a:lstStyle/>
                    <a:p>
                      <a:pPr algn="l">
                        <a:lnSpc>
                          <a:spcPct val="150000"/>
                        </a:lnSpc>
                      </a:pP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  2.1</a:t>
                      </a:r>
                      <a:r>
                        <a:rPr lang="zh-TW"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 </a:t>
                      </a: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RFM</a:t>
                      </a:r>
                      <a:r>
                        <a:rPr lang="zh-CN"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等分法分析</a:t>
                      </a:r>
                      <a:endParaRPr lang="en-US" altLang="zh-CN" sz="1600" b="0" i="0" dirty="0">
                        <a:solidFill>
                          <a:schemeClr val="tx1">
                            <a:lumMod val="75000"/>
                            <a:lumOff val="25000"/>
                          </a:schemeClr>
                        </a:solidFill>
                        <a:latin typeface="Hiragino Sans GB W3" panose="020B0300000000000000" pitchFamily="34" charset="-128"/>
                        <a:ea typeface="Hiragino Sans GB W3" panose="020B0300000000000000" pitchFamily="34" charset="-128"/>
                      </a:endParaRPr>
                    </a:p>
                    <a:p>
                      <a:pPr marL="0" marR="0" indent="0" algn="l" defTabSz="755934" rtl="0" eaLnBrk="1" fontAlgn="auto" latinLnBrk="0" hangingPunct="1">
                        <a:lnSpc>
                          <a:spcPct val="150000"/>
                        </a:lnSpc>
                        <a:spcBef>
                          <a:spcPts val="0"/>
                        </a:spcBef>
                        <a:spcAft>
                          <a:spcPts val="0"/>
                        </a:spcAft>
                        <a:buClrTx/>
                        <a:buSzTx/>
                        <a:buFontTx/>
                        <a:buNone/>
                        <a:tabLst/>
                        <a:defRPr/>
                      </a:pPr>
                      <a:r>
                        <a:rPr lang="zh-TW"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  </a:t>
                      </a: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2.2</a:t>
                      </a:r>
                      <a:r>
                        <a:rPr lang="zh-TW"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 </a:t>
                      </a: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Bob Stone RFM</a:t>
                      </a:r>
                      <a:r>
                        <a:rPr lang="zh-TW" altLang="en-US" sz="1600" b="0" i="0">
                          <a:solidFill>
                            <a:schemeClr val="tx1">
                              <a:lumMod val="75000"/>
                              <a:lumOff val="25000"/>
                            </a:schemeClr>
                          </a:solidFill>
                          <a:latin typeface="Hiragino Sans GB W3" panose="020B0300000000000000" pitchFamily="34" charset="-128"/>
                          <a:ea typeface="Hiragino Sans GB W3" panose="020B0300000000000000" pitchFamily="34" charset="-128"/>
                        </a:rPr>
                        <a:t>值分析</a:t>
                      </a:r>
                      <a:endParaRPr lang="en-US" altLang="zh-CN" sz="1600" b="0" i="0" dirty="0">
                        <a:solidFill>
                          <a:schemeClr val="tx1">
                            <a:lumMod val="75000"/>
                            <a:lumOff val="25000"/>
                          </a:schemeClr>
                        </a:solidFill>
                        <a:latin typeface="Hiragino Sans GB W3" panose="020B0300000000000000" pitchFamily="34" charset="-128"/>
                        <a:ea typeface="Hiragino Sans GB W3" panose="020B0300000000000000" pitchFamily="34" charset="-128"/>
                      </a:endParaRPr>
                    </a:p>
                    <a:p>
                      <a:pPr algn="l">
                        <a:lnSpc>
                          <a:spcPct val="150000"/>
                        </a:lnSpc>
                      </a:pPr>
                      <a:r>
                        <a:rPr lang="zh-TW"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  </a:t>
                      </a: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2.3 </a:t>
                      </a:r>
                      <a:r>
                        <a:rPr lang="zh-CN"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靜態價值集群分析</a:t>
                      </a:r>
                      <a:endParaRPr lang="en-US" altLang="zh-CN" sz="1600" b="0" i="0" dirty="0">
                        <a:solidFill>
                          <a:schemeClr val="tx1">
                            <a:lumMod val="75000"/>
                            <a:lumOff val="25000"/>
                          </a:schemeClr>
                        </a:solidFill>
                        <a:latin typeface="Hiragino Sans GB W3" panose="020B0300000000000000" pitchFamily="34" charset="-128"/>
                        <a:ea typeface="Hiragino Sans GB W3" panose="020B0300000000000000" pitchFamily="34" charset="-128"/>
                      </a:endParaRPr>
                    </a:p>
                    <a:p>
                      <a:pPr algn="l">
                        <a:lnSpc>
                          <a:spcPct val="150000"/>
                        </a:lnSpc>
                      </a:pPr>
                      <a:endParaRPr lang="zh-TW" altLang="en-US" sz="900" b="0" i="0" dirty="0">
                        <a:solidFill>
                          <a:schemeClr val="tx1">
                            <a:lumMod val="75000"/>
                            <a:lumOff val="25000"/>
                          </a:schemeClr>
                        </a:solidFill>
                        <a:latin typeface="Hiragino Sans GB W3" panose="020B0300000000000000" pitchFamily="34" charset="-128"/>
                        <a:ea typeface="Hiragino Sans GB W3" panose="020B03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50000"/>
                        </a:lnSpc>
                      </a:pP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5</a:t>
                      </a:r>
                    </a:p>
                    <a:p>
                      <a:pPr algn="r">
                        <a:lnSpc>
                          <a:spcPct val="150000"/>
                        </a:lnSpc>
                      </a:pP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6</a:t>
                      </a:r>
                    </a:p>
                    <a:p>
                      <a:pPr algn="r">
                        <a:lnSpc>
                          <a:spcPct val="150000"/>
                        </a:lnSpc>
                      </a:pP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7</a:t>
                      </a:r>
                      <a:endParaRPr lang="zh-TW"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2589519"/>
                  </a:ext>
                </a:extLst>
              </a:tr>
              <a:tr h="370840">
                <a:tc>
                  <a:txBody>
                    <a:bodyPr/>
                    <a:lstStyle/>
                    <a:p>
                      <a:pPr algn="l">
                        <a:lnSpc>
                          <a:spcPct val="150000"/>
                        </a:lnSpc>
                      </a:pPr>
                      <a:r>
                        <a:rPr lang="en-US" altLang="zh-TW" sz="2000" b="1" i="0" u="sng" dirty="0">
                          <a:solidFill>
                            <a:schemeClr val="tx1">
                              <a:lumMod val="75000"/>
                              <a:lumOff val="25000"/>
                            </a:schemeClr>
                          </a:solidFill>
                          <a:latin typeface="Hiragino Sans GB W6" panose="020B0300000000000000" pitchFamily="34" charset="-128"/>
                          <a:ea typeface="Hiragino Sans GB W6" panose="020B0300000000000000" pitchFamily="34" charset="-128"/>
                        </a:rPr>
                        <a:t>3  </a:t>
                      </a:r>
                      <a:r>
                        <a:rPr lang="zh-CN" altLang="en-US" sz="2000" b="1" i="0" u="sng" dirty="0">
                          <a:solidFill>
                            <a:schemeClr val="tx1">
                              <a:lumMod val="75000"/>
                              <a:lumOff val="25000"/>
                            </a:schemeClr>
                          </a:solidFill>
                          <a:latin typeface="Hiragino Sans GB W6" panose="020B0300000000000000" pitchFamily="34" charset="-128"/>
                          <a:ea typeface="Hiragino Sans GB W6" panose="020B0300000000000000" pitchFamily="34" charset="-128"/>
                        </a:rPr>
                        <a:t>顧客動態行為分析</a:t>
                      </a:r>
                      <a:endParaRPr lang="zh-TW" altLang="en-US" sz="2000" b="1" i="0" u="sng" dirty="0">
                        <a:solidFill>
                          <a:schemeClr val="tx1">
                            <a:lumMod val="75000"/>
                            <a:lumOff val="25000"/>
                          </a:schemeClr>
                        </a:solidFill>
                        <a:latin typeface="Hiragino Sans GB W6" panose="020B0300000000000000" pitchFamily="34" charset="-128"/>
                        <a:ea typeface="Hiragino Sans GB W6" panose="020B03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50000"/>
                        </a:lnSpc>
                      </a:pPr>
                      <a:r>
                        <a:rPr lang="en-US" altLang="zh-TW" sz="2000" b="1" i="0" dirty="0">
                          <a:solidFill>
                            <a:schemeClr val="tx1">
                              <a:lumMod val="75000"/>
                              <a:lumOff val="25000"/>
                            </a:schemeClr>
                          </a:solidFill>
                          <a:latin typeface="Lantinghei TC Demibold" panose="03000509000000000000" pitchFamily="66" charset="-120"/>
                          <a:ea typeface="Lantinghei TC Demibold" panose="03000509000000000000" pitchFamily="66" charset="-120"/>
                        </a:rPr>
                        <a:t>10</a:t>
                      </a:r>
                      <a:endParaRPr lang="zh-TW" altLang="en-US" sz="2000" b="1" i="0" dirty="0">
                        <a:solidFill>
                          <a:schemeClr val="tx1">
                            <a:lumMod val="75000"/>
                            <a:lumOff val="25000"/>
                          </a:schemeClr>
                        </a:solidFill>
                        <a:latin typeface="Lantinghei TC Demibold" panose="03000509000000000000" pitchFamily="66" charset="-120"/>
                        <a:ea typeface="Lantinghei TC Demibold" panose="03000509000000000000" pitchFamily="66"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3709446"/>
                  </a:ext>
                </a:extLst>
              </a:tr>
              <a:tr h="370840">
                <a:tc>
                  <a:txBody>
                    <a:bodyPr/>
                    <a:lstStyle/>
                    <a:p>
                      <a:pPr algn="l">
                        <a:lnSpc>
                          <a:spcPct val="150000"/>
                        </a:lnSpc>
                      </a:pPr>
                      <a:r>
                        <a:rPr lang="zh-TW"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  </a:t>
                      </a: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3.1 </a:t>
                      </a:r>
                      <a:r>
                        <a:rPr lang="zh-TW"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活躍度</a:t>
                      </a:r>
                      <a:r>
                        <a:rPr lang="zh-CN"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分析與分群</a:t>
                      </a:r>
                      <a:endParaRPr lang="en-US" altLang="zh-CN" sz="1600" b="0" i="0" dirty="0">
                        <a:solidFill>
                          <a:schemeClr val="tx1">
                            <a:lumMod val="75000"/>
                            <a:lumOff val="25000"/>
                          </a:schemeClr>
                        </a:solidFill>
                        <a:latin typeface="Hiragino Sans GB W3" panose="020B0300000000000000" pitchFamily="34" charset="-128"/>
                        <a:ea typeface="Hiragino Sans GB W3" panose="020B0300000000000000" pitchFamily="34" charset="-128"/>
                      </a:endParaRPr>
                    </a:p>
                    <a:p>
                      <a:pPr algn="l">
                        <a:lnSpc>
                          <a:spcPct val="150000"/>
                        </a:lnSpc>
                      </a:pPr>
                      <a:r>
                        <a:rPr lang="zh-TW"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  </a:t>
                      </a: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3.2</a:t>
                      </a:r>
                      <a:r>
                        <a:rPr lang="zh-TW"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 </a:t>
                      </a:r>
                      <a:r>
                        <a:rPr lang="zh-CN"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交易穩定度分析</a:t>
                      </a:r>
                      <a:endParaRPr lang="en-US" altLang="zh-CN" sz="1600" b="0" i="0" dirty="0">
                        <a:solidFill>
                          <a:schemeClr val="tx1">
                            <a:lumMod val="75000"/>
                            <a:lumOff val="25000"/>
                          </a:schemeClr>
                        </a:solidFill>
                        <a:latin typeface="Hiragino Sans GB W3" panose="020B0300000000000000" pitchFamily="34" charset="-128"/>
                        <a:ea typeface="Hiragino Sans GB W3" panose="020B0300000000000000" pitchFamily="34" charset="-128"/>
                      </a:endParaRPr>
                    </a:p>
                    <a:p>
                      <a:pPr algn="l">
                        <a:lnSpc>
                          <a:spcPct val="150000"/>
                        </a:lnSpc>
                      </a:pPr>
                      <a:r>
                        <a:rPr lang="en-US" altLang="zh-CN"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  3.3 </a:t>
                      </a:r>
                      <a:r>
                        <a:rPr lang="zh-TW" altLang="en-US" sz="1600" b="0" i="0">
                          <a:solidFill>
                            <a:schemeClr val="tx1">
                              <a:lumMod val="75000"/>
                              <a:lumOff val="25000"/>
                            </a:schemeClr>
                          </a:solidFill>
                          <a:latin typeface="Hiragino Sans GB W3" panose="020B0300000000000000" pitchFamily="34" charset="-128"/>
                          <a:ea typeface="Hiragino Sans GB W3" panose="020B0300000000000000" pitchFamily="34" charset="-128"/>
                        </a:rPr>
                        <a:t>潛在流失客戶分析</a:t>
                      </a:r>
                      <a:endParaRPr lang="en-US" altLang="zh-CN" sz="1600" b="0" i="0" dirty="0">
                        <a:solidFill>
                          <a:schemeClr val="tx1">
                            <a:lumMod val="75000"/>
                            <a:lumOff val="25000"/>
                          </a:schemeClr>
                        </a:solidFill>
                        <a:latin typeface="Hiragino Sans GB W3" panose="020B0300000000000000" pitchFamily="34" charset="-128"/>
                        <a:ea typeface="Hiragino Sans GB W3" panose="020B0300000000000000" pitchFamily="34" charset="-128"/>
                      </a:endParaRPr>
                    </a:p>
                    <a:p>
                      <a:pPr algn="l">
                        <a:lnSpc>
                          <a:spcPct val="150000"/>
                        </a:lnSpc>
                      </a:pPr>
                      <a:endParaRPr lang="zh-TW" altLang="en-US" sz="900" b="0" i="0" dirty="0">
                        <a:solidFill>
                          <a:schemeClr val="tx1">
                            <a:lumMod val="75000"/>
                            <a:lumOff val="25000"/>
                          </a:schemeClr>
                        </a:solidFill>
                        <a:latin typeface="Hiragino Sans GB W3" panose="020B0300000000000000" pitchFamily="34" charset="-128"/>
                        <a:ea typeface="Hiragino Sans GB W3" panose="020B03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50000"/>
                        </a:lnSpc>
                      </a:pP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10</a:t>
                      </a:r>
                    </a:p>
                    <a:p>
                      <a:pPr algn="r">
                        <a:lnSpc>
                          <a:spcPct val="150000"/>
                        </a:lnSpc>
                      </a:pP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14</a:t>
                      </a:r>
                    </a:p>
                    <a:p>
                      <a:pPr algn="r">
                        <a:lnSpc>
                          <a:spcPct val="150000"/>
                        </a:lnSpc>
                      </a:pP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0583955"/>
                  </a:ext>
                </a:extLst>
              </a:tr>
              <a:tr h="370840">
                <a:tc>
                  <a:txBody>
                    <a:bodyPr/>
                    <a:lstStyle/>
                    <a:p>
                      <a:pPr algn="l">
                        <a:lnSpc>
                          <a:spcPct val="150000"/>
                        </a:lnSpc>
                      </a:pPr>
                      <a:r>
                        <a:rPr lang="en-US" altLang="zh-TW" sz="2000" b="1" i="0" u="sng" dirty="0">
                          <a:solidFill>
                            <a:schemeClr val="tx1">
                              <a:lumMod val="75000"/>
                              <a:lumOff val="25000"/>
                            </a:schemeClr>
                          </a:solidFill>
                          <a:latin typeface="Hiragino Sans GB W6" panose="020B0300000000000000" pitchFamily="34" charset="-128"/>
                          <a:ea typeface="Hiragino Sans GB W6" panose="020B0300000000000000" pitchFamily="34" charset="-128"/>
                        </a:rPr>
                        <a:t>4  </a:t>
                      </a:r>
                      <a:r>
                        <a:rPr lang="zh-CN" altLang="en-US" sz="2000" b="1" i="0" u="sng" dirty="0">
                          <a:solidFill>
                            <a:schemeClr val="tx1">
                              <a:lumMod val="75000"/>
                              <a:lumOff val="25000"/>
                            </a:schemeClr>
                          </a:solidFill>
                          <a:latin typeface="Hiragino Sans GB W6" panose="020B0300000000000000" pitchFamily="34" charset="-128"/>
                          <a:ea typeface="Hiragino Sans GB W6" panose="020B0300000000000000" pitchFamily="34" charset="-128"/>
                        </a:rPr>
                        <a:t>購物籃分析</a:t>
                      </a:r>
                      <a:endParaRPr lang="zh-TW" altLang="en-US" sz="2000" b="1" i="0" u="sng" dirty="0">
                        <a:solidFill>
                          <a:schemeClr val="tx1">
                            <a:lumMod val="75000"/>
                            <a:lumOff val="25000"/>
                          </a:schemeClr>
                        </a:solidFill>
                        <a:latin typeface="Hiragino Sans GB W6" panose="020B0300000000000000" pitchFamily="34" charset="-128"/>
                        <a:ea typeface="Hiragino Sans GB W6" panose="020B03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50000"/>
                        </a:lnSpc>
                      </a:pPr>
                      <a:r>
                        <a:rPr lang="en-US" altLang="zh-TW" sz="2000" b="1" i="0" dirty="0">
                          <a:solidFill>
                            <a:schemeClr val="tx1">
                              <a:lumMod val="75000"/>
                              <a:lumOff val="25000"/>
                            </a:schemeClr>
                          </a:solidFill>
                          <a:latin typeface="Lantinghei TC Demibold" panose="03000509000000000000" pitchFamily="66" charset="-120"/>
                          <a:ea typeface="Lantinghei TC Demibold" panose="03000509000000000000" pitchFamily="66" charset="-120"/>
                        </a:rPr>
                        <a:t>17</a:t>
                      </a:r>
                      <a:endParaRPr lang="zh-TW" altLang="en-US" sz="2000" b="1" i="0" dirty="0">
                        <a:solidFill>
                          <a:schemeClr val="tx1">
                            <a:lumMod val="75000"/>
                            <a:lumOff val="25000"/>
                          </a:schemeClr>
                        </a:solidFill>
                        <a:latin typeface="Lantinghei TC Demibold" panose="03000509000000000000" pitchFamily="66" charset="-120"/>
                        <a:ea typeface="Lantinghei TC Demibold" panose="03000509000000000000" pitchFamily="66"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059699"/>
                  </a:ext>
                </a:extLst>
              </a:tr>
              <a:tr h="370840">
                <a:tc>
                  <a:txBody>
                    <a:bodyPr/>
                    <a:lstStyle/>
                    <a:p>
                      <a:pPr algn="l">
                        <a:lnSpc>
                          <a:spcPct val="150000"/>
                        </a:lnSpc>
                      </a:pPr>
                      <a:r>
                        <a:rPr lang="zh-TW"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  </a:t>
                      </a: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4.1 </a:t>
                      </a:r>
                      <a:r>
                        <a:rPr lang="zh-TW"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購買組合分析</a:t>
                      </a:r>
                      <a:endPar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endParaRPr>
                    </a:p>
                    <a:p>
                      <a:pPr algn="l">
                        <a:lnSpc>
                          <a:spcPct val="150000"/>
                        </a:lnSpc>
                      </a:pPr>
                      <a:r>
                        <a:rPr lang="zh-TW"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  </a:t>
                      </a: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4.2</a:t>
                      </a:r>
                      <a:r>
                        <a:rPr lang="zh-TW"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 購物籃分析</a:t>
                      </a:r>
                      <a:endPar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endParaRPr>
                    </a:p>
                    <a:p>
                      <a:pPr algn="l">
                        <a:lnSpc>
                          <a:spcPct val="150000"/>
                        </a:lnSpc>
                      </a:pPr>
                      <a:endParaRPr lang="zh-TW" altLang="en-US" sz="900" b="0" i="0" dirty="0">
                        <a:solidFill>
                          <a:schemeClr val="tx1">
                            <a:lumMod val="75000"/>
                            <a:lumOff val="25000"/>
                          </a:schemeClr>
                        </a:solidFill>
                        <a:latin typeface="Hiragino Sans GB W3" panose="020B0300000000000000" pitchFamily="34" charset="-128"/>
                        <a:ea typeface="Hiragino Sans GB W3" panose="020B03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50000"/>
                        </a:lnSpc>
                      </a:pP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17</a:t>
                      </a:r>
                    </a:p>
                    <a:p>
                      <a:pPr algn="r">
                        <a:lnSpc>
                          <a:spcPct val="150000"/>
                        </a:lnSpc>
                      </a:pPr>
                      <a:r>
                        <a:rPr lang="en-US" altLang="zh-TW" sz="1600" b="0" i="0" dirty="0">
                          <a:solidFill>
                            <a:schemeClr val="tx1">
                              <a:lumMod val="75000"/>
                              <a:lumOff val="25000"/>
                            </a:schemeClr>
                          </a:solidFill>
                          <a:latin typeface="Hiragino Sans GB W3" panose="020B0300000000000000" pitchFamily="34" charset="-128"/>
                          <a:ea typeface="Hiragino Sans GB W3" panose="020B0300000000000000" pitchFamily="34" charset="-128"/>
                        </a:rPr>
                        <a:t>18</a:t>
                      </a:r>
                      <a:endParaRPr lang="zh-TW" altLang="en-US" sz="1600" b="0" i="0" dirty="0">
                        <a:solidFill>
                          <a:schemeClr val="tx1">
                            <a:lumMod val="75000"/>
                            <a:lumOff val="25000"/>
                          </a:schemeClr>
                        </a:solidFill>
                        <a:latin typeface="Hiragino Sans GB W3" panose="020B0300000000000000" pitchFamily="34" charset="-128"/>
                        <a:ea typeface="Hiragino Sans GB W3" panose="020B03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6790775"/>
                  </a:ext>
                </a:extLst>
              </a:tr>
              <a:tr h="370840">
                <a:tc>
                  <a:txBody>
                    <a:bodyPr/>
                    <a:lstStyle/>
                    <a:p>
                      <a:pPr algn="l">
                        <a:lnSpc>
                          <a:spcPct val="150000"/>
                        </a:lnSpc>
                      </a:pPr>
                      <a:r>
                        <a:rPr lang="zh-TW" altLang="en-US" sz="2000" b="1" i="0" u="sng" dirty="0">
                          <a:solidFill>
                            <a:schemeClr val="tx1">
                              <a:lumMod val="75000"/>
                              <a:lumOff val="25000"/>
                            </a:schemeClr>
                          </a:solidFill>
                          <a:latin typeface="Hiragino Sans GB W6" panose="020B0300000000000000" pitchFamily="34" charset="-128"/>
                          <a:ea typeface="Hiragino Sans GB W6" panose="020B0300000000000000" pitchFamily="34" charset="-128"/>
                        </a:rPr>
                        <a:t>結語：行銷決策與展望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50000"/>
                        </a:lnSpc>
                      </a:pPr>
                      <a:r>
                        <a:rPr lang="en-US" altLang="zh-TW" sz="2000" b="1" i="0" dirty="0">
                          <a:solidFill>
                            <a:schemeClr val="tx1">
                              <a:lumMod val="75000"/>
                              <a:lumOff val="25000"/>
                            </a:schemeClr>
                          </a:solidFill>
                          <a:latin typeface="Lantinghei TC Demibold" panose="03000509000000000000" pitchFamily="66" charset="-120"/>
                          <a:ea typeface="Lantinghei TC Demibold" panose="03000509000000000000" pitchFamily="66" charset="-120"/>
                        </a:rPr>
                        <a:t>20</a:t>
                      </a:r>
                      <a:endParaRPr lang="zh-TW" altLang="en-US" sz="2000" b="1" i="0" dirty="0">
                        <a:solidFill>
                          <a:schemeClr val="tx1">
                            <a:lumMod val="75000"/>
                            <a:lumOff val="25000"/>
                          </a:schemeClr>
                        </a:solidFill>
                        <a:latin typeface="Lantinghei TC Demibold" panose="03000509000000000000" pitchFamily="66" charset="-120"/>
                        <a:ea typeface="Lantinghei TC Demibold" panose="03000509000000000000" pitchFamily="66"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3863644"/>
                  </a:ext>
                </a:extLst>
              </a:tr>
            </a:tbl>
          </a:graphicData>
        </a:graphic>
      </p:graphicFrame>
    </p:spTree>
    <p:extLst>
      <p:ext uri="{BB962C8B-B14F-4D97-AF65-F5344CB8AC3E}">
        <p14:creationId xmlns:p14="http://schemas.microsoft.com/office/powerpoint/2010/main" val="254093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3706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頁">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418755BA-E3B8-B143-A1EE-6E3C232EF511}"/>
              </a:ext>
            </a:extLst>
          </p:cNvPr>
          <p:cNvSpPr txBox="1"/>
          <p:nvPr userDrawn="1"/>
        </p:nvSpPr>
        <p:spPr>
          <a:xfrm>
            <a:off x="356113" y="351592"/>
            <a:ext cx="2236167" cy="400110"/>
          </a:xfrm>
          <a:prstGeom prst="rect">
            <a:avLst/>
          </a:prstGeom>
          <a:noFill/>
        </p:spPr>
        <p:txBody>
          <a:bodyPr wrap="square" rtlCol="0">
            <a:spAutoFit/>
          </a:bodyPr>
          <a:lstStyle/>
          <a:p>
            <a:pPr algn="l"/>
            <a:r>
              <a:rPr kumimoji="1" lang="zh-CN" altLang="en-US" sz="1000" b="0" i="0" dirty="0">
                <a:solidFill>
                  <a:schemeClr val="tx1">
                    <a:lumMod val="65000"/>
                    <a:lumOff val="35000"/>
                  </a:schemeClr>
                </a:solidFill>
                <a:latin typeface="Hiragino Sans GB W3" panose="020B0300000000000000" pitchFamily="34" charset="-128"/>
                <a:ea typeface="Hiragino Sans GB W3" panose="020B0300000000000000" pitchFamily="34" charset="-128"/>
              </a:rPr>
              <a:t>大數據行銷：消費者行為洞察與透視</a:t>
            </a:r>
            <a:endParaRPr kumimoji="1" lang="en-US" altLang="zh-CN" sz="1000" b="0" i="0" dirty="0">
              <a:solidFill>
                <a:schemeClr val="tx1">
                  <a:lumMod val="65000"/>
                  <a:lumOff val="35000"/>
                </a:schemeClr>
              </a:solidFill>
              <a:latin typeface="Hiragino Sans GB W3" panose="020B0300000000000000" pitchFamily="34" charset="-128"/>
              <a:ea typeface="Hiragino Sans GB W3" panose="020B0300000000000000" pitchFamily="34" charset="-128"/>
            </a:endParaRPr>
          </a:p>
          <a:p>
            <a:pPr algn="l"/>
            <a:r>
              <a:rPr kumimoji="1" lang="zh-CN" altLang="en-US" sz="1000" b="0" i="0" dirty="0">
                <a:solidFill>
                  <a:schemeClr val="tx1">
                    <a:lumMod val="65000"/>
                    <a:lumOff val="35000"/>
                  </a:schemeClr>
                </a:solidFill>
                <a:latin typeface="Hiragino Sans GB W3" panose="020B0300000000000000" pitchFamily="34" charset="-128"/>
                <a:ea typeface="Hiragino Sans GB W3" panose="020B0300000000000000" pitchFamily="34" charset="-128"/>
              </a:rPr>
              <a:t>會計三</a:t>
            </a:r>
            <a:r>
              <a:rPr kumimoji="1" lang="en-US" altLang="zh-CN" sz="1000" b="0" i="0" dirty="0">
                <a:solidFill>
                  <a:schemeClr val="tx1">
                    <a:lumMod val="65000"/>
                    <a:lumOff val="35000"/>
                  </a:schemeClr>
                </a:solidFill>
                <a:latin typeface="Hiragino Sans GB W3" panose="020B0300000000000000" pitchFamily="34" charset="-128"/>
                <a:ea typeface="Hiragino Sans GB W3" panose="020B0300000000000000" pitchFamily="34" charset="-128"/>
              </a:rPr>
              <a:t>	</a:t>
            </a:r>
            <a:r>
              <a:rPr kumimoji="1" lang="en-US" altLang="zh-TW" sz="1000" b="0" i="0" dirty="0">
                <a:solidFill>
                  <a:schemeClr val="tx1">
                    <a:lumMod val="65000"/>
                    <a:lumOff val="35000"/>
                  </a:schemeClr>
                </a:solidFill>
                <a:latin typeface="Hiragino Sans GB W3" panose="020B0300000000000000" pitchFamily="34" charset="-128"/>
                <a:ea typeface="Hiragino Sans GB W3" panose="020B0300000000000000" pitchFamily="34" charset="-128"/>
              </a:rPr>
              <a:t>B06702026</a:t>
            </a:r>
            <a:r>
              <a:rPr kumimoji="1" lang="zh-TW" altLang="en-US" sz="1000" b="0" i="0" dirty="0">
                <a:solidFill>
                  <a:schemeClr val="tx1">
                    <a:lumMod val="65000"/>
                    <a:lumOff val="35000"/>
                  </a:schemeClr>
                </a:solidFill>
                <a:latin typeface="Hiragino Sans GB W3" panose="020B0300000000000000" pitchFamily="34" charset="-128"/>
                <a:ea typeface="Hiragino Sans GB W3" panose="020B0300000000000000" pitchFamily="34" charset="-128"/>
              </a:rPr>
              <a:t> </a:t>
            </a:r>
            <a:r>
              <a:rPr kumimoji="1" lang="zh-CN" altLang="en-US" sz="1000" b="0" i="0" dirty="0">
                <a:solidFill>
                  <a:schemeClr val="tx1">
                    <a:lumMod val="65000"/>
                    <a:lumOff val="35000"/>
                  </a:schemeClr>
                </a:solidFill>
                <a:latin typeface="Hiragino Sans GB W3" panose="020B0300000000000000" pitchFamily="34" charset="-128"/>
                <a:ea typeface="Hiragino Sans GB W3" panose="020B0300000000000000" pitchFamily="34" charset="-128"/>
              </a:rPr>
              <a:t>杜昕</a:t>
            </a:r>
            <a:endParaRPr kumimoji="1" lang="zh-TW" altLang="en-US" sz="1000" b="0" i="0" dirty="0">
              <a:solidFill>
                <a:schemeClr val="tx1">
                  <a:lumMod val="65000"/>
                  <a:lumOff val="35000"/>
                </a:schemeClr>
              </a:solidFill>
              <a:latin typeface="Hiragino Sans GB W3" panose="020B0300000000000000" pitchFamily="34" charset="-128"/>
              <a:ea typeface="Hiragino Sans GB W3" panose="020B0300000000000000" pitchFamily="34" charset="-128"/>
            </a:endParaRPr>
          </a:p>
        </p:txBody>
      </p:sp>
      <p:grpSp>
        <p:nvGrpSpPr>
          <p:cNvPr id="4" name="群組 3">
            <a:extLst>
              <a:ext uri="{FF2B5EF4-FFF2-40B4-BE49-F238E27FC236}">
                <a16:creationId xmlns:a16="http://schemas.microsoft.com/office/drawing/2014/main" id="{938B31DC-28B5-7841-9C4F-AF97C7FA973B}"/>
              </a:ext>
            </a:extLst>
          </p:cNvPr>
          <p:cNvGrpSpPr/>
          <p:nvPr userDrawn="1"/>
        </p:nvGrpSpPr>
        <p:grpSpPr>
          <a:xfrm>
            <a:off x="-559145" y="8546584"/>
            <a:ext cx="2734364" cy="2363931"/>
            <a:chOff x="-450759" y="8654160"/>
            <a:chExt cx="2734364" cy="2363931"/>
          </a:xfrm>
        </p:grpSpPr>
        <p:grpSp>
          <p:nvGrpSpPr>
            <p:cNvPr id="5" name="群組 4">
              <a:extLst>
                <a:ext uri="{FF2B5EF4-FFF2-40B4-BE49-F238E27FC236}">
                  <a16:creationId xmlns:a16="http://schemas.microsoft.com/office/drawing/2014/main" id="{F02CAFE6-0ACB-7C45-9691-6840D72A55E8}"/>
                </a:ext>
              </a:extLst>
            </p:cNvPr>
            <p:cNvGrpSpPr/>
            <p:nvPr/>
          </p:nvGrpSpPr>
          <p:grpSpPr>
            <a:xfrm>
              <a:off x="-450759" y="8654160"/>
              <a:ext cx="2220473" cy="2363931"/>
              <a:chOff x="5475600" y="-319592"/>
              <a:chExt cx="2220473" cy="2363931"/>
            </a:xfrm>
          </p:grpSpPr>
          <p:sp>
            <p:nvSpPr>
              <p:cNvPr id="7" name="三角形 6">
                <a:extLst>
                  <a:ext uri="{FF2B5EF4-FFF2-40B4-BE49-F238E27FC236}">
                    <a16:creationId xmlns:a16="http://schemas.microsoft.com/office/drawing/2014/main" id="{11BF281E-413F-C445-83C9-199E4537A736}"/>
                  </a:ext>
                </a:extLst>
              </p:cNvPr>
              <p:cNvSpPr/>
              <p:nvPr/>
            </p:nvSpPr>
            <p:spPr>
              <a:xfrm rot="17905182">
                <a:off x="5389865" y="200852"/>
                <a:ext cx="1232913" cy="1061444"/>
              </a:xfrm>
              <a:prstGeom prst="triangle">
                <a:avLst/>
              </a:prstGeom>
              <a:solidFill>
                <a:srgbClr val="FFE48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三角形 7">
                <a:extLst>
                  <a:ext uri="{FF2B5EF4-FFF2-40B4-BE49-F238E27FC236}">
                    <a16:creationId xmlns:a16="http://schemas.microsoft.com/office/drawing/2014/main" id="{637DB0D3-6067-DF4B-A209-8AB2246EB924}"/>
                  </a:ext>
                </a:extLst>
              </p:cNvPr>
              <p:cNvSpPr/>
              <p:nvPr/>
            </p:nvSpPr>
            <p:spPr>
              <a:xfrm rot="2101716">
                <a:off x="5801602" y="-319592"/>
                <a:ext cx="595680" cy="512835"/>
              </a:xfrm>
              <a:prstGeom prst="triangl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三角形 8">
                <a:extLst>
                  <a:ext uri="{FF2B5EF4-FFF2-40B4-BE49-F238E27FC236}">
                    <a16:creationId xmlns:a16="http://schemas.microsoft.com/office/drawing/2014/main" id="{E4AABC50-F48E-8E4A-97BE-6E67661AEE6D}"/>
                  </a:ext>
                </a:extLst>
              </p:cNvPr>
              <p:cNvSpPr/>
              <p:nvPr/>
            </p:nvSpPr>
            <p:spPr>
              <a:xfrm rot="19946020">
                <a:off x="7167392" y="1108287"/>
                <a:ext cx="342560" cy="294918"/>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三角形 9">
                <a:extLst>
                  <a:ext uri="{FF2B5EF4-FFF2-40B4-BE49-F238E27FC236}">
                    <a16:creationId xmlns:a16="http://schemas.microsoft.com/office/drawing/2014/main" id="{C5B1F1A1-0793-3E41-9524-A6797291643D}"/>
                  </a:ext>
                </a:extLst>
              </p:cNvPr>
              <p:cNvSpPr/>
              <p:nvPr/>
            </p:nvSpPr>
            <p:spPr>
              <a:xfrm rot="1107498">
                <a:off x="6889707" y="1350120"/>
                <a:ext cx="806366" cy="694219"/>
              </a:xfrm>
              <a:prstGeom prst="triangle">
                <a:avLst/>
              </a:prstGeom>
              <a:solidFill>
                <a:schemeClr val="accent1">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三角形 10">
                <a:extLst>
                  <a:ext uri="{FF2B5EF4-FFF2-40B4-BE49-F238E27FC236}">
                    <a16:creationId xmlns:a16="http://schemas.microsoft.com/office/drawing/2014/main" id="{E54BAC01-120E-A340-BA80-3AD5C5FE4403}"/>
                  </a:ext>
                </a:extLst>
              </p:cNvPr>
              <p:cNvSpPr/>
              <p:nvPr/>
            </p:nvSpPr>
            <p:spPr>
              <a:xfrm rot="16200000">
                <a:off x="5981550" y="799912"/>
                <a:ext cx="975387" cy="839734"/>
              </a:xfrm>
              <a:prstGeom prst="triangle">
                <a:avLst/>
              </a:prstGeom>
              <a:solidFill>
                <a:schemeClr val="accent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三角形 11">
                <a:extLst>
                  <a:ext uri="{FF2B5EF4-FFF2-40B4-BE49-F238E27FC236}">
                    <a16:creationId xmlns:a16="http://schemas.microsoft.com/office/drawing/2014/main" id="{6ED262F5-A7FA-0E46-96C0-EDCE29C5E995}"/>
                  </a:ext>
                </a:extLst>
              </p:cNvPr>
              <p:cNvSpPr/>
              <p:nvPr/>
            </p:nvSpPr>
            <p:spPr>
              <a:xfrm rot="3869733">
                <a:off x="6812428" y="616612"/>
                <a:ext cx="442725" cy="38115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6" name="三角形 5">
              <a:extLst>
                <a:ext uri="{FF2B5EF4-FFF2-40B4-BE49-F238E27FC236}">
                  <a16:creationId xmlns:a16="http://schemas.microsoft.com/office/drawing/2014/main" id="{E50813C3-8C52-834D-AB05-D1C3A67E06B0}"/>
                </a:ext>
              </a:extLst>
            </p:cNvPr>
            <p:cNvSpPr/>
            <p:nvPr/>
          </p:nvSpPr>
          <p:spPr>
            <a:xfrm rot="20947582">
              <a:off x="1445114" y="9889537"/>
              <a:ext cx="838491" cy="721877"/>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Tree>
    <p:extLst>
      <p:ext uri="{BB962C8B-B14F-4D97-AF65-F5344CB8AC3E}">
        <p14:creationId xmlns:p14="http://schemas.microsoft.com/office/powerpoint/2010/main" val="23878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偶數頁（一）">
    <p:spTree>
      <p:nvGrpSpPr>
        <p:cNvPr id="1" name=""/>
        <p:cNvGrpSpPr/>
        <p:nvPr/>
      </p:nvGrpSpPr>
      <p:grpSpPr>
        <a:xfrm>
          <a:off x="0" y="0"/>
          <a:ext cx="0" cy="0"/>
          <a:chOff x="0" y="0"/>
          <a:chExt cx="0" cy="0"/>
        </a:xfrm>
      </p:grpSpPr>
      <p:grpSp>
        <p:nvGrpSpPr>
          <p:cNvPr id="40" name="群組 39">
            <a:extLst>
              <a:ext uri="{FF2B5EF4-FFF2-40B4-BE49-F238E27FC236}">
                <a16:creationId xmlns:a16="http://schemas.microsoft.com/office/drawing/2014/main" id="{D3B00DD6-642C-E848-A836-E83CFD8D0284}"/>
              </a:ext>
            </a:extLst>
          </p:cNvPr>
          <p:cNvGrpSpPr/>
          <p:nvPr userDrawn="1"/>
        </p:nvGrpSpPr>
        <p:grpSpPr>
          <a:xfrm>
            <a:off x="6038783" y="-168114"/>
            <a:ext cx="1654815" cy="1847104"/>
            <a:chOff x="3528680" y="163802"/>
            <a:chExt cx="2866190" cy="3199242"/>
          </a:xfrm>
        </p:grpSpPr>
        <p:sp>
          <p:nvSpPr>
            <p:cNvPr id="41" name="三角形 40">
              <a:extLst>
                <a:ext uri="{FF2B5EF4-FFF2-40B4-BE49-F238E27FC236}">
                  <a16:creationId xmlns:a16="http://schemas.microsoft.com/office/drawing/2014/main" id="{13C6AE34-186A-C94B-B4C7-53094E3EE37D}"/>
                </a:ext>
              </a:extLst>
            </p:cNvPr>
            <p:cNvSpPr/>
            <p:nvPr/>
          </p:nvSpPr>
          <p:spPr>
            <a:xfrm rot="670788">
              <a:off x="3528680" y="163802"/>
              <a:ext cx="997775" cy="859009"/>
            </a:xfrm>
            <a:prstGeom prst="triangle">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2" name="三角形 41">
              <a:extLst>
                <a:ext uri="{FF2B5EF4-FFF2-40B4-BE49-F238E27FC236}">
                  <a16:creationId xmlns:a16="http://schemas.microsoft.com/office/drawing/2014/main" id="{FB7F6566-6C4F-E44F-B388-C307E2AEB99B}"/>
                </a:ext>
              </a:extLst>
            </p:cNvPr>
            <p:cNvSpPr/>
            <p:nvPr/>
          </p:nvSpPr>
          <p:spPr>
            <a:xfrm rot="17042626">
              <a:off x="5058590" y="2226159"/>
              <a:ext cx="1221851" cy="1051920"/>
            </a:xfrm>
            <a:prstGeom prst="triangle">
              <a:avLst/>
            </a:prstGeom>
            <a:solidFill>
              <a:srgbClr val="FFE48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3" name="三角形 42">
              <a:extLst>
                <a:ext uri="{FF2B5EF4-FFF2-40B4-BE49-F238E27FC236}">
                  <a16:creationId xmlns:a16="http://schemas.microsoft.com/office/drawing/2014/main" id="{D1A81889-7937-5544-B86D-9439F86250D5}"/>
                </a:ext>
              </a:extLst>
            </p:cNvPr>
            <p:cNvSpPr/>
            <p:nvPr/>
          </p:nvSpPr>
          <p:spPr>
            <a:xfrm rot="19946020">
              <a:off x="5064452" y="1350590"/>
              <a:ext cx="437138" cy="376342"/>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4" name="三角形 43">
              <a:extLst>
                <a:ext uri="{FF2B5EF4-FFF2-40B4-BE49-F238E27FC236}">
                  <a16:creationId xmlns:a16="http://schemas.microsoft.com/office/drawing/2014/main" id="{4F54D2F8-42BC-724E-BE07-D421272190BC}"/>
                </a:ext>
              </a:extLst>
            </p:cNvPr>
            <p:cNvSpPr/>
            <p:nvPr/>
          </p:nvSpPr>
          <p:spPr>
            <a:xfrm rot="1107498">
              <a:off x="4710101" y="1659191"/>
              <a:ext cx="1028997" cy="885887"/>
            </a:xfrm>
            <a:prstGeom prst="triangle">
              <a:avLst/>
            </a:prstGeom>
            <a:solidFill>
              <a:schemeClr val="accent1">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5" name="三角形 44">
              <a:extLst>
                <a:ext uri="{FF2B5EF4-FFF2-40B4-BE49-F238E27FC236}">
                  <a16:creationId xmlns:a16="http://schemas.microsoft.com/office/drawing/2014/main" id="{D9E973F3-7AC6-D349-A3B5-744BC4B0D960}"/>
                </a:ext>
              </a:extLst>
            </p:cNvPr>
            <p:cNvSpPr/>
            <p:nvPr/>
          </p:nvSpPr>
          <p:spPr>
            <a:xfrm rot="6241769">
              <a:off x="4611486" y="723167"/>
              <a:ext cx="564958" cy="486385"/>
            </a:xfrm>
            <a:prstGeom prst="triangle">
              <a:avLst/>
            </a:prstGeom>
            <a:solidFill>
              <a:srgbClr val="FFE4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6" name="三角形 45">
              <a:extLst>
                <a:ext uri="{FF2B5EF4-FFF2-40B4-BE49-F238E27FC236}">
                  <a16:creationId xmlns:a16="http://schemas.microsoft.com/office/drawing/2014/main" id="{310F7A52-EBB0-3445-B3C9-4B7191A8BFA1}"/>
                </a:ext>
              </a:extLst>
            </p:cNvPr>
            <p:cNvSpPr/>
            <p:nvPr/>
          </p:nvSpPr>
          <p:spPr>
            <a:xfrm rot="20947582">
              <a:off x="5324878" y="1104939"/>
              <a:ext cx="1069992" cy="921181"/>
            </a:xfrm>
            <a:prstGeom prs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7" name="三角形 46">
              <a:extLst>
                <a:ext uri="{FF2B5EF4-FFF2-40B4-BE49-F238E27FC236}">
                  <a16:creationId xmlns:a16="http://schemas.microsoft.com/office/drawing/2014/main" id="{A71DA75A-F74F-C04F-B82A-3D9F95A4F6F9}"/>
                </a:ext>
              </a:extLst>
            </p:cNvPr>
            <p:cNvSpPr/>
            <p:nvPr/>
          </p:nvSpPr>
          <p:spPr>
            <a:xfrm rot="4154273">
              <a:off x="3990511" y="978184"/>
              <a:ext cx="1051921" cy="905622"/>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 name="文字方塊 2">
            <a:extLst>
              <a:ext uri="{FF2B5EF4-FFF2-40B4-BE49-F238E27FC236}">
                <a16:creationId xmlns:a16="http://schemas.microsoft.com/office/drawing/2014/main" id="{C98578D3-120C-8A49-A86E-504ABD2702E1}"/>
              </a:ext>
            </a:extLst>
          </p:cNvPr>
          <p:cNvSpPr txBox="1"/>
          <p:nvPr userDrawn="1"/>
        </p:nvSpPr>
        <p:spPr>
          <a:xfrm>
            <a:off x="4270917" y="351592"/>
            <a:ext cx="2937447" cy="246221"/>
          </a:xfrm>
          <a:prstGeom prst="rect">
            <a:avLst/>
          </a:prstGeom>
          <a:noFill/>
        </p:spPr>
        <p:txBody>
          <a:bodyPr wrap="square" rtlCol="0">
            <a:spAutoFit/>
          </a:bodyPr>
          <a:lstStyle/>
          <a:p>
            <a:pPr algn="r"/>
            <a:r>
              <a:rPr kumimoji="1" lang="en-US" altLang="zh-TW" sz="1000" b="0" i="0" dirty="0">
                <a:solidFill>
                  <a:schemeClr val="tx1">
                    <a:lumMod val="65000"/>
                    <a:lumOff val="35000"/>
                  </a:schemeClr>
                </a:solidFill>
                <a:latin typeface="Hiragino Sans GB W3" panose="020B0300000000000000" pitchFamily="34" charset="-128"/>
                <a:ea typeface="Hiragino Sans GB W3" panose="020B0300000000000000" pitchFamily="34" charset="-128"/>
              </a:rPr>
              <a:t>1  </a:t>
            </a:r>
            <a:r>
              <a:rPr kumimoji="1" lang="zh-TW" altLang="en-US" sz="1000" b="0" i="0" dirty="0">
                <a:solidFill>
                  <a:schemeClr val="tx1">
                    <a:lumMod val="65000"/>
                    <a:lumOff val="35000"/>
                  </a:schemeClr>
                </a:solidFill>
                <a:latin typeface="Hiragino Sans GB W3" panose="020B0300000000000000" pitchFamily="34" charset="-128"/>
                <a:ea typeface="Hiragino Sans GB W3" panose="020B0300000000000000" pitchFamily="34" charset="-128"/>
              </a:rPr>
              <a:t>資料庫設計與抽樣</a:t>
            </a:r>
          </a:p>
        </p:txBody>
      </p:sp>
    </p:spTree>
    <p:extLst>
      <p:ext uri="{BB962C8B-B14F-4D97-AF65-F5344CB8AC3E}">
        <p14:creationId xmlns:p14="http://schemas.microsoft.com/office/powerpoint/2010/main" val="4249527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偶數頁（二）">
    <p:spTree>
      <p:nvGrpSpPr>
        <p:cNvPr id="1" name=""/>
        <p:cNvGrpSpPr/>
        <p:nvPr/>
      </p:nvGrpSpPr>
      <p:grpSpPr>
        <a:xfrm>
          <a:off x="0" y="0"/>
          <a:ext cx="0" cy="0"/>
          <a:chOff x="0" y="0"/>
          <a:chExt cx="0" cy="0"/>
        </a:xfrm>
      </p:grpSpPr>
      <p:grpSp>
        <p:nvGrpSpPr>
          <p:cNvPr id="18" name="群組 17">
            <a:extLst>
              <a:ext uri="{FF2B5EF4-FFF2-40B4-BE49-F238E27FC236}">
                <a16:creationId xmlns:a16="http://schemas.microsoft.com/office/drawing/2014/main" id="{EB059BD1-9E63-4A4A-8B6A-50C642F27799}"/>
              </a:ext>
            </a:extLst>
          </p:cNvPr>
          <p:cNvGrpSpPr/>
          <p:nvPr userDrawn="1"/>
        </p:nvGrpSpPr>
        <p:grpSpPr>
          <a:xfrm>
            <a:off x="6038783" y="-168114"/>
            <a:ext cx="1654815" cy="1847104"/>
            <a:chOff x="3528680" y="163802"/>
            <a:chExt cx="2866190" cy="3199242"/>
          </a:xfrm>
        </p:grpSpPr>
        <p:sp>
          <p:nvSpPr>
            <p:cNvPr id="19" name="三角形 18">
              <a:extLst>
                <a:ext uri="{FF2B5EF4-FFF2-40B4-BE49-F238E27FC236}">
                  <a16:creationId xmlns:a16="http://schemas.microsoft.com/office/drawing/2014/main" id="{C4085AF7-176B-DA4B-B603-57995B9401AA}"/>
                </a:ext>
              </a:extLst>
            </p:cNvPr>
            <p:cNvSpPr/>
            <p:nvPr/>
          </p:nvSpPr>
          <p:spPr>
            <a:xfrm rot="670788">
              <a:off x="3528680" y="163802"/>
              <a:ext cx="997775" cy="859009"/>
            </a:xfrm>
            <a:prstGeom prst="triangle">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三角形 20">
              <a:extLst>
                <a:ext uri="{FF2B5EF4-FFF2-40B4-BE49-F238E27FC236}">
                  <a16:creationId xmlns:a16="http://schemas.microsoft.com/office/drawing/2014/main" id="{59B4D7F2-5D07-E14A-813A-C4DA8F37CCD3}"/>
                </a:ext>
              </a:extLst>
            </p:cNvPr>
            <p:cNvSpPr/>
            <p:nvPr/>
          </p:nvSpPr>
          <p:spPr>
            <a:xfrm rot="17042626">
              <a:off x="5058590" y="2226159"/>
              <a:ext cx="1221851" cy="1051920"/>
            </a:xfrm>
            <a:prstGeom prst="triangle">
              <a:avLst/>
            </a:prstGeom>
            <a:solidFill>
              <a:srgbClr val="FFE48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三角形 22">
              <a:extLst>
                <a:ext uri="{FF2B5EF4-FFF2-40B4-BE49-F238E27FC236}">
                  <a16:creationId xmlns:a16="http://schemas.microsoft.com/office/drawing/2014/main" id="{4D3F33D3-58EB-A042-A0AA-5A545572E474}"/>
                </a:ext>
              </a:extLst>
            </p:cNvPr>
            <p:cNvSpPr/>
            <p:nvPr/>
          </p:nvSpPr>
          <p:spPr>
            <a:xfrm rot="19946020">
              <a:off x="5064452" y="1350590"/>
              <a:ext cx="437138" cy="376342"/>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4" name="三角形 23">
              <a:extLst>
                <a:ext uri="{FF2B5EF4-FFF2-40B4-BE49-F238E27FC236}">
                  <a16:creationId xmlns:a16="http://schemas.microsoft.com/office/drawing/2014/main" id="{ECE1F748-D3AC-4244-BC35-A62B55A89D1E}"/>
                </a:ext>
              </a:extLst>
            </p:cNvPr>
            <p:cNvSpPr/>
            <p:nvPr/>
          </p:nvSpPr>
          <p:spPr>
            <a:xfrm rot="1107498">
              <a:off x="4710101" y="1659191"/>
              <a:ext cx="1028997" cy="885887"/>
            </a:xfrm>
            <a:prstGeom prst="triangle">
              <a:avLst/>
            </a:prstGeom>
            <a:solidFill>
              <a:schemeClr val="accent1">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5" name="三角形 24">
              <a:extLst>
                <a:ext uri="{FF2B5EF4-FFF2-40B4-BE49-F238E27FC236}">
                  <a16:creationId xmlns:a16="http://schemas.microsoft.com/office/drawing/2014/main" id="{A6BFD2A7-9C75-0341-B83C-EB11CDF5F9B3}"/>
                </a:ext>
              </a:extLst>
            </p:cNvPr>
            <p:cNvSpPr/>
            <p:nvPr/>
          </p:nvSpPr>
          <p:spPr>
            <a:xfrm rot="6241769">
              <a:off x="4611486" y="723167"/>
              <a:ext cx="564958" cy="486385"/>
            </a:xfrm>
            <a:prstGeom prst="triangle">
              <a:avLst/>
            </a:prstGeom>
            <a:solidFill>
              <a:srgbClr val="FFE4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三角形 25">
              <a:extLst>
                <a:ext uri="{FF2B5EF4-FFF2-40B4-BE49-F238E27FC236}">
                  <a16:creationId xmlns:a16="http://schemas.microsoft.com/office/drawing/2014/main" id="{E54777EE-E139-2D4B-A430-6D0EA4031CF1}"/>
                </a:ext>
              </a:extLst>
            </p:cNvPr>
            <p:cNvSpPr/>
            <p:nvPr/>
          </p:nvSpPr>
          <p:spPr>
            <a:xfrm rot="20947582">
              <a:off x="5324878" y="1104939"/>
              <a:ext cx="1069992" cy="921181"/>
            </a:xfrm>
            <a:prstGeom prs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0" name="三角形 29">
              <a:extLst>
                <a:ext uri="{FF2B5EF4-FFF2-40B4-BE49-F238E27FC236}">
                  <a16:creationId xmlns:a16="http://schemas.microsoft.com/office/drawing/2014/main" id="{D23F22B5-FAE9-234A-9E18-78D1577DB6D4}"/>
                </a:ext>
              </a:extLst>
            </p:cNvPr>
            <p:cNvSpPr/>
            <p:nvPr/>
          </p:nvSpPr>
          <p:spPr>
            <a:xfrm rot="4154273">
              <a:off x="3990511" y="978184"/>
              <a:ext cx="1051921" cy="905622"/>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 name="文字方塊 2">
            <a:extLst>
              <a:ext uri="{FF2B5EF4-FFF2-40B4-BE49-F238E27FC236}">
                <a16:creationId xmlns:a16="http://schemas.microsoft.com/office/drawing/2014/main" id="{118A305D-150A-8B46-93B4-F57A4E852F29}"/>
              </a:ext>
            </a:extLst>
          </p:cNvPr>
          <p:cNvSpPr txBox="1"/>
          <p:nvPr userDrawn="1"/>
        </p:nvSpPr>
        <p:spPr>
          <a:xfrm>
            <a:off x="4270917" y="351592"/>
            <a:ext cx="2937447" cy="246221"/>
          </a:xfrm>
          <a:prstGeom prst="rect">
            <a:avLst/>
          </a:prstGeom>
          <a:noFill/>
        </p:spPr>
        <p:txBody>
          <a:bodyPr wrap="square" rtlCol="0">
            <a:spAutoFit/>
          </a:bodyPr>
          <a:lstStyle/>
          <a:p>
            <a:pPr algn="r"/>
            <a:r>
              <a:rPr kumimoji="1" lang="en-US" altLang="zh-TW" sz="1000" b="0" i="0" dirty="0">
                <a:solidFill>
                  <a:schemeClr val="tx1">
                    <a:lumMod val="65000"/>
                    <a:lumOff val="35000"/>
                  </a:schemeClr>
                </a:solidFill>
                <a:latin typeface="Hiragino Sans GB W3" panose="020B0300000000000000" pitchFamily="34" charset="-128"/>
                <a:ea typeface="Hiragino Sans GB W3" panose="020B0300000000000000" pitchFamily="34" charset="-128"/>
              </a:rPr>
              <a:t>2  </a:t>
            </a:r>
            <a:r>
              <a:rPr kumimoji="1" lang="zh-CN" altLang="en-US" sz="1000" b="0" i="0" dirty="0">
                <a:solidFill>
                  <a:schemeClr val="tx1">
                    <a:lumMod val="65000"/>
                    <a:lumOff val="35000"/>
                  </a:schemeClr>
                </a:solidFill>
                <a:latin typeface="Hiragino Sans GB W3" panose="020B0300000000000000" pitchFamily="34" charset="-128"/>
                <a:ea typeface="Hiragino Sans GB W3" panose="020B0300000000000000" pitchFamily="34" charset="-128"/>
              </a:rPr>
              <a:t>顧客靜態價值分析</a:t>
            </a:r>
            <a:endParaRPr kumimoji="1" lang="zh-TW" altLang="en-US" sz="1000" b="0" i="0" dirty="0">
              <a:solidFill>
                <a:schemeClr val="tx1">
                  <a:lumMod val="65000"/>
                  <a:lumOff val="35000"/>
                </a:schemeClr>
              </a:solidFill>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2824180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偶數頁（三）">
    <p:spTree>
      <p:nvGrpSpPr>
        <p:cNvPr id="1" name=""/>
        <p:cNvGrpSpPr/>
        <p:nvPr/>
      </p:nvGrpSpPr>
      <p:grpSpPr>
        <a:xfrm>
          <a:off x="0" y="0"/>
          <a:ext cx="0" cy="0"/>
          <a:chOff x="0" y="0"/>
          <a:chExt cx="0" cy="0"/>
        </a:xfrm>
      </p:grpSpPr>
      <p:grpSp>
        <p:nvGrpSpPr>
          <p:cNvPr id="18" name="群組 17">
            <a:extLst>
              <a:ext uri="{FF2B5EF4-FFF2-40B4-BE49-F238E27FC236}">
                <a16:creationId xmlns:a16="http://schemas.microsoft.com/office/drawing/2014/main" id="{447609F3-3E81-0240-984E-230FD7DB9CBF}"/>
              </a:ext>
            </a:extLst>
          </p:cNvPr>
          <p:cNvGrpSpPr/>
          <p:nvPr userDrawn="1"/>
        </p:nvGrpSpPr>
        <p:grpSpPr>
          <a:xfrm>
            <a:off x="6038783" y="-168114"/>
            <a:ext cx="1654815" cy="1847104"/>
            <a:chOff x="3528680" y="163802"/>
            <a:chExt cx="2866190" cy="3199242"/>
          </a:xfrm>
        </p:grpSpPr>
        <p:sp>
          <p:nvSpPr>
            <p:cNvPr id="19" name="三角形 18">
              <a:extLst>
                <a:ext uri="{FF2B5EF4-FFF2-40B4-BE49-F238E27FC236}">
                  <a16:creationId xmlns:a16="http://schemas.microsoft.com/office/drawing/2014/main" id="{E852050A-0BA2-2642-8FBF-8F7C82965114}"/>
                </a:ext>
              </a:extLst>
            </p:cNvPr>
            <p:cNvSpPr/>
            <p:nvPr/>
          </p:nvSpPr>
          <p:spPr>
            <a:xfrm rot="670788">
              <a:off x="3528680" y="163802"/>
              <a:ext cx="997775" cy="859009"/>
            </a:xfrm>
            <a:prstGeom prst="triangle">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三角形 19">
              <a:extLst>
                <a:ext uri="{FF2B5EF4-FFF2-40B4-BE49-F238E27FC236}">
                  <a16:creationId xmlns:a16="http://schemas.microsoft.com/office/drawing/2014/main" id="{3384A6B2-96B0-0540-8A4C-57CB24AD121D}"/>
                </a:ext>
              </a:extLst>
            </p:cNvPr>
            <p:cNvSpPr/>
            <p:nvPr/>
          </p:nvSpPr>
          <p:spPr>
            <a:xfrm rot="17042626">
              <a:off x="5058590" y="2226159"/>
              <a:ext cx="1221851" cy="1051920"/>
            </a:xfrm>
            <a:prstGeom prst="triangle">
              <a:avLst/>
            </a:prstGeom>
            <a:solidFill>
              <a:srgbClr val="FFE48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三角形 20">
              <a:extLst>
                <a:ext uri="{FF2B5EF4-FFF2-40B4-BE49-F238E27FC236}">
                  <a16:creationId xmlns:a16="http://schemas.microsoft.com/office/drawing/2014/main" id="{A9C4D182-F45C-F343-AB95-CE8D23C76388}"/>
                </a:ext>
              </a:extLst>
            </p:cNvPr>
            <p:cNvSpPr/>
            <p:nvPr/>
          </p:nvSpPr>
          <p:spPr>
            <a:xfrm rot="19946020">
              <a:off x="5064452" y="1350590"/>
              <a:ext cx="437138" cy="376342"/>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三角形 21">
              <a:extLst>
                <a:ext uri="{FF2B5EF4-FFF2-40B4-BE49-F238E27FC236}">
                  <a16:creationId xmlns:a16="http://schemas.microsoft.com/office/drawing/2014/main" id="{F4A54548-5A81-5646-A5A4-132D2B1777EC}"/>
                </a:ext>
              </a:extLst>
            </p:cNvPr>
            <p:cNvSpPr/>
            <p:nvPr/>
          </p:nvSpPr>
          <p:spPr>
            <a:xfrm rot="1107498">
              <a:off x="4710101" y="1659191"/>
              <a:ext cx="1028997" cy="885887"/>
            </a:xfrm>
            <a:prstGeom prst="triangle">
              <a:avLst/>
            </a:prstGeom>
            <a:solidFill>
              <a:schemeClr val="accent1">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三角形 22">
              <a:extLst>
                <a:ext uri="{FF2B5EF4-FFF2-40B4-BE49-F238E27FC236}">
                  <a16:creationId xmlns:a16="http://schemas.microsoft.com/office/drawing/2014/main" id="{87339027-65A4-4343-A2EE-75EE457F5D25}"/>
                </a:ext>
              </a:extLst>
            </p:cNvPr>
            <p:cNvSpPr/>
            <p:nvPr/>
          </p:nvSpPr>
          <p:spPr>
            <a:xfrm rot="6241769">
              <a:off x="4611486" y="723167"/>
              <a:ext cx="564958" cy="486385"/>
            </a:xfrm>
            <a:prstGeom prst="triangle">
              <a:avLst/>
            </a:prstGeom>
            <a:solidFill>
              <a:srgbClr val="FFE4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4" name="三角形 23">
              <a:extLst>
                <a:ext uri="{FF2B5EF4-FFF2-40B4-BE49-F238E27FC236}">
                  <a16:creationId xmlns:a16="http://schemas.microsoft.com/office/drawing/2014/main" id="{EA5ECFF2-23CF-7F42-9C63-D6735A67D35E}"/>
                </a:ext>
              </a:extLst>
            </p:cNvPr>
            <p:cNvSpPr/>
            <p:nvPr/>
          </p:nvSpPr>
          <p:spPr>
            <a:xfrm rot="20947582">
              <a:off x="5324878" y="1104939"/>
              <a:ext cx="1069992" cy="921181"/>
            </a:xfrm>
            <a:prstGeom prs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5" name="三角形 24">
              <a:extLst>
                <a:ext uri="{FF2B5EF4-FFF2-40B4-BE49-F238E27FC236}">
                  <a16:creationId xmlns:a16="http://schemas.microsoft.com/office/drawing/2014/main" id="{C220F762-1291-6E45-BF80-3A9B32D985AD}"/>
                </a:ext>
              </a:extLst>
            </p:cNvPr>
            <p:cNvSpPr/>
            <p:nvPr/>
          </p:nvSpPr>
          <p:spPr>
            <a:xfrm rot="4154273">
              <a:off x="3990511" y="978184"/>
              <a:ext cx="1051921" cy="905622"/>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 name="文字方塊 2">
            <a:extLst>
              <a:ext uri="{FF2B5EF4-FFF2-40B4-BE49-F238E27FC236}">
                <a16:creationId xmlns:a16="http://schemas.microsoft.com/office/drawing/2014/main" id="{6DBAD148-22F7-9841-8B65-4C961FB44C4F}"/>
              </a:ext>
            </a:extLst>
          </p:cNvPr>
          <p:cNvSpPr txBox="1"/>
          <p:nvPr userDrawn="1"/>
        </p:nvSpPr>
        <p:spPr>
          <a:xfrm>
            <a:off x="4270917" y="351592"/>
            <a:ext cx="2937447" cy="246221"/>
          </a:xfrm>
          <a:prstGeom prst="rect">
            <a:avLst/>
          </a:prstGeom>
          <a:noFill/>
        </p:spPr>
        <p:txBody>
          <a:bodyPr wrap="square" rtlCol="0">
            <a:spAutoFit/>
          </a:bodyPr>
          <a:lstStyle/>
          <a:p>
            <a:pPr algn="r"/>
            <a:r>
              <a:rPr kumimoji="1" lang="en-US" altLang="zh-TW" sz="1000" b="0" i="0" dirty="0">
                <a:solidFill>
                  <a:schemeClr val="tx1">
                    <a:lumMod val="65000"/>
                    <a:lumOff val="35000"/>
                  </a:schemeClr>
                </a:solidFill>
                <a:latin typeface="Hiragino Sans GB W3" panose="020B0300000000000000" pitchFamily="34" charset="-128"/>
                <a:ea typeface="Hiragino Sans GB W3" panose="020B0300000000000000" pitchFamily="34" charset="-128"/>
              </a:rPr>
              <a:t>3  </a:t>
            </a:r>
            <a:r>
              <a:rPr kumimoji="1" lang="zh-CN" altLang="en-US" sz="1000" b="0" i="0" dirty="0">
                <a:solidFill>
                  <a:schemeClr val="tx1">
                    <a:lumMod val="65000"/>
                    <a:lumOff val="35000"/>
                  </a:schemeClr>
                </a:solidFill>
                <a:latin typeface="Hiragino Sans GB W3" panose="020B0300000000000000" pitchFamily="34" charset="-128"/>
                <a:ea typeface="Hiragino Sans GB W3" panose="020B0300000000000000" pitchFamily="34" charset="-128"/>
              </a:rPr>
              <a:t>顧客動態行為分析</a:t>
            </a:r>
            <a:endParaRPr kumimoji="1" lang="zh-TW" altLang="en-US" sz="1000" b="0" i="0" dirty="0">
              <a:solidFill>
                <a:schemeClr val="tx1">
                  <a:lumMod val="65000"/>
                  <a:lumOff val="35000"/>
                </a:schemeClr>
              </a:solidFill>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500095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偶數頁（四）">
    <p:spTree>
      <p:nvGrpSpPr>
        <p:cNvPr id="1" name=""/>
        <p:cNvGrpSpPr/>
        <p:nvPr/>
      </p:nvGrpSpPr>
      <p:grpSpPr>
        <a:xfrm>
          <a:off x="0" y="0"/>
          <a:ext cx="0" cy="0"/>
          <a:chOff x="0" y="0"/>
          <a:chExt cx="0" cy="0"/>
        </a:xfrm>
      </p:grpSpPr>
      <p:grpSp>
        <p:nvGrpSpPr>
          <p:cNvPr id="18" name="群組 17">
            <a:extLst>
              <a:ext uri="{FF2B5EF4-FFF2-40B4-BE49-F238E27FC236}">
                <a16:creationId xmlns:a16="http://schemas.microsoft.com/office/drawing/2014/main" id="{D9B5A617-F538-A94E-9A3D-E52297753329}"/>
              </a:ext>
            </a:extLst>
          </p:cNvPr>
          <p:cNvGrpSpPr/>
          <p:nvPr userDrawn="1"/>
        </p:nvGrpSpPr>
        <p:grpSpPr>
          <a:xfrm>
            <a:off x="6038783" y="-168114"/>
            <a:ext cx="1654815" cy="1847104"/>
            <a:chOff x="3528680" y="163802"/>
            <a:chExt cx="2866190" cy="3199242"/>
          </a:xfrm>
        </p:grpSpPr>
        <p:sp>
          <p:nvSpPr>
            <p:cNvPr id="19" name="三角形 18">
              <a:extLst>
                <a:ext uri="{FF2B5EF4-FFF2-40B4-BE49-F238E27FC236}">
                  <a16:creationId xmlns:a16="http://schemas.microsoft.com/office/drawing/2014/main" id="{4C0D4A65-2229-8546-9663-57F524F81FAA}"/>
                </a:ext>
              </a:extLst>
            </p:cNvPr>
            <p:cNvSpPr/>
            <p:nvPr/>
          </p:nvSpPr>
          <p:spPr>
            <a:xfrm rot="670788">
              <a:off x="3528680" y="163802"/>
              <a:ext cx="997775" cy="859009"/>
            </a:xfrm>
            <a:prstGeom prst="triangle">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三角形 19">
              <a:extLst>
                <a:ext uri="{FF2B5EF4-FFF2-40B4-BE49-F238E27FC236}">
                  <a16:creationId xmlns:a16="http://schemas.microsoft.com/office/drawing/2014/main" id="{C6404D45-7E37-414C-9932-AD1073927C52}"/>
                </a:ext>
              </a:extLst>
            </p:cNvPr>
            <p:cNvSpPr/>
            <p:nvPr/>
          </p:nvSpPr>
          <p:spPr>
            <a:xfrm rot="17042626">
              <a:off x="5058590" y="2226159"/>
              <a:ext cx="1221851" cy="1051920"/>
            </a:xfrm>
            <a:prstGeom prst="triangle">
              <a:avLst/>
            </a:prstGeom>
            <a:solidFill>
              <a:srgbClr val="FFE48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三角形 20">
              <a:extLst>
                <a:ext uri="{FF2B5EF4-FFF2-40B4-BE49-F238E27FC236}">
                  <a16:creationId xmlns:a16="http://schemas.microsoft.com/office/drawing/2014/main" id="{80C7803B-D721-384C-9B29-99BF076149DE}"/>
                </a:ext>
              </a:extLst>
            </p:cNvPr>
            <p:cNvSpPr/>
            <p:nvPr/>
          </p:nvSpPr>
          <p:spPr>
            <a:xfrm rot="19946020">
              <a:off x="5064452" y="1350590"/>
              <a:ext cx="437138" cy="376342"/>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三角形 21">
              <a:extLst>
                <a:ext uri="{FF2B5EF4-FFF2-40B4-BE49-F238E27FC236}">
                  <a16:creationId xmlns:a16="http://schemas.microsoft.com/office/drawing/2014/main" id="{73381FF8-1D64-314F-87C2-2B2DAAA49136}"/>
                </a:ext>
              </a:extLst>
            </p:cNvPr>
            <p:cNvSpPr/>
            <p:nvPr/>
          </p:nvSpPr>
          <p:spPr>
            <a:xfrm rot="1107498">
              <a:off x="4710101" y="1659191"/>
              <a:ext cx="1028997" cy="885887"/>
            </a:xfrm>
            <a:prstGeom prst="triangle">
              <a:avLst/>
            </a:prstGeom>
            <a:solidFill>
              <a:schemeClr val="accent1">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三角形 22">
              <a:extLst>
                <a:ext uri="{FF2B5EF4-FFF2-40B4-BE49-F238E27FC236}">
                  <a16:creationId xmlns:a16="http://schemas.microsoft.com/office/drawing/2014/main" id="{0258065C-84AE-A541-83A5-44C13D2BE2B6}"/>
                </a:ext>
              </a:extLst>
            </p:cNvPr>
            <p:cNvSpPr/>
            <p:nvPr/>
          </p:nvSpPr>
          <p:spPr>
            <a:xfrm rot="6241769">
              <a:off x="4611486" y="723167"/>
              <a:ext cx="564958" cy="486385"/>
            </a:xfrm>
            <a:prstGeom prst="triangle">
              <a:avLst/>
            </a:prstGeom>
            <a:solidFill>
              <a:srgbClr val="FFE4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4" name="三角形 23">
              <a:extLst>
                <a:ext uri="{FF2B5EF4-FFF2-40B4-BE49-F238E27FC236}">
                  <a16:creationId xmlns:a16="http://schemas.microsoft.com/office/drawing/2014/main" id="{431C13DC-729D-B34C-A63F-3CECE6826CA9}"/>
                </a:ext>
              </a:extLst>
            </p:cNvPr>
            <p:cNvSpPr/>
            <p:nvPr/>
          </p:nvSpPr>
          <p:spPr>
            <a:xfrm rot="20947582">
              <a:off x="5324878" y="1104939"/>
              <a:ext cx="1069992" cy="921181"/>
            </a:xfrm>
            <a:prstGeom prs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5" name="三角形 24">
              <a:extLst>
                <a:ext uri="{FF2B5EF4-FFF2-40B4-BE49-F238E27FC236}">
                  <a16:creationId xmlns:a16="http://schemas.microsoft.com/office/drawing/2014/main" id="{20374365-AFBE-8648-A54A-F99DF89001C0}"/>
                </a:ext>
              </a:extLst>
            </p:cNvPr>
            <p:cNvSpPr/>
            <p:nvPr/>
          </p:nvSpPr>
          <p:spPr>
            <a:xfrm rot="4154273">
              <a:off x="3990511" y="978184"/>
              <a:ext cx="1051921" cy="905622"/>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 name="文字方塊 2">
            <a:extLst>
              <a:ext uri="{FF2B5EF4-FFF2-40B4-BE49-F238E27FC236}">
                <a16:creationId xmlns:a16="http://schemas.microsoft.com/office/drawing/2014/main" id="{A626B6B8-C7B9-774C-A7E9-D1F7667AA9ED}"/>
              </a:ext>
            </a:extLst>
          </p:cNvPr>
          <p:cNvSpPr txBox="1"/>
          <p:nvPr userDrawn="1"/>
        </p:nvSpPr>
        <p:spPr>
          <a:xfrm>
            <a:off x="4270917" y="351592"/>
            <a:ext cx="2937447" cy="246221"/>
          </a:xfrm>
          <a:prstGeom prst="rect">
            <a:avLst/>
          </a:prstGeom>
          <a:noFill/>
        </p:spPr>
        <p:txBody>
          <a:bodyPr wrap="square" rtlCol="0">
            <a:spAutoFit/>
          </a:bodyPr>
          <a:lstStyle/>
          <a:p>
            <a:pPr algn="r"/>
            <a:r>
              <a:rPr kumimoji="1" lang="en-US" altLang="zh-TW" sz="1000" b="0" i="0" dirty="0">
                <a:solidFill>
                  <a:schemeClr val="tx1">
                    <a:lumMod val="65000"/>
                    <a:lumOff val="35000"/>
                  </a:schemeClr>
                </a:solidFill>
                <a:latin typeface="Hiragino Sans GB W3" panose="020B0300000000000000" pitchFamily="34" charset="-128"/>
                <a:ea typeface="Hiragino Sans GB W3" panose="020B0300000000000000" pitchFamily="34" charset="-128"/>
              </a:rPr>
              <a:t>4  </a:t>
            </a:r>
            <a:r>
              <a:rPr kumimoji="1" lang="zh-CN" altLang="en-US" sz="1000" b="0" i="0" dirty="0">
                <a:solidFill>
                  <a:schemeClr val="tx1">
                    <a:lumMod val="65000"/>
                    <a:lumOff val="35000"/>
                  </a:schemeClr>
                </a:solidFill>
                <a:latin typeface="Hiragino Sans GB W3" panose="020B0300000000000000" pitchFamily="34" charset="-128"/>
                <a:ea typeface="Hiragino Sans GB W3" panose="020B0300000000000000" pitchFamily="34" charset="-128"/>
              </a:rPr>
              <a:t>購物籃分析</a:t>
            </a:r>
            <a:endParaRPr kumimoji="1" lang="zh-TW" altLang="en-US" sz="1000" b="0" i="0" dirty="0">
              <a:solidFill>
                <a:schemeClr val="tx1">
                  <a:lumMod val="65000"/>
                  <a:lumOff val="35000"/>
                </a:schemeClr>
              </a:solidFill>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454093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5193501"/>
      </p:ext>
    </p:extLst>
  </p:cSld>
  <p:clrMap bg1="lt1" tx1="dk1" bg2="lt2" tx2="dk2" accent1="accent1" accent2="accent2" accent3="accent3" accent4="accent4" accent5="accent5" accent6="accent6" hlink="hlink" folHlink="folHlink"/>
  <p:sldLayoutIdLst>
    <p:sldLayoutId id="2147483667" r:id="rId1"/>
    <p:sldLayoutId id="2147483677" r:id="rId2"/>
    <p:sldLayoutId id="2147483669" r:id="rId3"/>
    <p:sldLayoutId id="2147483675" r:id="rId4"/>
    <p:sldLayoutId id="2147483668" r:id="rId5"/>
    <p:sldLayoutId id="2147483670" r:id="rId6"/>
    <p:sldLayoutId id="2147483671" r:id="rId7"/>
    <p:sldLayoutId id="2147483672" r:id="rId8"/>
    <p:sldLayoutId id="2147483674" r:id="rId9"/>
    <p:sldLayoutId id="2147483676" r:id="rId10"/>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emf"/><Relationship Id="rId1" Type="http://schemas.openxmlformats.org/officeDocument/2006/relationships/slideLayout" Target="../slideLayouts/slideLayout8.xml"/><Relationship Id="rId5" Type="http://schemas.openxmlformats.org/officeDocument/2006/relationships/image" Target="../media/image16.emf"/><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5.xml"/><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7721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700EDDB5-3D07-814A-9FF5-1C77B7EE8547}"/>
              </a:ext>
            </a:extLst>
          </p:cNvPr>
          <p:cNvGraphicFramePr>
            <a:graphicFrameLocks noGrp="1"/>
          </p:cNvGraphicFramePr>
          <p:nvPr>
            <p:extLst>
              <p:ext uri="{D42A27DB-BD31-4B8C-83A1-F6EECF244321}">
                <p14:modId xmlns:p14="http://schemas.microsoft.com/office/powerpoint/2010/main" val="1652741392"/>
              </p:ext>
            </p:extLst>
          </p:nvPr>
        </p:nvGraphicFramePr>
        <p:xfrm>
          <a:off x="671554" y="2703700"/>
          <a:ext cx="6216563" cy="1028700"/>
        </p:xfrm>
        <a:graphic>
          <a:graphicData uri="http://schemas.openxmlformats.org/drawingml/2006/table">
            <a:tbl>
              <a:tblPr/>
              <a:tblGrid>
                <a:gridCol w="324681">
                  <a:extLst>
                    <a:ext uri="{9D8B030D-6E8A-4147-A177-3AD203B41FA5}">
                      <a16:colId xmlns:a16="http://schemas.microsoft.com/office/drawing/2014/main" val="2258740632"/>
                    </a:ext>
                  </a:extLst>
                </a:gridCol>
                <a:gridCol w="1623406">
                  <a:extLst>
                    <a:ext uri="{9D8B030D-6E8A-4147-A177-3AD203B41FA5}">
                      <a16:colId xmlns:a16="http://schemas.microsoft.com/office/drawing/2014/main" val="856469257"/>
                    </a:ext>
                  </a:extLst>
                </a:gridCol>
                <a:gridCol w="558451">
                  <a:extLst>
                    <a:ext uri="{9D8B030D-6E8A-4147-A177-3AD203B41FA5}">
                      <a16:colId xmlns:a16="http://schemas.microsoft.com/office/drawing/2014/main" val="3850051124"/>
                    </a:ext>
                  </a:extLst>
                </a:gridCol>
                <a:gridCol w="1627735">
                  <a:extLst>
                    <a:ext uri="{9D8B030D-6E8A-4147-A177-3AD203B41FA5}">
                      <a16:colId xmlns:a16="http://schemas.microsoft.com/office/drawing/2014/main" val="2502369680"/>
                    </a:ext>
                  </a:extLst>
                </a:gridCol>
                <a:gridCol w="1181840">
                  <a:extLst>
                    <a:ext uri="{9D8B030D-6E8A-4147-A177-3AD203B41FA5}">
                      <a16:colId xmlns:a16="http://schemas.microsoft.com/office/drawing/2014/main" val="3402036839"/>
                    </a:ext>
                  </a:extLst>
                </a:gridCol>
                <a:gridCol w="900450">
                  <a:extLst>
                    <a:ext uri="{9D8B030D-6E8A-4147-A177-3AD203B41FA5}">
                      <a16:colId xmlns:a16="http://schemas.microsoft.com/office/drawing/2014/main" val="352438906"/>
                    </a:ext>
                  </a:extLst>
                </a:gridCol>
              </a:tblGrid>
              <a:tr h="215900">
                <a:tc gridSpan="2">
                  <a:txBody>
                    <a:bodyPr/>
                    <a:lstStyle/>
                    <a:p>
                      <a:pPr algn="ctr" rtl="0"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分群結果</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zh-TW" altLang="en-US"/>
                    </a:p>
                  </a:txBody>
                  <a:tcPr/>
                </a:tc>
                <a:tc>
                  <a:txBody>
                    <a:bodyPr/>
                    <a:lstStyle/>
                    <a:p>
                      <a:pPr algn="ctr" rtl="0"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樣本數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平均購買間隔天數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平均購買金額</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樣本比例</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827086722"/>
                  </a:ext>
                </a:extLst>
              </a:tr>
              <a:tr h="203200">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l" rtl="0"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穩定小額消費客戶</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121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71.08</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1,563.94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70.35%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595449410"/>
                  </a:ext>
                </a:extLst>
              </a:tr>
              <a:tr h="203200">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l" rtl="0"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穩定中額消費客戶</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71.19</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4,914.87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18.02%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129778658"/>
                  </a:ext>
                </a:extLst>
              </a:tr>
              <a:tr h="203200">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l" rtl="0"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高額消費客戶</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7</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160.35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rtl="0"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10,549.55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4.07%</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591277051"/>
                  </a:ext>
                </a:extLst>
              </a:tr>
              <a:tr h="203200">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rtl="0"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潛在流失客戶</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352.35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1,369.91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7.56%</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167272207"/>
                  </a:ext>
                </a:extLst>
              </a:tr>
            </a:tbl>
          </a:graphicData>
        </a:graphic>
      </p:graphicFrame>
      <p:sp>
        <p:nvSpPr>
          <p:cNvPr id="3" name="文字方塊 2">
            <a:extLst>
              <a:ext uri="{FF2B5EF4-FFF2-40B4-BE49-F238E27FC236}">
                <a16:creationId xmlns:a16="http://schemas.microsoft.com/office/drawing/2014/main" id="{996D3583-FA5D-D445-B0E6-92999801B3A1}"/>
              </a:ext>
            </a:extLst>
          </p:cNvPr>
          <p:cNvSpPr txBox="1"/>
          <p:nvPr/>
        </p:nvSpPr>
        <p:spPr>
          <a:xfrm>
            <a:off x="671554" y="3795452"/>
            <a:ext cx="6216563" cy="265522"/>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表</a:t>
            </a:r>
            <a:r>
              <a:rPr kumimoji="1" lang="en-US" altLang="zh-TW" sz="1000" dirty="0">
                <a:latin typeface="Hiragino Sans GB W3" panose="020B0300000000000000" pitchFamily="34" charset="-128"/>
                <a:ea typeface="Hiragino Sans GB W3" panose="020B0300000000000000" pitchFamily="34" charset="-128"/>
              </a:rPr>
              <a:t>2.5</a:t>
            </a:r>
            <a:r>
              <a:rPr kumimoji="1" lang="zh-TW" altLang="en-US" sz="1000" dirty="0">
                <a:latin typeface="Hiragino Sans GB W3" panose="020B0300000000000000" pitchFamily="34" charset="-128"/>
                <a:ea typeface="Hiragino Sans GB W3" panose="020B0300000000000000" pitchFamily="34" charset="-128"/>
              </a:rPr>
              <a:t>：使用華德法分</a:t>
            </a:r>
            <a:r>
              <a:rPr kumimoji="1" lang="zh-CN" altLang="en-US" sz="1000" dirty="0">
                <a:latin typeface="Hiragino Sans GB W3" panose="020B0300000000000000" pitchFamily="34" charset="-128"/>
                <a:ea typeface="Hiragino Sans GB W3" panose="020B0300000000000000" pitchFamily="34" charset="-128"/>
              </a:rPr>
              <a:t>群結果</a:t>
            </a:r>
            <a:endParaRPr kumimoji="1" lang="zh-TW" altLang="en-US" sz="1000" dirty="0">
              <a:latin typeface="Hiragino Sans GB W3" panose="020B0300000000000000" pitchFamily="34" charset="-128"/>
              <a:ea typeface="Hiragino Sans GB W3" panose="020B0300000000000000" pitchFamily="34" charset="-128"/>
            </a:endParaRPr>
          </a:p>
        </p:txBody>
      </p:sp>
      <p:sp>
        <p:nvSpPr>
          <p:cNvPr id="4" name="文字方塊 3">
            <a:extLst>
              <a:ext uri="{FF2B5EF4-FFF2-40B4-BE49-F238E27FC236}">
                <a16:creationId xmlns:a16="http://schemas.microsoft.com/office/drawing/2014/main" id="{8506C4C8-6E80-774A-A5FF-39DE43209E22}"/>
              </a:ext>
            </a:extLst>
          </p:cNvPr>
          <p:cNvSpPr txBox="1"/>
          <p:nvPr/>
        </p:nvSpPr>
        <p:spPr>
          <a:xfrm>
            <a:off x="671555" y="1082038"/>
            <a:ext cx="6216563" cy="1621662"/>
          </a:xfrm>
          <a:prstGeom prst="rect">
            <a:avLst/>
          </a:prstGeom>
          <a:noFill/>
        </p:spPr>
        <p:txBody>
          <a:bodyPr wrap="square" rtlCol="0">
            <a:spAutoFit/>
          </a:bodyPr>
          <a:lstStyle/>
          <a:p>
            <a:pPr algn="just">
              <a:lnSpc>
                <a:spcPct val="120000"/>
              </a:lnSpc>
            </a:pPr>
            <a:r>
              <a:rPr kumimoji="1" lang="zh-TW" altLang="en-US" sz="1200" dirty="0">
                <a:latin typeface="Hiragino Sans GB W3" panose="020B0300000000000000" pitchFamily="34" charset="-128"/>
                <a:ea typeface="Hiragino Sans GB W3" panose="020B0300000000000000" pitchFamily="34" charset="-128"/>
              </a:rPr>
              <a:t>（一）華德法集群分析</a:t>
            </a:r>
            <a:endParaRPr kumimoji="1" lang="en-US" altLang="zh-TW" sz="1200" dirty="0">
              <a:latin typeface="Hiragino Sans GB W3" panose="020B0300000000000000" pitchFamily="34" charset="-128"/>
              <a:ea typeface="Hiragino Sans GB W3" panose="020B0300000000000000" pitchFamily="34" charset="-128"/>
            </a:endParaRPr>
          </a:p>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使用華德法集群分群敘述資料及顧客分布表如下，可將顧客分成穩定小額消費客戶、穩定中額消費客戶、高額消費客戶及潛在流失客戶四群，其中可特別注意的是約</a:t>
            </a:r>
            <a:r>
              <a:rPr kumimoji="1" lang="en-US" altLang="zh-TW" sz="1200" dirty="0">
                <a:latin typeface="Hiragino Sans GB W3" panose="020B0300000000000000" pitchFamily="34" charset="-128"/>
                <a:ea typeface="Hiragino Sans GB W3" panose="020B0300000000000000" pitchFamily="34" charset="-128"/>
              </a:rPr>
              <a:t>9</a:t>
            </a:r>
            <a:r>
              <a:rPr kumimoji="1" lang="zh-CN" altLang="en-US" sz="1200" dirty="0">
                <a:latin typeface="Hiragino Sans GB W3" panose="020B0300000000000000" pitchFamily="34" charset="-128"/>
                <a:ea typeface="Hiragino Sans GB W3" panose="020B0300000000000000" pitchFamily="34" charset="-128"/>
              </a:rPr>
              <a:t>成的</a:t>
            </a:r>
            <a:r>
              <a:rPr kumimoji="1" lang="zh-TW" altLang="en-US" sz="1200" dirty="0">
                <a:latin typeface="Hiragino Sans GB W3" panose="020B0300000000000000" pitchFamily="34" charset="-128"/>
                <a:ea typeface="Hiragino Sans GB W3" panose="020B0300000000000000" pitchFamily="34" charset="-128"/>
              </a:rPr>
              <a:t>顧客屬於穩定消費型</a:t>
            </a:r>
            <a:r>
              <a:rPr kumimoji="1" lang="en-US" altLang="zh-TW" sz="1200" dirty="0">
                <a:latin typeface="Hiragino Sans GB W3" panose="020B0300000000000000" pitchFamily="34" charset="-128"/>
                <a:ea typeface="Hiragino Sans GB W3" panose="020B0300000000000000" pitchFamily="34" charset="-128"/>
              </a:rPr>
              <a:t>(</a:t>
            </a:r>
            <a:r>
              <a:rPr kumimoji="1" lang="zh-CN" altLang="en-US" sz="1200" dirty="0">
                <a:latin typeface="Hiragino Sans GB W3" panose="020B0300000000000000" pitchFamily="34" charset="-128"/>
                <a:ea typeface="Hiragino Sans GB W3" panose="020B0300000000000000" pitchFamily="34" charset="-128"/>
              </a:rPr>
              <a:t>第</a:t>
            </a:r>
            <a:r>
              <a:rPr kumimoji="1" lang="en-US" altLang="zh-CN" sz="1200" dirty="0">
                <a:latin typeface="Hiragino Sans GB W3" panose="020B0300000000000000" pitchFamily="34" charset="-128"/>
                <a:ea typeface="Hiragino Sans GB W3" panose="020B0300000000000000" pitchFamily="34" charset="-128"/>
              </a:rPr>
              <a:t>1</a:t>
            </a:r>
            <a:r>
              <a:rPr kumimoji="1" lang="zh-CN" altLang="en-US" sz="1200" dirty="0">
                <a:latin typeface="Hiragino Sans GB W3" panose="020B0300000000000000" pitchFamily="34" charset="-128"/>
                <a:ea typeface="Hiragino Sans GB W3" panose="020B0300000000000000" pitchFamily="34" charset="-128"/>
              </a:rPr>
              <a:t>、</a:t>
            </a:r>
            <a:r>
              <a:rPr kumimoji="1" lang="en-US" altLang="zh-CN" sz="1200" dirty="0">
                <a:latin typeface="Hiragino Sans GB W3" panose="020B0300000000000000" pitchFamily="34" charset="-128"/>
                <a:ea typeface="Hiragino Sans GB W3" panose="020B0300000000000000" pitchFamily="34" charset="-128"/>
              </a:rPr>
              <a:t>2</a:t>
            </a:r>
            <a:r>
              <a:rPr kumimoji="1" lang="zh-CN" altLang="en-US" sz="1200" dirty="0">
                <a:latin typeface="Hiragino Sans GB W3" panose="020B0300000000000000" pitchFamily="34" charset="-128"/>
                <a:ea typeface="Hiragino Sans GB W3" panose="020B0300000000000000" pitchFamily="34" charset="-128"/>
              </a:rPr>
              <a:t>群</a:t>
            </a:r>
            <a:r>
              <a:rPr kumimoji="1" lang="en-US" altLang="zh-TW" sz="1200" dirty="0">
                <a:latin typeface="Hiragino Sans GB W3" panose="020B0300000000000000" pitchFamily="34" charset="-128"/>
                <a:ea typeface="Hiragino Sans GB W3" panose="020B0300000000000000" pitchFamily="34" charset="-128"/>
              </a:rPr>
              <a:t>)</a:t>
            </a:r>
            <a:r>
              <a:rPr kumimoji="1" lang="zh-TW" altLang="en-US" sz="1200" dirty="0">
                <a:latin typeface="Hiragino Sans GB W3" panose="020B0300000000000000" pitchFamily="34" charset="-128"/>
                <a:ea typeface="Hiragino Sans GB W3" panose="020B0300000000000000" pitchFamily="34" charset="-128"/>
              </a:rPr>
              <a:t>的客戶，對其可制定行銷策略增加穩定消費型客戶的平均購買金額；而對於高額消費型</a:t>
            </a:r>
            <a:r>
              <a:rPr kumimoji="1" lang="en-US" altLang="zh-TW" sz="1200" dirty="0">
                <a:latin typeface="Hiragino Sans GB W3" panose="020B0300000000000000" pitchFamily="34" charset="-128"/>
                <a:ea typeface="Hiragino Sans GB W3" panose="020B0300000000000000" pitchFamily="34" charset="-128"/>
              </a:rPr>
              <a:t>(</a:t>
            </a:r>
            <a:r>
              <a:rPr kumimoji="1" lang="zh-CN" altLang="en-US" sz="1200" dirty="0">
                <a:latin typeface="Hiragino Sans GB W3" panose="020B0300000000000000" pitchFamily="34" charset="-128"/>
                <a:ea typeface="Hiragino Sans GB W3" panose="020B0300000000000000" pitchFamily="34" charset="-128"/>
              </a:rPr>
              <a:t>第</a:t>
            </a:r>
            <a:r>
              <a:rPr kumimoji="1" lang="en-US" altLang="zh-CN" sz="1200" dirty="0">
                <a:latin typeface="Hiragino Sans GB W3" panose="020B0300000000000000" pitchFamily="34" charset="-128"/>
                <a:ea typeface="Hiragino Sans GB W3" panose="020B0300000000000000" pitchFamily="34" charset="-128"/>
              </a:rPr>
              <a:t>3</a:t>
            </a:r>
            <a:r>
              <a:rPr kumimoji="1" lang="zh-CN" altLang="en-US" sz="1200" dirty="0">
                <a:latin typeface="Hiragino Sans GB W3" panose="020B0300000000000000" pitchFamily="34" charset="-128"/>
                <a:ea typeface="Hiragino Sans GB W3" panose="020B0300000000000000" pitchFamily="34" charset="-128"/>
              </a:rPr>
              <a:t>群</a:t>
            </a:r>
            <a:r>
              <a:rPr kumimoji="1" lang="en-US" altLang="zh-TW" sz="1200" dirty="0">
                <a:latin typeface="Hiragino Sans GB W3" panose="020B0300000000000000" pitchFamily="34" charset="-128"/>
                <a:ea typeface="Hiragino Sans GB W3" panose="020B0300000000000000" pitchFamily="34" charset="-128"/>
              </a:rPr>
              <a:t>)</a:t>
            </a:r>
            <a:r>
              <a:rPr kumimoji="1" lang="zh-TW" altLang="en-US" sz="1200" dirty="0">
                <a:latin typeface="Hiragino Sans GB W3" panose="020B0300000000000000" pitchFamily="34" charset="-128"/>
                <a:ea typeface="Hiragino Sans GB W3" panose="020B0300000000000000" pitchFamily="34" charset="-128"/>
              </a:rPr>
              <a:t>的客戶，應制定行銷策略提升高額消費型客戶的購買頻率；而對於潛在流失客戶</a:t>
            </a:r>
            <a:r>
              <a:rPr kumimoji="1" lang="en-US" altLang="zh-TW" sz="1200" dirty="0">
                <a:latin typeface="Hiragino Sans GB W3" panose="020B0300000000000000" pitchFamily="34" charset="-128"/>
                <a:ea typeface="Hiragino Sans GB W3" panose="020B0300000000000000" pitchFamily="34" charset="-128"/>
              </a:rPr>
              <a:t>(</a:t>
            </a:r>
            <a:r>
              <a:rPr kumimoji="1" lang="zh-CN" altLang="en-US" sz="1200" dirty="0">
                <a:latin typeface="Hiragino Sans GB W3" panose="020B0300000000000000" pitchFamily="34" charset="-128"/>
                <a:ea typeface="Hiragino Sans GB W3" panose="020B0300000000000000" pitchFamily="34" charset="-128"/>
              </a:rPr>
              <a:t>第</a:t>
            </a:r>
            <a:r>
              <a:rPr kumimoji="1" lang="en-US" altLang="zh-CN" sz="1200" dirty="0">
                <a:latin typeface="Hiragino Sans GB W3" panose="020B0300000000000000" pitchFamily="34" charset="-128"/>
                <a:ea typeface="Hiragino Sans GB W3" panose="020B0300000000000000" pitchFamily="34" charset="-128"/>
              </a:rPr>
              <a:t>4</a:t>
            </a:r>
            <a:r>
              <a:rPr kumimoji="1" lang="zh-CN" altLang="en-US" sz="1200" dirty="0">
                <a:latin typeface="Hiragino Sans GB W3" panose="020B0300000000000000" pitchFamily="34" charset="-128"/>
                <a:ea typeface="Hiragino Sans GB W3" panose="020B0300000000000000" pitchFamily="34" charset="-128"/>
              </a:rPr>
              <a:t>群</a:t>
            </a:r>
            <a:r>
              <a:rPr kumimoji="1" lang="en-US" altLang="zh-TW" sz="1200" dirty="0">
                <a:latin typeface="Hiragino Sans GB W3" panose="020B0300000000000000" pitchFamily="34" charset="-128"/>
                <a:ea typeface="Hiragino Sans GB W3" panose="020B0300000000000000" pitchFamily="34" charset="-128"/>
              </a:rPr>
              <a:t>)</a:t>
            </a:r>
            <a:r>
              <a:rPr kumimoji="1" lang="zh-TW" altLang="en-US" sz="1200" dirty="0">
                <a:latin typeface="Hiragino Sans GB W3" panose="020B0300000000000000" pitchFamily="34" charset="-128"/>
                <a:ea typeface="Hiragino Sans GB W3" panose="020B0300000000000000" pitchFamily="34" charset="-128"/>
              </a:rPr>
              <a:t>，則應多增加品牌曝光度或給予促銷活動，增加其購買意願及品牌忠誠度。</a:t>
            </a:r>
            <a:endParaRPr kumimoji="1" lang="en-US" altLang="zh-CN" sz="1200" dirty="0">
              <a:latin typeface="Hiragino Sans GB W3" panose="020B0300000000000000" pitchFamily="34" charset="-128"/>
              <a:ea typeface="Hiragino Sans GB W3" panose="020B0300000000000000" pitchFamily="34" charset="-128"/>
            </a:endParaRPr>
          </a:p>
        </p:txBody>
      </p:sp>
      <p:sp>
        <p:nvSpPr>
          <p:cNvPr id="10" name="文字方塊 9">
            <a:extLst>
              <a:ext uri="{FF2B5EF4-FFF2-40B4-BE49-F238E27FC236}">
                <a16:creationId xmlns:a16="http://schemas.microsoft.com/office/drawing/2014/main" id="{9E342384-EC6F-E649-80E0-ABA63DD8693A}"/>
              </a:ext>
            </a:extLst>
          </p:cNvPr>
          <p:cNvSpPr txBox="1"/>
          <p:nvPr/>
        </p:nvSpPr>
        <p:spPr>
          <a:xfrm>
            <a:off x="671554" y="9344253"/>
            <a:ext cx="6216563" cy="265522"/>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圖</a:t>
            </a:r>
            <a:r>
              <a:rPr kumimoji="1" lang="en-US" altLang="zh-TW" sz="1000" dirty="0">
                <a:latin typeface="Hiragino Sans GB W3" panose="020B0300000000000000" pitchFamily="34" charset="-128"/>
                <a:ea typeface="Hiragino Sans GB W3" panose="020B0300000000000000" pitchFamily="34" charset="-128"/>
              </a:rPr>
              <a:t>2.1</a:t>
            </a:r>
            <a:r>
              <a:rPr kumimoji="1" lang="zh-TW" altLang="en-US" sz="1000" dirty="0">
                <a:latin typeface="Hiragino Sans GB W3" panose="020B0300000000000000" pitchFamily="34" charset="-128"/>
                <a:ea typeface="Hiragino Sans GB W3" panose="020B0300000000000000" pitchFamily="34" charset="-128"/>
              </a:rPr>
              <a:t>：華德法集群分析</a:t>
            </a:r>
            <a:r>
              <a:rPr kumimoji="1" lang="zh-CN" altLang="en-US" sz="1000" dirty="0">
                <a:latin typeface="Hiragino Sans GB W3" panose="020B0300000000000000" pitchFamily="34" charset="-128"/>
                <a:ea typeface="Hiragino Sans GB W3" panose="020B0300000000000000" pitchFamily="34" charset="-128"/>
              </a:rPr>
              <a:t>結果</a:t>
            </a:r>
            <a:endParaRPr kumimoji="1" lang="zh-TW" altLang="en-US" sz="1000" dirty="0">
              <a:latin typeface="Hiragino Sans GB W3" panose="020B0300000000000000" pitchFamily="34" charset="-128"/>
              <a:ea typeface="Hiragino Sans GB W3" panose="020B0300000000000000" pitchFamily="34" charset="-128"/>
            </a:endParaRPr>
          </a:p>
        </p:txBody>
      </p:sp>
      <p:sp>
        <p:nvSpPr>
          <p:cNvPr id="14" name="文字方塊 13">
            <a:extLst>
              <a:ext uri="{FF2B5EF4-FFF2-40B4-BE49-F238E27FC236}">
                <a16:creationId xmlns:a16="http://schemas.microsoft.com/office/drawing/2014/main" id="{A0D0FD40-39CA-3F40-ADA7-047FC83ABBFA}"/>
              </a:ext>
            </a:extLst>
          </p:cNvPr>
          <p:cNvSpPr txBox="1"/>
          <p:nvPr/>
        </p:nvSpPr>
        <p:spPr>
          <a:xfrm>
            <a:off x="3637008" y="10079665"/>
            <a:ext cx="285656"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8</a:t>
            </a:r>
            <a:endParaRPr kumimoji="1" lang="zh-TW" altLang="en-US" sz="1200" dirty="0">
              <a:latin typeface="Hiragino Sans GB W3" panose="020B0300000000000000" pitchFamily="34" charset="-128"/>
              <a:ea typeface="Hiragino Sans GB W3" panose="020B0300000000000000" pitchFamily="34" charset="-128"/>
            </a:endParaRPr>
          </a:p>
        </p:txBody>
      </p:sp>
      <p:pic>
        <p:nvPicPr>
          <p:cNvPr id="6" name="圖片 5">
            <a:extLst>
              <a:ext uri="{FF2B5EF4-FFF2-40B4-BE49-F238E27FC236}">
                <a16:creationId xmlns:a16="http://schemas.microsoft.com/office/drawing/2014/main" id="{9789CA00-3394-134F-A493-27F596DB4455}"/>
              </a:ext>
            </a:extLst>
          </p:cNvPr>
          <p:cNvPicPr>
            <a:picLocks noChangeAspect="1"/>
          </p:cNvPicPr>
          <p:nvPr/>
        </p:nvPicPr>
        <p:blipFill>
          <a:blip r:embed="rId2"/>
          <a:stretch>
            <a:fillRect/>
          </a:stretch>
        </p:blipFill>
        <p:spPr>
          <a:xfrm>
            <a:off x="1074735" y="4124026"/>
            <a:ext cx="5410200" cy="5232400"/>
          </a:xfrm>
          <a:prstGeom prst="rect">
            <a:avLst/>
          </a:prstGeom>
        </p:spPr>
      </p:pic>
    </p:spTree>
    <p:extLst>
      <p:ext uri="{BB962C8B-B14F-4D97-AF65-F5344CB8AC3E}">
        <p14:creationId xmlns:p14="http://schemas.microsoft.com/office/powerpoint/2010/main" val="88656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F9C522E-9C63-6B42-A5FD-0C2BA8296493}"/>
              </a:ext>
            </a:extLst>
          </p:cNvPr>
          <p:cNvSpPr txBox="1"/>
          <p:nvPr/>
        </p:nvSpPr>
        <p:spPr>
          <a:xfrm>
            <a:off x="671554" y="3795452"/>
            <a:ext cx="6216563" cy="265522"/>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表</a:t>
            </a:r>
            <a:r>
              <a:rPr kumimoji="1" lang="en-US" altLang="zh-TW" sz="1000" dirty="0">
                <a:latin typeface="Hiragino Sans GB W3" panose="020B0300000000000000" pitchFamily="34" charset="-128"/>
                <a:ea typeface="Hiragino Sans GB W3" panose="020B0300000000000000" pitchFamily="34" charset="-128"/>
              </a:rPr>
              <a:t>2.5</a:t>
            </a:r>
            <a:r>
              <a:rPr kumimoji="1" lang="zh-TW" altLang="en-US" sz="1000" dirty="0">
                <a:latin typeface="Hiragino Sans GB W3" panose="020B0300000000000000" pitchFamily="34" charset="-128"/>
                <a:ea typeface="Hiragino Sans GB W3" panose="020B0300000000000000" pitchFamily="34" charset="-128"/>
              </a:rPr>
              <a:t>：使用華德法分</a:t>
            </a:r>
            <a:r>
              <a:rPr kumimoji="1" lang="zh-CN" altLang="en-US" sz="1000" dirty="0">
                <a:latin typeface="Hiragino Sans GB W3" panose="020B0300000000000000" pitchFamily="34" charset="-128"/>
                <a:ea typeface="Hiragino Sans GB W3" panose="020B0300000000000000" pitchFamily="34" charset="-128"/>
              </a:rPr>
              <a:t>群結果</a:t>
            </a:r>
            <a:endParaRPr kumimoji="1" lang="zh-TW" altLang="en-US" sz="1000" dirty="0">
              <a:latin typeface="Hiragino Sans GB W3" panose="020B0300000000000000" pitchFamily="34" charset="-128"/>
              <a:ea typeface="Hiragino Sans GB W3" panose="020B0300000000000000" pitchFamily="34" charset="-128"/>
            </a:endParaRPr>
          </a:p>
        </p:txBody>
      </p:sp>
      <p:sp>
        <p:nvSpPr>
          <p:cNvPr id="3" name="文字方塊 2">
            <a:extLst>
              <a:ext uri="{FF2B5EF4-FFF2-40B4-BE49-F238E27FC236}">
                <a16:creationId xmlns:a16="http://schemas.microsoft.com/office/drawing/2014/main" id="{ECBF74C1-ED95-9B47-A479-B6066CD2EDBB}"/>
              </a:ext>
            </a:extLst>
          </p:cNvPr>
          <p:cNvSpPr txBox="1"/>
          <p:nvPr/>
        </p:nvSpPr>
        <p:spPr>
          <a:xfrm>
            <a:off x="671555" y="1082038"/>
            <a:ext cx="6216563" cy="1621662"/>
          </a:xfrm>
          <a:prstGeom prst="rect">
            <a:avLst/>
          </a:prstGeom>
          <a:noFill/>
        </p:spPr>
        <p:txBody>
          <a:bodyPr wrap="square" rtlCol="0">
            <a:spAutoFit/>
          </a:bodyPr>
          <a:lstStyle/>
          <a:p>
            <a:pPr algn="just">
              <a:lnSpc>
                <a:spcPct val="120000"/>
              </a:lnSpc>
            </a:pPr>
            <a:r>
              <a:rPr kumimoji="1" lang="zh-TW" altLang="en-US" sz="1200" dirty="0">
                <a:latin typeface="Hiragino Sans GB W3" panose="020B0300000000000000" pitchFamily="34" charset="-128"/>
                <a:ea typeface="Hiragino Sans GB W3" panose="020B0300000000000000" pitchFamily="34" charset="-128"/>
              </a:rPr>
              <a:t>（二）</a:t>
            </a:r>
            <a:r>
              <a:rPr kumimoji="1" lang="en-US" altLang="zh-TW" sz="1200" dirty="0">
                <a:latin typeface="Hiragino Sans GB W3" panose="020B0300000000000000" pitchFamily="34" charset="-128"/>
                <a:ea typeface="Hiragino Sans GB W3" panose="020B0300000000000000" pitchFamily="34" charset="-128"/>
              </a:rPr>
              <a:t>K-Means</a:t>
            </a:r>
            <a:r>
              <a:rPr kumimoji="1" lang="zh-CN" altLang="en-US" sz="1200" dirty="0">
                <a:latin typeface="Hiragino Sans GB W3" panose="020B0300000000000000" pitchFamily="34" charset="-128"/>
                <a:ea typeface="Hiragino Sans GB W3" panose="020B0300000000000000" pitchFamily="34" charset="-128"/>
              </a:rPr>
              <a:t>法</a:t>
            </a:r>
            <a:r>
              <a:rPr kumimoji="1" lang="zh-TW" altLang="en-US" sz="1200" dirty="0">
                <a:latin typeface="Hiragino Sans GB W3" panose="020B0300000000000000" pitchFamily="34" charset="-128"/>
                <a:ea typeface="Hiragino Sans GB W3" panose="020B0300000000000000" pitchFamily="34" charset="-128"/>
              </a:rPr>
              <a:t>集群分析</a:t>
            </a:r>
            <a:endParaRPr kumimoji="1" lang="en-US" altLang="zh-TW" sz="1200" dirty="0">
              <a:latin typeface="Hiragino Sans GB W3" panose="020B0300000000000000" pitchFamily="34" charset="-128"/>
              <a:ea typeface="Hiragino Sans GB W3" panose="020B0300000000000000" pitchFamily="34" charset="-128"/>
            </a:endParaRPr>
          </a:p>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使用</a:t>
            </a:r>
            <a:r>
              <a:rPr kumimoji="1" lang="en-US" altLang="zh-TW" sz="1200" dirty="0">
                <a:latin typeface="Hiragino Sans GB W3" panose="020B0300000000000000" pitchFamily="34" charset="-128"/>
                <a:ea typeface="Hiragino Sans GB W3" panose="020B0300000000000000" pitchFamily="34" charset="-128"/>
              </a:rPr>
              <a:t>K-Means</a:t>
            </a:r>
            <a:r>
              <a:rPr kumimoji="1" lang="zh-TW" altLang="en-US" sz="1200" dirty="0">
                <a:latin typeface="Hiragino Sans GB W3" panose="020B0300000000000000" pitchFamily="34" charset="-128"/>
                <a:ea typeface="Hiragino Sans GB W3" panose="020B0300000000000000" pitchFamily="34" charset="-128"/>
              </a:rPr>
              <a:t>法集群分群敘述資料及顧客分布表如下，可將顧客分成穩定小額消費客戶、穩定中額消費客戶、潛在流失高額消費客戶及潛在流失小額消費客戶四群，其中和華德法分析相同的是約</a:t>
            </a:r>
            <a:r>
              <a:rPr kumimoji="1" lang="en-US" altLang="zh-TW" sz="1200" dirty="0">
                <a:latin typeface="Hiragino Sans GB W3" panose="020B0300000000000000" pitchFamily="34" charset="-128"/>
                <a:ea typeface="Hiragino Sans GB W3" panose="020B0300000000000000" pitchFamily="34" charset="-128"/>
              </a:rPr>
              <a:t>9</a:t>
            </a:r>
            <a:r>
              <a:rPr kumimoji="1" lang="zh-CN" altLang="en-US" sz="1200" dirty="0">
                <a:latin typeface="Hiragino Sans GB W3" panose="020B0300000000000000" pitchFamily="34" charset="-128"/>
                <a:ea typeface="Hiragino Sans GB W3" panose="020B0300000000000000" pitchFamily="34" charset="-128"/>
              </a:rPr>
              <a:t>成的</a:t>
            </a:r>
            <a:r>
              <a:rPr kumimoji="1" lang="zh-TW" altLang="en-US" sz="1200" dirty="0">
                <a:latin typeface="Hiragino Sans GB W3" panose="020B0300000000000000" pitchFamily="34" charset="-128"/>
                <a:ea typeface="Hiragino Sans GB W3" panose="020B0300000000000000" pitchFamily="34" charset="-128"/>
              </a:rPr>
              <a:t>顧客屬於穩定消費型</a:t>
            </a:r>
            <a:r>
              <a:rPr kumimoji="1" lang="en-US" altLang="zh-TW" sz="1200" dirty="0">
                <a:latin typeface="Hiragino Sans GB W3" panose="020B0300000000000000" pitchFamily="34" charset="-128"/>
                <a:ea typeface="Hiragino Sans GB W3" panose="020B0300000000000000" pitchFamily="34" charset="-128"/>
              </a:rPr>
              <a:t>(</a:t>
            </a:r>
            <a:r>
              <a:rPr kumimoji="1" lang="zh-CN" altLang="en-US" sz="1200" dirty="0">
                <a:latin typeface="Hiragino Sans GB W3" panose="020B0300000000000000" pitchFamily="34" charset="-128"/>
                <a:ea typeface="Hiragino Sans GB W3" panose="020B0300000000000000" pitchFamily="34" charset="-128"/>
              </a:rPr>
              <a:t>第</a:t>
            </a:r>
            <a:r>
              <a:rPr kumimoji="1" lang="en-US" altLang="zh-CN" sz="1200" dirty="0">
                <a:latin typeface="Hiragino Sans GB W3" panose="020B0300000000000000" pitchFamily="34" charset="-128"/>
                <a:ea typeface="Hiragino Sans GB W3" panose="020B0300000000000000" pitchFamily="34" charset="-128"/>
              </a:rPr>
              <a:t>1</a:t>
            </a:r>
            <a:r>
              <a:rPr kumimoji="1" lang="zh-CN" altLang="en-US" sz="1200" dirty="0">
                <a:latin typeface="Hiragino Sans GB W3" panose="020B0300000000000000" pitchFamily="34" charset="-128"/>
                <a:ea typeface="Hiragino Sans GB W3" panose="020B0300000000000000" pitchFamily="34" charset="-128"/>
              </a:rPr>
              <a:t>、</a:t>
            </a:r>
            <a:r>
              <a:rPr kumimoji="1" lang="en-US" altLang="zh-CN" sz="1200" dirty="0">
                <a:latin typeface="Hiragino Sans GB W3" panose="020B0300000000000000" pitchFamily="34" charset="-128"/>
                <a:ea typeface="Hiragino Sans GB W3" panose="020B0300000000000000" pitchFamily="34" charset="-128"/>
              </a:rPr>
              <a:t>2</a:t>
            </a:r>
            <a:r>
              <a:rPr kumimoji="1" lang="zh-CN" altLang="en-US" sz="1200" dirty="0">
                <a:latin typeface="Hiragino Sans GB W3" panose="020B0300000000000000" pitchFamily="34" charset="-128"/>
                <a:ea typeface="Hiragino Sans GB W3" panose="020B0300000000000000" pitchFamily="34" charset="-128"/>
              </a:rPr>
              <a:t>群</a:t>
            </a:r>
            <a:r>
              <a:rPr kumimoji="1" lang="en-US" altLang="zh-TW" sz="1200" dirty="0">
                <a:latin typeface="Hiragino Sans GB W3" panose="020B0300000000000000" pitchFamily="34" charset="-128"/>
                <a:ea typeface="Hiragino Sans GB W3" panose="020B0300000000000000" pitchFamily="34" charset="-128"/>
              </a:rPr>
              <a:t>)</a:t>
            </a:r>
            <a:r>
              <a:rPr kumimoji="1" lang="zh-TW" altLang="en-US" sz="1200" dirty="0">
                <a:latin typeface="Hiragino Sans GB W3" panose="020B0300000000000000" pitchFamily="34" charset="-128"/>
                <a:ea typeface="Hiragino Sans GB W3" panose="020B0300000000000000" pitchFamily="34" charset="-128"/>
              </a:rPr>
              <a:t>的客戶；而</a:t>
            </a:r>
            <a:r>
              <a:rPr kumimoji="1" lang="en-US" altLang="zh-TW" sz="1200" dirty="0">
                <a:latin typeface="Hiragino Sans GB W3" panose="020B0300000000000000" pitchFamily="34" charset="-128"/>
                <a:ea typeface="Hiragino Sans GB W3" panose="020B0300000000000000" pitchFamily="34" charset="-128"/>
              </a:rPr>
              <a:t>K-Means</a:t>
            </a:r>
            <a:r>
              <a:rPr kumimoji="1" lang="zh-CN" altLang="en-US" sz="1200" dirty="0">
                <a:latin typeface="Hiragino Sans GB W3" panose="020B0300000000000000" pitchFamily="34" charset="-128"/>
                <a:ea typeface="Hiragino Sans GB W3" panose="020B0300000000000000" pitchFamily="34" charset="-128"/>
              </a:rPr>
              <a:t>不同於華德法之處在於</a:t>
            </a:r>
            <a:r>
              <a:rPr kumimoji="1" lang="en-US" altLang="zh-CN" sz="1200" dirty="0">
                <a:latin typeface="Hiragino Sans GB W3" panose="020B0300000000000000" pitchFamily="34" charset="-128"/>
                <a:ea typeface="Hiragino Sans GB W3" panose="020B0300000000000000" pitchFamily="34" charset="-128"/>
              </a:rPr>
              <a:t>K-Means</a:t>
            </a:r>
            <a:r>
              <a:rPr kumimoji="1" lang="zh-CN" altLang="en-US" sz="1200" dirty="0">
                <a:latin typeface="Hiragino Sans GB W3" panose="020B0300000000000000" pitchFamily="34" charset="-128"/>
                <a:ea typeface="Hiragino Sans GB W3" panose="020B0300000000000000" pitchFamily="34" charset="-128"/>
              </a:rPr>
              <a:t>法</a:t>
            </a:r>
            <a:r>
              <a:rPr kumimoji="1" lang="zh-TW" altLang="en-US" sz="1200" dirty="0">
                <a:latin typeface="Hiragino Sans GB W3" panose="020B0300000000000000" pitchFamily="34" charset="-128"/>
                <a:ea typeface="Hiragino Sans GB W3" panose="020B0300000000000000" pitchFamily="34" charset="-128"/>
              </a:rPr>
              <a:t>對於高額消費型客戶再進一步分析成潛在流失客戶</a:t>
            </a:r>
            <a:r>
              <a:rPr kumimoji="1" lang="en-US" altLang="zh-TW" sz="1200" dirty="0">
                <a:latin typeface="Hiragino Sans GB W3" panose="020B0300000000000000" pitchFamily="34" charset="-128"/>
                <a:ea typeface="Hiragino Sans GB W3" panose="020B0300000000000000" pitchFamily="34" charset="-128"/>
              </a:rPr>
              <a:t>(</a:t>
            </a:r>
            <a:r>
              <a:rPr kumimoji="1" lang="zh-CN" altLang="en-US" sz="1200" dirty="0">
                <a:latin typeface="Hiragino Sans GB W3" panose="020B0300000000000000" pitchFamily="34" charset="-128"/>
                <a:ea typeface="Hiragino Sans GB W3" panose="020B0300000000000000" pitchFamily="34" charset="-128"/>
              </a:rPr>
              <a:t>第</a:t>
            </a:r>
            <a:r>
              <a:rPr kumimoji="1" lang="en-US" altLang="zh-CN" sz="1200" dirty="0">
                <a:latin typeface="Hiragino Sans GB W3" panose="020B0300000000000000" pitchFamily="34" charset="-128"/>
                <a:ea typeface="Hiragino Sans GB W3" panose="020B0300000000000000" pitchFamily="34" charset="-128"/>
              </a:rPr>
              <a:t>3</a:t>
            </a:r>
            <a:r>
              <a:rPr kumimoji="1" lang="zh-CN" altLang="en-US" sz="1200" dirty="0">
                <a:latin typeface="Hiragino Sans GB W3" panose="020B0300000000000000" pitchFamily="34" charset="-128"/>
                <a:ea typeface="Hiragino Sans GB W3" panose="020B0300000000000000" pitchFamily="34" charset="-128"/>
              </a:rPr>
              <a:t>群</a:t>
            </a:r>
            <a:r>
              <a:rPr kumimoji="1" lang="en-US" altLang="zh-TW" sz="1200" dirty="0">
                <a:latin typeface="Hiragino Sans GB W3" panose="020B0300000000000000" pitchFamily="34" charset="-128"/>
                <a:ea typeface="Hiragino Sans GB W3" panose="020B0300000000000000" pitchFamily="34" charset="-128"/>
              </a:rPr>
              <a:t>)</a:t>
            </a:r>
            <a:r>
              <a:rPr kumimoji="1" lang="zh-TW" altLang="en-US" sz="1200" dirty="0">
                <a:latin typeface="Hiragino Sans GB W3" panose="020B0300000000000000" pitchFamily="34" charset="-128"/>
                <a:ea typeface="Hiragino Sans GB W3" panose="020B0300000000000000" pitchFamily="34" charset="-128"/>
              </a:rPr>
              <a:t>及穩定消費客戶</a:t>
            </a:r>
            <a:r>
              <a:rPr kumimoji="1" lang="en-US" altLang="zh-TW" sz="1200" dirty="0">
                <a:latin typeface="Hiragino Sans GB W3" panose="020B0300000000000000" pitchFamily="34" charset="-128"/>
                <a:ea typeface="Hiragino Sans GB W3" panose="020B0300000000000000" pitchFamily="34" charset="-128"/>
              </a:rPr>
              <a:t>(</a:t>
            </a:r>
            <a:r>
              <a:rPr kumimoji="1" lang="zh-CN" altLang="en-US" sz="1200" dirty="0">
                <a:latin typeface="Hiragino Sans GB W3" panose="020B0300000000000000" pitchFamily="34" charset="-128"/>
                <a:ea typeface="Hiragino Sans GB W3" panose="020B0300000000000000" pitchFamily="34" charset="-128"/>
              </a:rPr>
              <a:t>第</a:t>
            </a:r>
            <a:r>
              <a:rPr kumimoji="1" lang="en-US" altLang="zh-CN" sz="1200" dirty="0">
                <a:latin typeface="Hiragino Sans GB W3" panose="020B0300000000000000" pitchFamily="34" charset="-128"/>
                <a:ea typeface="Hiragino Sans GB W3" panose="020B0300000000000000" pitchFamily="34" charset="-128"/>
              </a:rPr>
              <a:t>2</a:t>
            </a:r>
            <a:r>
              <a:rPr kumimoji="1" lang="zh-CN" altLang="en-US" sz="1200" dirty="0">
                <a:latin typeface="Hiragino Sans GB W3" panose="020B0300000000000000" pitchFamily="34" charset="-128"/>
                <a:ea typeface="Hiragino Sans GB W3" panose="020B0300000000000000" pitchFamily="34" charset="-128"/>
              </a:rPr>
              <a:t>群</a:t>
            </a:r>
            <a:r>
              <a:rPr kumimoji="1" lang="en-US" altLang="zh-TW" sz="1200" dirty="0">
                <a:latin typeface="Hiragino Sans GB W3" panose="020B0300000000000000" pitchFamily="34" charset="-128"/>
                <a:ea typeface="Hiragino Sans GB W3" panose="020B0300000000000000" pitchFamily="34" charset="-128"/>
              </a:rPr>
              <a:t>)</a:t>
            </a:r>
            <a:r>
              <a:rPr kumimoji="1" lang="zh-CN" altLang="en-US" sz="1200" dirty="0">
                <a:latin typeface="Hiragino Sans GB W3" panose="020B0300000000000000" pitchFamily="34" charset="-128"/>
                <a:ea typeface="Hiragino Sans GB W3" panose="020B0300000000000000" pitchFamily="34" charset="-128"/>
              </a:rPr>
              <a:t>兩類</a:t>
            </a:r>
            <a:r>
              <a:rPr kumimoji="1" lang="zh-TW" altLang="en-US" sz="1200" dirty="0">
                <a:latin typeface="Hiragino Sans GB W3" panose="020B0300000000000000" pitchFamily="34" charset="-128"/>
                <a:ea typeface="Hiragino Sans GB W3" panose="020B0300000000000000" pitchFamily="34" charset="-128"/>
              </a:rPr>
              <a:t>，</a:t>
            </a:r>
            <a:r>
              <a:rPr kumimoji="1" lang="zh-CN" altLang="en-US" sz="1200" dirty="0">
                <a:latin typeface="Hiragino Sans GB W3" panose="020B0300000000000000" pitchFamily="34" charset="-128"/>
                <a:ea typeface="Hiragino Sans GB W3" panose="020B0300000000000000" pitchFamily="34" charset="-128"/>
              </a:rPr>
              <a:t>也需特別注意</a:t>
            </a:r>
            <a:r>
              <a:rPr kumimoji="1" lang="zh-TW" altLang="en-US" sz="1200" dirty="0">
                <a:latin typeface="Hiragino Sans GB W3" panose="020B0300000000000000" pitchFamily="34" charset="-128"/>
                <a:ea typeface="Hiragino Sans GB W3" panose="020B0300000000000000" pitchFamily="34" charset="-128"/>
              </a:rPr>
              <a:t>潛在流失高額消費客戶雖屬少數，但消費金額極高，因此應特別注意其流失的可能性。</a:t>
            </a:r>
            <a:endParaRPr kumimoji="1" lang="en-US" altLang="zh-CN" sz="1200" dirty="0">
              <a:latin typeface="Hiragino Sans GB W3" panose="020B0300000000000000" pitchFamily="34" charset="-128"/>
              <a:ea typeface="Hiragino Sans GB W3" panose="020B0300000000000000" pitchFamily="34" charset="-128"/>
            </a:endParaRPr>
          </a:p>
        </p:txBody>
      </p:sp>
      <p:sp>
        <p:nvSpPr>
          <p:cNvPr id="9" name="文字方塊 8">
            <a:extLst>
              <a:ext uri="{FF2B5EF4-FFF2-40B4-BE49-F238E27FC236}">
                <a16:creationId xmlns:a16="http://schemas.microsoft.com/office/drawing/2014/main" id="{83BAD725-660E-0843-9BD3-3317670A4BDA}"/>
              </a:ext>
            </a:extLst>
          </p:cNvPr>
          <p:cNvSpPr txBox="1"/>
          <p:nvPr/>
        </p:nvSpPr>
        <p:spPr>
          <a:xfrm>
            <a:off x="671554" y="9344253"/>
            <a:ext cx="6216563" cy="265522"/>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圖</a:t>
            </a:r>
            <a:r>
              <a:rPr kumimoji="1" lang="en-US" altLang="zh-TW" sz="1000" dirty="0">
                <a:latin typeface="Hiragino Sans GB W3" panose="020B0300000000000000" pitchFamily="34" charset="-128"/>
                <a:ea typeface="Hiragino Sans GB W3" panose="020B0300000000000000" pitchFamily="34" charset="-128"/>
              </a:rPr>
              <a:t>2.2</a:t>
            </a:r>
            <a:r>
              <a:rPr kumimoji="1" lang="zh-TW" altLang="en-US" sz="1000" dirty="0">
                <a:latin typeface="Hiragino Sans GB W3" panose="020B0300000000000000" pitchFamily="34" charset="-128"/>
                <a:ea typeface="Hiragino Sans GB W3" panose="020B0300000000000000" pitchFamily="34" charset="-128"/>
              </a:rPr>
              <a:t>：</a:t>
            </a:r>
            <a:r>
              <a:rPr kumimoji="1" lang="en-US" altLang="zh-TW" sz="1000" dirty="0">
                <a:latin typeface="Hiragino Sans GB W3" panose="020B0300000000000000" pitchFamily="34" charset="-128"/>
                <a:ea typeface="Hiragino Sans GB W3" panose="020B0300000000000000" pitchFamily="34" charset="-128"/>
              </a:rPr>
              <a:t>K-Means</a:t>
            </a:r>
            <a:r>
              <a:rPr kumimoji="1" lang="zh-CN" altLang="en-US" sz="1000" dirty="0">
                <a:latin typeface="Hiragino Sans GB W3" panose="020B0300000000000000" pitchFamily="34" charset="-128"/>
                <a:ea typeface="Hiragino Sans GB W3" panose="020B0300000000000000" pitchFamily="34" charset="-128"/>
              </a:rPr>
              <a:t>法</a:t>
            </a:r>
            <a:r>
              <a:rPr kumimoji="1" lang="zh-TW" altLang="en-US" sz="1000" dirty="0">
                <a:latin typeface="Hiragino Sans GB W3" panose="020B0300000000000000" pitchFamily="34" charset="-128"/>
                <a:ea typeface="Hiragino Sans GB W3" panose="020B0300000000000000" pitchFamily="34" charset="-128"/>
              </a:rPr>
              <a:t>集群分析</a:t>
            </a:r>
            <a:r>
              <a:rPr kumimoji="1" lang="zh-CN" altLang="en-US" sz="1000" dirty="0">
                <a:latin typeface="Hiragino Sans GB W3" panose="020B0300000000000000" pitchFamily="34" charset="-128"/>
                <a:ea typeface="Hiragino Sans GB W3" panose="020B0300000000000000" pitchFamily="34" charset="-128"/>
              </a:rPr>
              <a:t>結果</a:t>
            </a:r>
            <a:endParaRPr kumimoji="1" lang="zh-TW" altLang="en-US" sz="1000" dirty="0">
              <a:latin typeface="Hiragino Sans GB W3" panose="020B0300000000000000" pitchFamily="34" charset="-128"/>
              <a:ea typeface="Hiragino Sans GB W3" panose="020B0300000000000000" pitchFamily="34" charset="-128"/>
            </a:endParaRPr>
          </a:p>
        </p:txBody>
      </p:sp>
      <p:sp>
        <p:nvSpPr>
          <p:cNvPr id="10" name="文字方塊 9">
            <a:extLst>
              <a:ext uri="{FF2B5EF4-FFF2-40B4-BE49-F238E27FC236}">
                <a16:creationId xmlns:a16="http://schemas.microsoft.com/office/drawing/2014/main" id="{699508CA-FA30-EB44-AEFD-C8341B897958}"/>
              </a:ext>
            </a:extLst>
          </p:cNvPr>
          <p:cNvSpPr txBox="1"/>
          <p:nvPr/>
        </p:nvSpPr>
        <p:spPr>
          <a:xfrm>
            <a:off x="3637008" y="10079665"/>
            <a:ext cx="285656"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9</a:t>
            </a:r>
            <a:endParaRPr kumimoji="1" lang="zh-TW" altLang="en-US" sz="1200" dirty="0">
              <a:latin typeface="Hiragino Sans GB W3" panose="020B0300000000000000" pitchFamily="34" charset="-128"/>
              <a:ea typeface="Hiragino Sans GB W3" panose="020B0300000000000000" pitchFamily="34" charset="-128"/>
            </a:endParaRPr>
          </a:p>
        </p:txBody>
      </p:sp>
      <p:pic>
        <p:nvPicPr>
          <p:cNvPr id="4" name="圖片 3">
            <a:extLst>
              <a:ext uri="{FF2B5EF4-FFF2-40B4-BE49-F238E27FC236}">
                <a16:creationId xmlns:a16="http://schemas.microsoft.com/office/drawing/2014/main" id="{62B658FF-1B13-E54C-9265-02E01934714F}"/>
              </a:ext>
            </a:extLst>
          </p:cNvPr>
          <p:cNvPicPr>
            <a:picLocks noChangeAspect="1"/>
          </p:cNvPicPr>
          <p:nvPr/>
        </p:nvPicPr>
        <p:blipFill>
          <a:blip r:embed="rId2"/>
          <a:stretch>
            <a:fillRect/>
          </a:stretch>
        </p:blipFill>
        <p:spPr>
          <a:xfrm>
            <a:off x="1074735" y="4124026"/>
            <a:ext cx="5410200" cy="5232400"/>
          </a:xfrm>
          <a:prstGeom prst="rect">
            <a:avLst/>
          </a:prstGeom>
        </p:spPr>
      </p:pic>
      <p:graphicFrame>
        <p:nvGraphicFramePr>
          <p:cNvPr id="14" name="表格 13">
            <a:extLst>
              <a:ext uri="{FF2B5EF4-FFF2-40B4-BE49-F238E27FC236}">
                <a16:creationId xmlns:a16="http://schemas.microsoft.com/office/drawing/2014/main" id="{504E0C87-570E-E742-A1D7-1495F13AEFCE}"/>
              </a:ext>
            </a:extLst>
          </p:cNvPr>
          <p:cNvGraphicFramePr>
            <a:graphicFrameLocks noGrp="1"/>
          </p:cNvGraphicFramePr>
          <p:nvPr>
            <p:extLst>
              <p:ext uri="{D42A27DB-BD31-4B8C-83A1-F6EECF244321}">
                <p14:modId xmlns:p14="http://schemas.microsoft.com/office/powerpoint/2010/main" val="2024534831"/>
              </p:ext>
            </p:extLst>
          </p:nvPr>
        </p:nvGraphicFramePr>
        <p:xfrm>
          <a:off x="671554" y="2703700"/>
          <a:ext cx="6216563" cy="1028700"/>
        </p:xfrm>
        <a:graphic>
          <a:graphicData uri="http://schemas.openxmlformats.org/drawingml/2006/table">
            <a:tbl>
              <a:tblPr/>
              <a:tblGrid>
                <a:gridCol w="324681">
                  <a:extLst>
                    <a:ext uri="{9D8B030D-6E8A-4147-A177-3AD203B41FA5}">
                      <a16:colId xmlns:a16="http://schemas.microsoft.com/office/drawing/2014/main" val="2258740632"/>
                    </a:ext>
                  </a:extLst>
                </a:gridCol>
                <a:gridCol w="1623406">
                  <a:extLst>
                    <a:ext uri="{9D8B030D-6E8A-4147-A177-3AD203B41FA5}">
                      <a16:colId xmlns:a16="http://schemas.microsoft.com/office/drawing/2014/main" val="856469257"/>
                    </a:ext>
                  </a:extLst>
                </a:gridCol>
                <a:gridCol w="558451">
                  <a:extLst>
                    <a:ext uri="{9D8B030D-6E8A-4147-A177-3AD203B41FA5}">
                      <a16:colId xmlns:a16="http://schemas.microsoft.com/office/drawing/2014/main" val="3850051124"/>
                    </a:ext>
                  </a:extLst>
                </a:gridCol>
                <a:gridCol w="1627735">
                  <a:extLst>
                    <a:ext uri="{9D8B030D-6E8A-4147-A177-3AD203B41FA5}">
                      <a16:colId xmlns:a16="http://schemas.microsoft.com/office/drawing/2014/main" val="2502369680"/>
                    </a:ext>
                  </a:extLst>
                </a:gridCol>
                <a:gridCol w="1181840">
                  <a:extLst>
                    <a:ext uri="{9D8B030D-6E8A-4147-A177-3AD203B41FA5}">
                      <a16:colId xmlns:a16="http://schemas.microsoft.com/office/drawing/2014/main" val="3402036839"/>
                    </a:ext>
                  </a:extLst>
                </a:gridCol>
                <a:gridCol w="900450">
                  <a:extLst>
                    <a:ext uri="{9D8B030D-6E8A-4147-A177-3AD203B41FA5}">
                      <a16:colId xmlns:a16="http://schemas.microsoft.com/office/drawing/2014/main" val="352438906"/>
                    </a:ext>
                  </a:extLst>
                </a:gridCol>
              </a:tblGrid>
              <a:tr h="215900">
                <a:tc gridSpan="2">
                  <a:txBody>
                    <a:bodyPr/>
                    <a:lstStyle/>
                    <a:p>
                      <a:pPr algn="ctr" rtl="0"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分群結果</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zh-TW" altLang="en-US"/>
                    </a:p>
                  </a:txBody>
                  <a:tcPr/>
                </a:tc>
                <a:tc>
                  <a:txBody>
                    <a:bodyPr/>
                    <a:lstStyle/>
                    <a:p>
                      <a:pPr algn="ctr" rtl="0"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樣本數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zh-TW" altLang="en-US" sz="1000" b="1" i="0" u="none" strike="noStrike">
                          <a:solidFill>
                            <a:srgbClr val="000000"/>
                          </a:solidFill>
                          <a:effectLst/>
                          <a:latin typeface="冬青黑体简体中文 W3" panose="020B0300000000000000" pitchFamily="34" charset="-128"/>
                          <a:ea typeface="冬青黑体简体中文 W3" panose="020B0300000000000000" pitchFamily="34" charset="-128"/>
                        </a:rPr>
                        <a:t>平均購買間隔天數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平均購買金額</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樣本比例</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827086722"/>
                  </a:ext>
                </a:extLst>
              </a:tr>
              <a:tr h="203200">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l" rtl="0"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穩定小額消費客戶</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138</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70.21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1,794.58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80.23%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595449410"/>
                  </a:ext>
                </a:extLst>
              </a:tr>
              <a:tr h="203200">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l" rtl="0"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穩定高額消費客戶</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96.16</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7,030.24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12.79%</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129778658"/>
                  </a:ext>
                </a:extLst>
              </a:tr>
              <a:tr h="203200">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l" rtl="0"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潛在流失高額消費客戶</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552.00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rtl="0"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14,754.50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0.58%</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591277051"/>
                  </a:ext>
                </a:extLst>
              </a:tr>
              <a:tr h="203200">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rtl="0"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潛在流失小額消費客戶</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377.68</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1,470.97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6.40%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167272207"/>
                  </a:ext>
                </a:extLst>
              </a:tr>
            </a:tbl>
          </a:graphicData>
        </a:graphic>
      </p:graphicFrame>
    </p:spTree>
    <p:extLst>
      <p:ext uri="{BB962C8B-B14F-4D97-AF65-F5344CB8AC3E}">
        <p14:creationId xmlns:p14="http://schemas.microsoft.com/office/powerpoint/2010/main" val="1639595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EC9C24A2-065D-D745-9B58-D609098F547D}"/>
              </a:ext>
            </a:extLst>
          </p:cNvPr>
          <p:cNvSpPr txBox="1"/>
          <p:nvPr/>
        </p:nvSpPr>
        <p:spPr>
          <a:xfrm>
            <a:off x="671555" y="1081869"/>
            <a:ext cx="2109873" cy="338554"/>
          </a:xfrm>
          <a:prstGeom prst="rect">
            <a:avLst/>
          </a:prstGeom>
          <a:noFill/>
        </p:spPr>
        <p:txBody>
          <a:bodyPr wrap="none" rtlCol="0">
            <a:spAutoFit/>
          </a:bodyPr>
          <a:lstStyle/>
          <a:p>
            <a:r>
              <a:rPr kumimoji="1" lang="en-US" altLang="zh-CN" sz="1600" b="1" u="sng" dirty="0">
                <a:latin typeface="Hiragino Sans GB W6" panose="020B0300000000000000" pitchFamily="34" charset="-128"/>
                <a:ea typeface="Hiragino Sans GB W6" panose="020B0300000000000000" pitchFamily="34" charset="-128"/>
              </a:rPr>
              <a:t>3  </a:t>
            </a:r>
            <a:r>
              <a:rPr kumimoji="1" lang="zh-CN" altLang="en-US" sz="1600" b="1" u="sng" dirty="0">
                <a:latin typeface="Hiragino Sans GB W6" panose="020B0300000000000000" pitchFamily="34" charset="-128"/>
                <a:ea typeface="Hiragino Sans GB W6" panose="020B0300000000000000" pitchFamily="34" charset="-128"/>
              </a:rPr>
              <a:t>顧客動態行為分析</a:t>
            </a:r>
            <a:endParaRPr kumimoji="1" lang="zh-TW" altLang="en-US" sz="1600" b="1" u="sng" dirty="0">
              <a:latin typeface="Hiragino Sans GB W6" panose="020B0300000000000000" pitchFamily="34" charset="-128"/>
              <a:ea typeface="Hiragino Sans GB W6" panose="020B0300000000000000" pitchFamily="34" charset="-128"/>
            </a:endParaRPr>
          </a:p>
        </p:txBody>
      </p:sp>
      <p:sp>
        <p:nvSpPr>
          <p:cNvPr id="3" name="文字方塊 2">
            <a:extLst>
              <a:ext uri="{FF2B5EF4-FFF2-40B4-BE49-F238E27FC236}">
                <a16:creationId xmlns:a16="http://schemas.microsoft.com/office/drawing/2014/main" id="{8794C434-8CAA-3C4B-AB32-26777A781BBE}"/>
              </a:ext>
            </a:extLst>
          </p:cNvPr>
          <p:cNvSpPr txBox="1"/>
          <p:nvPr/>
        </p:nvSpPr>
        <p:spPr>
          <a:xfrm>
            <a:off x="671555" y="1622691"/>
            <a:ext cx="6216563" cy="1178464"/>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將</a:t>
            </a:r>
            <a:r>
              <a:rPr kumimoji="1" lang="zh-CN" altLang="en-US" sz="1200" dirty="0">
                <a:latin typeface="Hiragino Sans GB W3" panose="020B0300000000000000" pitchFamily="34" charset="-128"/>
                <a:ea typeface="Hiragino Sans GB W3" panose="020B0300000000000000" pitchFamily="34" charset="-128"/>
              </a:rPr>
              <a:t>樣本資料的顧客的靜態資料進行分析及分群後，其消費行為的異質性已經可以明顯區分，然而除了不同顧客間的異質性外，同一名顧客也可能隨著時間有不同的消費行為，因此在本節將會對於顧客的消費行為動態性進行深度的分析。本節將會先以衡量動態性最廣為人知的指標</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指標衡量每一名顧客消費的趨勢，再運用</a:t>
            </a:r>
            <a:r>
              <a:rPr kumimoji="1" lang="en-US" altLang="zh-CN" sz="1200" dirty="0">
                <a:latin typeface="Hiragino Sans GB W3" panose="020B0300000000000000" pitchFamily="34" charset="-128"/>
                <a:ea typeface="Hiragino Sans GB W3" panose="020B0300000000000000" pitchFamily="34" charset="-128"/>
              </a:rPr>
              <a:t>CRI</a:t>
            </a:r>
            <a:r>
              <a:rPr kumimoji="1" lang="zh-CN" altLang="en-US" sz="1200" dirty="0">
                <a:latin typeface="Hiragino Sans GB W3" panose="020B0300000000000000" pitchFamily="34" charset="-128"/>
                <a:ea typeface="Hiragino Sans GB W3" panose="020B0300000000000000" pitchFamily="34" charset="-128"/>
              </a:rPr>
              <a:t>指標分析顧客消費的穩定性，</a:t>
            </a:r>
            <a:r>
              <a:rPr kumimoji="1" lang="zh-TW" altLang="en-US" sz="1200" dirty="0">
                <a:latin typeface="Hiragino Sans GB W3" panose="020B0300000000000000" pitchFamily="34" charset="-128"/>
                <a:ea typeface="Hiragino Sans GB W3" panose="020B0300000000000000" pitchFamily="34" charset="-128"/>
              </a:rPr>
              <a:t>最後再依每一位顧客的</a:t>
            </a:r>
            <a:r>
              <a:rPr kumimoji="1" lang="en-US" altLang="zh-TW"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值及結合平均消費金額將顧客</a:t>
            </a:r>
            <a:r>
              <a:rPr kumimoji="1" lang="zh-TW" altLang="en-US" sz="1200" dirty="0">
                <a:latin typeface="Hiragino Sans GB W3" panose="020B0300000000000000" pitchFamily="34" charset="-128"/>
                <a:ea typeface="Hiragino Sans GB W3" panose="020B0300000000000000" pitchFamily="34" charset="-128"/>
              </a:rPr>
              <a:t>分群。</a:t>
            </a:r>
          </a:p>
        </p:txBody>
      </p:sp>
      <p:sp>
        <p:nvSpPr>
          <p:cNvPr id="4" name="文字方塊 3">
            <a:extLst>
              <a:ext uri="{FF2B5EF4-FFF2-40B4-BE49-F238E27FC236}">
                <a16:creationId xmlns:a16="http://schemas.microsoft.com/office/drawing/2014/main" id="{5854EA7D-620F-A747-BA11-701F5A4527CD}"/>
              </a:ext>
            </a:extLst>
          </p:cNvPr>
          <p:cNvSpPr txBox="1"/>
          <p:nvPr/>
        </p:nvSpPr>
        <p:spPr>
          <a:xfrm>
            <a:off x="671555" y="3003423"/>
            <a:ext cx="2044149" cy="307777"/>
          </a:xfrm>
          <a:prstGeom prst="rect">
            <a:avLst/>
          </a:prstGeom>
          <a:noFill/>
        </p:spPr>
        <p:txBody>
          <a:bodyPr wrap="none" rtlCol="0">
            <a:spAutoFit/>
          </a:bodyPr>
          <a:lstStyle/>
          <a:p>
            <a:r>
              <a:rPr kumimoji="1" lang="en-US" altLang="zh-CN" sz="1400" b="1" dirty="0">
                <a:latin typeface="Hiragino Sans GB W6" panose="020B0300000000000000" pitchFamily="34" charset="-128"/>
                <a:ea typeface="Hiragino Sans GB W6" panose="020B0300000000000000" pitchFamily="34" charset="-128"/>
              </a:rPr>
              <a:t>3.1  </a:t>
            </a:r>
            <a:r>
              <a:rPr kumimoji="1" lang="zh-TW" altLang="en-US" sz="1400" b="1" dirty="0">
                <a:latin typeface="Hiragino Sans GB W6" panose="020B0300000000000000" pitchFamily="34" charset="-128"/>
                <a:ea typeface="Hiragino Sans GB W6" panose="020B0300000000000000" pitchFamily="34" charset="-128"/>
              </a:rPr>
              <a:t>活躍度分析與分群</a:t>
            </a:r>
          </a:p>
        </p:txBody>
      </p:sp>
      <p:sp>
        <p:nvSpPr>
          <p:cNvPr id="5" name="文字方塊 4">
            <a:extLst>
              <a:ext uri="{FF2B5EF4-FFF2-40B4-BE49-F238E27FC236}">
                <a16:creationId xmlns:a16="http://schemas.microsoft.com/office/drawing/2014/main" id="{3548A7DA-0CEF-014F-81E6-EC7BDE369CCE}"/>
              </a:ext>
            </a:extLst>
          </p:cNvPr>
          <p:cNvSpPr txBox="1"/>
          <p:nvPr/>
        </p:nvSpPr>
        <p:spPr>
          <a:xfrm>
            <a:off x="671555" y="3311200"/>
            <a:ext cx="6216563" cy="1843262"/>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在</a:t>
            </a:r>
            <a:r>
              <a:rPr kumimoji="1" lang="zh-TW" altLang="en-US" sz="1200" dirty="0">
                <a:latin typeface="Hiragino Sans GB W3" panose="020B0300000000000000" pitchFamily="34" charset="-128"/>
                <a:ea typeface="Hiragino Sans GB W3" panose="020B0300000000000000" pitchFamily="34" charset="-128"/>
              </a:rPr>
              <a:t>計算</a:t>
            </a:r>
            <a:r>
              <a:rPr kumimoji="1" lang="zh-CN" altLang="en-US" sz="1200" dirty="0">
                <a:latin typeface="Hiragino Sans GB W3" panose="020B0300000000000000" pitchFamily="34" charset="-128"/>
                <a:ea typeface="Hiragino Sans GB W3" panose="020B0300000000000000" pitchFamily="34" charset="-128"/>
              </a:rPr>
              <a:t>平均購買期間時，是用第一次消費日期和最近一次消費日期的差距為分子、</a:t>
            </a:r>
            <a:r>
              <a:rPr kumimoji="1" lang="en-US" altLang="zh-CN" sz="1200" dirty="0">
                <a:latin typeface="Hiragino Sans GB W3" panose="020B0300000000000000" pitchFamily="34" charset="-128"/>
                <a:ea typeface="Hiragino Sans GB W3" panose="020B0300000000000000" pitchFamily="34" charset="-128"/>
              </a:rPr>
              <a:t>(</a:t>
            </a:r>
            <a:r>
              <a:rPr kumimoji="1" lang="zh-CN" altLang="en-US" sz="1200" dirty="0">
                <a:latin typeface="Hiragino Sans GB W3" panose="020B0300000000000000" pitchFamily="34" charset="-128"/>
                <a:ea typeface="Hiragino Sans GB W3" panose="020B0300000000000000" pitchFamily="34" charset="-128"/>
              </a:rPr>
              <a:t>購買次數</a:t>
            </a:r>
            <a:r>
              <a:rPr kumimoji="1" lang="en-US" altLang="zh-CN" sz="1200" dirty="0">
                <a:latin typeface="Hiragino Sans GB W3" panose="020B0300000000000000" pitchFamily="34" charset="-128"/>
                <a:ea typeface="Hiragino Sans GB W3" panose="020B0300000000000000" pitchFamily="34" charset="-128"/>
              </a:rPr>
              <a:t>−1)</a:t>
            </a:r>
            <a:r>
              <a:rPr kumimoji="1" lang="zh-CN" altLang="en-US" sz="1200" dirty="0">
                <a:latin typeface="Hiragino Sans GB W3" panose="020B0300000000000000" pitchFamily="34" charset="-128"/>
                <a:ea typeface="Hiragino Sans GB W3" panose="020B0300000000000000" pitchFamily="34" charset="-128"/>
              </a:rPr>
              <a:t>為分母，雖然這個計算方式十分方便且也有一定的參考價值，然而卻忽略的中間每一次消費間隔的天數，便忽視的顧客消費的動態性。如以下</a:t>
            </a:r>
            <a:r>
              <a:rPr kumimoji="1" lang="en-US" altLang="zh-CN" sz="1200" dirty="0">
                <a:latin typeface="Hiragino Sans GB W3" panose="020B0300000000000000" pitchFamily="34" charset="-128"/>
                <a:ea typeface="Hiragino Sans GB W3" panose="020B0300000000000000" pitchFamily="34" charset="-128"/>
              </a:rPr>
              <a:t>ABC</a:t>
            </a:r>
            <a:r>
              <a:rPr kumimoji="1" lang="zh-CN" altLang="en-US" sz="1200" dirty="0">
                <a:latin typeface="Hiragino Sans GB W3" panose="020B0300000000000000" pitchFamily="34" charset="-128"/>
                <a:ea typeface="Hiragino Sans GB W3" panose="020B0300000000000000" pitchFamily="34" charset="-128"/>
              </a:rPr>
              <a:t>三的顧客，雖然其</a:t>
            </a:r>
            <a:r>
              <a:rPr kumimoji="1" lang="en-US" altLang="zh-CN" sz="1200" dirty="0">
                <a:latin typeface="Hiragino Sans GB W3" panose="020B0300000000000000" pitchFamily="34" charset="-128"/>
                <a:ea typeface="Hiragino Sans GB W3" panose="020B0300000000000000" pitchFamily="34" charset="-128"/>
              </a:rPr>
              <a:t>MLE</a:t>
            </a:r>
            <a:r>
              <a:rPr kumimoji="1" lang="zh-CN" altLang="en-US" sz="1200" dirty="0">
                <a:latin typeface="Hiragino Sans GB W3" panose="020B0300000000000000" pitchFamily="34" charset="-128"/>
                <a:ea typeface="Hiragino Sans GB W3" panose="020B0300000000000000" pitchFamily="34" charset="-128"/>
              </a:rPr>
              <a:t>的計算結果相同，但很明顯三者的消費動態性有所不同，</a:t>
            </a:r>
            <a:r>
              <a:rPr kumimoji="1" lang="en-US" altLang="zh-CN" sz="1200" dirty="0">
                <a:latin typeface="Hiragino Sans GB W3" panose="020B0300000000000000" pitchFamily="34" charset="-128"/>
                <a:ea typeface="Hiragino Sans GB W3" panose="020B0300000000000000" pitchFamily="34" charset="-128"/>
              </a:rPr>
              <a:t>A</a:t>
            </a:r>
            <a:r>
              <a:rPr kumimoji="1" lang="zh-CN" altLang="en-US" sz="1200" dirty="0">
                <a:latin typeface="Hiragino Sans GB W3" panose="020B0300000000000000" pitchFamily="34" charset="-128"/>
                <a:ea typeface="Hiragino Sans GB W3" panose="020B0300000000000000" pitchFamily="34" charset="-128"/>
              </a:rPr>
              <a:t>顧客的消費頻率越來越低、</a:t>
            </a:r>
            <a:r>
              <a:rPr kumimoji="1" lang="en-US" altLang="zh-CN" sz="1200" dirty="0">
                <a:latin typeface="Hiragino Sans GB W3" panose="020B0300000000000000" pitchFamily="34" charset="-128"/>
                <a:ea typeface="Hiragino Sans GB W3" panose="020B0300000000000000" pitchFamily="34" charset="-128"/>
              </a:rPr>
              <a:t>B</a:t>
            </a:r>
            <a:r>
              <a:rPr kumimoji="1" lang="zh-CN" altLang="en-US" sz="1200" dirty="0">
                <a:latin typeface="Hiragino Sans GB W3" panose="020B0300000000000000" pitchFamily="34" charset="-128"/>
                <a:ea typeface="Hiragino Sans GB W3" panose="020B0300000000000000" pitchFamily="34" charset="-128"/>
              </a:rPr>
              <a:t>顧客的消費頻率固定，而</a:t>
            </a:r>
            <a:r>
              <a:rPr kumimoji="1" lang="en-US" altLang="zh-CN" sz="1200" dirty="0">
                <a:latin typeface="Hiragino Sans GB W3" panose="020B0300000000000000" pitchFamily="34" charset="-128"/>
                <a:ea typeface="Hiragino Sans GB W3" panose="020B0300000000000000" pitchFamily="34" charset="-128"/>
              </a:rPr>
              <a:t>C</a:t>
            </a:r>
            <a:r>
              <a:rPr kumimoji="1" lang="zh-CN" altLang="en-US" sz="1200" dirty="0">
                <a:latin typeface="Hiragino Sans GB W3" panose="020B0300000000000000" pitchFamily="34" charset="-128"/>
                <a:ea typeface="Hiragino Sans GB W3" panose="020B0300000000000000" pitchFamily="34" charset="-128"/>
              </a:rPr>
              <a:t>顧客的消費頻率越來越高，但在計算</a:t>
            </a:r>
            <a:r>
              <a:rPr kumimoji="1" lang="en-US" altLang="zh-CN" sz="1200" dirty="0">
                <a:latin typeface="Hiragino Sans GB W3" panose="020B0300000000000000" pitchFamily="34" charset="-128"/>
                <a:ea typeface="Hiragino Sans GB W3" panose="020B0300000000000000" pitchFamily="34" charset="-128"/>
              </a:rPr>
              <a:t>RFM</a:t>
            </a:r>
            <a:r>
              <a:rPr kumimoji="1" lang="zh-CN" altLang="en-US" sz="1200" dirty="0">
                <a:latin typeface="Hiragino Sans GB W3" panose="020B0300000000000000" pitchFamily="34" charset="-128"/>
                <a:ea typeface="Hiragino Sans GB W3" panose="020B0300000000000000" pitchFamily="34" charset="-128"/>
              </a:rPr>
              <a:t>值時，三者的計算結果卻完全相同，便無法明確的區分差者的差異，制定不同的消費決策。因此我們將引進加權平均購買期間</a:t>
            </a:r>
            <a:r>
              <a:rPr kumimoji="1" lang="en-US" altLang="zh-CN" sz="1200" dirty="0">
                <a:latin typeface="Hiragino Sans GB W3" panose="020B0300000000000000" pitchFamily="34" charset="-128"/>
                <a:ea typeface="Hiragino Sans GB W3" panose="020B0300000000000000" pitchFamily="34" charset="-128"/>
              </a:rPr>
              <a:t>(WMLE)</a:t>
            </a:r>
            <a:r>
              <a:rPr kumimoji="1" lang="zh-CN" altLang="en-US" sz="1200" dirty="0">
                <a:latin typeface="Hiragino Sans GB W3" panose="020B0300000000000000" pitchFamily="34" charset="-128"/>
                <a:ea typeface="Hiragino Sans GB W3" panose="020B0300000000000000" pitchFamily="34" charset="-128"/>
              </a:rPr>
              <a:t>的概念，為客戶的消費趨勢進行分析，再用</a:t>
            </a:r>
            <a:r>
              <a:rPr kumimoji="1" lang="en-US" altLang="zh-CN" sz="1200" dirty="0">
                <a:latin typeface="Hiragino Sans GB W3" panose="020B0300000000000000" pitchFamily="34" charset="-128"/>
                <a:ea typeface="Hiragino Sans GB W3" panose="020B0300000000000000" pitchFamily="34" charset="-128"/>
              </a:rPr>
              <a:t>WMLE</a:t>
            </a:r>
            <a:r>
              <a:rPr kumimoji="1" lang="zh-CN" altLang="en-US" sz="1200" dirty="0">
                <a:latin typeface="Hiragino Sans GB W3" panose="020B0300000000000000" pitchFamily="34" charset="-128"/>
                <a:ea typeface="Hiragino Sans GB W3" panose="020B0300000000000000" pitchFamily="34" charset="-128"/>
              </a:rPr>
              <a:t>值及</a:t>
            </a:r>
            <a:r>
              <a:rPr kumimoji="1" lang="en-US" altLang="zh-CN" sz="1200" dirty="0">
                <a:latin typeface="Hiragino Sans GB W3" panose="020B0300000000000000" pitchFamily="34" charset="-128"/>
                <a:ea typeface="Hiragino Sans GB W3" panose="020B0300000000000000" pitchFamily="34" charset="-128"/>
              </a:rPr>
              <a:t>MLE</a:t>
            </a:r>
            <a:r>
              <a:rPr kumimoji="1" lang="zh-CN" altLang="en-US" sz="1200" dirty="0">
                <a:latin typeface="Hiragino Sans GB W3" panose="020B0300000000000000" pitchFamily="34" charset="-128"/>
                <a:ea typeface="Hiragino Sans GB W3" panose="020B0300000000000000" pitchFamily="34" charset="-128"/>
              </a:rPr>
              <a:t>值的比較計算出</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值，用</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值進行動態行為分析，其計算方式如下：</a:t>
            </a:r>
            <a:endParaRPr kumimoji="1" lang="en-US" altLang="zh-CN" sz="1200" dirty="0">
              <a:latin typeface="Hiragino Sans GB W3" panose="020B0300000000000000" pitchFamily="34" charset="-128"/>
              <a:ea typeface="Hiragino Sans GB W3" panose="020B0300000000000000" pitchFamily="34" charset="-128"/>
            </a:endParaRPr>
          </a:p>
        </p:txBody>
      </p:sp>
      <p:sp>
        <p:nvSpPr>
          <p:cNvPr id="94" name="文字方塊 93">
            <a:extLst>
              <a:ext uri="{FF2B5EF4-FFF2-40B4-BE49-F238E27FC236}">
                <a16:creationId xmlns:a16="http://schemas.microsoft.com/office/drawing/2014/main" id="{EC34512B-6DBD-6149-9201-E6A16E22261B}"/>
              </a:ext>
            </a:extLst>
          </p:cNvPr>
          <p:cNvSpPr txBox="1"/>
          <p:nvPr/>
        </p:nvSpPr>
        <p:spPr>
          <a:xfrm>
            <a:off x="3637008" y="10079665"/>
            <a:ext cx="386644"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10</a:t>
            </a:r>
            <a:endParaRPr kumimoji="1" lang="zh-TW" altLang="en-US" sz="1200" dirty="0">
              <a:latin typeface="Hiragino Sans GB W3" panose="020B0300000000000000" pitchFamily="34" charset="-128"/>
              <a:ea typeface="Hiragino Sans GB W3" panose="020B0300000000000000" pitchFamily="34" charset="-128"/>
            </a:endParaRPr>
          </a:p>
        </p:txBody>
      </p:sp>
      <p:grpSp>
        <p:nvGrpSpPr>
          <p:cNvPr id="103" name="群組 102">
            <a:extLst>
              <a:ext uri="{FF2B5EF4-FFF2-40B4-BE49-F238E27FC236}">
                <a16:creationId xmlns:a16="http://schemas.microsoft.com/office/drawing/2014/main" id="{05AE7D2D-7C86-0E49-98DB-04224228D472}"/>
              </a:ext>
            </a:extLst>
          </p:cNvPr>
          <p:cNvGrpSpPr/>
          <p:nvPr/>
        </p:nvGrpSpPr>
        <p:grpSpPr>
          <a:xfrm>
            <a:off x="671555" y="5154462"/>
            <a:ext cx="6216563" cy="3103589"/>
            <a:chOff x="671555" y="5154462"/>
            <a:chExt cx="6216563" cy="3103589"/>
          </a:xfrm>
        </p:grpSpPr>
        <p:sp>
          <p:nvSpPr>
            <p:cNvPr id="95" name="文字方塊 94">
              <a:extLst>
                <a:ext uri="{FF2B5EF4-FFF2-40B4-BE49-F238E27FC236}">
                  <a16:creationId xmlns:a16="http://schemas.microsoft.com/office/drawing/2014/main" id="{B4688AA8-DFFF-8941-914C-AE2B47156DF6}"/>
                </a:ext>
              </a:extLst>
            </p:cNvPr>
            <p:cNvSpPr txBox="1"/>
            <p:nvPr/>
          </p:nvSpPr>
          <p:spPr>
            <a:xfrm>
              <a:off x="671555" y="7999262"/>
              <a:ext cx="6216563" cy="258789"/>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圖</a:t>
              </a:r>
              <a:r>
                <a:rPr kumimoji="1" lang="en-US" altLang="zh-TW" sz="1000" dirty="0">
                  <a:latin typeface="Hiragino Sans GB W3" panose="020B0300000000000000" pitchFamily="34" charset="-128"/>
                  <a:ea typeface="Hiragino Sans GB W3" panose="020B0300000000000000" pitchFamily="34" charset="-128"/>
                </a:rPr>
                <a:t>3.1</a:t>
              </a:r>
              <a:r>
                <a:rPr kumimoji="1" lang="zh-TW" altLang="en-US" sz="1000" dirty="0">
                  <a:latin typeface="Hiragino Sans GB W3" panose="020B0300000000000000" pitchFamily="34" charset="-128"/>
                  <a:ea typeface="Hiragino Sans GB W3" panose="020B0300000000000000" pitchFamily="34" charset="-128"/>
                </a:rPr>
                <a:t>：</a:t>
              </a:r>
              <a:r>
                <a:rPr kumimoji="1" lang="en-US" altLang="zh-TW" sz="1000" dirty="0">
                  <a:latin typeface="Hiragino Sans GB W3" panose="020B0300000000000000" pitchFamily="34" charset="-128"/>
                  <a:ea typeface="Hiragino Sans GB W3" panose="020B0300000000000000" pitchFamily="34" charset="-128"/>
                </a:rPr>
                <a:t>MLE</a:t>
              </a:r>
              <a:r>
                <a:rPr kumimoji="1" lang="zh-TW" altLang="en-US" sz="1000" dirty="0">
                  <a:latin typeface="Hiragino Sans GB W3" panose="020B0300000000000000" pitchFamily="34" charset="-128"/>
                  <a:ea typeface="Hiragino Sans GB W3" panose="020B0300000000000000" pitchFamily="34" charset="-128"/>
                </a:rPr>
                <a:t>、</a:t>
              </a:r>
              <a:r>
                <a:rPr kumimoji="1" lang="en-US" altLang="zh-TW" sz="1000" dirty="0">
                  <a:latin typeface="Hiragino Sans GB W3" panose="020B0300000000000000" pitchFamily="34" charset="-128"/>
                  <a:ea typeface="Hiragino Sans GB W3" panose="020B0300000000000000" pitchFamily="34" charset="-128"/>
                </a:rPr>
                <a:t>WMLE</a:t>
              </a:r>
              <a:r>
                <a:rPr kumimoji="1" lang="zh-TW" altLang="en-US" sz="1000" dirty="0">
                  <a:latin typeface="Hiragino Sans GB W3" panose="020B0300000000000000" pitchFamily="34" charset="-128"/>
                  <a:ea typeface="Hiragino Sans GB W3" panose="020B0300000000000000" pitchFamily="34" charset="-128"/>
                </a:rPr>
                <a:t>、</a:t>
              </a:r>
              <a:r>
                <a:rPr kumimoji="1" lang="en-US" altLang="zh-TW" sz="1000" dirty="0">
                  <a:latin typeface="Hiragino Sans GB W3" panose="020B0300000000000000" pitchFamily="34" charset="-128"/>
                  <a:ea typeface="Hiragino Sans GB W3" panose="020B0300000000000000" pitchFamily="34" charset="-128"/>
                </a:rPr>
                <a:t>CAI</a:t>
              </a:r>
              <a:r>
                <a:rPr kumimoji="1" lang="zh-CN" altLang="en-US" sz="1000" dirty="0">
                  <a:latin typeface="Hiragino Sans GB W3" panose="020B0300000000000000" pitchFamily="34" charset="-128"/>
                  <a:ea typeface="Hiragino Sans GB W3" panose="020B0300000000000000" pitchFamily="34" charset="-128"/>
                </a:rPr>
                <a:t>值示例與說明</a:t>
              </a:r>
              <a:endParaRPr kumimoji="1" lang="zh-TW" altLang="en-US" sz="1000" dirty="0">
                <a:latin typeface="Hiragino Sans GB W3" panose="020B0300000000000000" pitchFamily="34" charset="-128"/>
                <a:ea typeface="Hiragino Sans GB W3" panose="020B0300000000000000" pitchFamily="34" charset="-128"/>
              </a:endParaRPr>
            </a:p>
          </p:txBody>
        </p:sp>
        <p:pic>
          <p:nvPicPr>
            <p:cNvPr id="102" name="圖片 101">
              <a:extLst>
                <a:ext uri="{FF2B5EF4-FFF2-40B4-BE49-F238E27FC236}">
                  <a16:creationId xmlns:a16="http://schemas.microsoft.com/office/drawing/2014/main" id="{88AB4A9B-40AF-E344-9598-C24A5D13F2F6}"/>
                </a:ext>
              </a:extLst>
            </p:cNvPr>
            <p:cNvPicPr>
              <a:picLocks noChangeAspect="1"/>
            </p:cNvPicPr>
            <p:nvPr/>
          </p:nvPicPr>
          <p:blipFill>
            <a:blip r:embed="rId2"/>
            <a:stretch>
              <a:fillRect/>
            </a:stretch>
          </p:blipFill>
          <p:spPr>
            <a:xfrm>
              <a:off x="671555" y="5154462"/>
              <a:ext cx="6197600" cy="2844800"/>
            </a:xfrm>
            <a:prstGeom prst="rect">
              <a:avLst/>
            </a:prstGeom>
          </p:spPr>
        </p:pic>
      </p:grpSp>
      <p:sp>
        <p:nvSpPr>
          <p:cNvPr id="104" name="文字方塊 103">
            <a:extLst>
              <a:ext uri="{FF2B5EF4-FFF2-40B4-BE49-F238E27FC236}">
                <a16:creationId xmlns:a16="http://schemas.microsoft.com/office/drawing/2014/main" id="{1689757F-A33F-E14D-9BEA-9FFA051BAF19}"/>
              </a:ext>
            </a:extLst>
          </p:cNvPr>
          <p:cNvSpPr txBox="1"/>
          <p:nvPr/>
        </p:nvSpPr>
        <p:spPr>
          <a:xfrm>
            <a:off x="671555" y="8320837"/>
            <a:ext cx="6216563" cy="1178464"/>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了解</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值的計算方式後，可發現當消費次數只有</a:t>
            </a:r>
            <a:r>
              <a:rPr kumimoji="1" lang="en-US" altLang="zh-CN" sz="1200" dirty="0">
                <a:latin typeface="Hiragino Sans GB W3" panose="020B0300000000000000" pitchFamily="34" charset="-128"/>
                <a:ea typeface="Hiragino Sans GB W3" panose="020B0300000000000000" pitchFamily="34" charset="-128"/>
              </a:rPr>
              <a:t>2</a:t>
            </a:r>
            <a:r>
              <a:rPr kumimoji="1" lang="zh-CN" altLang="en-US" sz="1200" dirty="0">
                <a:latin typeface="Hiragino Sans GB W3" panose="020B0300000000000000" pitchFamily="34" charset="-128"/>
                <a:ea typeface="Hiragino Sans GB W3" panose="020B0300000000000000" pitchFamily="34" charset="-128"/>
              </a:rPr>
              <a:t>次者，其</a:t>
            </a:r>
            <a:r>
              <a:rPr kumimoji="1" lang="en-US" altLang="zh-CN" sz="1200" dirty="0">
                <a:latin typeface="Hiragino Sans GB W3" panose="020B0300000000000000" pitchFamily="34" charset="-128"/>
                <a:ea typeface="Hiragino Sans GB W3" panose="020B0300000000000000" pitchFamily="34" charset="-128"/>
              </a:rPr>
              <a:t>WMLE=MLE</a:t>
            </a:r>
            <a:r>
              <a:rPr kumimoji="1" lang="zh-CN" altLang="en-US" sz="1200" dirty="0">
                <a:latin typeface="Hiragino Sans GB W3" panose="020B0300000000000000" pitchFamily="34" charset="-128"/>
                <a:ea typeface="Hiragino Sans GB W3" panose="020B0300000000000000" pitchFamily="34" charset="-128"/>
              </a:rPr>
              <a:t>，其</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值為</a:t>
            </a:r>
            <a:r>
              <a:rPr kumimoji="1" lang="en-US" altLang="zh-CN" sz="1200" dirty="0">
                <a:latin typeface="Hiragino Sans GB W3" panose="020B0300000000000000" pitchFamily="34" charset="-128"/>
                <a:ea typeface="Hiragino Sans GB W3" panose="020B0300000000000000" pitchFamily="34" charset="-128"/>
              </a:rPr>
              <a:t>1</a:t>
            </a:r>
            <a:r>
              <a:rPr kumimoji="1" lang="zh-CN" altLang="en-US" sz="1200" dirty="0">
                <a:latin typeface="Hiragino Sans GB W3" panose="020B0300000000000000" pitchFamily="34" charset="-128"/>
                <a:ea typeface="Hiragino Sans GB W3" panose="020B0300000000000000" pitchFamily="34" charset="-128"/>
              </a:rPr>
              <a:t>，雖然其</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值看似是穩定消費，但實質上只消費兩次並無法看出消費頻率變化，因此接下來的分析將會僅對樣本資料中消費次數超過</a:t>
            </a:r>
            <a:r>
              <a:rPr kumimoji="1" lang="en-US" altLang="zh-CN" sz="1200" dirty="0">
                <a:latin typeface="Hiragino Sans GB W3" panose="020B0300000000000000" pitchFamily="34" charset="-128"/>
                <a:ea typeface="Hiragino Sans GB W3" panose="020B0300000000000000" pitchFamily="34" charset="-128"/>
              </a:rPr>
              <a:t>(</a:t>
            </a:r>
            <a:r>
              <a:rPr kumimoji="1" lang="zh-CN" altLang="en-US" sz="1200" dirty="0">
                <a:latin typeface="Hiragino Sans GB W3" panose="020B0300000000000000" pitchFamily="34" charset="-128"/>
                <a:ea typeface="Hiragino Sans GB W3" panose="020B0300000000000000" pitchFamily="34" charset="-128"/>
              </a:rPr>
              <a:t>含</a:t>
            </a:r>
            <a:r>
              <a:rPr kumimoji="1" lang="en-US" altLang="zh-CN" sz="1200" dirty="0">
                <a:latin typeface="Hiragino Sans GB W3" panose="020B0300000000000000" pitchFamily="34" charset="-128"/>
                <a:ea typeface="Hiragino Sans GB W3" panose="020B0300000000000000" pitchFamily="34" charset="-128"/>
              </a:rPr>
              <a:t>)3</a:t>
            </a:r>
            <a:r>
              <a:rPr kumimoji="1" lang="zh-CN" altLang="en-US" sz="1200" dirty="0">
                <a:latin typeface="Hiragino Sans GB W3" panose="020B0300000000000000" pitchFamily="34" charset="-128"/>
                <a:ea typeface="Hiragino Sans GB W3" panose="020B0300000000000000" pitchFamily="34" charset="-128"/>
              </a:rPr>
              <a:t>次的顧客進行</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值分析，共</a:t>
            </a:r>
            <a:r>
              <a:rPr kumimoji="1" lang="en-US" altLang="zh-CN" sz="1200" dirty="0">
                <a:latin typeface="Hiragino Sans GB W3" panose="020B0300000000000000" pitchFamily="34" charset="-128"/>
                <a:ea typeface="Hiragino Sans GB W3" panose="020B0300000000000000" pitchFamily="34" charset="-128"/>
              </a:rPr>
              <a:t>149</a:t>
            </a:r>
            <a:r>
              <a:rPr kumimoji="1" lang="zh-CN" altLang="en-US" sz="1200" dirty="0">
                <a:latin typeface="Hiragino Sans GB W3" panose="020B0300000000000000" pitchFamily="34" charset="-128"/>
                <a:ea typeface="Hiragino Sans GB W3" panose="020B0300000000000000" pitchFamily="34" charset="-128"/>
              </a:rPr>
              <a:t>名顧客，並結合</a:t>
            </a:r>
            <a:r>
              <a:rPr kumimoji="1" lang="en-US" altLang="zh-CN" sz="1200" dirty="0">
                <a:latin typeface="Hiragino Sans GB W3" panose="020B0300000000000000" pitchFamily="34" charset="-128"/>
                <a:ea typeface="Hiragino Sans GB W3" panose="020B0300000000000000" pitchFamily="34" charset="-128"/>
              </a:rPr>
              <a:t>80/20</a:t>
            </a:r>
            <a:r>
              <a:rPr kumimoji="1" lang="zh-CN" altLang="en-US" sz="1200" dirty="0">
                <a:latin typeface="Hiragino Sans GB W3" panose="020B0300000000000000" pitchFamily="34" charset="-128"/>
                <a:ea typeface="Hiragino Sans GB W3" panose="020B0300000000000000" pitchFamily="34" charset="-128"/>
              </a:rPr>
              <a:t>法則，將顧客大致</a:t>
            </a:r>
            <a:r>
              <a:rPr kumimoji="1" lang="zh-TW" altLang="en-US" sz="1200" dirty="0">
                <a:latin typeface="Hiragino Sans GB W3" panose="020B0300000000000000" pitchFamily="34" charset="-128"/>
                <a:ea typeface="Hiragino Sans GB W3" panose="020B0300000000000000" pitchFamily="34" charset="-128"/>
              </a:rPr>
              <a:t>依</a:t>
            </a:r>
            <a:r>
              <a:rPr kumimoji="1" lang="en-US" altLang="zh-TW"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a:t>
            </a:r>
            <a:r>
              <a:rPr kumimoji="1" lang="zh-TW" altLang="en-US" sz="1200" dirty="0">
                <a:latin typeface="Hiragino Sans GB W3" panose="020B0300000000000000" pitchFamily="34" charset="-128"/>
                <a:ea typeface="Hiragino Sans GB W3" panose="020B0300000000000000" pitchFamily="34" charset="-128"/>
              </a:rPr>
              <a:t>前</a:t>
            </a:r>
            <a:r>
              <a:rPr kumimoji="1" lang="en-US" altLang="zh-TW" sz="1200" dirty="0">
                <a:latin typeface="Hiragino Sans GB W3" panose="020B0300000000000000" pitchFamily="34" charset="-128"/>
                <a:ea typeface="Hiragino Sans GB W3" panose="020B0300000000000000" pitchFamily="34" charset="-128"/>
              </a:rPr>
              <a:t>20%</a:t>
            </a:r>
            <a:r>
              <a:rPr kumimoji="1" lang="zh-TW" altLang="en-US" sz="1200" dirty="0">
                <a:latin typeface="Hiragino Sans GB W3" panose="020B0300000000000000" pitchFamily="34" charset="-128"/>
                <a:ea typeface="Hiragino Sans GB W3" panose="020B0300000000000000" pitchFamily="34" charset="-128"/>
              </a:rPr>
              <a:t>、中間</a:t>
            </a:r>
            <a:r>
              <a:rPr kumimoji="1" lang="en-US" altLang="zh-TW" sz="1200" dirty="0">
                <a:latin typeface="Hiragino Sans GB W3" panose="020B0300000000000000" pitchFamily="34" charset="-128"/>
                <a:ea typeface="Hiragino Sans GB W3" panose="020B0300000000000000" pitchFamily="34" charset="-128"/>
              </a:rPr>
              <a:t>60%</a:t>
            </a:r>
            <a:r>
              <a:rPr kumimoji="1" lang="zh-TW" altLang="en-US" sz="1200" dirty="0">
                <a:latin typeface="Hiragino Sans GB W3" panose="020B0300000000000000" pitchFamily="34" charset="-128"/>
                <a:ea typeface="Hiragino Sans GB W3" panose="020B0300000000000000" pitchFamily="34" charset="-128"/>
              </a:rPr>
              <a:t>、末</a:t>
            </a:r>
            <a:r>
              <a:rPr kumimoji="1" lang="en-US" altLang="zh-TW" sz="1200" dirty="0">
                <a:latin typeface="Hiragino Sans GB W3" panose="020B0300000000000000" pitchFamily="34" charset="-128"/>
                <a:ea typeface="Hiragino Sans GB W3" panose="020B0300000000000000" pitchFamily="34" charset="-128"/>
              </a:rPr>
              <a:t>20%</a:t>
            </a:r>
            <a:r>
              <a:rPr kumimoji="1" lang="zh-CN" altLang="en-US" sz="1200" dirty="0">
                <a:latin typeface="Hiragino Sans GB W3" panose="020B0300000000000000" pitchFamily="34" charset="-128"/>
                <a:ea typeface="Hiragino Sans GB W3" panose="020B0300000000000000" pitchFamily="34" charset="-128"/>
              </a:rPr>
              <a:t>的比例分成三種消費趨勢，分別為漸趨活躍型、穩定購買型、漸趨靜止型。</a:t>
            </a:r>
            <a:endParaRPr kumimoji="1" lang="en-US" altLang="zh-CN" sz="1200" dirty="0">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974997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F78165D8-0F98-ED46-A06A-F82E83787C79}"/>
              </a:ext>
            </a:extLst>
          </p:cNvPr>
          <p:cNvGraphicFramePr>
            <a:graphicFrameLocks noGrp="1"/>
          </p:cNvGraphicFramePr>
          <p:nvPr>
            <p:extLst>
              <p:ext uri="{D42A27DB-BD31-4B8C-83A1-F6EECF244321}">
                <p14:modId xmlns:p14="http://schemas.microsoft.com/office/powerpoint/2010/main" val="935842333"/>
              </p:ext>
            </p:extLst>
          </p:nvPr>
        </p:nvGraphicFramePr>
        <p:xfrm>
          <a:off x="671555" y="1083245"/>
          <a:ext cx="6216561" cy="825500"/>
        </p:xfrm>
        <a:graphic>
          <a:graphicData uri="http://schemas.openxmlformats.org/drawingml/2006/table">
            <a:tbl>
              <a:tblPr/>
              <a:tblGrid>
                <a:gridCol w="761592">
                  <a:extLst>
                    <a:ext uri="{9D8B030D-6E8A-4147-A177-3AD203B41FA5}">
                      <a16:colId xmlns:a16="http://schemas.microsoft.com/office/drawing/2014/main" val="2258740632"/>
                    </a:ext>
                  </a:extLst>
                </a:gridCol>
                <a:gridCol w="1327639">
                  <a:extLst>
                    <a:ext uri="{9D8B030D-6E8A-4147-A177-3AD203B41FA5}">
                      <a16:colId xmlns:a16="http://schemas.microsoft.com/office/drawing/2014/main" val="3744611199"/>
                    </a:ext>
                  </a:extLst>
                </a:gridCol>
                <a:gridCol w="633046">
                  <a:extLst>
                    <a:ext uri="{9D8B030D-6E8A-4147-A177-3AD203B41FA5}">
                      <a16:colId xmlns:a16="http://schemas.microsoft.com/office/drawing/2014/main" val="3155296423"/>
                    </a:ext>
                  </a:extLst>
                </a:gridCol>
                <a:gridCol w="1406769">
                  <a:extLst>
                    <a:ext uri="{9D8B030D-6E8A-4147-A177-3AD203B41FA5}">
                      <a16:colId xmlns:a16="http://schemas.microsoft.com/office/drawing/2014/main" val="3836923435"/>
                    </a:ext>
                  </a:extLst>
                </a:gridCol>
                <a:gridCol w="1195754">
                  <a:extLst>
                    <a:ext uri="{9D8B030D-6E8A-4147-A177-3AD203B41FA5}">
                      <a16:colId xmlns:a16="http://schemas.microsoft.com/office/drawing/2014/main" val="3850051124"/>
                    </a:ext>
                  </a:extLst>
                </a:gridCol>
                <a:gridCol w="891761">
                  <a:extLst>
                    <a:ext uri="{9D8B030D-6E8A-4147-A177-3AD203B41FA5}">
                      <a16:colId xmlns:a16="http://schemas.microsoft.com/office/drawing/2014/main" val="552430814"/>
                    </a:ext>
                  </a:extLst>
                </a:gridCol>
              </a:tblGrid>
              <a:tr h="215900">
                <a:tc>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CAI</a:t>
                      </a: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群別</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TW"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CAI</a:t>
                      </a:r>
                      <a:r>
                        <a:rPr lang="zh-CN"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值</a:t>
                      </a:r>
                      <a:endPar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個數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平均購買間隔天數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平均購買金額</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人數比例</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827086722"/>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漸趨活躍型</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CAI</a:t>
                      </a:r>
                      <a:r>
                        <a:rPr lang="zh-CN"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值</a:t>
                      </a: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24%</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89.75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2,374.73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20.13%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595449410"/>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穩定購買型</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indent="0" algn="ctr" defTabSz="755934" rtl="0" eaLnBrk="1" fontAlgn="ctr" latinLnBrk="0" hangingPunct="1">
                        <a:lnSpc>
                          <a:spcPct val="100000"/>
                        </a:lnSpc>
                        <a:spcBef>
                          <a:spcPts val="0"/>
                        </a:spcBef>
                        <a:spcAft>
                          <a:spcPts val="0"/>
                        </a:spcAft>
                        <a:buClrTx/>
                        <a:buSzTx/>
                        <a:buFontTx/>
                        <a:buNone/>
                        <a:tabLst/>
                        <a:defRPr/>
                      </a:pP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-14%≦CAI</a:t>
                      </a:r>
                      <a:r>
                        <a:rPr lang="zh-CN"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值</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≦24%</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89</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83.18</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2,599.76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59.74%</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129778658"/>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漸趨靜止型</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CAI</a:t>
                      </a:r>
                      <a:r>
                        <a:rPr lang="zh-CN"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值</a:t>
                      </a: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(-14%)</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67.12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2,480.13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20.13%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591277051"/>
                  </a:ext>
                </a:extLst>
              </a:tr>
            </a:tbl>
          </a:graphicData>
        </a:graphic>
      </p:graphicFrame>
      <p:sp>
        <p:nvSpPr>
          <p:cNvPr id="6" name="文字方塊 5">
            <a:extLst>
              <a:ext uri="{FF2B5EF4-FFF2-40B4-BE49-F238E27FC236}">
                <a16:creationId xmlns:a16="http://schemas.microsoft.com/office/drawing/2014/main" id="{032BF70F-A5F0-AF47-9854-49997A7A99AB}"/>
              </a:ext>
            </a:extLst>
          </p:cNvPr>
          <p:cNvSpPr txBox="1"/>
          <p:nvPr/>
        </p:nvSpPr>
        <p:spPr>
          <a:xfrm>
            <a:off x="671555" y="1908745"/>
            <a:ext cx="6216563" cy="265522"/>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表</a:t>
            </a:r>
            <a:r>
              <a:rPr kumimoji="1" lang="en-US" altLang="zh-TW" sz="1000" dirty="0">
                <a:latin typeface="Hiragino Sans GB W3" panose="020B0300000000000000" pitchFamily="34" charset="-128"/>
                <a:ea typeface="Hiragino Sans GB W3" panose="020B0300000000000000" pitchFamily="34" charset="-128"/>
              </a:rPr>
              <a:t>3.1</a:t>
            </a:r>
            <a:r>
              <a:rPr kumimoji="1" lang="zh-TW" altLang="en-US" sz="1000" dirty="0">
                <a:latin typeface="Hiragino Sans GB W3" panose="020B0300000000000000" pitchFamily="34" charset="-128"/>
                <a:ea typeface="Hiragino Sans GB W3" panose="020B0300000000000000" pitchFamily="34" charset="-128"/>
              </a:rPr>
              <a:t>：使用</a:t>
            </a:r>
            <a:r>
              <a:rPr kumimoji="1" lang="en-US" altLang="zh-TW" sz="1000" dirty="0">
                <a:latin typeface="Hiragino Sans GB W3" panose="020B0300000000000000" pitchFamily="34" charset="-128"/>
                <a:ea typeface="Hiragino Sans GB W3" panose="020B0300000000000000" pitchFamily="34" charset="-128"/>
              </a:rPr>
              <a:t>CAI</a:t>
            </a:r>
            <a:r>
              <a:rPr kumimoji="1" lang="zh-CN" altLang="en-US" sz="1000" dirty="0">
                <a:latin typeface="Hiragino Sans GB W3" panose="020B0300000000000000" pitchFamily="34" charset="-128"/>
                <a:ea typeface="Hiragino Sans GB W3" panose="020B0300000000000000" pitchFamily="34" charset="-128"/>
              </a:rPr>
              <a:t>值分群結果</a:t>
            </a:r>
            <a:endParaRPr kumimoji="1" lang="zh-TW" altLang="en-US" sz="1000" dirty="0">
              <a:latin typeface="Hiragino Sans GB W3" panose="020B0300000000000000" pitchFamily="34" charset="-128"/>
              <a:ea typeface="Hiragino Sans GB W3" panose="020B0300000000000000" pitchFamily="34" charset="-128"/>
            </a:endParaRPr>
          </a:p>
        </p:txBody>
      </p:sp>
      <p:sp>
        <p:nvSpPr>
          <p:cNvPr id="7" name="文字方塊 6">
            <a:extLst>
              <a:ext uri="{FF2B5EF4-FFF2-40B4-BE49-F238E27FC236}">
                <a16:creationId xmlns:a16="http://schemas.microsoft.com/office/drawing/2014/main" id="{BBD59E11-5A5B-8048-B1BA-A84D10EFE75A}"/>
              </a:ext>
            </a:extLst>
          </p:cNvPr>
          <p:cNvSpPr txBox="1"/>
          <p:nvPr/>
        </p:nvSpPr>
        <p:spPr>
          <a:xfrm>
            <a:off x="671553" y="2259298"/>
            <a:ext cx="6216563" cy="1178464"/>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計算出每一位顧客的</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值及分群結果如上，可發現顧客的平均購買天數及平均購買金額在</a:t>
            </a:r>
            <a:r>
              <a:rPr kumimoji="1" lang="en-US" altLang="zh-CN" sz="1200" dirty="0">
                <a:latin typeface="Hiragino Sans GB W3" panose="020B0300000000000000" pitchFamily="34" charset="-128"/>
                <a:ea typeface="Hiragino Sans GB W3" panose="020B0300000000000000" pitchFamily="34" charset="-128"/>
              </a:rPr>
              <a:t>3</a:t>
            </a:r>
            <a:r>
              <a:rPr kumimoji="1" lang="zh-CN" altLang="en-US" sz="1200" dirty="0">
                <a:latin typeface="Hiragino Sans GB W3" panose="020B0300000000000000" pitchFamily="34" charset="-128"/>
                <a:ea typeface="Hiragino Sans GB W3" panose="020B0300000000000000" pitchFamily="34" charset="-128"/>
              </a:rPr>
              <a:t>種類型的差異並不顯著，可知雖然在靜態價值集群分析時屬於同一個群體，看是同質性較高，但其消費頻率可能大相徑庭，因此結合</a:t>
            </a:r>
            <a:r>
              <a:rPr kumimoji="1" lang="zh-TW" altLang="en-US" sz="1200" dirty="0">
                <a:latin typeface="Hiragino Sans GB W3" panose="020B0300000000000000" pitchFamily="34" charset="-128"/>
                <a:ea typeface="Hiragino Sans GB W3" panose="020B0300000000000000" pitchFamily="34" charset="-128"/>
              </a:rPr>
              <a:t>動派及靜態指標</a:t>
            </a:r>
            <a:r>
              <a:rPr kumimoji="1" lang="zh-CN" altLang="en-US" sz="1200" dirty="0">
                <a:latin typeface="Hiragino Sans GB W3" panose="020B0300000000000000" pitchFamily="34" charset="-128"/>
                <a:ea typeface="Hiragino Sans GB W3" panose="020B0300000000000000" pitchFamily="34" charset="-128"/>
              </a:rPr>
              <a:t>進行分群才能更有效區隔每一位消費者的性質</a:t>
            </a:r>
            <a:r>
              <a:rPr kumimoji="1" lang="zh-TW" altLang="en-US" sz="1200" dirty="0">
                <a:latin typeface="Hiragino Sans GB W3" panose="020B0300000000000000" pitchFamily="34" charset="-128"/>
                <a:ea typeface="Hiragino Sans GB W3" panose="020B0300000000000000" pitchFamily="34" charset="-128"/>
              </a:rPr>
              <a:t>。而接下來分別選出一個漸趨活躍型、穩定購買型及漸趨靜止型的客戶，觀察其消費的動態變化。</a:t>
            </a:r>
          </a:p>
        </p:txBody>
      </p:sp>
      <p:sp>
        <p:nvSpPr>
          <p:cNvPr id="28" name="文字方塊 27">
            <a:extLst>
              <a:ext uri="{FF2B5EF4-FFF2-40B4-BE49-F238E27FC236}">
                <a16:creationId xmlns:a16="http://schemas.microsoft.com/office/drawing/2014/main" id="{70F21188-1A62-B249-AECA-C576807A128D}"/>
              </a:ext>
            </a:extLst>
          </p:cNvPr>
          <p:cNvSpPr txBox="1"/>
          <p:nvPr/>
        </p:nvSpPr>
        <p:spPr>
          <a:xfrm>
            <a:off x="677822" y="8299754"/>
            <a:ext cx="6216563" cy="265522"/>
          </a:xfrm>
          <a:prstGeom prst="rect">
            <a:avLst/>
          </a:prstGeom>
          <a:noFill/>
        </p:spPr>
        <p:txBody>
          <a:bodyPr wrap="square" rtlCol="0">
            <a:spAutoFit/>
          </a:bodyPr>
          <a:lstStyle/>
          <a:p>
            <a:pPr algn="ctr">
              <a:lnSpc>
                <a:spcPct val="120000"/>
              </a:lnSpc>
            </a:pPr>
            <a:r>
              <a:rPr kumimoji="1" lang="zh-CN" altLang="en-US" sz="1000" dirty="0">
                <a:latin typeface="Hiragino Sans GB W3" panose="020B0300000000000000" pitchFamily="34" charset="-128"/>
                <a:ea typeface="Hiragino Sans GB W3" panose="020B0300000000000000" pitchFamily="34" charset="-128"/>
              </a:rPr>
              <a:t>圖</a:t>
            </a:r>
            <a:r>
              <a:rPr kumimoji="1" lang="en-US" altLang="zh-TW" sz="1000" dirty="0">
                <a:latin typeface="Hiragino Sans GB W3" panose="020B0300000000000000" pitchFamily="34" charset="-128"/>
                <a:ea typeface="Hiragino Sans GB W3" panose="020B0300000000000000" pitchFamily="34" charset="-128"/>
              </a:rPr>
              <a:t>3.2</a:t>
            </a:r>
            <a:r>
              <a:rPr kumimoji="1" lang="zh-TW" altLang="en-US" sz="1000" dirty="0">
                <a:latin typeface="Hiragino Sans GB W3" panose="020B0300000000000000" pitchFamily="34" charset="-128"/>
                <a:ea typeface="Hiragino Sans GB W3" panose="020B0300000000000000" pitchFamily="34" charset="-128"/>
              </a:rPr>
              <a:t>：購買間隔天數圖</a:t>
            </a:r>
            <a:r>
              <a:rPr kumimoji="1" lang="en-US" altLang="zh-TW" sz="1000" dirty="0">
                <a:latin typeface="Hiragino Sans GB W3" panose="020B0300000000000000" pitchFamily="34" charset="-128"/>
                <a:ea typeface="Hiragino Sans GB W3" panose="020B0300000000000000" pitchFamily="34" charset="-128"/>
              </a:rPr>
              <a:t>(</a:t>
            </a:r>
            <a:r>
              <a:rPr kumimoji="1" lang="zh-CN" altLang="en-US" sz="1000" dirty="0">
                <a:latin typeface="Hiragino Sans GB W3" panose="020B0300000000000000" pitchFamily="34" charset="-128"/>
                <a:ea typeface="Hiragino Sans GB W3" panose="020B0300000000000000" pitchFamily="34" charset="-128"/>
              </a:rPr>
              <a:t>由上至下分別為漸趨活躍型、穩定購買型、漸趨靜止型客戶</a:t>
            </a:r>
            <a:r>
              <a:rPr kumimoji="1" lang="en-US" altLang="zh-TW" sz="1000" dirty="0">
                <a:latin typeface="Hiragino Sans GB W3" panose="020B0300000000000000" pitchFamily="34" charset="-128"/>
                <a:ea typeface="Hiragino Sans GB W3" panose="020B0300000000000000" pitchFamily="34" charset="-128"/>
              </a:rPr>
              <a:t>)</a:t>
            </a:r>
            <a:endParaRPr kumimoji="1" lang="zh-TW" altLang="en-US" sz="1000" dirty="0">
              <a:latin typeface="Hiragino Sans GB W3" panose="020B0300000000000000" pitchFamily="34" charset="-128"/>
              <a:ea typeface="Hiragino Sans GB W3" panose="020B0300000000000000" pitchFamily="34" charset="-128"/>
            </a:endParaRPr>
          </a:p>
        </p:txBody>
      </p:sp>
      <p:sp>
        <p:nvSpPr>
          <p:cNvPr id="29" name="文字方塊 28">
            <a:extLst>
              <a:ext uri="{FF2B5EF4-FFF2-40B4-BE49-F238E27FC236}">
                <a16:creationId xmlns:a16="http://schemas.microsoft.com/office/drawing/2014/main" id="{963328E6-CEA8-5443-83AE-3395FBA191BC}"/>
              </a:ext>
            </a:extLst>
          </p:cNvPr>
          <p:cNvSpPr txBox="1"/>
          <p:nvPr/>
        </p:nvSpPr>
        <p:spPr>
          <a:xfrm>
            <a:off x="3637008" y="10079665"/>
            <a:ext cx="386644"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11</a:t>
            </a:r>
            <a:endParaRPr kumimoji="1" lang="zh-TW" altLang="en-US" sz="1200" dirty="0">
              <a:latin typeface="Hiragino Sans GB W3" panose="020B0300000000000000" pitchFamily="34" charset="-128"/>
              <a:ea typeface="Hiragino Sans GB W3" panose="020B0300000000000000" pitchFamily="34" charset="-128"/>
            </a:endParaRPr>
          </a:p>
        </p:txBody>
      </p:sp>
      <p:sp>
        <p:nvSpPr>
          <p:cNvPr id="31" name="文字方塊 30">
            <a:extLst>
              <a:ext uri="{FF2B5EF4-FFF2-40B4-BE49-F238E27FC236}">
                <a16:creationId xmlns:a16="http://schemas.microsoft.com/office/drawing/2014/main" id="{7EC5B394-EA91-CE44-9447-05E7D081C6A5}"/>
              </a:ext>
            </a:extLst>
          </p:cNvPr>
          <p:cNvSpPr txBox="1"/>
          <p:nvPr/>
        </p:nvSpPr>
        <p:spPr>
          <a:xfrm>
            <a:off x="665289" y="8651368"/>
            <a:ext cx="6216563" cy="956865"/>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由上面三個圖可很明顯的觀察到三種類型的差異，穩定購買型的客戶消費間隔的天數是逐漸降低，因此其</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值為正數；而穩定購買型的客戶間隔的天數較起伏不定，但整體維持規律的變化，因此</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值接近</a:t>
            </a:r>
            <a:r>
              <a:rPr kumimoji="1" lang="en-US" altLang="zh-CN" sz="1200" dirty="0">
                <a:latin typeface="Hiragino Sans GB W3" panose="020B0300000000000000" pitchFamily="34" charset="-128"/>
                <a:ea typeface="Hiragino Sans GB W3" panose="020B0300000000000000" pitchFamily="34" charset="-128"/>
              </a:rPr>
              <a:t>0</a:t>
            </a:r>
            <a:r>
              <a:rPr kumimoji="1" lang="zh-CN" altLang="en-US" sz="1200" dirty="0">
                <a:latin typeface="Hiragino Sans GB W3" panose="020B0300000000000000" pitchFamily="34" charset="-128"/>
                <a:ea typeface="Hiragino Sans GB W3" panose="020B0300000000000000" pitchFamily="34" charset="-128"/>
              </a:rPr>
              <a:t>；而漸趨靜止型的客戶消費間隔的天數逐漸增加，因此其</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值為負數</a:t>
            </a:r>
            <a:r>
              <a:rPr kumimoji="1" lang="zh-TW" altLang="en-US" sz="1200" dirty="0">
                <a:latin typeface="Hiragino Sans GB W3" panose="020B0300000000000000" pitchFamily="34" charset="-128"/>
                <a:ea typeface="Hiragino Sans GB W3" panose="020B0300000000000000" pitchFamily="34" charset="-128"/>
              </a:rPr>
              <a:t>。</a:t>
            </a:r>
          </a:p>
        </p:txBody>
      </p:sp>
      <p:pic>
        <p:nvPicPr>
          <p:cNvPr id="2" name="圖片 1">
            <a:extLst>
              <a:ext uri="{FF2B5EF4-FFF2-40B4-BE49-F238E27FC236}">
                <a16:creationId xmlns:a16="http://schemas.microsoft.com/office/drawing/2014/main" id="{E2112C6E-B48C-9242-BF76-7A643B2910D9}"/>
              </a:ext>
            </a:extLst>
          </p:cNvPr>
          <p:cNvPicPr>
            <a:picLocks noChangeAspect="1"/>
          </p:cNvPicPr>
          <p:nvPr/>
        </p:nvPicPr>
        <p:blipFill>
          <a:blip r:embed="rId2"/>
          <a:stretch>
            <a:fillRect/>
          </a:stretch>
        </p:blipFill>
        <p:spPr>
          <a:xfrm>
            <a:off x="677822" y="3436708"/>
            <a:ext cx="6223000" cy="4864100"/>
          </a:xfrm>
          <a:prstGeom prst="rect">
            <a:avLst/>
          </a:prstGeom>
        </p:spPr>
      </p:pic>
    </p:spTree>
    <p:extLst>
      <p:ext uri="{BB962C8B-B14F-4D97-AF65-F5344CB8AC3E}">
        <p14:creationId xmlns:p14="http://schemas.microsoft.com/office/powerpoint/2010/main" val="321933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3ED786A5-5DE6-B542-B25D-3DE87BB83AAE}"/>
              </a:ext>
            </a:extLst>
          </p:cNvPr>
          <p:cNvSpPr txBox="1"/>
          <p:nvPr/>
        </p:nvSpPr>
        <p:spPr>
          <a:xfrm>
            <a:off x="671556" y="1077088"/>
            <a:ext cx="2627904" cy="2064861"/>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使用</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值分析動態性還有一大好處是，</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指標的分佈呈現常態分布。如右圖，將</a:t>
            </a:r>
            <a:r>
              <a:rPr kumimoji="1" lang="en-US" altLang="zh-CN" sz="1200" dirty="0">
                <a:latin typeface="Hiragino Sans GB W3" panose="020B0300000000000000" pitchFamily="34" charset="-128"/>
                <a:ea typeface="Hiragino Sans GB W3" panose="020B0300000000000000" pitchFamily="34" charset="-128"/>
              </a:rPr>
              <a:t>149</a:t>
            </a:r>
            <a:r>
              <a:rPr kumimoji="1" lang="zh-CN" altLang="en-US" sz="1200" dirty="0">
                <a:latin typeface="Hiragino Sans GB W3" panose="020B0300000000000000" pitchFamily="34" charset="-128"/>
                <a:ea typeface="Hiragino Sans GB W3" panose="020B0300000000000000" pitchFamily="34" charset="-128"/>
              </a:rPr>
              <a:t>名顧客的</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值由低至高排序，</a:t>
            </a:r>
            <a:r>
              <a:rPr kumimoji="1" lang="zh-TW" altLang="en-US" sz="1200" dirty="0">
                <a:latin typeface="Hiragino Sans GB W3" panose="020B0300000000000000" pitchFamily="34" charset="-128"/>
                <a:ea typeface="Hiragino Sans GB W3" panose="020B0300000000000000" pitchFamily="34" charset="-128"/>
              </a:rPr>
              <a:t>可發現其分布接近</a:t>
            </a:r>
            <a:r>
              <a:rPr kumimoji="1" lang="en-US" altLang="zh-TW" sz="1200" dirty="0">
                <a:latin typeface="Hiragino Sans GB W3" panose="020B0300000000000000" pitchFamily="34" charset="-128"/>
                <a:ea typeface="Hiragino Sans GB W3" panose="020B0300000000000000" pitchFamily="34" charset="-128"/>
              </a:rPr>
              <a:t>CAI</a:t>
            </a:r>
            <a:r>
              <a:rPr kumimoji="1" lang="zh-TW" altLang="en-US" sz="1200" dirty="0">
                <a:latin typeface="Hiragino Sans GB W3" panose="020B0300000000000000" pitchFamily="34" charset="-128"/>
                <a:ea typeface="Hiragino Sans GB W3" panose="020B0300000000000000" pitchFamily="34" charset="-128"/>
              </a:rPr>
              <a:t>平均為</a:t>
            </a:r>
            <a:r>
              <a:rPr kumimoji="1" lang="en-US" altLang="zh-TW" sz="1200" dirty="0">
                <a:latin typeface="Hiragino Sans GB W3" panose="020B0300000000000000" pitchFamily="34" charset="-128"/>
                <a:ea typeface="Hiragino Sans GB W3" panose="020B0300000000000000" pitchFamily="34" charset="-128"/>
              </a:rPr>
              <a:t>0</a:t>
            </a:r>
            <a:r>
              <a:rPr kumimoji="1" lang="zh-TW" altLang="en-US" sz="1200" dirty="0">
                <a:latin typeface="Hiragino Sans GB W3" panose="020B0300000000000000" pitchFamily="34" charset="-128"/>
                <a:ea typeface="Hiragino Sans GB W3" panose="020B0300000000000000" pitchFamily="34" charset="-128"/>
              </a:rPr>
              <a:t>、標準差為</a:t>
            </a:r>
            <a:r>
              <a:rPr kumimoji="1" lang="en-US" altLang="zh-TW" sz="1200" dirty="0">
                <a:latin typeface="Hiragino Sans GB W3" panose="020B0300000000000000" pitchFamily="34" charset="-128"/>
                <a:ea typeface="Hiragino Sans GB W3" panose="020B0300000000000000" pitchFamily="34" charset="-128"/>
              </a:rPr>
              <a:t>0.2(20%)</a:t>
            </a:r>
            <a:r>
              <a:rPr kumimoji="1" lang="zh-CN" altLang="en-US" sz="1200" dirty="0">
                <a:latin typeface="Hiragino Sans GB W3" panose="020B0300000000000000" pitchFamily="34" charset="-128"/>
                <a:ea typeface="Hiragino Sans GB W3" panose="020B0300000000000000" pitchFamily="34" charset="-128"/>
              </a:rPr>
              <a:t>的常態分布，正是因為樣本數眾多，每個樣本所屬的顧客生命週期階段不同，因此大致會呈現常態分布</a:t>
            </a:r>
            <a:r>
              <a:rPr kumimoji="1" lang="zh-TW" altLang="en-US" sz="1200" dirty="0">
                <a:latin typeface="Hiragino Sans GB W3" panose="020B0300000000000000" pitchFamily="34" charset="-128"/>
                <a:ea typeface="Hiragino Sans GB W3" panose="020B0300000000000000" pitchFamily="34" charset="-128"/>
              </a:rPr>
              <a:t>。</a:t>
            </a:r>
            <a:endParaRPr kumimoji="1" lang="en-US" altLang="zh-TW" sz="1200" dirty="0">
              <a:latin typeface="Hiragino Sans GB W3" panose="020B0300000000000000" pitchFamily="34" charset="-128"/>
              <a:ea typeface="Hiragino Sans GB W3" panose="020B0300000000000000" pitchFamily="34" charset="-128"/>
            </a:endParaRPr>
          </a:p>
          <a:p>
            <a:pPr algn="just">
              <a:lnSpc>
                <a:spcPct val="120000"/>
              </a:lnSpc>
            </a:pPr>
            <a:endParaRPr kumimoji="1" lang="zh-TW" altLang="en-US" sz="1200" dirty="0">
              <a:latin typeface="Hiragino Sans GB W3" panose="020B0300000000000000" pitchFamily="34" charset="-128"/>
              <a:ea typeface="Hiragino Sans GB W3" panose="020B0300000000000000" pitchFamily="34" charset="-128"/>
            </a:endParaRPr>
          </a:p>
        </p:txBody>
      </p:sp>
      <p:pic>
        <p:nvPicPr>
          <p:cNvPr id="5" name="圖片 4">
            <a:extLst>
              <a:ext uri="{FF2B5EF4-FFF2-40B4-BE49-F238E27FC236}">
                <a16:creationId xmlns:a16="http://schemas.microsoft.com/office/drawing/2014/main" id="{58BD1B4D-507D-EB4D-9C21-C9D5D3C859D4}"/>
              </a:ext>
            </a:extLst>
          </p:cNvPr>
          <p:cNvPicPr>
            <a:picLocks noChangeAspect="1"/>
          </p:cNvPicPr>
          <p:nvPr/>
        </p:nvPicPr>
        <p:blipFill>
          <a:blip r:embed="rId2"/>
          <a:stretch>
            <a:fillRect/>
          </a:stretch>
        </p:blipFill>
        <p:spPr>
          <a:xfrm>
            <a:off x="3306719" y="1077088"/>
            <a:ext cx="3581400" cy="2070100"/>
          </a:xfrm>
          <a:prstGeom prst="rect">
            <a:avLst/>
          </a:prstGeom>
        </p:spPr>
      </p:pic>
      <p:sp>
        <p:nvSpPr>
          <p:cNvPr id="6" name="文字方塊 5">
            <a:extLst>
              <a:ext uri="{FF2B5EF4-FFF2-40B4-BE49-F238E27FC236}">
                <a16:creationId xmlns:a16="http://schemas.microsoft.com/office/drawing/2014/main" id="{2789C858-95B7-2A42-9E1F-1E2D5F49695F}"/>
              </a:ext>
            </a:extLst>
          </p:cNvPr>
          <p:cNvSpPr txBox="1"/>
          <p:nvPr/>
        </p:nvSpPr>
        <p:spPr>
          <a:xfrm>
            <a:off x="3306719" y="3014427"/>
            <a:ext cx="3581400" cy="265522"/>
          </a:xfrm>
          <a:prstGeom prst="rect">
            <a:avLst/>
          </a:prstGeom>
          <a:noFill/>
        </p:spPr>
        <p:txBody>
          <a:bodyPr wrap="square" rtlCol="0">
            <a:spAutoFit/>
          </a:bodyPr>
          <a:lstStyle/>
          <a:p>
            <a:pPr algn="ctr">
              <a:lnSpc>
                <a:spcPct val="120000"/>
              </a:lnSpc>
            </a:pPr>
            <a:r>
              <a:rPr kumimoji="1" lang="zh-CN" altLang="en-US" sz="1000" dirty="0">
                <a:latin typeface="Hiragino Sans GB W3" panose="020B0300000000000000" pitchFamily="34" charset="-128"/>
                <a:ea typeface="Hiragino Sans GB W3" panose="020B0300000000000000" pitchFamily="34" charset="-128"/>
              </a:rPr>
              <a:t>圖</a:t>
            </a:r>
            <a:r>
              <a:rPr kumimoji="1" lang="en-US" altLang="zh-TW" sz="1000" dirty="0">
                <a:latin typeface="Hiragino Sans GB W3" panose="020B0300000000000000" pitchFamily="34" charset="-128"/>
                <a:ea typeface="Hiragino Sans GB W3" panose="020B0300000000000000" pitchFamily="34" charset="-128"/>
              </a:rPr>
              <a:t>3.3</a:t>
            </a:r>
            <a:r>
              <a:rPr kumimoji="1" lang="zh-TW" altLang="en-US" sz="1000" dirty="0">
                <a:latin typeface="Hiragino Sans GB W3" panose="020B0300000000000000" pitchFamily="34" charset="-128"/>
                <a:ea typeface="Hiragino Sans GB W3" panose="020B0300000000000000" pitchFamily="34" charset="-128"/>
              </a:rPr>
              <a:t>：</a:t>
            </a:r>
            <a:r>
              <a:rPr kumimoji="1" lang="en-US" altLang="zh-TW" sz="1000" dirty="0">
                <a:latin typeface="Hiragino Sans GB W3" panose="020B0300000000000000" pitchFamily="34" charset="-128"/>
                <a:ea typeface="Hiragino Sans GB W3" panose="020B0300000000000000" pitchFamily="34" charset="-128"/>
              </a:rPr>
              <a:t>CAI</a:t>
            </a:r>
            <a:r>
              <a:rPr kumimoji="1" lang="zh-CN" altLang="en-US" sz="1000" dirty="0">
                <a:latin typeface="Hiragino Sans GB W3" panose="020B0300000000000000" pitchFamily="34" charset="-128"/>
                <a:ea typeface="Hiragino Sans GB W3" panose="020B0300000000000000" pitchFamily="34" charset="-128"/>
              </a:rPr>
              <a:t>指標累積相對次數</a:t>
            </a:r>
            <a:endParaRPr kumimoji="1" lang="zh-TW" altLang="en-US" sz="1000" dirty="0">
              <a:latin typeface="Hiragino Sans GB W3" panose="020B0300000000000000" pitchFamily="34" charset="-128"/>
              <a:ea typeface="Hiragino Sans GB W3" panose="020B0300000000000000" pitchFamily="34" charset="-128"/>
            </a:endParaRPr>
          </a:p>
        </p:txBody>
      </p:sp>
      <p:sp>
        <p:nvSpPr>
          <p:cNvPr id="7" name="文字方塊 6">
            <a:extLst>
              <a:ext uri="{FF2B5EF4-FFF2-40B4-BE49-F238E27FC236}">
                <a16:creationId xmlns:a16="http://schemas.microsoft.com/office/drawing/2014/main" id="{293FEA5A-FB3D-6A4A-A1EB-9D83D0B73C17}"/>
              </a:ext>
            </a:extLst>
          </p:cNvPr>
          <p:cNvSpPr txBox="1"/>
          <p:nvPr/>
        </p:nvSpPr>
        <p:spPr>
          <a:xfrm>
            <a:off x="671556" y="3279949"/>
            <a:ext cx="6216563" cy="956865"/>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接下來將顧客依</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值進行兩種分群方式。第一種</a:t>
            </a:r>
            <a:r>
              <a:rPr kumimoji="1" lang="zh-TW" altLang="en-US" sz="1200" dirty="0">
                <a:latin typeface="Hiragino Sans GB W3" panose="020B0300000000000000" pitchFamily="34" charset="-128"/>
                <a:ea typeface="Hiragino Sans GB W3" panose="020B0300000000000000" pitchFamily="34" charset="-128"/>
              </a:rPr>
              <a:t>是將顧客依購買次數及</a:t>
            </a:r>
            <a:r>
              <a:rPr kumimoji="1" lang="en-US" altLang="zh-TW"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指標進行分群，分別以購買次數</a:t>
            </a:r>
            <a:r>
              <a:rPr kumimoji="1" lang="en-US" altLang="zh-CN" sz="1200" dirty="0">
                <a:latin typeface="Hiragino Sans GB W3" panose="020B0300000000000000" pitchFamily="34" charset="-128"/>
                <a:ea typeface="Hiragino Sans GB W3" panose="020B0300000000000000" pitchFamily="34" charset="-128"/>
              </a:rPr>
              <a:t>10</a:t>
            </a:r>
            <a:r>
              <a:rPr kumimoji="1" lang="zh-CN" altLang="en-US" sz="1200" dirty="0">
                <a:latin typeface="Hiragino Sans GB W3" panose="020B0300000000000000" pitchFamily="34" charset="-128"/>
                <a:ea typeface="Hiragino Sans GB W3" panose="020B0300000000000000" pitchFamily="34" charset="-128"/>
              </a:rPr>
              <a:t>次、</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a:t>
            </a:r>
            <a:r>
              <a:rPr kumimoji="1" lang="en-US" altLang="zh-CN" sz="1200" dirty="0">
                <a:latin typeface="Hiragino Sans GB W3" panose="020B0300000000000000" pitchFamily="34" charset="-128"/>
                <a:ea typeface="Hiragino Sans GB W3" panose="020B0300000000000000" pitchFamily="34" charset="-128"/>
              </a:rPr>
              <a:t>0</a:t>
            </a:r>
            <a:r>
              <a:rPr kumimoji="1" lang="zh-CN" altLang="en-US" sz="1200" dirty="0">
                <a:latin typeface="Hiragino Sans GB W3" panose="020B0300000000000000" pitchFamily="34" charset="-128"/>
                <a:ea typeface="Hiragino Sans GB W3" panose="020B0300000000000000" pitchFamily="34" charset="-128"/>
              </a:rPr>
              <a:t>為兩軸分成四個象限</a:t>
            </a:r>
            <a:r>
              <a:rPr kumimoji="1" lang="zh-TW" altLang="en-US" sz="1200" dirty="0">
                <a:latin typeface="Hiragino Sans GB W3" panose="020B0300000000000000" pitchFamily="34" charset="-128"/>
                <a:ea typeface="Hiragino Sans GB W3" panose="020B0300000000000000" pitchFamily="34" charset="-128"/>
              </a:rPr>
              <a:t>，分別為「活躍忠誠顧客群」、「活躍潛力顧客群」、「不活躍顧客群」、「不活躍重度使用顧客群」，其敘述統計資料及圖表分別如下：</a:t>
            </a:r>
          </a:p>
        </p:txBody>
      </p:sp>
      <p:grpSp>
        <p:nvGrpSpPr>
          <p:cNvPr id="15" name="群組 14">
            <a:extLst>
              <a:ext uri="{FF2B5EF4-FFF2-40B4-BE49-F238E27FC236}">
                <a16:creationId xmlns:a16="http://schemas.microsoft.com/office/drawing/2014/main" id="{45546941-080E-7542-9DC9-D70BFAB6E347}"/>
              </a:ext>
            </a:extLst>
          </p:cNvPr>
          <p:cNvGrpSpPr/>
          <p:nvPr/>
        </p:nvGrpSpPr>
        <p:grpSpPr>
          <a:xfrm>
            <a:off x="658683" y="6057567"/>
            <a:ext cx="6222997" cy="2279061"/>
            <a:chOff x="665119" y="5825047"/>
            <a:chExt cx="6229437" cy="2279061"/>
          </a:xfrm>
        </p:grpSpPr>
        <p:pic>
          <p:nvPicPr>
            <p:cNvPr id="11" name="圖片 10">
              <a:extLst>
                <a:ext uri="{FF2B5EF4-FFF2-40B4-BE49-F238E27FC236}">
                  <a16:creationId xmlns:a16="http://schemas.microsoft.com/office/drawing/2014/main" id="{87C8E90A-3BF2-F44C-99D0-D826BD920B4C}"/>
                </a:ext>
              </a:extLst>
            </p:cNvPr>
            <p:cNvPicPr>
              <a:picLocks noChangeAspect="1"/>
            </p:cNvPicPr>
            <p:nvPr/>
          </p:nvPicPr>
          <p:blipFill>
            <a:blip r:embed="rId3"/>
            <a:stretch>
              <a:fillRect/>
            </a:stretch>
          </p:blipFill>
          <p:spPr>
            <a:xfrm>
              <a:off x="671556" y="5825047"/>
              <a:ext cx="6223000" cy="2146300"/>
            </a:xfrm>
            <a:prstGeom prst="rect">
              <a:avLst/>
            </a:prstGeom>
          </p:spPr>
        </p:pic>
        <p:sp>
          <p:nvSpPr>
            <p:cNvPr id="14" name="文字方塊 13">
              <a:extLst>
                <a:ext uri="{FF2B5EF4-FFF2-40B4-BE49-F238E27FC236}">
                  <a16:creationId xmlns:a16="http://schemas.microsoft.com/office/drawing/2014/main" id="{A471079B-1C30-9F4D-AF19-D86E57AAEEA7}"/>
                </a:ext>
              </a:extLst>
            </p:cNvPr>
            <p:cNvSpPr txBox="1"/>
            <p:nvPr/>
          </p:nvSpPr>
          <p:spPr>
            <a:xfrm>
              <a:off x="665119" y="7838586"/>
              <a:ext cx="6216563" cy="265522"/>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圖</a:t>
              </a:r>
              <a:r>
                <a:rPr kumimoji="1" lang="en-US" altLang="zh-TW" sz="1000" dirty="0">
                  <a:latin typeface="Hiragino Sans GB W3" panose="020B0300000000000000" pitchFamily="34" charset="-128"/>
                  <a:ea typeface="Hiragino Sans GB W3" panose="020B0300000000000000" pitchFamily="34" charset="-128"/>
                </a:rPr>
                <a:t>3.4</a:t>
              </a:r>
              <a:r>
                <a:rPr kumimoji="1" lang="zh-TW" altLang="en-US" sz="1000" dirty="0">
                  <a:latin typeface="Hiragino Sans GB W3" panose="020B0300000000000000" pitchFamily="34" charset="-128"/>
                  <a:ea typeface="Hiragino Sans GB W3" panose="020B0300000000000000" pitchFamily="34" charset="-128"/>
                </a:rPr>
                <a:t>：顧客活躍性分布圖</a:t>
              </a:r>
              <a:r>
                <a:rPr kumimoji="1" lang="en-US" altLang="zh-TW" sz="1000" dirty="0">
                  <a:latin typeface="Hiragino Sans GB W3" panose="020B0300000000000000" pitchFamily="34" charset="-128"/>
                  <a:ea typeface="Hiragino Sans GB W3" panose="020B0300000000000000" pitchFamily="34" charset="-128"/>
                </a:rPr>
                <a:t>(</a:t>
              </a:r>
              <a:r>
                <a:rPr kumimoji="1" lang="zh-CN" altLang="en-US" sz="1000" dirty="0">
                  <a:latin typeface="Hiragino Sans GB W3" panose="020B0300000000000000" pitchFamily="34" charset="-128"/>
                  <a:ea typeface="Hiragino Sans GB W3" panose="020B0300000000000000" pitchFamily="34" charset="-128"/>
                </a:rPr>
                <a:t>購買次數</a:t>
              </a:r>
              <a:r>
                <a:rPr kumimoji="1" lang="en-US" altLang="zh-CN" sz="1000" dirty="0">
                  <a:latin typeface="Hiragino Sans GB W3" panose="020B0300000000000000" pitchFamily="34" charset="-128"/>
                  <a:ea typeface="Hiragino Sans GB W3" panose="020B0300000000000000" pitchFamily="34" charset="-128"/>
                </a:rPr>
                <a:t>/CAI</a:t>
              </a:r>
              <a:r>
                <a:rPr kumimoji="1" lang="zh-CN" altLang="en-US" sz="1000" dirty="0">
                  <a:latin typeface="Hiragino Sans GB W3" panose="020B0300000000000000" pitchFamily="34" charset="-128"/>
                  <a:ea typeface="Hiragino Sans GB W3" panose="020B0300000000000000" pitchFamily="34" charset="-128"/>
                </a:rPr>
                <a:t>指標分群</a:t>
              </a:r>
              <a:r>
                <a:rPr kumimoji="1" lang="en-US" altLang="zh-TW" sz="1000" dirty="0">
                  <a:latin typeface="Hiragino Sans GB W3" panose="020B0300000000000000" pitchFamily="34" charset="-128"/>
                  <a:ea typeface="Hiragino Sans GB W3" panose="020B0300000000000000" pitchFamily="34" charset="-128"/>
                </a:rPr>
                <a:t>)</a:t>
              </a:r>
              <a:endParaRPr kumimoji="1" lang="zh-TW" altLang="en-US" sz="1000" dirty="0">
                <a:latin typeface="Hiragino Sans GB W3" panose="020B0300000000000000" pitchFamily="34" charset="-128"/>
                <a:ea typeface="Hiragino Sans GB W3" panose="020B0300000000000000" pitchFamily="34" charset="-128"/>
              </a:endParaRPr>
            </a:p>
          </p:txBody>
        </p:sp>
      </p:grpSp>
      <p:graphicFrame>
        <p:nvGraphicFramePr>
          <p:cNvPr id="18" name="表格 17">
            <a:extLst>
              <a:ext uri="{FF2B5EF4-FFF2-40B4-BE49-F238E27FC236}">
                <a16:creationId xmlns:a16="http://schemas.microsoft.com/office/drawing/2014/main" id="{A293F467-4425-A444-ACFB-3AA1D66CB175}"/>
              </a:ext>
            </a:extLst>
          </p:cNvPr>
          <p:cNvGraphicFramePr>
            <a:graphicFrameLocks noGrp="1"/>
          </p:cNvGraphicFramePr>
          <p:nvPr>
            <p:extLst>
              <p:ext uri="{D42A27DB-BD31-4B8C-83A1-F6EECF244321}">
                <p14:modId xmlns:p14="http://schemas.microsoft.com/office/powerpoint/2010/main" val="3858715562"/>
              </p:ext>
            </p:extLst>
          </p:nvPr>
        </p:nvGraphicFramePr>
        <p:xfrm>
          <a:off x="671556" y="4415843"/>
          <a:ext cx="6216562" cy="1079500"/>
        </p:xfrm>
        <a:graphic>
          <a:graphicData uri="http://schemas.openxmlformats.org/drawingml/2006/table">
            <a:tbl>
              <a:tblPr/>
              <a:tblGrid>
                <a:gridCol w="2040014">
                  <a:extLst>
                    <a:ext uri="{9D8B030D-6E8A-4147-A177-3AD203B41FA5}">
                      <a16:colId xmlns:a16="http://schemas.microsoft.com/office/drawing/2014/main" val="3457471359"/>
                    </a:ext>
                  </a:extLst>
                </a:gridCol>
                <a:gridCol w="737038">
                  <a:extLst>
                    <a:ext uri="{9D8B030D-6E8A-4147-A177-3AD203B41FA5}">
                      <a16:colId xmlns:a16="http://schemas.microsoft.com/office/drawing/2014/main" val="3231850511"/>
                    </a:ext>
                  </a:extLst>
                </a:gridCol>
                <a:gridCol w="1263494">
                  <a:extLst>
                    <a:ext uri="{9D8B030D-6E8A-4147-A177-3AD203B41FA5}">
                      <a16:colId xmlns:a16="http://schemas.microsoft.com/office/drawing/2014/main" val="1746033518"/>
                    </a:ext>
                  </a:extLst>
                </a:gridCol>
                <a:gridCol w="1263494">
                  <a:extLst>
                    <a:ext uri="{9D8B030D-6E8A-4147-A177-3AD203B41FA5}">
                      <a16:colId xmlns:a16="http://schemas.microsoft.com/office/drawing/2014/main" val="369055813"/>
                    </a:ext>
                  </a:extLst>
                </a:gridCol>
                <a:gridCol w="912522">
                  <a:extLst>
                    <a:ext uri="{9D8B030D-6E8A-4147-A177-3AD203B41FA5}">
                      <a16:colId xmlns:a16="http://schemas.microsoft.com/office/drawing/2014/main" val="1249000204"/>
                    </a:ext>
                  </a:extLst>
                </a:gridCol>
              </a:tblGrid>
              <a:tr h="215900">
                <a:tc>
                  <a:txBody>
                    <a:bodyPr/>
                    <a:lstStyle/>
                    <a:p>
                      <a:pPr algn="ctr" rtl="0" fontAlgn="ctr"/>
                      <a:r>
                        <a:rPr lang="zh-TW" altLang="en-US" sz="1000" b="1" i="0" u="none" strike="noStrike">
                          <a:solidFill>
                            <a:srgbClr val="000000"/>
                          </a:solidFill>
                          <a:effectLst/>
                          <a:latin typeface="冬青黑体简体中文 W3" panose="020B0300000000000000" pitchFamily="34" charset="-128"/>
                          <a:ea typeface="冬青黑体简体中文 W3" panose="020B0300000000000000" pitchFamily="34" charset="-128"/>
                        </a:rPr>
                        <a:t>分群結果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zh-TW" altLang="en-US" sz="1000" b="1" i="0" u="none" strike="noStrike">
                          <a:solidFill>
                            <a:srgbClr val="000000"/>
                          </a:solidFill>
                          <a:effectLst/>
                          <a:latin typeface="冬青黑体简体中文 W3" panose="020B0300000000000000" pitchFamily="34" charset="-128"/>
                          <a:ea typeface="冬青黑体简体中文 W3" panose="020B0300000000000000" pitchFamily="34" charset="-128"/>
                        </a:rPr>
                        <a:t>樣本數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zh-TW" altLang="en-US" sz="1000" b="1" i="0" u="none" strike="noStrike">
                          <a:solidFill>
                            <a:srgbClr val="000000"/>
                          </a:solidFill>
                          <a:effectLst/>
                          <a:latin typeface="冬青黑体简体中文 W3" panose="020B0300000000000000" pitchFamily="34" charset="-128"/>
                          <a:ea typeface="冬青黑体简体中文 W3" panose="020B0300000000000000" pitchFamily="34" charset="-128"/>
                        </a:rPr>
                        <a:t>平均購買次數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平均購買金額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zh-TW" altLang="en-US" sz="1000" b="1" i="0" u="none" strike="noStrike">
                          <a:solidFill>
                            <a:srgbClr val="000000"/>
                          </a:solidFill>
                          <a:effectLst/>
                          <a:latin typeface="冬青黑体简体中文 W3" panose="020B0300000000000000" pitchFamily="34" charset="-128"/>
                          <a:ea typeface="冬青黑体简体中文 W3" panose="020B0300000000000000" pitchFamily="34" charset="-128"/>
                        </a:rPr>
                        <a:t>樣本比例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42792432"/>
                  </a:ext>
                </a:extLst>
              </a:tr>
              <a:tr h="215900">
                <a:tc>
                  <a:txBody>
                    <a:bodyPr/>
                    <a:lstStyle/>
                    <a:p>
                      <a:pPr algn="l" rtl="0"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活躍忠誠顧客群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937B"/>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937B"/>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16.73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937B"/>
                    </a:solidFill>
                  </a:tcPr>
                </a:tc>
                <a:tc>
                  <a:txBody>
                    <a:bodyPr/>
                    <a:lstStyle/>
                    <a:p>
                      <a:pPr algn="ctr" rtl="0"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2,521.37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937B"/>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24.83%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937B"/>
                    </a:solidFill>
                  </a:tcPr>
                </a:tc>
                <a:extLst>
                  <a:ext uri="{0D108BD9-81ED-4DB2-BD59-A6C34878D82A}">
                    <a16:rowId xmlns:a16="http://schemas.microsoft.com/office/drawing/2014/main" val="2249119859"/>
                  </a:ext>
                </a:extLst>
              </a:tr>
              <a:tr h="215900">
                <a:tc>
                  <a:txBody>
                    <a:bodyPr/>
                    <a:lstStyle/>
                    <a:p>
                      <a:pPr algn="l" rtl="0"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活躍潛力顧客群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F77"/>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F77"/>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F77"/>
                    </a:solidFill>
                  </a:tcPr>
                </a:tc>
                <a:tc>
                  <a:txBody>
                    <a:bodyPr/>
                    <a:lstStyle/>
                    <a:p>
                      <a:pPr algn="ctr" rtl="0"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2,407.06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F77"/>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27.52%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F77"/>
                    </a:solidFill>
                  </a:tcPr>
                </a:tc>
                <a:extLst>
                  <a:ext uri="{0D108BD9-81ED-4DB2-BD59-A6C34878D82A}">
                    <a16:rowId xmlns:a16="http://schemas.microsoft.com/office/drawing/2014/main" val="2538236003"/>
                  </a:ext>
                </a:extLst>
              </a:tr>
              <a:tr h="215900">
                <a:tc>
                  <a:txBody>
                    <a:bodyPr/>
                    <a:lstStyle/>
                    <a:p>
                      <a:pPr algn="l" rtl="0"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不活躍顧客群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6A"/>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6A"/>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6A"/>
                    </a:solidFill>
                  </a:tcPr>
                </a:tc>
                <a:tc>
                  <a:txBody>
                    <a:bodyPr/>
                    <a:lstStyle/>
                    <a:p>
                      <a:pPr algn="ctr" rtl="0"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2,769.36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6A"/>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28.19%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6A"/>
                    </a:solidFill>
                  </a:tcPr>
                </a:tc>
                <a:extLst>
                  <a:ext uri="{0D108BD9-81ED-4DB2-BD59-A6C34878D82A}">
                    <a16:rowId xmlns:a16="http://schemas.microsoft.com/office/drawing/2014/main" val="1889920113"/>
                  </a:ext>
                </a:extLst>
              </a:tr>
              <a:tr h="215900">
                <a:tc>
                  <a:txBody>
                    <a:bodyPr/>
                    <a:lstStyle/>
                    <a:p>
                      <a:pPr algn="l" rtl="0"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不活躍重度使用顧客群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A972"/>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A972"/>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21.38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A972"/>
                    </a:solidFill>
                  </a:tcPr>
                </a:tc>
                <a:tc>
                  <a:txBody>
                    <a:bodyPr/>
                    <a:lstStyle/>
                    <a:p>
                      <a:pPr algn="ctr" rtl="0"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2,424.54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A972"/>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19.46%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A972"/>
                    </a:solidFill>
                  </a:tcPr>
                </a:tc>
                <a:extLst>
                  <a:ext uri="{0D108BD9-81ED-4DB2-BD59-A6C34878D82A}">
                    <a16:rowId xmlns:a16="http://schemas.microsoft.com/office/drawing/2014/main" val="966618348"/>
                  </a:ext>
                </a:extLst>
              </a:tr>
            </a:tbl>
          </a:graphicData>
        </a:graphic>
      </p:graphicFrame>
      <p:sp>
        <p:nvSpPr>
          <p:cNvPr id="21" name="文字方塊 20">
            <a:extLst>
              <a:ext uri="{FF2B5EF4-FFF2-40B4-BE49-F238E27FC236}">
                <a16:creationId xmlns:a16="http://schemas.microsoft.com/office/drawing/2014/main" id="{0597AF81-B7F9-D64B-B6C7-BB9CB67AD81E}"/>
              </a:ext>
            </a:extLst>
          </p:cNvPr>
          <p:cNvSpPr txBox="1"/>
          <p:nvPr/>
        </p:nvSpPr>
        <p:spPr>
          <a:xfrm>
            <a:off x="665117" y="5505469"/>
            <a:ext cx="6216563" cy="265522"/>
          </a:xfrm>
          <a:prstGeom prst="rect">
            <a:avLst/>
          </a:prstGeom>
          <a:noFill/>
        </p:spPr>
        <p:txBody>
          <a:bodyPr wrap="square" rtlCol="0">
            <a:spAutoFit/>
          </a:bodyPr>
          <a:lstStyle/>
          <a:p>
            <a:pPr algn="ctr">
              <a:lnSpc>
                <a:spcPct val="120000"/>
              </a:lnSpc>
            </a:pPr>
            <a:r>
              <a:rPr kumimoji="1" lang="zh-CN" altLang="en-US" sz="1000" dirty="0">
                <a:latin typeface="Hiragino Sans GB W3" panose="020B0300000000000000" pitchFamily="34" charset="-128"/>
                <a:ea typeface="Hiragino Sans GB W3" panose="020B0300000000000000" pitchFamily="34" charset="-128"/>
              </a:rPr>
              <a:t>表</a:t>
            </a:r>
            <a:r>
              <a:rPr kumimoji="1" lang="en-US" altLang="zh-TW" sz="1000" dirty="0">
                <a:latin typeface="Hiragino Sans GB W3" panose="020B0300000000000000" pitchFamily="34" charset="-128"/>
                <a:ea typeface="Hiragino Sans GB W3" panose="020B0300000000000000" pitchFamily="34" charset="-128"/>
              </a:rPr>
              <a:t>3.2</a:t>
            </a:r>
            <a:r>
              <a:rPr kumimoji="1" lang="zh-TW" altLang="en-US" sz="1000" dirty="0">
                <a:latin typeface="Hiragino Sans GB W3" panose="020B0300000000000000" pitchFamily="34" charset="-128"/>
                <a:ea typeface="Hiragino Sans GB W3" panose="020B0300000000000000" pitchFamily="34" charset="-128"/>
              </a:rPr>
              <a:t>：顧客活躍性統計資料</a:t>
            </a:r>
            <a:r>
              <a:rPr kumimoji="1" lang="en-US" altLang="zh-TW" sz="1000" dirty="0">
                <a:latin typeface="Hiragino Sans GB W3" panose="020B0300000000000000" pitchFamily="34" charset="-128"/>
                <a:ea typeface="Hiragino Sans GB W3" panose="020B0300000000000000" pitchFamily="34" charset="-128"/>
              </a:rPr>
              <a:t>(</a:t>
            </a:r>
            <a:r>
              <a:rPr kumimoji="1" lang="zh-TW" altLang="en-US" sz="1000" dirty="0">
                <a:latin typeface="Hiragino Sans GB W3" panose="020B0300000000000000" pitchFamily="34" charset="-128"/>
                <a:ea typeface="Hiragino Sans GB W3" panose="020B0300000000000000" pitchFamily="34" charset="-128"/>
              </a:rPr>
              <a:t>依</a:t>
            </a:r>
            <a:r>
              <a:rPr kumimoji="1" lang="zh-CN" altLang="en-US" sz="1000" dirty="0">
                <a:latin typeface="Hiragino Sans GB W3" panose="020B0300000000000000" pitchFamily="34" charset="-128"/>
                <a:ea typeface="Hiragino Sans GB W3" panose="020B0300000000000000" pitchFamily="34" charset="-128"/>
              </a:rPr>
              <a:t>購買次數</a:t>
            </a:r>
            <a:r>
              <a:rPr kumimoji="1" lang="en-US" altLang="zh-CN" sz="1000" dirty="0">
                <a:latin typeface="Hiragino Sans GB W3" panose="020B0300000000000000" pitchFamily="34" charset="-128"/>
                <a:ea typeface="Hiragino Sans GB W3" panose="020B0300000000000000" pitchFamily="34" charset="-128"/>
              </a:rPr>
              <a:t>/CAI</a:t>
            </a:r>
            <a:r>
              <a:rPr kumimoji="1" lang="zh-CN" altLang="en-US" sz="1000" dirty="0">
                <a:latin typeface="Hiragino Sans GB W3" panose="020B0300000000000000" pitchFamily="34" charset="-128"/>
                <a:ea typeface="Hiragino Sans GB W3" panose="020B0300000000000000" pitchFamily="34" charset="-128"/>
              </a:rPr>
              <a:t>指標分群</a:t>
            </a:r>
            <a:r>
              <a:rPr kumimoji="1" lang="en-US" altLang="zh-TW" sz="1000" dirty="0">
                <a:latin typeface="Hiragino Sans GB W3" panose="020B0300000000000000" pitchFamily="34" charset="-128"/>
                <a:ea typeface="Hiragino Sans GB W3" panose="020B0300000000000000" pitchFamily="34" charset="-128"/>
              </a:rPr>
              <a:t>)</a:t>
            </a:r>
            <a:endParaRPr kumimoji="1" lang="zh-TW" altLang="en-US" sz="1000" dirty="0">
              <a:latin typeface="Hiragino Sans GB W3" panose="020B0300000000000000" pitchFamily="34" charset="-128"/>
              <a:ea typeface="Hiragino Sans GB W3" panose="020B0300000000000000" pitchFamily="34" charset="-128"/>
            </a:endParaRPr>
          </a:p>
        </p:txBody>
      </p:sp>
      <p:sp>
        <p:nvSpPr>
          <p:cNvPr id="22" name="文字方塊 21">
            <a:extLst>
              <a:ext uri="{FF2B5EF4-FFF2-40B4-BE49-F238E27FC236}">
                <a16:creationId xmlns:a16="http://schemas.microsoft.com/office/drawing/2014/main" id="{C9A86EE7-F146-894D-832D-B71485959BA9}"/>
              </a:ext>
            </a:extLst>
          </p:cNvPr>
          <p:cNvSpPr txBox="1"/>
          <p:nvPr/>
        </p:nvSpPr>
        <p:spPr>
          <a:xfrm>
            <a:off x="3637008" y="10079665"/>
            <a:ext cx="386644"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12</a:t>
            </a:r>
            <a:endParaRPr kumimoji="1" lang="zh-TW" altLang="en-US" sz="1200" dirty="0">
              <a:latin typeface="Hiragino Sans GB W3" panose="020B0300000000000000" pitchFamily="34" charset="-128"/>
              <a:ea typeface="Hiragino Sans GB W3" panose="020B0300000000000000" pitchFamily="34" charset="-128"/>
            </a:endParaRPr>
          </a:p>
        </p:txBody>
      </p:sp>
      <p:sp>
        <p:nvSpPr>
          <p:cNvPr id="23" name="文字方塊 22">
            <a:extLst>
              <a:ext uri="{FF2B5EF4-FFF2-40B4-BE49-F238E27FC236}">
                <a16:creationId xmlns:a16="http://schemas.microsoft.com/office/drawing/2014/main" id="{5AA91638-6D33-3149-9652-0738DCDD1890}"/>
              </a:ext>
            </a:extLst>
          </p:cNvPr>
          <p:cNvSpPr txBox="1"/>
          <p:nvPr/>
        </p:nvSpPr>
        <p:spPr>
          <a:xfrm>
            <a:off x="652256" y="8436261"/>
            <a:ext cx="6216563" cy="1178464"/>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由上述資料可發現，四群的人數其實差異不大，因此需要為每一個顧客群制定專屬的</a:t>
            </a:r>
            <a:r>
              <a:rPr kumimoji="1" lang="zh-TW" altLang="en-US" sz="1200" dirty="0">
                <a:latin typeface="Hiragino Sans GB W3" panose="020B0300000000000000" pitchFamily="34" charset="-128"/>
                <a:ea typeface="Hiragino Sans GB W3" panose="020B0300000000000000" pitchFamily="34" charset="-128"/>
              </a:rPr>
              <a:t>行銷決策，才能兼顧每一個消費族群。保持「活躍忠誠顧客群」穩定的消費，制定顧客忠誠計畫提升「不活躍重度使用顧客群」的忠誠度，設計限時折價券等方式增加「活躍潛力顧客群」的消費次數，並對「不活躍顧客群」進行問券調查，分析其不活躍的原因，再做出相對應的行銷策略提升其消費次數及頻率。</a:t>
            </a:r>
          </a:p>
        </p:txBody>
      </p:sp>
    </p:spTree>
    <p:extLst>
      <p:ext uri="{BB962C8B-B14F-4D97-AF65-F5344CB8AC3E}">
        <p14:creationId xmlns:p14="http://schemas.microsoft.com/office/powerpoint/2010/main" val="3505737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C9DBF2F9-2399-BC4C-B06D-B03310D4D14E}"/>
              </a:ext>
            </a:extLst>
          </p:cNvPr>
          <p:cNvPicPr>
            <a:picLocks noChangeAspect="1"/>
          </p:cNvPicPr>
          <p:nvPr/>
        </p:nvPicPr>
        <p:blipFill>
          <a:blip r:embed="rId2"/>
          <a:stretch>
            <a:fillRect/>
          </a:stretch>
        </p:blipFill>
        <p:spPr>
          <a:xfrm>
            <a:off x="697295" y="3234344"/>
            <a:ext cx="6223000" cy="2159000"/>
          </a:xfrm>
          <a:prstGeom prst="rect">
            <a:avLst/>
          </a:prstGeom>
        </p:spPr>
      </p:pic>
      <p:sp>
        <p:nvSpPr>
          <p:cNvPr id="5" name="文字方塊 4">
            <a:extLst>
              <a:ext uri="{FF2B5EF4-FFF2-40B4-BE49-F238E27FC236}">
                <a16:creationId xmlns:a16="http://schemas.microsoft.com/office/drawing/2014/main" id="{EBFB9B6E-91BE-7143-98EF-7F2C4C8B0F99}"/>
              </a:ext>
            </a:extLst>
          </p:cNvPr>
          <p:cNvSpPr txBox="1"/>
          <p:nvPr/>
        </p:nvSpPr>
        <p:spPr>
          <a:xfrm>
            <a:off x="677982" y="5463902"/>
            <a:ext cx="6210136" cy="265522"/>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圖</a:t>
            </a:r>
            <a:r>
              <a:rPr kumimoji="1" lang="en-US" altLang="zh-TW" sz="1000" dirty="0">
                <a:latin typeface="Hiragino Sans GB W3" panose="020B0300000000000000" pitchFamily="34" charset="-128"/>
                <a:ea typeface="Hiragino Sans GB W3" panose="020B0300000000000000" pitchFamily="34" charset="-128"/>
              </a:rPr>
              <a:t>3.5</a:t>
            </a:r>
            <a:r>
              <a:rPr kumimoji="1" lang="zh-TW" altLang="en-US" sz="1000" dirty="0">
                <a:latin typeface="Hiragino Sans GB W3" panose="020B0300000000000000" pitchFamily="34" charset="-128"/>
                <a:ea typeface="Hiragino Sans GB W3" panose="020B0300000000000000" pitchFamily="34" charset="-128"/>
              </a:rPr>
              <a:t>：顧客活躍性分布圖</a:t>
            </a:r>
            <a:r>
              <a:rPr kumimoji="1" lang="en-US" altLang="zh-TW" sz="1000" dirty="0">
                <a:latin typeface="Hiragino Sans GB W3" panose="020B0300000000000000" pitchFamily="34" charset="-128"/>
                <a:ea typeface="Hiragino Sans GB W3" panose="020B0300000000000000" pitchFamily="34" charset="-128"/>
              </a:rPr>
              <a:t>(</a:t>
            </a:r>
            <a:r>
              <a:rPr kumimoji="1" lang="zh-CN" altLang="en-US" sz="1000" dirty="0">
                <a:latin typeface="Hiragino Sans GB W3" panose="020B0300000000000000" pitchFamily="34" charset="-128"/>
                <a:ea typeface="Hiragino Sans GB W3" panose="020B0300000000000000" pitchFamily="34" charset="-128"/>
              </a:rPr>
              <a:t>平均購買金額</a:t>
            </a:r>
            <a:r>
              <a:rPr kumimoji="1" lang="en-US" altLang="zh-CN" sz="1000" dirty="0">
                <a:latin typeface="Hiragino Sans GB W3" panose="020B0300000000000000" pitchFamily="34" charset="-128"/>
                <a:ea typeface="Hiragino Sans GB W3" panose="020B0300000000000000" pitchFamily="34" charset="-128"/>
              </a:rPr>
              <a:t>/CAI</a:t>
            </a:r>
            <a:r>
              <a:rPr kumimoji="1" lang="zh-CN" altLang="en-US" sz="1000" dirty="0">
                <a:latin typeface="Hiragino Sans GB W3" panose="020B0300000000000000" pitchFamily="34" charset="-128"/>
                <a:ea typeface="Hiragino Sans GB W3" panose="020B0300000000000000" pitchFamily="34" charset="-128"/>
              </a:rPr>
              <a:t>指標分群</a:t>
            </a:r>
            <a:r>
              <a:rPr kumimoji="1" lang="en-US" altLang="zh-TW" sz="1000" dirty="0">
                <a:latin typeface="Hiragino Sans GB W3" panose="020B0300000000000000" pitchFamily="34" charset="-128"/>
                <a:ea typeface="Hiragino Sans GB W3" panose="020B0300000000000000" pitchFamily="34" charset="-128"/>
              </a:rPr>
              <a:t>)</a:t>
            </a:r>
            <a:endParaRPr kumimoji="1" lang="zh-TW" altLang="en-US" sz="1000" dirty="0">
              <a:latin typeface="Hiragino Sans GB W3" panose="020B0300000000000000" pitchFamily="34" charset="-128"/>
              <a:ea typeface="Hiragino Sans GB W3" panose="020B0300000000000000" pitchFamily="34" charset="-128"/>
            </a:endParaRPr>
          </a:p>
        </p:txBody>
      </p:sp>
      <p:graphicFrame>
        <p:nvGraphicFramePr>
          <p:cNvPr id="7" name="表格 6">
            <a:extLst>
              <a:ext uri="{FF2B5EF4-FFF2-40B4-BE49-F238E27FC236}">
                <a16:creationId xmlns:a16="http://schemas.microsoft.com/office/drawing/2014/main" id="{39819074-6B69-6A40-96EC-9B542C0B632A}"/>
              </a:ext>
            </a:extLst>
          </p:cNvPr>
          <p:cNvGraphicFramePr>
            <a:graphicFrameLocks noGrp="1"/>
          </p:cNvGraphicFramePr>
          <p:nvPr>
            <p:extLst>
              <p:ext uri="{D42A27DB-BD31-4B8C-83A1-F6EECF244321}">
                <p14:modId xmlns:p14="http://schemas.microsoft.com/office/powerpoint/2010/main" val="1105304684"/>
              </p:ext>
            </p:extLst>
          </p:nvPr>
        </p:nvGraphicFramePr>
        <p:xfrm>
          <a:off x="697295" y="1818765"/>
          <a:ext cx="6216562" cy="1079500"/>
        </p:xfrm>
        <a:graphic>
          <a:graphicData uri="http://schemas.openxmlformats.org/drawingml/2006/table">
            <a:tbl>
              <a:tblPr/>
              <a:tblGrid>
                <a:gridCol w="2040015">
                  <a:extLst>
                    <a:ext uri="{9D8B030D-6E8A-4147-A177-3AD203B41FA5}">
                      <a16:colId xmlns:a16="http://schemas.microsoft.com/office/drawing/2014/main" val="63717280"/>
                    </a:ext>
                  </a:extLst>
                </a:gridCol>
                <a:gridCol w="737038">
                  <a:extLst>
                    <a:ext uri="{9D8B030D-6E8A-4147-A177-3AD203B41FA5}">
                      <a16:colId xmlns:a16="http://schemas.microsoft.com/office/drawing/2014/main" val="2401262844"/>
                    </a:ext>
                  </a:extLst>
                </a:gridCol>
                <a:gridCol w="1263493">
                  <a:extLst>
                    <a:ext uri="{9D8B030D-6E8A-4147-A177-3AD203B41FA5}">
                      <a16:colId xmlns:a16="http://schemas.microsoft.com/office/drawing/2014/main" val="3226176922"/>
                    </a:ext>
                  </a:extLst>
                </a:gridCol>
                <a:gridCol w="1263493">
                  <a:extLst>
                    <a:ext uri="{9D8B030D-6E8A-4147-A177-3AD203B41FA5}">
                      <a16:colId xmlns:a16="http://schemas.microsoft.com/office/drawing/2014/main" val="589028571"/>
                    </a:ext>
                  </a:extLst>
                </a:gridCol>
                <a:gridCol w="912523">
                  <a:extLst>
                    <a:ext uri="{9D8B030D-6E8A-4147-A177-3AD203B41FA5}">
                      <a16:colId xmlns:a16="http://schemas.microsoft.com/office/drawing/2014/main" val="3153244473"/>
                    </a:ext>
                  </a:extLst>
                </a:gridCol>
              </a:tblGrid>
              <a:tr h="215900">
                <a:tc>
                  <a:txBody>
                    <a:bodyPr/>
                    <a:lstStyle/>
                    <a:p>
                      <a:pPr algn="ctr" rtl="0" fontAlgn="ctr"/>
                      <a:r>
                        <a:rPr lang="zh-TW" altLang="en-US" sz="1000" b="1" i="0" u="none" strike="noStrike">
                          <a:solidFill>
                            <a:srgbClr val="000000"/>
                          </a:solidFill>
                          <a:effectLst/>
                          <a:latin typeface="冬青黑体简体中文 W3" panose="020B0300000000000000" pitchFamily="34" charset="-128"/>
                          <a:ea typeface="冬青黑体简体中文 W3" panose="020B0300000000000000" pitchFamily="34" charset="-128"/>
                        </a:rPr>
                        <a:t>分群結果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樣本數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zh-TW" altLang="en-US" sz="1000" b="1" i="0" u="none" strike="noStrike">
                          <a:solidFill>
                            <a:srgbClr val="000000"/>
                          </a:solidFill>
                          <a:effectLst/>
                          <a:latin typeface="冬青黑体简体中文 W3" panose="020B0300000000000000" pitchFamily="34" charset="-128"/>
                          <a:ea typeface="冬青黑体简体中文 W3" panose="020B0300000000000000" pitchFamily="34" charset="-128"/>
                        </a:rPr>
                        <a:t>平均購買次數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zh-TW" altLang="en-US" sz="1000" b="1" i="0" u="none" strike="noStrike">
                          <a:solidFill>
                            <a:srgbClr val="000000"/>
                          </a:solidFill>
                          <a:effectLst/>
                          <a:latin typeface="冬青黑体简体中文 W3" panose="020B0300000000000000" pitchFamily="34" charset="-128"/>
                          <a:ea typeface="冬青黑体简体中文 W3" panose="020B0300000000000000" pitchFamily="34" charset="-128"/>
                        </a:rPr>
                        <a:t>平均購買金額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zh-TW" altLang="en-US" sz="1000" b="1" i="0" u="none" strike="noStrike">
                          <a:solidFill>
                            <a:srgbClr val="000000"/>
                          </a:solidFill>
                          <a:effectLst/>
                          <a:latin typeface="冬青黑体简体中文 W3" panose="020B0300000000000000" pitchFamily="34" charset="-128"/>
                          <a:ea typeface="冬青黑体简体中文 W3" panose="020B0300000000000000" pitchFamily="34" charset="-128"/>
                        </a:rPr>
                        <a:t>樣本比例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232461690"/>
                  </a:ext>
                </a:extLst>
              </a:tr>
              <a:tr h="215900">
                <a:tc>
                  <a:txBody>
                    <a:bodyPr/>
                    <a:lstStyle/>
                    <a:p>
                      <a:pPr algn="l" rtl="0"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活躍高額顧客群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937B"/>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937B"/>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12.52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937B"/>
                    </a:solidFill>
                  </a:tcPr>
                </a:tc>
                <a:tc>
                  <a:txBody>
                    <a:bodyPr/>
                    <a:lstStyle/>
                    <a:p>
                      <a:pPr algn="ctr" rtl="0"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4,329.29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937B"/>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22.15%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937B"/>
                    </a:solidFill>
                  </a:tcPr>
                </a:tc>
                <a:extLst>
                  <a:ext uri="{0D108BD9-81ED-4DB2-BD59-A6C34878D82A}">
                    <a16:rowId xmlns:a16="http://schemas.microsoft.com/office/drawing/2014/main" val="2530625685"/>
                  </a:ext>
                </a:extLst>
              </a:tr>
              <a:tr h="215900">
                <a:tc>
                  <a:txBody>
                    <a:bodyPr/>
                    <a:lstStyle/>
                    <a:p>
                      <a:pPr algn="l" rtl="0"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活躍小額顧客群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F77"/>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F77"/>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9.71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F77"/>
                    </a:solidFill>
                  </a:tcPr>
                </a:tc>
                <a:tc>
                  <a:txBody>
                    <a:bodyPr/>
                    <a:lstStyle/>
                    <a:p>
                      <a:pPr algn="ctr" rtl="0"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1,091.41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F77"/>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F77"/>
                    </a:solidFill>
                  </a:tcPr>
                </a:tc>
                <a:extLst>
                  <a:ext uri="{0D108BD9-81ED-4DB2-BD59-A6C34878D82A}">
                    <a16:rowId xmlns:a16="http://schemas.microsoft.com/office/drawing/2014/main" val="4022056134"/>
                  </a:ext>
                </a:extLst>
              </a:tr>
              <a:tr h="215900">
                <a:tc>
                  <a:txBody>
                    <a:bodyPr/>
                    <a:lstStyle/>
                    <a:p>
                      <a:pPr algn="l" rtl="0"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不活躍小額顧客群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6A"/>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6A"/>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11.17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6A"/>
                    </a:solidFill>
                  </a:tcPr>
                </a:tc>
                <a:tc>
                  <a:txBody>
                    <a:bodyPr/>
                    <a:lstStyle/>
                    <a:p>
                      <a:pPr algn="ctr" rtl="0"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1,166.43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6A"/>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23.49%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6A"/>
                    </a:solidFill>
                  </a:tcPr>
                </a:tc>
                <a:extLst>
                  <a:ext uri="{0D108BD9-81ED-4DB2-BD59-A6C34878D82A}">
                    <a16:rowId xmlns:a16="http://schemas.microsoft.com/office/drawing/2014/main" val="115817207"/>
                  </a:ext>
                </a:extLst>
              </a:tr>
              <a:tr h="215900">
                <a:tc>
                  <a:txBody>
                    <a:bodyPr/>
                    <a:lstStyle/>
                    <a:p>
                      <a:pPr algn="l" rtl="0"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活躍高額顧客群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A972"/>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A972"/>
                    </a:solidFill>
                  </a:tcPr>
                </a:tc>
                <a:tc>
                  <a:txBody>
                    <a:bodyPr/>
                    <a:lstStyle/>
                    <a:p>
                      <a:pPr algn="ctr" rtl="0"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12.50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A972"/>
                    </a:solidFill>
                  </a:tcPr>
                </a:tc>
                <a:tc>
                  <a:txBody>
                    <a:bodyPr/>
                    <a:lstStyle/>
                    <a:p>
                      <a:pPr algn="ctr" rtl="0"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4,049.99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A972"/>
                    </a:solidFill>
                  </a:tcPr>
                </a:tc>
                <a:tc>
                  <a:txBody>
                    <a:bodyPr/>
                    <a:lstStyle/>
                    <a:p>
                      <a:pPr algn="ctr" rtl="0"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24.16%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A972"/>
                    </a:solidFill>
                  </a:tcPr>
                </a:tc>
                <a:extLst>
                  <a:ext uri="{0D108BD9-81ED-4DB2-BD59-A6C34878D82A}">
                    <a16:rowId xmlns:a16="http://schemas.microsoft.com/office/drawing/2014/main" val="416444625"/>
                  </a:ext>
                </a:extLst>
              </a:tr>
            </a:tbl>
          </a:graphicData>
        </a:graphic>
      </p:graphicFrame>
      <p:sp>
        <p:nvSpPr>
          <p:cNvPr id="8" name="文字方塊 7">
            <a:extLst>
              <a:ext uri="{FF2B5EF4-FFF2-40B4-BE49-F238E27FC236}">
                <a16:creationId xmlns:a16="http://schemas.microsoft.com/office/drawing/2014/main" id="{CB52E78A-FEB1-4B43-B7C4-0526D3C66CA7}"/>
              </a:ext>
            </a:extLst>
          </p:cNvPr>
          <p:cNvSpPr txBox="1"/>
          <p:nvPr/>
        </p:nvSpPr>
        <p:spPr>
          <a:xfrm>
            <a:off x="684416" y="2898265"/>
            <a:ext cx="6216563" cy="265522"/>
          </a:xfrm>
          <a:prstGeom prst="rect">
            <a:avLst/>
          </a:prstGeom>
          <a:noFill/>
        </p:spPr>
        <p:txBody>
          <a:bodyPr wrap="square" rtlCol="0">
            <a:spAutoFit/>
          </a:bodyPr>
          <a:lstStyle/>
          <a:p>
            <a:pPr algn="ctr">
              <a:lnSpc>
                <a:spcPct val="120000"/>
              </a:lnSpc>
            </a:pPr>
            <a:r>
              <a:rPr kumimoji="1" lang="zh-CN" altLang="en-US" sz="1000" dirty="0">
                <a:latin typeface="Hiragino Sans GB W3" panose="020B0300000000000000" pitchFamily="34" charset="-128"/>
                <a:ea typeface="Hiragino Sans GB W3" panose="020B0300000000000000" pitchFamily="34" charset="-128"/>
              </a:rPr>
              <a:t>表</a:t>
            </a:r>
            <a:r>
              <a:rPr kumimoji="1" lang="en-US" altLang="zh-TW" sz="1000" dirty="0">
                <a:latin typeface="Hiragino Sans GB W3" panose="020B0300000000000000" pitchFamily="34" charset="-128"/>
                <a:ea typeface="Hiragino Sans GB W3" panose="020B0300000000000000" pitchFamily="34" charset="-128"/>
              </a:rPr>
              <a:t>3.3</a:t>
            </a:r>
            <a:r>
              <a:rPr kumimoji="1" lang="zh-TW" altLang="en-US" sz="1000" dirty="0">
                <a:latin typeface="Hiragino Sans GB W3" panose="020B0300000000000000" pitchFamily="34" charset="-128"/>
                <a:ea typeface="Hiragino Sans GB W3" panose="020B0300000000000000" pitchFamily="34" charset="-128"/>
              </a:rPr>
              <a:t>：顧客活躍性統計資料</a:t>
            </a:r>
            <a:r>
              <a:rPr kumimoji="1" lang="en-US" altLang="zh-TW" sz="1000" dirty="0">
                <a:latin typeface="Hiragino Sans GB W3" panose="020B0300000000000000" pitchFamily="34" charset="-128"/>
                <a:ea typeface="Hiragino Sans GB W3" panose="020B0300000000000000" pitchFamily="34" charset="-128"/>
              </a:rPr>
              <a:t>(</a:t>
            </a:r>
            <a:r>
              <a:rPr kumimoji="1" lang="zh-TW" altLang="en-US" sz="1000" dirty="0">
                <a:latin typeface="Hiragino Sans GB W3" panose="020B0300000000000000" pitchFamily="34" charset="-128"/>
                <a:ea typeface="Hiragino Sans GB W3" panose="020B0300000000000000" pitchFamily="34" charset="-128"/>
              </a:rPr>
              <a:t>依平均</a:t>
            </a:r>
            <a:r>
              <a:rPr kumimoji="1" lang="zh-CN" altLang="en-US" sz="1000" dirty="0">
                <a:latin typeface="Hiragino Sans GB W3" panose="020B0300000000000000" pitchFamily="34" charset="-128"/>
                <a:ea typeface="Hiragino Sans GB W3" panose="020B0300000000000000" pitchFamily="34" charset="-128"/>
              </a:rPr>
              <a:t>購買金額</a:t>
            </a:r>
            <a:r>
              <a:rPr kumimoji="1" lang="en-US" altLang="zh-CN" sz="1000" dirty="0">
                <a:latin typeface="Hiragino Sans GB W3" panose="020B0300000000000000" pitchFamily="34" charset="-128"/>
                <a:ea typeface="Hiragino Sans GB W3" panose="020B0300000000000000" pitchFamily="34" charset="-128"/>
              </a:rPr>
              <a:t>/CAI</a:t>
            </a:r>
            <a:r>
              <a:rPr kumimoji="1" lang="zh-CN" altLang="en-US" sz="1000" dirty="0">
                <a:latin typeface="Hiragino Sans GB W3" panose="020B0300000000000000" pitchFamily="34" charset="-128"/>
                <a:ea typeface="Hiragino Sans GB W3" panose="020B0300000000000000" pitchFamily="34" charset="-128"/>
              </a:rPr>
              <a:t>指標分群</a:t>
            </a:r>
            <a:r>
              <a:rPr kumimoji="1" lang="en-US" altLang="zh-TW" sz="1000" dirty="0">
                <a:latin typeface="Hiragino Sans GB W3" panose="020B0300000000000000" pitchFamily="34" charset="-128"/>
                <a:ea typeface="Hiragino Sans GB W3" panose="020B0300000000000000" pitchFamily="34" charset="-128"/>
              </a:rPr>
              <a:t>)</a:t>
            </a:r>
            <a:endParaRPr kumimoji="1" lang="zh-TW" altLang="en-US" sz="1000" dirty="0">
              <a:latin typeface="Hiragino Sans GB W3" panose="020B0300000000000000" pitchFamily="34" charset="-128"/>
              <a:ea typeface="Hiragino Sans GB W3" panose="020B0300000000000000" pitchFamily="34" charset="-128"/>
            </a:endParaRPr>
          </a:p>
        </p:txBody>
      </p:sp>
      <p:sp>
        <p:nvSpPr>
          <p:cNvPr id="10" name="文字方塊 9">
            <a:extLst>
              <a:ext uri="{FF2B5EF4-FFF2-40B4-BE49-F238E27FC236}">
                <a16:creationId xmlns:a16="http://schemas.microsoft.com/office/drawing/2014/main" id="{7105C197-5C19-E344-9CA6-1736C96C0E9D}"/>
              </a:ext>
            </a:extLst>
          </p:cNvPr>
          <p:cNvSpPr txBox="1"/>
          <p:nvPr/>
        </p:nvSpPr>
        <p:spPr>
          <a:xfrm>
            <a:off x="671555" y="1083499"/>
            <a:ext cx="6216563" cy="735266"/>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第二種</a:t>
            </a:r>
            <a:r>
              <a:rPr kumimoji="1" lang="zh-TW" altLang="en-US" sz="1200" dirty="0">
                <a:latin typeface="Hiragino Sans GB W3" panose="020B0300000000000000" pitchFamily="34" charset="-128"/>
                <a:ea typeface="Hiragino Sans GB W3" panose="020B0300000000000000" pitchFamily="34" charset="-128"/>
              </a:rPr>
              <a:t>是將顧客依平均購買金額及</a:t>
            </a:r>
            <a:r>
              <a:rPr kumimoji="1" lang="en-US" altLang="zh-TW"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指標進行分群，分別以平均購買金額</a:t>
            </a:r>
            <a:r>
              <a:rPr kumimoji="1" lang="en-US" altLang="zh-CN" sz="1200" dirty="0">
                <a:latin typeface="Hiragino Sans GB W3" panose="020B0300000000000000" pitchFamily="34" charset="-128"/>
                <a:ea typeface="Hiragino Sans GB W3" panose="020B0300000000000000" pitchFamily="34" charset="-128"/>
              </a:rPr>
              <a:t>3,000</a:t>
            </a:r>
            <a:r>
              <a:rPr kumimoji="1" lang="zh-CN" altLang="en-US" sz="1200" dirty="0">
                <a:latin typeface="Hiragino Sans GB W3" panose="020B0300000000000000" pitchFamily="34" charset="-128"/>
                <a:ea typeface="Hiragino Sans GB W3" panose="020B0300000000000000" pitchFamily="34" charset="-128"/>
              </a:rPr>
              <a:t>元、</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a:t>
            </a:r>
            <a:r>
              <a:rPr kumimoji="1" lang="en-US" altLang="zh-CN" sz="1200" dirty="0">
                <a:latin typeface="Hiragino Sans GB W3" panose="020B0300000000000000" pitchFamily="34" charset="-128"/>
                <a:ea typeface="Hiragino Sans GB W3" panose="020B0300000000000000" pitchFamily="34" charset="-128"/>
              </a:rPr>
              <a:t>0</a:t>
            </a:r>
            <a:r>
              <a:rPr kumimoji="1" lang="zh-CN" altLang="en-US" sz="1200" dirty="0">
                <a:latin typeface="Hiragino Sans GB W3" panose="020B0300000000000000" pitchFamily="34" charset="-128"/>
                <a:ea typeface="Hiragino Sans GB W3" panose="020B0300000000000000" pitchFamily="34" charset="-128"/>
              </a:rPr>
              <a:t>為兩軸分成四個象限</a:t>
            </a:r>
            <a:r>
              <a:rPr kumimoji="1" lang="zh-TW" altLang="en-US" sz="1200" dirty="0">
                <a:latin typeface="Hiragino Sans GB W3" panose="020B0300000000000000" pitchFamily="34" charset="-128"/>
                <a:ea typeface="Hiragino Sans GB W3" panose="020B0300000000000000" pitchFamily="34" charset="-128"/>
              </a:rPr>
              <a:t>，分別為「活躍高額顧客群」、「活躍小額顧客群」、「不活躍小額顧客群」、「不活躍高額顧客群」，其敘述統計資料及圖表分別如下：</a:t>
            </a:r>
          </a:p>
        </p:txBody>
      </p:sp>
      <p:sp>
        <p:nvSpPr>
          <p:cNvPr id="11" name="文字方塊 10">
            <a:extLst>
              <a:ext uri="{FF2B5EF4-FFF2-40B4-BE49-F238E27FC236}">
                <a16:creationId xmlns:a16="http://schemas.microsoft.com/office/drawing/2014/main" id="{EFE51D79-699F-5942-8512-A7A24FDF91AB}"/>
              </a:ext>
            </a:extLst>
          </p:cNvPr>
          <p:cNvSpPr txBox="1"/>
          <p:nvPr/>
        </p:nvSpPr>
        <p:spPr>
          <a:xfrm>
            <a:off x="671555" y="5829057"/>
            <a:ext cx="6216563" cy="1621662"/>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由上述資料可發現，四群的人數差異也非常小，因此也需要為每一個顧客群制定專屬的</a:t>
            </a:r>
            <a:r>
              <a:rPr kumimoji="1" lang="zh-TW" altLang="en-US" sz="1200" dirty="0">
                <a:latin typeface="Hiragino Sans GB W3" panose="020B0300000000000000" pitchFamily="34" charset="-128"/>
                <a:ea typeface="Hiragino Sans GB W3" panose="020B0300000000000000" pitchFamily="34" charset="-128"/>
              </a:rPr>
              <a:t>行銷決策，才能兼顧每一個消費族群。保持「活躍高額顧客群」穩定的消費，提升「不活躍高額顧客群」購買的誘因，增加</a:t>
            </a:r>
            <a:r>
              <a:rPr kumimoji="1" lang="en-US" altLang="zh-TW"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a:t>
            </a:r>
            <a:r>
              <a:rPr kumimoji="1" lang="zh-TW" altLang="en-US" sz="1200" dirty="0">
                <a:latin typeface="Hiragino Sans GB W3" panose="020B0300000000000000" pitchFamily="34" charset="-128"/>
                <a:ea typeface="Hiragino Sans GB W3" panose="020B0300000000000000" pitchFamily="34" charset="-128"/>
              </a:rPr>
              <a:t>，制定滿額加價購等策略提升「活躍小額顧客群」的消費金額，並對「不活躍小額顧客群」進行上述兩種優惠方式，以增加平均購買金額及活躍性兩個構面。</a:t>
            </a:r>
            <a:r>
              <a:rPr kumimoji="1" lang="zh-CN" altLang="en-US" sz="1200" dirty="0">
                <a:latin typeface="Hiragino Sans GB W3" panose="020B0300000000000000" pitchFamily="34" charset="-128"/>
                <a:ea typeface="Hiragino Sans GB W3" panose="020B0300000000000000" pitchFamily="34" charset="-128"/>
              </a:rPr>
              <a:t>使用上述兩種分類方式分成四群後，將兩者進行交叉比對，分別以平均金額</a:t>
            </a:r>
            <a:r>
              <a:rPr kumimoji="1" lang="en-US" altLang="zh-CN" sz="1200" dirty="0">
                <a:latin typeface="Hiragino Sans GB W3" panose="020B0300000000000000" pitchFamily="34" charset="-128"/>
                <a:ea typeface="Hiragino Sans GB W3" panose="020B0300000000000000" pitchFamily="34" charset="-128"/>
              </a:rPr>
              <a:t>3,000</a:t>
            </a:r>
            <a:r>
              <a:rPr kumimoji="1" lang="zh-CN" altLang="en-US" sz="1200" dirty="0">
                <a:latin typeface="Hiragino Sans GB W3" panose="020B0300000000000000" pitchFamily="34" charset="-128"/>
                <a:ea typeface="Hiragino Sans GB W3" panose="020B0300000000000000" pitchFamily="34" charset="-128"/>
              </a:rPr>
              <a:t>元、購買次數</a:t>
            </a:r>
            <a:r>
              <a:rPr kumimoji="1" lang="en-US" altLang="zh-TW" sz="1200" dirty="0">
                <a:latin typeface="Hiragino Sans GB W3" panose="020B0300000000000000" pitchFamily="34" charset="-128"/>
                <a:ea typeface="Hiragino Sans GB W3" panose="020B0300000000000000" pitchFamily="34" charset="-128"/>
              </a:rPr>
              <a:t>10</a:t>
            </a:r>
            <a:r>
              <a:rPr kumimoji="1" lang="zh-CN" altLang="en-US" sz="1200" dirty="0">
                <a:latin typeface="Hiragino Sans GB W3" panose="020B0300000000000000" pitchFamily="34" charset="-128"/>
                <a:ea typeface="Hiragino Sans GB W3" panose="020B0300000000000000" pitchFamily="34" charset="-128"/>
              </a:rPr>
              <a:t>次、</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a:t>
            </a:r>
            <a:r>
              <a:rPr kumimoji="1" lang="en-US" altLang="zh-CN" sz="1200" dirty="0">
                <a:latin typeface="Hiragino Sans GB W3" panose="020B0300000000000000" pitchFamily="34" charset="-128"/>
                <a:ea typeface="Hiragino Sans GB W3" panose="020B0300000000000000" pitchFamily="34" charset="-128"/>
              </a:rPr>
              <a:t>0</a:t>
            </a:r>
            <a:r>
              <a:rPr kumimoji="1" lang="zh-CN" altLang="en-US" sz="1200" dirty="0">
                <a:latin typeface="Hiragino Sans GB W3" panose="020B0300000000000000" pitchFamily="34" charset="-128"/>
                <a:ea typeface="Hiragino Sans GB W3" panose="020B0300000000000000" pitchFamily="34" charset="-128"/>
              </a:rPr>
              <a:t>三個標準將顧客分成</a:t>
            </a:r>
            <a:r>
              <a:rPr kumimoji="1" lang="en-US" altLang="zh-CN" sz="1200" dirty="0">
                <a:latin typeface="Hiragino Sans GB W3" panose="020B0300000000000000" pitchFamily="34" charset="-128"/>
                <a:ea typeface="Hiragino Sans GB W3" panose="020B0300000000000000" pitchFamily="34" charset="-128"/>
              </a:rPr>
              <a:t>8</a:t>
            </a:r>
            <a:r>
              <a:rPr kumimoji="1" lang="zh-CN" altLang="en-US" sz="1200" dirty="0">
                <a:latin typeface="Hiragino Sans GB W3" panose="020B0300000000000000" pitchFamily="34" charset="-128"/>
                <a:ea typeface="Hiragino Sans GB W3" panose="020B0300000000000000" pitchFamily="34" charset="-128"/>
              </a:rPr>
              <a:t>群，其敘述統計資料分別如下：</a:t>
            </a:r>
            <a:endParaRPr kumimoji="1" lang="en-US" altLang="zh-CN" sz="1200" dirty="0">
              <a:latin typeface="Hiragino Sans GB W3" panose="020B0300000000000000" pitchFamily="34" charset="-128"/>
              <a:ea typeface="Hiragino Sans GB W3" panose="020B0300000000000000" pitchFamily="34" charset="-128"/>
            </a:endParaRPr>
          </a:p>
        </p:txBody>
      </p:sp>
      <p:graphicFrame>
        <p:nvGraphicFramePr>
          <p:cNvPr id="13" name="表格 12">
            <a:extLst>
              <a:ext uri="{FF2B5EF4-FFF2-40B4-BE49-F238E27FC236}">
                <a16:creationId xmlns:a16="http://schemas.microsoft.com/office/drawing/2014/main" id="{13BCACBC-7B99-5541-AF92-C0514C9326E4}"/>
              </a:ext>
            </a:extLst>
          </p:cNvPr>
          <p:cNvGraphicFramePr>
            <a:graphicFrameLocks noGrp="1"/>
          </p:cNvGraphicFramePr>
          <p:nvPr>
            <p:extLst>
              <p:ext uri="{D42A27DB-BD31-4B8C-83A1-F6EECF244321}">
                <p14:modId xmlns:p14="http://schemas.microsoft.com/office/powerpoint/2010/main" val="3606194077"/>
              </p:ext>
            </p:extLst>
          </p:nvPr>
        </p:nvGraphicFramePr>
        <p:xfrm>
          <a:off x="703733" y="7450719"/>
          <a:ext cx="6152210" cy="1799997"/>
        </p:xfrm>
        <a:graphic>
          <a:graphicData uri="http://schemas.openxmlformats.org/drawingml/2006/table">
            <a:tbl>
              <a:tblPr/>
              <a:tblGrid>
                <a:gridCol w="256849">
                  <a:extLst>
                    <a:ext uri="{9D8B030D-6E8A-4147-A177-3AD203B41FA5}">
                      <a16:colId xmlns:a16="http://schemas.microsoft.com/office/drawing/2014/main" val="63717280"/>
                    </a:ext>
                  </a:extLst>
                </a:gridCol>
                <a:gridCol w="1858818">
                  <a:extLst>
                    <a:ext uri="{9D8B030D-6E8A-4147-A177-3AD203B41FA5}">
                      <a16:colId xmlns:a16="http://schemas.microsoft.com/office/drawing/2014/main" val="167395059"/>
                    </a:ext>
                  </a:extLst>
                </a:gridCol>
                <a:gridCol w="758173">
                  <a:extLst>
                    <a:ext uri="{9D8B030D-6E8A-4147-A177-3AD203B41FA5}">
                      <a16:colId xmlns:a16="http://schemas.microsoft.com/office/drawing/2014/main" val="2401262844"/>
                    </a:ext>
                  </a:extLst>
                </a:gridCol>
                <a:gridCol w="1092790">
                  <a:extLst>
                    <a:ext uri="{9D8B030D-6E8A-4147-A177-3AD203B41FA5}">
                      <a16:colId xmlns:a16="http://schemas.microsoft.com/office/drawing/2014/main" val="3226176922"/>
                    </a:ext>
                  </a:extLst>
                </a:gridCol>
                <a:gridCol w="1092790">
                  <a:extLst>
                    <a:ext uri="{9D8B030D-6E8A-4147-A177-3AD203B41FA5}">
                      <a16:colId xmlns:a16="http://schemas.microsoft.com/office/drawing/2014/main" val="589028571"/>
                    </a:ext>
                  </a:extLst>
                </a:gridCol>
                <a:gridCol w="1092790">
                  <a:extLst>
                    <a:ext uri="{9D8B030D-6E8A-4147-A177-3AD203B41FA5}">
                      <a16:colId xmlns:a16="http://schemas.microsoft.com/office/drawing/2014/main" val="3153244473"/>
                    </a:ext>
                  </a:extLst>
                </a:gridCol>
              </a:tblGrid>
              <a:tr h="171333">
                <a:tc gridSpan="2">
                  <a:txBody>
                    <a:bodyPr/>
                    <a:lstStyle/>
                    <a:p>
                      <a:pPr algn="ctr" rtl="0"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分群結果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zh-TW" altLang="en-US"/>
                    </a:p>
                  </a:txBody>
                  <a:tcPr/>
                </a:tc>
                <a:tc>
                  <a:txBody>
                    <a:bodyPr/>
                    <a:lstStyle/>
                    <a:p>
                      <a:pPr algn="ctr" rtl="0"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樣本數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zh-TW" altLang="en-US" sz="1000" b="1" i="0" u="none" strike="noStrike">
                          <a:solidFill>
                            <a:srgbClr val="000000"/>
                          </a:solidFill>
                          <a:effectLst/>
                          <a:latin typeface="冬青黑体简体中文 W3" panose="020B0300000000000000" pitchFamily="34" charset="-128"/>
                          <a:ea typeface="冬青黑体简体中文 W3" panose="020B0300000000000000" pitchFamily="34" charset="-128"/>
                        </a:rPr>
                        <a:t>平均購買次數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zh-TW" altLang="en-US" sz="1000" b="1" i="0" u="none" strike="noStrike">
                          <a:solidFill>
                            <a:srgbClr val="000000"/>
                          </a:solidFill>
                          <a:effectLst/>
                          <a:latin typeface="冬青黑体简体中文 W3" panose="020B0300000000000000" pitchFamily="34" charset="-128"/>
                          <a:ea typeface="冬青黑体简体中文 W3" panose="020B0300000000000000" pitchFamily="34" charset="-128"/>
                        </a:rPr>
                        <a:t>平均購買金額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zh-TW" altLang="en-US" sz="1000" b="1" i="0" u="none" strike="noStrike">
                          <a:solidFill>
                            <a:srgbClr val="000000"/>
                          </a:solidFill>
                          <a:effectLst/>
                          <a:latin typeface="冬青黑体简体中文 W3" panose="020B0300000000000000" pitchFamily="34" charset="-128"/>
                          <a:ea typeface="冬青黑体简体中文 W3" panose="020B0300000000000000" pitchFamily="34" charset="-128"/>
                        </a:rPr>
                        <a:t>樣本比例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232461690"/>
                  </a:ext>
                </a:extLst>
              </a:tr>
              <a:tr h="203583">
                <a:tc>
                  <a:txBody>
                    <a:bodyPr/>
                    <a:lstStyle/>
                    <a:p>
                      <a:pPr algn="ctr"/>
                      <a:r>
                        <a:rPr lang="en-US" altLang="zh-TW" sz="1000" b="0" i="0" dirty="0">
                          <a:latin typeface="Hiragino Sans GB W3" panose="020B0300000000000000" pitchFamily="34" charset="-128"/>
                          <a:ea typeface="Hiragino Sans GB W3" panose="020B0300000000000000" pitchFamily="34" charset="-128"/>
                        </a:rPr>
                        <a:t>A</a:t>
                      </a:r>
                      <a:endParaRPr lang="zh-TW" altLang="en-US" sz="1000" b="0" i="0" dirty="0">
                        <a:latin typeface="Hiragino Sans GB W3" panose="020B0300000000000000" pitchFamily="34" charset="-128"/>
                        <a:ea typeface="Hiragino Sans GB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937B"/>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漸 趨 活 躍、次數多、金額高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937B"/>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937B"/>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937B"/>
                    </a:solidFill>
                  </a:tcPr>
                </a:tc>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4,158.14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937B"/>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10.74%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937B"/>
                    </a:solidFill>
                  </a:tcPr>
                </a:tc>
                <a:extLst>
                  <a:ext uri="{0D108BD9-81ED-4DB2-BD59-A6C34878D82A}">
                    <a16:rowId xmlns:a16="http://schemas.microsoft.com/office/drawing/2014/main" val="2530625685"/>
                  </a:ext>
                </a:extLst>
              </a:tr>
              <a:tr h="203583">
                <a:tc>
                  <a:txBody>
                    <a:bodyPr/>
                    <a:lstStyle/>
                    <a:p>
                      <a:pPr algn="ctr"/>
                      <a:r>
                        <a:rPr lang="en-US" altLang="zh-TW" sz="1000" b="0" i="0" dirty="0">
                          <a:latin typeface="Hiragino Sans GB W3" panose="020B0300000000000000" pitchFamily="34" charset="-128"/>
                          <a:ea typeface="Hiragino Sans GB W3" panose="020B0300000000000000" pitchFamily="34" charset="-128"/>
                        </a:rPr>
                        <a:t>B</a:t>
                      </a:r>
                      <a:endParaRPr lang="zh-TW" altLang="en-US" sz="1000" b="0" i="0" dirty="0">
                        <a:latin typeface="Hiragino Sans GB W3" panose="020B0300000000000000" pitchFamily="34" charset="-128"/>
                        <a:ea typeface="Hiragino Sans GB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漸 趨 活 躍、次數多、金額低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14.19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1,274.30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14.09%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4022056134"/>
                  </a:ext>
                </a:extLst>
              </a:tr>
              <a:tr h="203583">
                <a:tc>
                  <a:txBody>
                    <a:bodyPr/>
                    <a:lstStyle/>
                    <a:p>
                      <a:pPr algn="ctr"/>
                      <a:r>
                        <a:rPr lang="en-US" altLang="zh-TW" sz="1000" b="0" i="0" dirty="0">
                          <a:latin typeface="Hiragino Sans GB W3" panose="020B0300000000000000" pitchFamily="34" charset="-128"/>
                          <a:ea typeface="Hiragino Sans GB W3" panose="020B0300000000000000" pitchFamily="34" charset="-128"/>
                        </a:rPr>
                        <a:t>C</a:t>
                      </a:r>
                      <a:endParaRPr lang="zh-TW" altLang="en-US" sz="1000" b="0" i="0" dirty="0">
                        <a:latin typeface="Hiragino Sans GB W3" panose="020B0300000000000000" pitchFamily="34" charset="-128"/>
                        <a:ea typeface="Hiragino Sans GB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漸 趨 活 躍、次數少、金額高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4,490.38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15817207"/>
                  </a:ext>
                </a:extLst>
              </a:tr>
              <a:tr h="203583">
                <a:tc>
                  <a:txBody>
                    <a:bodyPr/>
                    <a:lstStyle/>
                    <a:p>
                      <a:pPr algn="ctr"/>
                      <a:r>
                        <a:rPr lang="en-US" altLang="zh-TW" sz="1000" b="0" i="0" dirty="0">
                          <a:latin typeface="Hiragino Sans GB W3" panose="020B0300000000000000" pitchFamily="34" charset="-128"/>
                          <a:ea typeface="Hiragino Sans GB W3" panose="020B0300000000000000" pitchFamily="34" charset="-128"/>
                        </a:rPr>
                        <a:t>D</a:t>
                      </a:r>
                      <a:endParaRPr lang="zh-TW" altLang="en-US" sz="1000" b="0" i="0" dirty="0">
                        <a:latin typeface="Hiragino Sans GB W3" panose="020B0300000000000000" pitchFamily="34" charset="-128"/>
                        <a:ea typeface="Hiragino Sans GB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漸 趨 活 躍、次數少、金額低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931.37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16.11%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16444625"/>
                  </a:ext>
                </a:extLst>
              </a:tr>
              <a:tr h="203583">
                <a:tc>
                  <a:txBody>
                    <a:bodyPr/>
                    <a:lstStyle/>
                    <a:p>
                      <a:pPr algn="ctr"/>
                      <a:r>
                        <a:rPr lang="en-US" altLang="zh-TW" sz="1000" b="0" i="0" dirty="0">
                          <a:latin typeface="Hiragino Sans GB W3" panose="020B0300000000000000" pitchFamily="34" charset="-128"/>
                          <a:ea typeface="Hiragino Sans GB W3" panose="020B0300000000000000" pitchFamily="34" charset="-128"/>
                        </a:rPr>
                        <a:t>E</a:t>
                      </a:r>
                      <a:endParaRPr lang="zh-TW" altLang="en-US" sz="1000" b="0" i="0" dirty="0">
                        <a:latin typeface="Hiragino Sans GB W3" panose="020B0300000000000000" pitchFamily="34" charset="-128"/>
                        <a:ea typeface="Hiragino Sans GB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A972"/>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漸趨不活躍、次數多、金額高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A972"/>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A972"/>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A972"/>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3,315.81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A972"/>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A972"/>
                    </a:solidFill>
                  </a:tcPr>
                </a:tc>
                <a:extLst>
                  <a:ext uri="{0D108BD9-81ED-4DB2-BD59-A6C34878D82A}">
                    <a16:rowId xmlns:a16="http://schemas.microsoft.com/office/drawing/2014/main" val="3850598869"/>
                  </a:ext>
                </a:extLst>
              </a:tr>
              <a:tr h="203583">
                <a:tc>
                  <a:txBody>
                    <a:bodyPr/>
                    <a:lstStyle/>
                    <a:p>
                      <a:pPr algn="ctr"/>
                      <a:r>
                        <a:rPr lang="en-US" altLang="zh-TW" sz="1000" b="0" i="0" dirty="0">
                          <a:latin typeface="Hiragino Sans GB W3" panose="020B0300000000000000" pitchFamily="34" charset="-128"/>
                          <a:ea typeface="Hiragino Sans GB W3" panose="020B0300000000000000" pitchFamily="34" charset="-128"/>
                        </a:rPr>
                        <a:t>F</a:t>
                      </a:r>
                      <a:endParaRPr lang="zh-TW" altLang="en-US" sz="1000" b="0" i="0" dirty="0">
                        <a:latin typeface="Hiragino Sans GB W3" panose="020B0300000000000000" pitchFamily="34" charset="-128"/>
                        <a:ea typeface="Hiragino Sans GB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漸趨不活躍、次數多、金額低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22.58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1,161.91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8.05%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878017809"/>
                  </a:ext>
                </a:extLst>
              </a:tr>
              <a:tr h="203583">
                <a:tc>
                  <a:txBody>
                    <a:bodyPr/>
                    <a:lstStyle/>
                    <a:p>
                      <a:pPr algn="ctr"/>
                      <a:r>
                        <a:rPr lang="en-US" altLang="zh-TW" sz="1000" b="0" i="0" dirty="0">
                          <a:latin typeface="Hiragino Sans GB W3" panose="020B0300000000000000" pitchFamily="34" charset="-128"/>
                          <a:ea typeface="Hiragino Sans GB W3" panose="020B0300000000000000" pitchFamily="34" charset="-128"/>
                        </a:rPr>
                        <a:t>G</a:t>
                      </a:r>
                      <a:endParaRPr lang="zh-TW" altLang="en-US" sz="1000" b="0" i="0" dirty="0">
                        <a:latin typeface="Hiragino Sans GB W3" panose="020B0300000000000000" pitchFamily="34" charset="-128"/>
                        <a:ea typeface="Hiragino Sans GB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漸趨不活躍、次數少、金額高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4,706.89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12.75%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541635934"/>
                  </a:ext>
                </a:extLst>
              </a:tr>
              <a:tr h="203583">
                <a:tc>
                  <a:txBody>
                    <a:bodyPr/>
                    <a:lstStyle/>
                    <a:p>
                      <a:pPr algn="ctr"/>
                      <a:r>
                        <a:rPr lang="en-US" altLang="zh-TW" sz="1000" b="0" i="0" dirty="0">
                          <a:latin typeface="Hiragino Sans GB W3" panose="020B0300000000000000" pitchFamily="34" charset="-128"/>
                          <a:ea typeface="Hiragino Sans GB W3" panose="020B0300000000000000" pitchFamily="34" charset="-128"/>
                        </a:rPr>
                        <a:t>H</a:t>
                      </a:r>
                      <a:endParaRPr lang="zh-TW" altLang="en-US" sz="1000" b="0" i="0" dirty="0">
                        <a:latin typeface="Hiragino Sans GB W3" panose="020B0300000000000000" pitchFamily="34" charset="-128"/>
                        <a:ea typeface="Hiragino Sans GB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漸趨不活躍、次數少、金額低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1,168.80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15.44%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229354619"/>
                  </a:ext>
                </a:extLst>
              </a:tr>
            </a:tbl>
          </a:graphicData>
        </a:graphic>
      </p:graphicFrame>
      <p:sp>
        <p:nvSpPr>
          <p:cNvPr id="14" name="文字方塊 13">
            <a:extLst>
              <a:ext uri="{FF2B5EF4-FFF2-40B4-BE49-F238E27FC236}">
                <a16:creationId xmlns:a16="http://schemas.microsoft.com/office/drawing/2014/main" id="{2755877E-493E-434A-90C0-4DFA52528E3E}"/>
              </a:ext>
            </a:extLst>
          </p:cNvPr>
          <p:cNvSpPr txBox="1"/>
          <p:nvPr/>
        </p:nvSpPr>
        <p:spPr>
          <a:xfrm>
            <a:off x="703732" y="9241800"/>
            <a:ext cx="6216563" cy="265522"/>
          </a:xfrm>
          <a:prstGeom prst="rect">
            <a:avLst/>
          </a:prstGeom>
          <a:noFill/>
        </p:spPr>
        <p:txBody>
          <a:bodyPr wrap="square" rtlCol="0">
            <a:spAutoFit/>
          </a:bodyPr>
          <a:lstStyle/>
          <a:p>
            <a:pPr algn="ctr">
              <a:lnSpc>
                <a:spcPct val="120000"/>
              </a:lnSpc>
            </a:pPr>
            <a:r>
              <a:rPr kumimoji="1" lang="zh-CN" altLang="en-US" sz="1000" dirty="0">
                <a:latin typeface="Hiragino Sans GB W3" panose="020B0300000000000000" pitchFamily="34" charset="-128"/>
                <a:ea typeface="Hiragino Sans GB W3" panose="020B0300000000000000" pitchFamily="34" charset="-128"/>
              </a:rPr>
              <a:t>表</a:t>
            </a:r>
            <a:r>
              <a:rPr kumimoji="1" lang="en-US" altLang="zh-TW" sz="1000" dirty="0">
                <a:latin typeface="Hiragino Sans GB W3" panose="020B0300000000000000" pitchFamily="34" charset="-128"/>
                <a:ea typeface="Hiragino Sans GB W3" panose="020B0300000000000000" pitchFamily="34" charset="-128"/>
              </a:rPr>
              <a:t>3.4</a:t>
            </a:r>
            <a:r>
              <a:rPr kumimoji="1" lang="zh-TW" altLang="en-US" sz="1000" dirty="0">
                <a:latin typeface="Hiragino Sans GB W3" panose="020B0300000000000000" pitchFamily="34" charset="-128"/>
                <a:ea typeface="Hiragino Sans GB W3" panose="020B0300000000000000" pitchFamily="34" charset="-128"/>
              </a:rPr>
              <a:t>：顧客活躍性統計資料</a:t>
            </a:r>
            <a:r>
              <a:rPr kumimoji="1" lang="en-US" altLang="zh-TW" sz="1000" dirty="0">
                <a:latin typeface="Hiragino Sans GB W3" panose="020B0300000000000000" pitchFamily="34" charset="-128"/>
                <a:ea typeface="Hiragino Sans GB W3" panose="020B0300000000000000" pitchFamily="34" charset="-128"/>
              </a:rPr>
              <a:t>(</a:t>
            </a:r>
            <a:r>
              <a:rPr kumimoji="1" lang="zh-TW" altLang="en-US" sz="1000" dirty="0">
                <a:latin typeface="Hiragino Sans GB W3" panose="020B0300000000000000" pitchFamily="34" charset="-128"/>
                <a:ea typeface="Hiragino Sans GB W3" panose="020B0300000000000000" pitchFamily="34" charset="-128"/>
              </a:rPr>
              <a:t>依平均</a:t>
            </a:r>
            <a:r>
              <a:rPr kumimoji="1" lang="zh-CN" altLang="en-US" sz="1000" dirty="0">
                <a:latin typeface="Hiragino Sans GB W3" panose="020B0300000000000000" pitchFamily="34" charset="-128"/>
                <a:ea typeface="Hiragino Sans GB W3" panose="020B0300000000000000" pitchFamily="34" charset="-128"/>
              </a:rPr>
              <a:t>購買金額</a:t>
            </a:r>
            <a:r>
              <a:rPr kumimoji="1" lang="en-US" altLang="zh-CN" sz="1000" dirty="0">
                <a:latin typeface="Hiragino Sans GB W3" panose="020B0300000000000000" pitchFamily="34" charset="-128"/>
                <a:ea typeface="Hiragino Sans GB W3" panose="020B0300000000000000" pitchFamily="34" charset="-128"/>
              </a:rPr>
              <a:t>/</a:t>
            </a:r>
            <a:r>
              <a:rPr kumimoji="1" lang="zh-CN" altLang="en-US" sz="1000" dirty="0">
                <a:latin typeface="Hiragino Sans GB W3" panose="020B0300000000000000" pitchFamily="34" charset="-128"/>
                <a:ea typeface="Hiragino Sans GB W3" panose="020B0300000000000000" pitchFamily="34" charset="-128"/>
              </a:rPr>
              <a:t>購買次數</a:t>
            </a:r>
            <a:r>
              <a:rPr kumimoji="1" lang="en-US" altLang="zh-CN" sz="1000" dirty="0">
                <a:latin typeface="Hiragino Sans GB W3" panose="020B0300000000000000" pitchFamily="34" charset="-128"/>
                <a:ea typeface="Hiragino Sans GB W3" panose="020B0300000000000000" pitchFamily="34" charset="-128"/>
              </a:rPr>
              <a:t>/CAI</a:t>
            </a:r>
            <a:r>
              <a:rPr kumimoji="1" lang="zh-CN" altLang="en-US" sz="1000" dirty="0">
                <a:latin typeface="Hiragino Sans GB W3" panose="020B0300000000000000" pitchFamily="34" charset="-128"/>
                <a:ea typeface="Hiragino Sans GB W3" panose="020B0300000000000000" pitchFamily="34" charset="-128"/>
              </a:rPr>
              <a:t>指標分群</a:t>
            </a:r>
            <a:r>
              <a:rPr kumimoji="1" lang="en-US" altLang="zh-TW" sz="1000" dirty="0">
                <a:latin typeface="Hiragino Sans GB W3" panose="020B0300000000000000" pitchFamily="34" charset="-128"/>
                <a:ea typeface="Hiragino Sans GB W3" panose="020B0300000000000000" pitchFamily="34" charset="-128"/>
              </a:rPr>
              <a:t>)</a:t>
            </a:r>
            <a:endParaRPr kumimoji="1" lang="zh-TW" altLang="en-US" sz="1000" dirty="0">
              <a:latin typeface="Hiragino Sans GB W3" panose="020B0300000000000000" pitchFamily="34" charset="-128"/>
              <a:ea typeface="Hiragino Sans GB W3" panose="020B0300000000000000" pitchFamily="34" charset="-128"/>
            </a:endParaRPr>
          </a:p>
        </p:txBody>
      </p:sp>
      <p:sp>
        <p:nvSpPr>
          <p:cNvPr id="15" name="文字方塊 14">
            <a:extLst>
              <a:ext uri="{FF2B5EF4-FFF2-40B4-BE49-F238E27FC236}">
                <a16:creationId xmlns:a16="http://schemas.microsoft.com/office/drawing/2014/main" id="{4843A1C5-A838-C641-BE58-3D9A2AD2A767}"/>
              </a:ext>
            </a:extLst>
          </p:cNvPr>
          <p:cNvSpPr txBox="1"/>
          <p:nvPr/>
        </p:nvSpPr>
        <p:spPr>
          <a:xfrm>
            <a:off x="3637008" y="10079665"/>
            <a:ext cx="386644"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13</a:t>
            </a:r>
            <a:endParaRPr kumimoji="1" lang="zh-TW" altLang="en-US" sz="1200" dirty="0">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916270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AD86F96A-854E-D844-9710-8050E85FB813}"/>
              </a:ext>
            </a:extLst>
          </p:cNvPr>
          <p:cNvSpPr txBox="1"/>
          <p:nvPr/>
        </p:nvSpPr>
        <p:spPr>
          <a:xfrm>
            <a:off x="671555" y="1076652"/>
            <a:ext cx="1864613" cy="307777"/>
          </a:xfrm>
          <a:prstGeom prst="rect">
            <a:avLst/>
          </a:prstGeom>
          <a:noFill/>
        </p:spPr>
        <p:txBody>
          <a:bodyPr wrap="none" rtlCol="0">
            <a:spAutoFit/>
          </a:bodyPr>
          <a:lstStyle/>
          <a:p>
            <a:r>
              <a:rPr kumimoji="1" lang="en-US" altLang="zh-CN" sz="1400" b="1" dirty="0">
                <a:latin typeface="Hiragino Sans GB W6" panose="020B0300000000000000" pitchFamily="34" charset="-128"/>
                <a:ea typeface="Hiragino Sans GB W6" panose="020B0300000000000000" pitchFamily="34" charset="-128"/>
              </a:rPr>
              <a:t>3.2  </a:t>
            </a:r>
            <a:r>
              <a:rPr kumimoji="1" lang="zh-TW" altLang="en-US" sz="1400" b="1" dirty="0">
                <a:latin typeface="Hiragino Sans GB W6" panose="020B0300000000000000" pitchFamily="34" charset="-128"/>
                <a:ea typeface="Hiragino Sans GB W6" panose="020B0300000000000000" pitchFamily="34" charset="-128"/>
              </a:rPr>
              <a:t>交易穩定度分析</a:t>
            </a:r>
          </a:p>
        </p:txBody>
      </p:sp>
      <p:sp>
        <p:nvSpPr>
          <p:cNvPr id="3" name="文字方塊 2">
            <a:extLst>
              <a:ext uri="{FF2B5EF4-FFF2-40B4-BE49-F238E27FC236}">
                <a16:creationId xmlns:a16="http://schemas.microsoft.com/office/drawing/2014/main" id="{EEE23EDE-CBB4-4341-AC34-44CF45E10C66}"/>
              </a:ext>
            </a:extLst>
          </p:cNvPr>
          <p:cNvSpPr txBox="1"/>
          <p:nvPr/>
        </p:nvSpPr>
        <p:spPr>
          <a:xfrm>
            <a:off x="671555" y="1384429"/>
            <a:ext cx="6216563" cy="1400063"/>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於交易穩定度方面，我們先假設同一個性別、年齡區間的客戶有相似的消費習慣，因此依性別、年齡進行分成</a:t>
            </a:r>
            <a:r>
              <a:rPr kumimoji="1" lang="en-US" altLang="zh-CN" sz="1200" dirty="0">
                <a:latin typeface="Hiragino Sans GB W3" panose="020B0300000000000000" pitchFamily="34" charset="-128"/>
                <a:ea typeface="Hiragino Sans GB W3" panose="020B0300000000000000" pitchFamily="34" charset="-128"/>
              </a:rPr>
              <a:t>8</a:t>
            </a:r>
            <a:r>
              <a:rPr kumimoji="1" lang="zh-CN" altLang="en-US" sz="1200" dirty="0">
                <a:latin typeface="Hiragino Sans GB W3" panose="020B0300000000000000" pitchFamily="34" charset="-128"/>
                <a:ea typeface="Hiragino Sans GB W3" panose="020B0300000000000000" pitchFamily="34" charset="-128"/>
              </a:rPr>
              <a:t>群，並假設每一個群體的消費呈常態分布，對每一群的顧客平均消費金額進行群體估計，</a:t>
            </a:r>
            <a:r>
              <a:rPr kumimoji="1" lang="zh-TW" altLang="en-US" sz="1200" dirty="0">
                <a:latin typeface="Hiragino Sans GB W3" panose="020B0300000000000000" pitchFamily="34" charset="-128"/>
                <a:ea typeface="Hiragino Sans GB W3" panose="020B0300000000000000" pitchFamily="34" charset="-128"/>
              </a:rPr>
              <a:t>再對</a:t>
            </a:r>
            <a:r>
              <a:rPr kumimoji="1" lang="zh-CN" altLang="en-US" sz="1200" dirty="0">
                <a:latin typeface="Hiragino Sans GB W3" panose="020B0300000000000000" pitchFamily="34" charset="-128"/>
                <a:ea typeface="Hiragino Sans GB W3" panose="020B0300000000000000" pitchFamily="34" charset="-128"/>
              </a:rPr>
              <a:t>群體估計和個人估計求得貝式估計的結果，進一步計算</a:t>
            </a:r>
            <a:r>
              <a:rPr kumimoji="1" lang="en-US" altLang="zh-CN" sz="1200" dirty="0">
                <a:latin typeface="Hiragino Sans GB W3" panose="020B0300000000000000" pitchFamily="34" charset="-128"/>
                <a:ea typeface="Hiragino Sans GB W3" panose="020B0300000000000000" pitchFamily="34" charset="-128"/>
              </a:rPr>
              <a:t>CRI</a:t>
            </a:r>
            <a:r>
              <a:rPr kumimoji="1" lang="zh-CN" altLang="en-US" sz="1200" dirty="0">
                <a:latin typeface="Hiragino Sans GB W3" panose="020B0300000000000000" pitchFamily="34" charset="-128"/>
                <a:ea typeface="Hiragino Sans GB W3" panose="020B0300000000000000" pitchFamily="34" charset="-128"/>
              </a:rPr>
              <a:t>指標，而因為消費次數在</a:t>
            </a:r>
            <a:r>
              <a:rPr kumimoji="1" lang="en-US" altLang="zh-CN" sz="1200" dirty="0">
                <a:latin typeface="Hiragino Sans GB W3" panose="020B0300000000000000" pitchFamily="34" charset="-128"/>
                <a:ea typeface="Hiragino Sans GB W3" panose="020B0300000000000000" pitchFamily="34" charset="-128"/>
              </a:rPr>
              <a:t>3</a:t>
            </a:r>
            <a:r>
              <a:rPr kumimoji="1" lang="zh-CN" altLang="en-US" sz="1200" dirty="0">
                <a:latin typeface="Hiragino Sans GB W3" panose="020B0300000000000000" pitchFamily="34" charset="-128"/>
                <a:ea typeface="Hiragino Sans GB W3" panose="020B0300000000000000" pitchFamily="34" charset="-128"/>
              </a:rPr>
              <a:t>次以下的顧客消費次數過少，可能導致個人估計出的平均消費金額的標準差過大，因此在計算時將剔除掉消費次數在</a:t>
            </a:r>
            <a:r>
              <a:rPr kumimoji="1" lang="en-US" altLang="zh-CN" sz="1200" dirty="0">
                <a:latin typeface="Hiragino Sans GB W3" panose="020B0300000000000000" pitchFamily="34" charset="-128"/>
                <a:ea typeface="Hiragino Sans GB W3" panose="020B0300000000000000" pitchFamily="34" charset="-128"/>
              </a:rPr>
              <a:t>3</a:t>
            </a:r>
            <a:r>
              <a:rPr kumimoji="1" lang="zh-CN" altLang="en-US" sz="1200" dirty="0">
                <a:latin typeface="Hiragino Sans GB W3" panose="020B0300000000000000" pitchFamily="34" charset="-128"/>
                <a:ea typeface="Hiragino Sans GB W3" panose="020B0300000000000000" pitchFamily="34" charset="-128"/>
              </a:rPr>
              <a:t>次以下的顧客，僅對消費次數超過</a:t>
            </a:r>
            <a:r>
              <a:rPr kumimoji="1" lang="en-US" altLang="zh-CN" sz="1200" dirty="0">
                <a:latin typeface="Hiragino Sans GB W3" panose="020B0300000000000000" pitchFamily="34" charset="-128"/>
                <a:ea typeface="Hiragino Sans GB W3" panose="020B0300000000000000" pitchFamily="34" charset="-128"/>
              </a:rPr>
              <a:t>(</a:t>
            </a:r>
            <a:r>
              <a:rPr kumimoji="1" lang="zh-CN" altLang="en-US" sz="1200" dirty="0">
                <a:latin typeface="Hiragino Sans GB W3" panose="020B0300000000000000" pitchFamily="34" charset="-128"/>
                <a:ea typeface="Hiragino Sans GB W3" panose="020B0300000000000000" pitchFamily="34" charset="-128"/>
              </a:rPr>
              <a:t>含</a:t>
            </a:r>
            <a:r>
              <a:rPr kumimoji="1" lang="en-US" altLang="zh-CN" sz="1200" dirty="0">
                <a:latin typeface="Hiragino Sans GB W3" panose="020B0300000000000000" pitchFamily="34" charset="-128"/>
                <a:ea typeface="Hiragino Sans GB W3" panose="020B0300000000000000" pitchFamily="34" charset="-128"/>
              </a:rPr>
              <a:t>)3</a:t>
            </a:r>
            <a:r>
              <a:rPr kumimoji="1" lang="zh-CN" altLang="en-US" sz="1200" dirty="0">
                <a:latin typeface="Hiragino Sans GB W3" panose="020B0300000000000000" pitchFamily="34" charset="-128"/>
                <a:ea typeface="Hiragino Sans GB W3" panose="020B0300000000000000" pitchFamily="34" charset="-128"/>
              </a:rPr>
              <a:t>次以上的顧客進行貝式估計。其計算出每一群的平均消費金額及標準差如下：</a:t>
            </a:r>
            <a:endParaRPr kumimoji="1" lang="en-US" altLang="zh-CN" sz="1200" dirty="0">
              <a:latin typeface="Hiragino Sans GB W3" panose="020B0300000000000000" pitchFamily="34" charset="-128"/>
              <a:ea typeface="Hiragino Sans GB W3" panose="020B0300000000000000" pitchFamily="34" charset="-128"/>
            </a:endParaRPr>
          </a:p>
        </p:txBody>
      </p:sp>
      <p:graphicFrame>
        <p:nvGraphicFramePr>
          <p:cNvPr id="5" name="表格 4">
            <a:extLst>
              <a:ext uri="{FF2B5EF4-FFF2-40B4-BE49-F238E27FC236}">
                <a16:creationId xmlns:a16="http://schemas.microsoft.com/office/drawing/2014/main" id="{2EF8E248-8389-584D-916C-63FAC3F2EFEB}"/>
              </a:ext>
            </a:extLst>
          </p:cNvPr>
          <p:cNvGraphicFramePr>
            <a:graphicFrameLocks noGrp="1"/>
          </p:cNvGraphicFramePr>
          <p:nvPr>
            <p:extLst>
              <p:ext uri="{D42A27DB-BD31-4B8C-83A1-F6EECF244321}">
                <p14:modId xmlns:p14="http://schemas.microsoft.com/office/powerpoint/2010/main" val="313217377"/>
              </p:ext>
            </p:extLst>
          </p:nvPr>
        </p:nvGraphicFramePr>
        <p:xfrm>
          <a:off x="671554" y="2784492"/>
          <a:ext cx="6216566" cy="1204847"/>
        </p:xfrm>
        <a:graphic>
          <a:graphicData uri="http://schemas.openxmlformats.org/drawingml/2006/table">
            <a:tbl>
              <a:tblPr/>
              <a:tblGrid>
                <a:gridCol w="719501">
                  <a:extLst>
                    <a:ext uri="{9D8B030D-6E8A-4147-A177-3AD203B41FA5}">
                      <a16:colId xmlns:a16="http://schemas.microsoft.com/office/drawing/2014/main" val="74282189"/>
                    </a:ext>
                  </a:extLst>
                </a:gridCol>
                <a:gridCol w="599586">
                  <a:extLst>
                    <a:ext uri="{9D8B030D-6E8A-4147-A177-3AD203B41FA5}">
                      <a16:colId xmlns:a16="http://schemas.microsoft.com/office/drawing/2014/main" val="3098737676"/>
                    </a:ext>
                  </a:extLst>
                </a:gridCol>
                <a:gridCol w="1074473">
                  <a:extLst>
                    <a:ext uri="{9D8B030D-6E8A-4147-A177-3AD203B41FA5}">
                      <a16:colId xmlns:a16="http://schemas.microsoft.com/office/drawing/2014/main" val="1564157456"/>
                    </a:ext>
                  </a:extLst>
                </a:gridCol>
                <a:gridCol w="1074473">
                  <a:extLst>
                    <a:ext uri="{9D8B030D-6E8A-4147-A177-3AD203B41FA5}">
                      <a16:colId xmlns:a16="http://schemas.microsoft.com/office/drawing/2014/main" val="1760074037"/>
                    </a:ext>
                  </a:extLst>
                </a:gridCol>
                <a:gridCol w="561887">
                  <a:extLst>
                    <a:ext uri="{9D8B030D-6E8A-4147-A177-3AD203B41FA5}">
                      <a16:colId xmlns:a16="http://schemas.microsoft.com/office/drawing/2014/main" val="247244547"/>
                    </a:ext>
                  </a:extLst>
                </a:gridCol>
                <a:gridCol w="1093323">
                  <a:extLst>
                    <a:ext uri="{9D8B030D-6E8A-4147-A177-3AD203B41FA5}">
                      <a16:colId xmlns:a16="http://schemas.microsoft.com/office/drawing/2014/main" val="2044090326"/>
                    </a:ext>
                  </a:extLst>
                </a:gridCol>
                <a:gridCol w="1093323">
                  <a:extLst>
                    <a:ext uri="{9D8B030D-6E8A-4147-A177-3AD203B41FA5}">
                      <a16:colId xmlns:a16="http://schemas.microsoft.com/office/drawing/2014/main" val="1230436298"/>
                    </a:ext>
                  </a:extLst>
                </a:gridCol>
              </a:tblGrid>
              <a:tr h="203200">
                <a:tc rowSpan="2">
                  <a:txBody>
                    <a:bodyPr/>
                    <a:lstStyle/>
                    <a:p>
                      <a:pPr algn="ctr"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年齡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gridSpan="3">
                  <a:txBody>
                    <a:bodyPr/>
                    <a:lstStyle/>
                    <a:p>
                      <a:pPr algn="ctr"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男性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zh-TW" altLang="en-US"/>
                    </a:p>
                  </a:txBody>
                  <a:tcPr/>
                </a:tc>
                <a:tc hMerge="1">
                  <a:txBody>
                    <a:bodyPr/>
                    <a:lstStyle/>
                    <a:p>
                      <a:endParaRPr lang="zh-TW" altLang="en-US"/>
                    </a:p>
                  </a:txBody>
                  <a:tcPr/>
                </a:tc>
                <a:tc gridSpan="3">
                  <a:txBody>
                    <a:bodyPr/>
                    <a:lstStyle/>
                    <a:p>
                      <a:pPr algn="ctr"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女性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086834495"/>
                  </a:ext>
                </a:extLst>
              </a:tr>
              <a:tr h="188847">
                <a:tc vMerge="1">
                  <a:txBody>
                    <a:bodyPr/>
                    <a:lstStyle/>
                    <a:p>
                      <a:endParaRPr lang="zh-TW" altLang="en-US"/>
                    </a:p>
                  </a:txBody>
                  <a:tcPr/>
                </a:tc>
                <a:tc>
                  <a:txBody>
                    <a:bodyPr/>
                    <a:lstStyle/>
                    <a:p>
                      <a:pPr algn="ctr"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資料筆數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Monetary 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Standard Error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zh-TW" altLang="en-US" sz="1000" b="1" i="0" u="none" strike="noStrike">
                          <a:solidFill>
                            <a:srgbClr val="000000"/>
                          </a:solidFill>
                          <a:effectLst/>
                          <a:latin typeface="冬青黑体简体中文 W3" panose="020B0300000000000000" pitchFamily="34" charset="-128"/>
                          <a:ea typeface="冬青黑体简体中文 W3" panose="020B0300000000000000" pitchFamily="34" charset="-128"/>
                        </a:rPr>
                        <a:t>資料筆數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Monetary 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Standard Error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610540231"/>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30</a:t>
                      </a: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歲以下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3,393.77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491.2119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2,192.07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647.2974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1510222"/>
                  </a:ext>
                </a:extLst>
              </a:tr>
              <a:tr h="203200">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31~40</a:t>
                      </a: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3,391.73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384.6296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2,162.40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238.1304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4070722"/>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41~50</a:t>
                      </a: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2,093.25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284.897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2,359.28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399.7826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7612190"/>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51</a:t>
                      </a: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歲以上</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2,768.25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461.8485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2,337.87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657.7097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837112"/>
                  </a:ext>
                </a:extLst>
              </a:tr>
            </a:tbl>
          </a:graphicData>
        </a:graphic>
      </p:graphicFrame>
      <p:sp>
        <p:nvSpPr>
          <p:cNvPr id="6" name="文字方塊 5">
            <a:extLst>
              <a:ext uri="{FF2B5EF4-FFF2-40B4-BE49-F238E27FC236}">
                <a16:creationId xmlns:a16="http://schemas.microsoft.com/office/drawing/2014/main" id="{E4F5D439-AF2D-BC4D-842B-3561D2D47AC9}"/>
              </a:ext>
            </a:extLst>
          </p:cNvPr>
          <p:cNvSpPr txBox="1"/>
          <p:nvPr/>
        </p:nvSpPr>
        <p:spPr>
          <a:xfrm>
            <a:off x="671553" y="3989339"/>
            <a:ext cx="6216563" cy="265522"/>
          </a:xfrm>
          <a:prstGeom prst="rect">
            <a:avLst/>
          </a:prstGeom>
          <a:noFill/>
        </p:spPr>
        <p:txBody>
          <a:bodyPr wrap="square" rtlCol="0">
            <a:spAutoFit/>
          </a:bodyPr>
          <a:lstStyle/>
          <a:p>
            <a:pPr algn="ctr">
              <a:lnSpc>
                <a:spcPct val="120000"/>
              </a:lnSpc>
            </a:pPr>
            <a:r>
              <a:rPr kumimoji="1" lang="zh-CN" altLang="en-US" sz="1000" dirty="0">
                <a:latin typeface="Hiragino Sans GB W3" panose="020B0300000000000000" pitchFamily="34" charset="-128"/>
                <a:ea typeface="Hiragino Sans GB W3" panose="020B0300000000000000" pitchFamily="34" charset="-128"/>
              </a:rPr>
              <a:t>表</a:t>
            </a:r>
            <a:r>
              <a:rPr kumimoji="1" lang="en-US" altLang="zh-TW" sz="1000" dirty="0">
                <a:latin typeface="Hiragino Sans GB W3" panose="020B0300000000000000" pitchFamily="34" charset="-128"/>
                <a:ea typeface="Hiragino Sans GB W3" panose="020B0300000000000000" pitchFamily="34" charset="-128"/>
              </a:rPr>
              <a:t>3.5</a:t>
            </a:r>
            <a:r>
              <a:rPr kumimoji="1" lang="zh-TW" altLang="en-US" sz="1000" dirty="0">
                <a:latin typeface="Hiragino Sans GB W3" panose="020B0300000000000000" pitchFamily="34" charset="-128"/>
                <a:ea typeface="Hiragino Sans GB W3" panose="020B0300000000000000" pitchFamily="34" charset="-128"/>
              </a:rPr>
              <a:t>：依性別、年齡區間分群結果</a:t>
            </a:r>
          </a:p>
        </p:txBody>
      </p:sp>
      <p:sp>
        <p:nvSpPr>
          <p:cNvPr id="7" name="文字方塊 6">
            <a:extLst>
              <a:ext uri="{FF2B5EF4-FFF2-40B4-BE49-F238E27FC236}">
                <a16:creationId xmlns:a16="http://schemas.microsoft.com/office/drawing/2014/main" id="{1F22D2FB-D884-2E49-82DB-4310E16E33D3}"/>
              </a:ext>
            </a:extLst>
          </p:cNvPr>
          <p:cNvSpPr txBox="1"/>
          <p:nvPr/>
        </p:nvSpPr>
        <p:spPr>
          <a:xfrm>
            <a:off x="671554" y="4254861"/>
            <a:ext cx="6216563" cy="513667"/>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將各群的顧客資料統計完後，接下來分析每一位顧客的平均消費金額，再依個人估計之標準誤及群體估計的標準誤的值計算出</a:t>
            </a:r>
            <a:r>
              <a:rPr kumimoji="1" lang="en-US" altLang="zh-CN" sz="1200" dirty="0">
                <a:latin typeface="Hiragino Sans GB W3" panose="020B0300000000000000" pitchFamily="34" charset="-128"/>
                <a:ea typeface="Hiragino Sans GB W3" panose="020B0300000000000000" pitchFamily="34" charset="-128"/>
              </a:rPr>
              <a:t>CRI</a:t>
            </a:r>
            <a:r>
              <a:rPr kumimoji="1" lang="zh-CN" altLang="en-US" sz="1200" dirty="0">
                <a:latin typeface="Hiragino Sans GB W3" panose="020B0300000000000000" pitchFamily="34" charset="-128"/>
                <a:ea typeface="Hiragino Sans GB W3" panose="020B0300000000000000" pitchFamily="34" charset="-128"/>
              </a:rPr>
              <a:t>值，其計算公式及方法如下：</a:t>
            </a:r>
            <a:endParaRPr kumimoji="1" lang="en-US" altLang="zh-CN" sz="1200" dirty="0">
              <a:latin typeface="Hiragino Sans GB W3" panose="020B0300000000000000" pitchFamily="34" charset="-128"/>
              <a:ea typeface="Hiragino Sans GB W3" panose="020B0300000000000000" pitchFamily="34" charset="-128"/>
            </a:endParaRPr>
          </a:p>
        </p:txBody>
      </p:sp>
      <p:pic>
        <p:nvPicPr>
          <p:cNvPr id="38" name="圖片 37">
            <a:extLst>
              <a:ext uri="{FF2B5EF4-FFF2-40B4-BE49-F238E27FC236}">
                <a16:creationId xmlns:a16="http://schemas.microsoft.com/office/drawing/2014/main" id="{7D692C03-1188-0F4A-A188-30228120D80C}"/>
              </a:ext>
            </a:extLst>
          </p:cNvPr>
          <p:cNvPicPr>
            <a:picLocks noChangeAspect="1"/>
          </p:cNvPicPr>
          <p:nvPr/>
        </p:nvPicPr>
        <p:blipFill>
          <a:blip r:embed="rId2"/>
          <a:stretch>
            <a:fillRect/>
          </a:stretch>
        </p:blipFill>
        <p:spPr>
          <a:xfrm>
            <a:off x="674685" y="4768528"/>
            <a:ext cx="6210300" cy="1600200"/>
          </a:xfrm>
          <a:prstGeom prst="rect">
            <a:avLst/>
          </a:prstGeom>
        </p:spPr>
      </p:pic>
      <p:sp>
        <p:nvSpPr>
          <p:cNvPr id="41" name="文字方塊 40">
            <a:extLst>
              <a:ext uri="{FF2B5EF4-FFF2-40B4-BE49-F238E27FC236}">
                <a16:creationId xmlns:a16="http://schemas.microsoft.com/office/drawing/2014/main" id="{6C202F25-24B1-824D-8C9C-36FB797AC754}"/>
              </a:ext>
            </a:extLst>
          </p:cNvPr>
          <p:cNvSpPr txBox="1"/>
          <p:nvPr/>
        </p:nvSpPr>
        <p:spPr>
          <a:xfrm>
            <a:off x="671553" y="6366772"/>
            <a:ext cx="6216563" cy="258789"/>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圖</a:t>
            </a:r>
            <a:r>
              <a:rPr kumimoji="1" lang="en-US" altLang="zh-TW" sz="1000" dirty="0">
                <a:latin typeface="Hiragino Sans GB W3" panose="020B0300000000000000" pitchFamily="34" charset="-128"/>
                <a:ea typeface="Hiragino Sans GB W3" panose="020B0300000000000000" pitchFamily="34" charset="-128"/>
              </a:rPr>
              <a:t>3.6</a:t>
            </a:r>
            <a:r>
              <a:rPr kumimoji="1" lang="zh-TW" altLang="en-US" sz="1000" dirty="0">
                <a:latin typeface="Hiragino Sans GB W3" panose="020B0300000000000000" pitchFamily="34" charset="-128"/>
                <a:ea typeface="Hiragino Sans GB W3" panose="020B0300000000000000" pitchFamily="34" charset="-128"/>
              </a:rPr>
              <a:t>：</a:t>
            </a:r>
            <a:r>
              <a:rPr kumimoji="1" lang="zh-CN" altLang="en-US" sz="1000" dirty="0">
                <a:latin typeface="Hiragino Sans GB W3" panose="020B0300000000000000" pitchFamily="34" charset="-128"/>
                <a:ea typeface="Hiragino Sans GB W3" panose="020B0300000000000000" pitchFamily="34" charset="-128"/>
              </a:rPr>
              <a:t>貝氏估計與</a:t>
            </a:r>
            <a:r>
              <a:rPr kumimoji="1" lang="en-US" altLang="zh-CN" sz="1000" dirty="0">
                <a:latin typeface="Hiragino Sans GB W3" panose="020B0300000000000000" pitchFamily="34" charset="-128"/>
                <a:ea typeface="Hiragino Sans GB W3" panose="020B0300000000000000" pitchFamily="34" charset="-128"/>
              </a:rPr>
              <a:t>CRI</a:t>
            </a:r>
            <a:r>
              <a:rPr kumimoji="1" lang="zh-CN" altLang="en-US" sz="1000" dirty="0">
                <a:latin typeface="Hiragino Sans GB W3" panose="020B0300000000000000" pitchFamily="34" charset="-128"/>
                <a:ea typeface="Hiragino Sans GB W3" panose="020B0300000000000000" pitchFamily="34" charset="-128"/>
              </a:rPr>
              <a:t>值說明</a:t>
            </a:r>
            <a:endParaRPr kumimoji="1" lang="zh-TW" altLang="en-US" sz="1000" dirty="0">
              <a:latin typeface="Hiragino Sans GB W3" panose="020B0300000000000000" pitchFamily="34" charset="-128"/>
              <a:ea typeface="Hiragino Sans GB W3" panose="020B0300000000000000" pitchFamily="34" charset="-128"/>
            </a:endParaRPr>
          </a:p>
        </p:txBody>
      </p:sp>
      <p:sp>
        <p:nvSpPr>
          <p:cNvPr id="44" name="文字方塊 43">
            <a:extLst>
              <a:ext uri="{FF2B5EF4-FFF2-40B4-BE49-F238E27FC236}">
                <a16:creationId xmlns:a16="http://schemas.microsoft.com/office/drawing/2014/main" id="{3E45C92C-6486-7943-BFB9-921646FC0F32}"/>
              </a:ext>
            </a:extLst>
          </p:cNvPr>
          <p:cNvSpPr txBox="1"/>
          <p:nvPr/>
        </p:nvSpPr>
        <p:spPr>
          <a:xfrm>
            <a:off x="671553" y="6810888"/>
            <a:ext cx="3343231" cy="2508059"/>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計算出每一個顧客的</a:t>
            </a:r>
            <a:r>
              <a:rPr kumimoji="1" lang="en-US" altLang="zh-TW" sz="1200" dirty="0">
                <a:latin typeface="Hiragino Sans GB W3" panose="020B0300000000000000" pitchFamily="34" charset="-128"/>
                <a:ea typeface="Hiragino Sans GB W3" panose="020B0300000000000000" pitchFamily="34" charset="-128"/>
              </a:rPr>
              <a:t>CRI</a:t>
            </a:r>
            <a:r>
              <a:rPr kumimoji="1" lang="zh-CN" altLang="en-US" sz="1200" dirty="0">
                <a:latin typeface="Hiragino Sans GB W3" panose="020B0300000000000000" pitchFamily="34" charset="-128"/>
                <a:ea typeface="Hiragino Sans GB W3" panose="020B0300000000000000" pitchFamily="34" charset="-128"/>
              </a:rPr>
              <a:t>值後，我們可以將其</a:t>
            </a:r>
            <a:r>
              <a:rPr kumimoji="1" lang="en-US" altLang="zh-CN" sz="1200" dirty="0">
                <a:latin typeface="Hiragino Sans GB W3" panose="020B0300000000000000" pitchFamily="34" charset="-128"/>
                <a:ea typeface="Hiragino Sans GB W3" panose="020B0300000000000000" pitchFamily="34" charset="-128"/>
              </a:rPr>
              <a:t>CRI</a:t>
            </a:r>
            <a:r>
              <a:rPr kumimoji="1" lang="zh-CN" altLang="en-US" sz="1200" dirty="0">
                <a:latin typeface="Hiragino Sans GB W3" panose="020B0300000000000000" pitchFamily="34" charset="-128"/>
                <a:ea typeface="Hiragino Sans GB W3" panose="020B0300000000000000" pitchFamily="34" charset="-128"/>
              </a:rPr>
              <a:t>值由低至高排列，可發現在這個分群方式中，約有</a:t>
            </a:r>
            <a:r>
              <a:rPr kumimoji="1" lang="en-US" altLang="zh-CN" sz="1200" dirty="0">
                <a:latin typeface="Hiragino Sans GB W3" panose="020B0300000000000000" pitchFamily="34" charset="-128"/>
                <a:ea typeface="Hiragino Sans GB W3" panose="020B0300000000000000" pitchFamily="34" charset="-128"/>
              </a:rPr>
              <a:t>80%</a:t>
            </a:r>
            <a:r>
              <a:rPr kumimoji="1" lang="zh-CN" altLang="en-US" sz="1200" dirty="0">
                <a:latin typeface="Hiragino Sans GB W3" panose="020B0300000000000000" pitchFamily="34" charset="-128"/>
                <a:ea typeface="Hiragino Sans GB W3" panose="020B0300000000000000" pitchFamily="34" charset="-128"/>
              </a:rPr>
              <a:t>的顧客其</a:t>
            </a:r>
            <a:r>
              <a:rPr kumimoji="1" lang="en-US" altLang="zh-CN" sz="1200" dirty="0">
                <a:latin typeface="Hiragino Sans GB W3" panose="020B0300000000000000" pitchFamily="34" charset="-128"/>
                <a:ea typeface="Hiragino Sans GB W3" panose="020B0300000000000000" pitchFamily="34" charset="-128"/>
              </a:rPr>
              <a:t>CRI</a:t>
            </a:r>
            <a:r>
              <a:rPr kumimoji="1" lang="zh-CN" altLang="en-US" sz="1200" dirty="0">
                <a:latin typeface="Hiragino Sans GB W3" panose="020B0300000000000000" pitchFamily="34" charset="-128"/>
                <a:ea typeface="Hiragino Sans GB W3" panose="020B0300000000000000" pitchFamily="34" charset="-128"/>
              </a:rPr>
              <a:t>值在</a:t>
            </a:r>
            <a:r>
              <a:rPr kumimoji="1" lang="en-US" altLang="zh-CN" sz="1200" dirty="0">
                <a:latin typeface="Hiragino Sans GB W3" panose="020B0300000000000000" pitchFamily="34" charset="-128"/>
                <a:ea typeface="Hiragino Sans GB W3" panose="020B0300000000000000" pitchFamily="34" charset="-128"/>
              </a:rPr>
              <a:t>10%</a:t>
            </a:r>
            <a:r>
              <a:rPr kumimoji="1" lang="zh-CN" altLang="en-US" sz="1200" dirty="0">
                <a:latin typeface="Hiragino Sans GB W3" panose="020B0300000000000000" pitchFamily="34" charset="-128"/>
                <a:ea typeface="Hiragino Sans GB W3" panose="020B0300000000000000" pitchFamily="34" charset="-128"/>
              </a:rPr>
              <a:t>以下，可能是因為群體內的顧客異質性過高，雖然彼此之間被分到同一個群體，但是因為其消費型態截然不同，因此使群體估計的標準誤極大，讓群體價值不具有參考性。因此此一分群方式可能並非是一個很好的考量，因此應以其他質性的因素作為分群的考量，才能使群體之間的同質性較高，提升群體估計的參考價值及預測能力。</a:t>
            </a:r>
            <a:endParaRPr kumimoji="1" lang="en-US" altLang="zh-CN" sz="1200" dirty="0">
              <a:latin typeface="Hiragino Sans GB W3" panose="020B0300000000000000" pitchFamily="34" charset="-128"/>
              <a:ea typeface="Hiragino Sans GB W3" panose="020B0300000000000000" pitchFamily="34" charset="-128"/>
            </a:endParaRPr>
          </a:p>
        </p:txBody>
      </p:sp>
      <p:grpSp>
        <p:nvGrpSpPr>
          <p:cNvPr id="51" name="群組 50">
            <a:extLst>
              <a:ext uri="{FF2B5EF4-FFF2-40B4-BE49-F238E27FC236}">
                <a16:creationId xmlns:a16="http://schemas.microsoft.com/office/drawing/2014/main" id="{67BF0A3E-9E52-FE42-A286-4E03C2FBFE89}"/>
              </a:ext>
            </a:extLst>
          </p:cNvPr>
          <p:cNvGrpSpPr/>
          <p:nvPr/>
        </p:nvGrpSpPr>
        <p:grpSpPr>
          <a:xfrm>
            <a:off x="4002085" y="6732260"/>
            <a:ext cx="2882900" cy="2639948"/>
            <a:chOff x="4002086" y="6864788"/>
            <a:chExt cx="2882900" cy="2639948"/>
          </a:xfrm>
        </p:grpSpPr>
        <p:sp>
          <p:nvSpPr>
            <p:cNvPr id="42" name="文字方塊 41">
              <a:extLst>
                <a:ext uri="{FF2B5EF4-FFF2-40B4-BE49-F238E27FC236}">
                  <a16:creationId xmlns:a16="http://schemas.microsoft.com/office/drawing/2014/main" id="{37018E2C-60BF-624C-B610-7F57CDECEB4F}"/>
                </a:ext>
              </a:extLst>
            </p:cNvPr>
            <p:cNvSpPr txBox="1"/>
            <p:nvPr/>
          </p:nvSpPr>
          <p:spPr>
            <a:xfrm>
              <a:off x="4014786" y="9245947"/>
              <a:ext cx="2870200" cy="258789"/>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圖</a:t>
              </a:r>
              <a:r>
                <a:rPr kumimoji="1" lang="en-US" altLang="zh-TW" sz="1000" dirty="0">
                  <a:latin typeface="Hiragino Sans GB W3" panose="020B0300000000000000" pitchFamily="34" charset="-128"/>
                  <a:ea typeface="Hiragino Sans GB W3" panose="020B0300000000000000" pitchFamily="34" charset="-128"/>
                </a:rPr>
                <a:t>3.7</a:t>
              </a:r>
              <a:r>
                <a:rPr kumimoji="1" lang="zh-TW" altLang="en-US" sz="1000" dirty="0">
                  <a:latin typeface="Hiragino Sans GB W3" panose="020B0300000000000000" pitchFamily="34" charset="-128"/>
                  <a:ea typeface="Hiragino Sans GB W3" panose="020B0300000000000000" pitchFamily="34" charset="-128"/>
                </a:rPr>
                <a:t>：</a:t>
              </a:r>
              <a:r>
                <a:rPr kumimoji="1" lang="en-US" altLang="zh-CN" sz="1000" dirty="0">
                  <a:latin typeface="Hiragino Sans GB W3" panose="020B0300000000000000" pitchFamily="34" charset="-128"/>
                  <a:ea typeface="Hiragino Sans GB W3" panose="020B0300000000000000" pitchFamily="34" charset="-128"/>
                </a:rPr>
                <a:t>CRI</a:t>
              </a:r>
              <a:r>
                <a:rPr kumimoji="1" lang="zh-CN" altLang="en-US" sz="1000" dirty="0">
                  <a:latin typeface="Hiragino Sans GB W3" panose="020B0300000000000000" pitchFamily="34" charset="-128"/>
                  <a:ea typeface="Hiragino Sans GB W3" panose="020B0300000000000000" pitchFamily="34" charset="-128"/>
                </a:rPr>
                <a:t>指標累積相對次數</a:t>
              </a:r>
              <a:endParaRPr kumimoji="1" lang="zh-TW" altLang="en-US" sz="1000" dirty="0">
                <a:latin typeface="Hiragino Sans GB W3" panose="020B0300000000000000" pitchFamily="34" charset="-128"/>
                <a:ea typeface="Hiragino Sans GB W3" panose="020B0300000000000000" pitchFamily="34" charset="-128"/>
              </a:endParaRPr>
            </a:p>
          </p:txBody>
        </p:sp>
        <p:pic>
          <p:nvPicPr>
            <p:cNvPr id="50" name="圖片 49">
              <a:extLst>
                <a:ext uri="{FF2B5EF4-FFF2-40B4-BE49-F238E27FC236}">
                  <a16:creationId xmlns:a16="http://schemas.microsoft.com/office/drawing/2014/main" id="{DCAFC9BA-0FC6-6143-9879-73979C975FD8}"/>
                </a:ext>
              </a:extLst>
            </p:cNvPr>
            <p:cNvPicPr>
              <a:picLocks noChangeAspect="1"/>
            </p:cNvPicPr>
            <p:nvPr/>
          </p:nvPicPr>
          <p:blipFill>
            <a:blip r:embed="rId3"/>
            <a:stretch>
              <a:fillRect/>
            </a:stretch>
          </p:blipFill>
          <p:spPr>
            <a:xfrm>
              <a:off x="4002086" y="6864788"/>
              <a:ext cx="2882900" cy="2514600"/>
            </a:xfrm>
            <a:prstGeom prst="rect">
              <a:avLst/>
            </a:prstGeom>
          </p:spPr>
        </p:pic>
      </p:grpSp>
      <p:sp>
        <p:nvSpPr>
          <p:cNvPr id="52" name="文字方塊 51">
            <a:extLst>
              <a:ext uri="{FF2B5EF4-FFF2-40B4-BE49-F238E27FC236}">
                <a16:creationId xmlns:a16="http://schemas.microsoft.com/office/drawing/2014/main" id="{195EA3E4-E10A-A34A-BFC0-4865454401E7}"/>
              </a:ext>
            </a:extLst>
          </p:cNvPr>
          <p:cNvSpPr txBox="1"/>
          <p:nvPr/>
        </p:nvSpPr>
        <p:spPr>
          <a:xfrm>
            <a:off x="3637008" y="10079665"/>
            <a:ext cx="386644"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14</a:t>
            </a:r>
            <a:endParaRPr kumimoji="1" lang="zh-TW" altLang="en-US" sz="1200" dirty="0">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1835633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BC743EC3-D6E4-F94F-B2E7-D7D831A2FB53}"/>
              </a:ext>
            </a:extLst>
          </p:cNvPr>
          <p:cNvSpPr txBox="1"/>
          <p:nvPr/>
        </p:nvSpPr>
        <p:spPr>
          <a:xfrm>
            <a:off x="3637008" y="10079665"/>
            <a:ext cx="386644"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15</a:t>
            </a:r>
            <a:endParaRPr kumimoji="1" lang="zh-TW" altLang="en-US" sz="1200" dirty="0">
              <a:latin typeface="Hiragino Sans GB W3" panose="020B0300000000000000" pitchFamily="34" charset="-128"/>
              <a:ea typeface="Hiragino Sans GB W3" panose="020B0300000000000000" pitchFamily="34" charset="-128"/>
            </a:endParaRPr>
          </a:p>
        </p:txBody>
      </p:sp>
      <p:sp>
        <p:nvSpPr>
          <p:cNvPr id="3" name="文字方塊 2">
            <a:extLst>
              <a:ext uri="{FF2B5EF4-FFF2-40B4-BE49-F238E27FC236}">
                <a16:creationId xmlns:a16="http://schemas.microsoft.com/office/drawing/2014/main" id="{A8BD470D-68F1-E243-92F6-8446662011AF}"/>
              </a:ext>
            </a:extLst>
          </p:cNvPr>
          <p:cNvSpPr txBox="1"/>
          <p:nvPr/>
        </p:nvSpPr>
        <p:spPr>
          <a:xfrm>
            <a:off x="671555" y="1076085"/>
            <a:ext cx="6216563" cy="1400063"/>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然而，運用此分群方式計算之</a:t>
            </a:r>
            <a:r>
              <a:rPr kumimoji="1" lang="en-US" altLang="zh-CN" sz="1200" dirty="0">
                <a:latin typeface="Hiragino Sans GB W3" panose="020B0300000000000000" pitchFamily="34" charset="-128"/>
                <a:ea typeface="Hiragino Sans GB W3" panose="020B0300000000000000" pitchFamily="34" charset="-128"/>
              </a:rPr>
              <a:t>CRI</a:t>
            </a:r>
            <a:r>
              <a:rPr kumimoji="1" lang="zh-CN" altLang="en-US" sz="1200" dirty="0">
                <a:latin typeface="Hiragino Sans GB W3" panose="020B0300000000000000" pitchFamily="34" charset="-128"/>
                <a:ea typeface="Hiragino Sans GB W3" panose="020B0300000000000000" pitchFamily="34" charset="-128"/>
              </a:rPr>
              <a:t>值雖然預測能力較差，但對於交易穩定度的分析尚具一定的參考價值，如下圖，</a:t>
            </a:r>
            <a:r>
              <a:rPr kumimoji="1" lang="en-US" altLang="zh-CN" sz="1200" dirty="0">
                <a:latin typeface="Hiragino Sans GB W3" panose="020B0300000000000000" pitchFamily="34" charset="-128"/>
                <a:ea typeface="Hiragino Sans GB W3" panose="020B0300000000000000" pitchFamily="34" charset="-128"/>
              </a:rPr>
              <a:t>CRI</a:t>
            </a:r>
            <a:r>
              <a:rPr kumimoji="1" lang="zh-CN" altLang="en-US" sz="1200" dirty="0">
                <a:latin typeface="Hiragino Sans GB W3" panose="020B0300000000000000" pitchFamily="34" charset="-128"/>
                <a:ea typeface="Hiragino Sans GB W3" panose="020B0300000000000000" pitchFamily="34" charset="-128"/>
              </a:rPr>
              <a:t>值較低的客戶其交易金額大致若在一定的區間內</a:t>
            </a:r>
            <a:r>
              <a:rPr kumimoji="1" lang="en-US" altLang="zh-CN" sz="1200" dirty="0">
                <a:latin typeface="Hiragino Sans GB W3" panose="020B0300000000000000" pitchFamily="34" charset="-128"/>
                <a:ea typeface="Hiragino Sans GB W3" panose="020B0300000000000000" pitchFamily="34" charset="-128"/>
              </a:rPr>
              <a:t>(</a:t>
            </a:r>
            <a:r>
              <a:rPr kumimoji="1" lang="zh-CN" altLang="en-US" sz="1200" dirty="0">
                <a:latin typeface="Hiragino Sans GB W3" panose="020B0300000000000000" pitchFamily="34" charset="-128"/>
                <a:ea typeface="Hiragino Sans GB W3" panose="020B0300000000000000" pitchFamily="34" charset="-128"/>
              </a:rPr>
              <a:t>約</a:t>
            </a:r>
            <a:r>
              <a:rPr kumimoji="1" lang="en-US" altLang="zh-CN" sz="1200" dirty="0">
                <a:latin typeface="Hiragino Sans GB W3" panose="020B0300000000000000" pitchFamily="34" charset="-128"/>
                <a:ea typeface="Hiragino Sans GB W3" panose="020B0300000000000000" pitchFamily="34" charset="-128"/>
              </a:rPr>
              <a:t>0~2500</a:t>
            </a:r>
            <a:r>
              <a:rPr kumimoji="1" lang="zh-CN" altLang="en-US" sz="1200" dirty="0">
                <a:latin typeface="Hiragino Sans GB W3" panose="020B0300000000000000" pitchFamily="34" charset="-128"/>
                <a:ea typeface="Hiragino Sans GB W3" panose="020B0300000000000000" pitchFamily="34" charset="-128"/>
              </a:rPr>
              <a:t>元</a:t>
            </a:r>
            <a:r>
              <a:rPr kumimoji="1" lang="en-US" altLang="zh-CN" sz="1200" dirty="0">
                <a:latin typeface="Hiragino Sans GB W3" panose="020B0300000000000000" pitchFamily="34" charset="-128"/>
                <a:ea typeface="Hiragino Sans GB W3" panose="020B0300000000000000" pitchFamily="34" charset="-128"/>
              </a:rPr>
              <a:t>)</a:t>
            </a:r>
            <a:r>
              <a:rPr kumimoji="1" lang="zh-CN" altLang="en-US" sz="1200" dirty="0">
                <a:latin typeface="Hiragino Sans GB W3" panose="020B0300000000000000" pitchFamily="34" charset="-128"/>
                <a:ea typeface="Hiragino Sans GB W3" panose="020B0300000000000000" pitchFamily="34" charset="-128"/>
              </a:rPr>
              <a:t>，而</a:t>
            </a:r>
            <a:r>
              <a:rPr kumimoji="1" lang="en-US" altLang="zh-CN" sz="1200" dirty="0">
                <a:latin typeface="Hiragino Sans GB W3" panose="020B0300000000000000" pitchFamily="34" charset="-128"/>
                <a:ea typeface="Hiragino Sans GB W3" panose="020B0300000000000000" pitchFamily="34" charset="-128"/>
              </a:rPr>
              <a:t>CRI</a:t>
            </a:r>
            <a:r>
              <a:rPr kumimoji="1" lang="zh-CN" altLang="en-US" sz="1200" dirty="0">
                <a:latin typeface="Hiragino Sans GB W3" panose="020B0300000000000000" pitchFamily="34" charset="-128"/>
                <a:ea typeface="Hiragino Sans GB W3" panose="020B0300000000000000" pitchFamily="34" charset="-128"/>
              </a:rPr>
              <a:t>值較高的客戶其交易金額有幾筆金額較高</a:t>
            </a:r>
            <a:r>
              <a:rPr kumimoji="1" lang="en-US" altLang="zh-CN" sz="1200" dirty="0">
                <a:latin typeface="Hiragino Sans GB W3" panose="020B0300000000000000" pitchFamily="34" charset="-128"/>
                <a:ea typeface="Hiragino Sans GB W3" panose="020B0300000000000000" pitchFamily="34" charset="-128"/>
              </a:rPr>
              <a:t>(20,000</a:t>
            </a:r>
            <a:r>
              <a:rPr kumimoji="1" lang="zh-CN" altLang="en-US" sz="1200" dirty="0">
                <a:latin typeface="Hiragino Sans GB W3" panose="020B0300000000000000" pitchFamily="34" charset="-128"/>
                <a:ea typeface="Hiragino Sans GB W3" panose="020B0300000000000000" pitchFamily="34" charset="-128"/>
              </a:rPr>
              <a:t>以上</a:t>
            </a:r>
            <a:r>
              <a:rPr kumimoji="1" lang="en-US" altLang="zh-CN" sz="1200" dirty="0">
                <a:latin typeface="Hiragino Sans GB W3" panose="020B0300000000000000" pitchFamily="34" charset="-128"/>
                <a:ea typeface="Hiragino Sans GB W3" panose="020B0300000000000000" pitchFamily="34" charset="-128"/>
              </a:rPr>
              <a:t>)</a:t>
            </a:r>
            <a:r>
              <a:rPr kumimoji="1" lang="zh-CN" altLang="en-US" sz="1200" dirty="0">
                <a:latin typeface="Hiragino Sans GB W3" panose="020B0300000000000000" pitchFamily="34" charset="-128"/>
                <a:ea typeface="Hiragino Sans GB W3" panose="020B0300000000000000" pitchFamily="34" charset="-128"/>
              </a:rPr>
              <a:t>的資料，因此會使得其個人估計的平均購買金額及標準誤較大，而多數的交易金額卻遠不及估計出的平均，導致貝式估計的結果會稍微傾向群體估計，因此</a:t>
            </a:r>
            <a:r>
              <a:rPr kumimoji="1" lang="en-US" altLang="zh-CN" sz="1200" dirty="0">
                <a:latin typeface="Hiragino Sans GB W3" panose="020B0300000000000000" pitchFamily="34" charset="-128"/>
                <a:ea typeface="Hiragino Sans GB W3" panose="020B0300000000000000" pitchFamily="34" charset="-128"/>
              </a:rPr>
              <a:t>CRI</a:t>
            </a:r>
            <a:r>
              <a:rPr kumimoji="1" lang="zh-CN" altLang="en-US" sz="1200" dirty="0">
                <a:latin typeface="Hiragino Sans GB W3" panose="020B0300000000000000" pitchFamily="34" charset="-128"/>
                <a:ea typeface="Hiragino Sans GB W3" panose="020B0300000000000000" pitchFamily="34" charset="-128"/>
              </a:rPr>
              <a:t>值較高。但整體而言</a:t>
            </a:r>
            <a:r>
              <a:rPr kumimoji="1" lang="en-US" altLang="zh-CN" sz="1200" dirty="0">
                <a:latin typeface="Hiragino Sans GB W3" panose="020B0300000000000000" pitchFamily="34" charset="-128"/>
                <a:ea typeface="Hiragino Sans GB W3" panose="020B0300000000000000" pitchFamily="34" charset="-128"/>
              </a:rPr>
              <a:t>CRI</a:t>
            </a:r>
            <a:r>
              <a:rPr kumimoji="1" lang="zh-CN" altLang="en-US" sz="1200" dirty="0">
                <a:latin typeface="Hiragino Sans GB W3" panose="020B0300000000000000" pitchFamily="34" charset="-128"/>
                <a:ea typeface="Hiragino Sans GB W3" panose="020B0300000000000000" pitchFamily="34" charset="-128"/>
              </a:rPr>
              <a:t>值對於交易穩定度的估計尚屬可信。</a:t>
            </a:r>
            <a:endParaRPr kumimoji="1" lang="en-US" altLang="zh-CN" sz="1200" dirty="0">
              <a:latin typeface="Hiragino Sans GB W3" panose="020B0300000000000000" pitchFamily="34" charset="-128"/>
              <a:ea typeface="Hiragino Sans GB W3" panose="020B0300000000000000" pitchFamily="34" charset="-128"/>
            </a:endParaRPr>
          </a:p>
        </p:txBody>
      </p:sp>
      <p:grpSp>
        <p:nvGrpSpPr>
          <p:cNvPr id="19" name="群組 18">
            <a:extLst>
              <a:ext uri="{FF2B5EF4-FFF2-40B4-BE49-F238E27FC236}">
                <a16:creationId xmlns:a16="http://schemas.microsoft.com/office/drawing/2014/main" id="{8D58755D-073C-9843-950F-59EF34086C40}"/>
              </a:ext>
            </a:extLst>
          </p:cNvPr>
          <p:cNvGrpSpPr/>
          <p:nvPr/>
        </p:nvGrpSpPr>
        <p:grpSpPr>
          <a:xfrm>
            <a:off x="665292" y="2476148"/>
            <a:ext cx="6216563" cy="3128547"/>
            <a:chOff x="665292" y="2476148"/>
            <a:chExt cx="6216563" cy="3128547"/>
          </a:xfrm>
        </p:grpSpPr>
        <p:pic>
          <p:nvPicPr>
            <p:cNvPr id="17" name="圖片 16">
              <a:extLst>
                <a:ext uri="{FF2B5EF4-FFF2-40B4-BE49-F238E27FC236}">
                  <a16:creationId xmlns:a16="http://schemas.microsoft.com/office/drawing/2014/main" id="{BC4343B1-DF6B-DF47-8782-A3461203EDB8}"/>
                </a:ext>
              </a:extLst>
            </p:cNvPr>
            <p:cNvPicPr>
              <a:picLocks noChangeAspect="1"/>
            </p:cNvPicPr>
            <p:nvPr/>
          </p:nvPicPr>
          <p:blipFill>
            <a:blip r:embed="rId2"/>
            <a:stretch>
              <a:fillRect/>
            </a:stretch>
          </p:blipFill>
          <p:spPr>
            <a:xfrm>
              <a:off x="671555" y="2476148"/>
              <a:ext cx="6210300" cy="2870200"/>
            </a:xfrm>
            <a:prstGeom prst="rect">
              <a:avLst/>
            </a:prstGeom>
          </p:spPr>
        </p:pic>
        <p:sp>
          <p:nvSpPr>
            <p:cNvPr id="18" name="文字方塊 17">
              <a:extLst>
                <a:ext uri="{FF2B5EF4-FFF2-40B4-BE49-F238E27FC236}">
                  <a16:creationId xmlns:a16="http://schemas.microsoft.com/office/drawing/2014/main" id="{7EC10BC8-400E-F04C-8406-E33B12DD40B9}"/>
                </a:ext>
              </a:extLst>
            </p:cNvPr>
            <p:cNvSpPr txBox="1"/>
            <p:nvPr/>
          </p:nvSpPr>
          <p:spPr>
            <a:xfrm>
              <a:off x="665292" y="5345906"/>
              <a:ext cx="6216563" cy="258789"/>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圖</a:t>
              </a:r>
              <a:r>
                <a:rPr kumimoji="1" lang="en-US" altLang="zh-TW" sz="1000" dirty="0">
                  <a:latin typeface="Hiragino Sans GB W3" panose="020B0300000000000000" pitchFamily="34" charset="-128"/>
                  <a:ea typeface="Hiragino Sans GB W3" panose="020B0300000000000000" pitchFamily="34" charset="-128"/>
                </a:rPr>
                <a:t>3.8</a:t>
              </a:r>
              <a:r>
                <a:rPr kumimoji="1" lang="zh-TW" altLang="en-US" sz="1000" dirty="0">
                  <a:latin typeface="Hiragino Sans GB W3" panose="020B0300000000000000" pitchFamily="34" charset="-128"/>
                  <a:ea typeface="Hiragino Sans GB W3" panose="020B0300000000000000" pitchFamily="34" charset="-128"/>
                </a:rPr>
                <a:t>：</a:t>
              </a:r>
              <a:r>
                <a:rPr kumimoji="1" lang="zh-CN" altLang="en-US" sz="1000" dirty="0">
                  <a:latin typeface="Hiragino Sans GB W3" panose="020B0300000000000000" pitchFamily="34" charset="-128"/>
                  <a:ea typeface="Hiragino Sans GB W3" panose="020B0300000000000000" pitchFamily="34" charset="-128"/>
                </a:rPr>
                <a:t>不同</a:t>
              </a:r>
              <a:r>
                <a:rPr kumimoji="1" lang="en-US" altLang="zh-CN" sz="1000" dirty="0">
                  <a:latin typeface="Hiragino Sans GB W3" panose="020B0300000000000000" pitchFamily="34" charset="-128"/>
                  <a:ea typeface="Hiragino Sans GB W3" panose="020B0300000000000000" pitchFamily="34" charset="-128"/>
                </a:rPr>
                <a:t>CRI</a:t>
              </a:r>
              <a:r>
                <a:rPr kumimoji="1" lang="zh-CN" altLang="en-US" sz="1000" dirty="0">
                  <a:latin typeface="Hiragino Sans GB W3" panose="020B0300000000000000" pitchFamily="34" charset="-128"/>
                  <a:ea typeface="Hiragino Sans GB W3" panose="020B0300000000000000" pitchFamily="34" charset="-128"/>
                </a:rPr>
                <a:t>值</a:t>
              </a:r>
              <a:r>
                <a:rPr kumimoji="1" lang="zh-TW" altLang="en-US" sz="1000" dirty="0">
                  <a:latin typeface="Hiragino Sans GB W3" panose="020B0300000000000000" pitchFamily="34" charset="-128"/>
                  <a:ea typeface="Hiragino Sans GB W3" panose="020B0300000000000000" pitchFamily="34" charset="-128"/>
                </a:rPr>
                <a:t>的交易金額變化比較</a:t>
              </a:r>
            </a:p>
          </p:txBody>
        </p:sp>
      </p:grpSp>
      <p:sp>
        <p:nvSpPr>
          <p:cNvPr id="20" name="文字方塊 19">
            <a:extLst>
              <a:ext uri="{FF2B5EF4-FFF2-40B4-BE49-F238E27FC236}">
                <a16:creationId xmlns:a16="http://schemas.microsoft.com/office/drawing/2014/main" id="{750040E1-2587-5A48-8A56-7675F11BB7E9}"/>
              </a:ext>
            </a:extLst>
          </p:cNvPr>
          <p:cNvSpPr txBox="1"/>
          <p:nvPr/>
        </p:nvSpPr>
        <p:spPr>
          <a:xfrm>
            <a:off x="671555" y="5943309"/>
            <a:ext cx="2044149" cy="307777"/>
          </a:xfrm>
          <a:prstGeom prst="rect">
            <a:avLst/>
          </a:prstGeom>
          <a:noFill/>
        </p:spPr>
        <p:txBody>
          <a:bodyPr wrap="none" rtlCol="0">
            <a:spAutoFit/>
          </a:bodyPr>
          <a:lstStyle/>
          <a:p>
            <a:r>
              <a:rPr kumimoji="1" lang="en-US" altLang="zh-CN" sz="1400" b="1" dirty="0">
                <a:latin typeface="Hiragino Sans GB W6" panose="020B0300000000000000" pitchFamily="34" charset="-128"/>
                <a:ea typeface="Hiragino Sans GB W6" panose="020B0300000000000000" pitchFamily="34" charset="-128"/>
              </a:rPr>
              <a:t>3.3  </a:t>
            </a:r>
            <a:r>
              <a:rPr kumimoji="1" lang="zh-CN" altLang="en-US" sz="1400" b="1" dirty="0">
                <a:latin typeface="Hiragino Sans GB W6" panose="020B0300000000000000" pitchFamily="34" charset="-128"/>
                <a:ea typeface="Hiragino Sans GB W6" panose="020B0300000000000000" pitchFamily="34" charset="-128"/>
              </a:rPr>
              <a:t>潛在流失客戶分析</a:t>
            </a:r>
            <a:endParaRPr kumimoji="1" lang="zh-TW" altLang="en-US" sz="1400" b="1" dirty="0">
              <a:latin typeface="Hiragino Sans GB W6" panose="020B0300000000000000" pitchFamily="34" charset="-128"/>
              <a:ea typeface="Hiragino Sans GB W6" panose="020B0300000000000000" pitchFamily="34" charset="-128"/>
            </a:endParaRPr>
          </a:p>
        </p:txBody>
      </p:sp>
      <p:sp>
        <p:nvSpPr>
          <p:cNvPr id="21" name="文字方塊 20">
            <a:extLst>
              <a:ext uri="{FF2B5EF4-FFF2-40B4-BE49-F238E27FC236}">
                <a16:creationId xmlns:a16="http://schemas.microsoft.com/office/drawing/2014/main" id="{2EFC6338-A629-6747-8CA4-C9AA42298EF4}"/>
              </a:ext>
            </a:extLst>
          </p:cNvPr>
          <p:cNvSpPr txBox="1"/>
          <p:nvPr/>
        </p:nvSpPr>
        <p:spPr>
          <a:xfrm>
            <a:off x="671555" y="6251086"/>
            <a:ext cx="6216563" cy="1400063"/>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分析完顧客的交易穩定度後，可進一步</a:t>
            </a:r>
            <a:r>
              <a:rPr kumimoji="1" lang="zh-CN" altLang="en-US" sz="1200" dirty="0">
                <a:latin typeface="Hiragino Sans GB W3" panose="020B0300000000000000" pitchFamily="34" charset="-128"/>
                <a:ea typeface="Hiragino Sans GB W3" panose="020B0300000000000000" pitchFamily="34" charset="-128"/>
              </a:rPr>
              <a:t>計算每一位顧客潛在流失的風險，以往企業常常使用距離上次購買期間相同</a:t>
            </a:r>
            <a:r>
              <a:rPr kumimoji="1" lang="en-US" altLang="zh-CN" sz="1200" dirty="0">
                <a:latin typeface="Hiragino Sans GB W3" panose="020B0300000000000000" pitchFamily="34" charset="-128"/>
                <a:ea typeface="Hiragino Sans GB W3" panose="020B0300000000000000" pitchFamily="34" charset="-128"/>
              </a:rPr>
              <a:t>(Recency)</a:t>
            </a:r>
            <a:r>
              <a:rPr kumimoji="1" lang="zh-CN" altLang="en-US" sz="1200" dirty="0">
                <a:latin typeface="Hiragino Sans GB W3" panose="020B0300000000000000" pitchFamily="34" charset="-128"/>
                <a:ea typeface="Hiragino Sans GB W3" panose="020B0300000000000000" pitchFamily="34" charset="-128"/>
              </a:rPr>
              <a:t>作為判斷流失風險的指標，然而</a:t>
            </a:r>
            <a:r>
              <a:rPr kumimoji="1" lang="zh-TW" altLang="en-US" sz="1200" dirty="0">
                <a:latin typeface="Hiragino Sans GB W3" panose="020B0300000000000000" pitchFamily="34" charset="-128"/>
                <a:ea typeface="Hiragino Sans GB W3" panose="020B0300000000000000" pitchFamily="34" charset="-128"/>
              </a:rPr>
              <a:t>此使用方式忽略的客戶的異質性。甲、乙兩顧客平均購買天數不同的顧客，分別為</a:t>
            </a:r>
            <a:r>
              <a:rPr kumimoji="1" lang="en-US" altLang="zh-TW" sz="1200" dirty="0">
                <a:latin typeface="Hiragino Sans GB W3" panose="020B0300000000000000" pitchFamily="34" charset="-128"/>
                <a:ea typeface="Hiragino Sans GB W3" panose="020B0300000000000000" pitchFamily="34" charset="-128"/>
              </a:rPr>
              <a:t>20</a:t>
            </a:r>
            <a:r>
              <a:rPr kumimoji="1" lang="zh-CN" altLang="en-US" sz="1200" dirty="0">
                <a:latin typeface="Hiragino Sans GB W3" panose="020B0300000000000000" pitchFamily="34" charset="-128"/>
                <a:ea typeface="Hiragino Sans GB W3" panose="020B0300000000000000" pitchFamily="34" charset="-128"/>
              </a:rPr>
              <a:t>天和</a:t>
            </a:r>
            <a:r>
              <a:rPr kumimoji="1" lang="en-US" altLang="zh-CN" sz="1200" dirty="0">
                <a:latin typeface="Hiragino Sans GB W3" panose="020B0300000000000000" pitchFamily="34" charset="-128"/>
                <a:ea typeface="Hiragino Sans GB W3" panose="020B0300000000000000" pitchFamily="34" charset="-128"/>
              </a:rPr>
              <a:t>200</a:t>
            </a:r>
            <a:r>
              <a:rPr kumimoji="1" lang="zh-CN" altLang="en-US" sz="1200" dirty="0">
                <a:latin typeface="Hiragino Sans GB W3" panose="020B0300000000000000" pitchFamily="34" charset="-128"/>
                <a:ea typeface="Hiragino Sans GB W3" panose="020B0300000000000000" pitchFamily="34" charset="-128"/>
              </a:rPr>
              <a:t>天</a:t>
            </a:r>
            <a:r>
              <a:rPr kumimoji="1" lang="zh-TW" altLang="en-US" sz="1200" dirty="0">
                <a:latin typeface="Hiragino Sans GB W3" panose="020B0300000000000000" pitchFamily="34" charset="-128"/>
                <a:ea typeface="Hiragino Sans GB W3" panose="020B0300000000000000" pitchFamily="34" charset="-128"/>
              </a:rPr>
              <a:t>，若兩位</a:t>
            </a:r>
            <a:r>
              <a:rPr kumimoji="1" lang="zh-CN" altLang="en-US" sz="1200" dirty="0">
                <a:latin typeface="Hiragino Sans GB W3" panose="020B0300000000000000" pitchFamily="34" charset="-128"/>
                <a:ea typeface="Hiragino Sans GB W3" panose="020B0300000000000000" pitchFamily="34" charset="-128"/>
              </a:rPr>
              <a:t>距離上次購買期間皆</a:t>
            </a:r>
            <a:r>
              <a:rPr kumimoji="1" lang="zh-TW" altLang="en-US" sz="1200" dirty="0">
                <a:latin typeface="Hiragino Sans GB W3" panose="020B0300000000000000" pitchFamily="34" charset="-128"/>
                <a:ea typeface="Hiragino Sans GB W3" panose="020B0300000000000000" pitchFamily="34" charset="-128"/>
              </a:rPr>
              <a:t>為</a:t>
            </a:r>
            <a:r>
              <a:rPr kumimoji="1" lang="en-US" altLang="zh-TW" sz="1200" dirty="0">
                <a:latin typeface="Hiragino Sans GB W3" panose="020B0300000000000000" pitchFamily="34" charset="-128"/>
                <a:ea typeface="Hiragino Sans GB W3" panose="020B0300000000000000" pitchFamily="34" charset="-128"/>
              </a:rPr>
              <a:t>100</a:t>
            </a:r>
            <a:r>
              <a:rPr kumimoji="1" lang="zh-CN" altLang="en-US" sz="1200" dirty="0">
                <a:latin typeface="Hiragino Sans GB W3" panose="020B0300000000000000" pitchFamily="34" charset="-128"/>
                <a:ea typeface="Hiragino Sans GB W3" panose="020B0300000000000000" pitchFamily="34" charset="-128"/>
              </a:rPr>
              <a:t>天，則甲的潛在流失的可能性必定較高。因此以下將以每位顧客兩年內的平均購買期間及其標準差為，計算在最近一次購買期間已經購買的機率，進而分析潛在流失的客戶。其計算方式與累積次數分佈圖如下：</a:t>
            </a:r>
            <a:endParaRPr kumimoji="1" lang="en-US" altLang="zh-CN" sz="1200" dirty="0">
              <a:latin typeface="Hiragino Sans GB W3" panose="020B0300000000000000" pitchFamily="34" charset="-128"/>
              <a:ea typeface="Hiragino Sans GB W3" panose="020B0300000000000000" pitchFamily="34" charset="-128"/>
            </a:endParaRPr>
          </a:p>
        </p:txBody>
      </p:sp>
      <p:grpSp>
        <p:nvGrpSpPr>
          <p:cNvPr id="34" name="群組 33">
            <a:extLst>
              <a:ext uri="{FF2B5EF4-FFF2-40B4-BE49-F238E27FC236}">
                <a16:creationId xmlns:a16="http://schemas.microsoft.com/office/drawing/2014/main" id="{881B4081-E6B2-5346-B3EA-162959CBA7AD}"/>
              </a:ext>
            </a:extLst>
          </p:cNvPr>
          <p:cNvGrpSpPr/>
          <p:nvPr/>
        </p:nvGrpSpPr>
        <p:grpSpPr>
          <a:xfrm>
            <a:off x="665292" y="7654277"/>
            <a:ext cx="6216563" cy="2265230"/>
            <a:chOff x="665292" y="7654277"/>
            <a:chExt cx="6216563" cy="2265230"/>
          </a:xfrm>
        </p:grpSpPr>
        <p:grpSp>
          <p:nvGrpSpPr>
            <p:cNvPr id="29" name="群組 28">
              <a:extLst>
                <a:ext uri="{FF2B5EF4-FFF2-40B4-BE49-F238E27FC236}">
                  <a16:creationId xmlns:a16="http://schemas.microsoft.com/office/drawing/2014/main" id="{CB99DC22-71AC-5A44-AD95-28CB6A9E8EA8}"/>
                </a:ext>
              </a:extLst>
            </p:cNvPr>
            <p:cNvGrpSpPr/>
            <p:nvPr/>
          </p:nvGrpSpPr>
          <p:grpSpPr>
            <a:xfrm>
              <a:off x="665292" y="8214705"/>
              <a:ext cx="2835392" cy="981088"/>
              <a:chOff x="627942" y="7685724"/>
              <a:chExt cx="2835392" cy="981088"/>
            </a:xfrm>
          </p:grpSpPr>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AA942DD2-77C4-8340-BF95-0B6274A1EEC1}"/>
                      </a:ext>
                    </a:extLst>
                  </p:cNvPr>
                  <p:cNvSpPr txBox="1"/>
                  <p:nvPr/>
                </p:nvSpPr>
                <p:spPr>
                  <a:xfrm>
                    <a:off x="627942" y="7685724"/>
                    <a:ext cx="2835392" cy="276999"/>
                  </a:xfrm>
                  <a:prstGeom prst="rect">
                    <a:avLst/>
                  </a:prstGeom>
                  <a:noFill/>
                </p:spPr>
                <p:txBody>
                  <a:bodyPr wrap="none" rtlCol="0">
                    <a:spAutoFit/>
                  </a:bodyPr>
                  <a:lstStyle/>
                  <a:p>
                    <a:r>
                      <a:rPr kumimoji="1" lang="en-US" altLang="zh-TW" sz="1200" dirty="0">
                        <a:latin typeface="Cambria Math" panose="02040503050406030204" pitchFamily="18" charset="0"/>
                      </a:rPr>
                      <a:t>P(R</a:t>
                    </a:r>
                    <a:r>
                      <a:rPr kumimoji="1" lang="en-US" altLang="zh-TW" sz="1200" baseline="-25000" dirty="0">
                        <a:latin typeface="Cambria Math" panose="02040503050406030204" pitchFamily="18" charset="0"/>
                      </a:rPr>
                      <a:t>n</a:t>
                    </a:r>
                    <a:r>
                      <a:rPr kumimoji="1" lang="en-US" altLang="zh-TW" sz="1200" dirty="0">
                        <a:latin typeface="Cambria Math" panose="02040503050406030204" pitchFamily="18" charset="0"/>
                      </a:rPr>
                      <a:t>)=1−NORM.DIST(R</a:t>
                    </a:r>
                    <a:r>
                      <a:rPr kumimoji="1" lang="en-US" altLang="zh-TW" sz="1200" baseline="-25000" dirty="0">
                        <a:latin typeface="Cambria Math" panose="02040503050406030204" pitchFamily="18" charset="0"/>
                      </a:rPr>
                      <a:t>n</a:t>
                    </a:r>
                    <a:r>
                      <a:rPr kumimoji="1" lang="en-US" altLang="zh-TW" sz="1200" dirty="0">
                        <a:latin typeface="Cambria Math" panose="02040503050406030204" pitchFamily="18" charset="0"/>
                      </a:rPr>
                      <a:t>, </a:t>
                    </a:r>
                    <a14:m>
                      <m:oMath xmlns:m="http://schemas.openxmlformats.org/officeDocument/2006/math">
                        <m:r>
                          <a:rPr kumimoji="1" lang="en-US" altLang="zh-TW" sz="1200" i="1">
                            <a:latin typeface="Cambria Math" panose="02040503050406030204" pitchFamily="18" charset="0"/>
                            <a:ea typeface="Cambria Math" panose="02040503050406030204" pitchFamily="18" charset="0"/>
                          </a:rPr>
                          <m:t>𝜇</m:t>
                        </m:r>
                      </m:oMath>
                    </a14:m>
                    <a:r>
                      <a:rPr kumimoji="1" lang="en-US" altLang="zh-TW" sz="1200" baseline="-25000" dirty="0">
                        <a:latin typeface="Cambria Math" panose="02040503050406030204" pitchFamily="18" charset="0"/>
                      </a:rPr>
                      <a:t>n</a:t>
                    </a:r>
                    <a:r>
                      <a:rPr kumimoji="1" lang="en-US" altLang="zh-TW" sz="1200" dirty="0">
                        <a:latin typeface="Cambria Math" panose="02040503050406030204" pitchFamily="18" charset="0"/>
                      </a:rPr>
                      <a:t>, </a:t>
                    </a:r>
                    <a14:m>
                      <m:oMath xmlns:m="http://schemas.openxmlformats.org/officeDocument/2006/math">
                        <m:r>
                          <a:rPr kumimoji="1" lang="en-US" altLang="zh-TW" sz="1200" i="1">
                            <a:latin typeface="Cambria Math" panose="02040503050406030204" pitchFamily="18" charset="0"/>
                            <a:ea typeface="Cambria Math" panose="02040503050406030204" pitchFamily="18" charset="0"/>
                          </a:rPr>
                          <m:t>𝜎</m:t>
                        </m:r>
                      </m:oMath>
                    </a14:m>
                    <a:r>
                      <a:rPr kumimoji="1" lang="en-US" altLang="zh-TW" sz="1200" baseline="-25000" dirty="0">
                        <a:latin typeface="Cambria Math" panose="02040503050406030204" pitchFamily="18" charset="0"/>
                      </a:rPr>
                      <a:t>n</a:t>
                    </a:r>
                    <a:r>
                      <a:rPr kumimoji="1" lang="en-US" altLang="zh-TW" sz="1200" dirty="0">
                        <a:latin typeface="Cambria Math" panose="02040503050406030204" pitchFamily="18" charset="0"/>
                      </a:rPr>
                      <a:t>, TRUE)</a:t>
                    </a:r>
                  </a:p>
                </p:txBody>
              </p:sp>
            </mc:Choice>
            <mc:Fallback xmlns="">
              <p:sp>
                <p:nvSpPr>
                  <p:cNvPr id="27" name="文字方塊 26">
                    <a:extLst>
                      <a:ext uri="{FF2B5EF4-FFF2-40B4-BE49-F238E27FC236}">
                        <a16:creationId xmlns:a16="http://schemas.microsoft.com/office/drawing/2014/main" id="{AA942DD2-77C4-8340-BF95-0B6274A1EEC1}"/>
                      </a:ext>
                    </a:extLst>
                  </p:cNvPr>
                  <p:cNvSpPr txBox="1">
                    <a:spLocks noRot="1" noChangeAspect="1" noMove="1" noResize="1" noEditPoints="1" noAdjustHandles="1" noChangeArrowheads="1" noChangeShapeType="1" noTextEdit="1"/>
                  </p:cNvSpPr>
                  <p:nvPr/>
                </p:nvSpPr>
                <p:spPr>
                  <a:xfrm>
                    <a:off x="627942" y="7685724"/>
                    <a:ext cx="2835392" cy="276999"/>
                  </a:xfrm>
                  <a:prstGeom prst="rect">
                    <a:avLst/>
                  </a:prstGeom>
                  <a:blipFill>
                    <a:blip r:embed="rId3"/>
                    <a:stretch>
                      <a:fillRect b="-869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8DA5D42F-5EC2-7046-994E-7F352B656170}"/>
                      </a:ext>
                    </a:extLst>
                  </p:cNvPr>
                  <p:cNvSpPr txBox="1"/>
                  <p:nvPr/>
                </p:nvSpPr>
                <p:spPr>
                  <a:xfrm>
                    <a:off x="665292" y="7958926"/>
                    <a:ext cx="2760692" cy="707886"/>
                  </a:xfrm>
                  <a:prstGeom prst="rect">
                    <a:avLst/>
                  </a:prstGeom>
                  <a:noFill/>
                </p:spPr>
                <p:txBody>
                  <a:bodyPr wrap="none" rtlCol="0">
                    <a:spAutoFit/>
                  </a:bodyPr>
                  <a:lstStyle/>
                  <a:p>
                    <a:r>
                      <a:rPr kumimoji="1" lang="en-US" altLang="zh-TW" sz="1000" dirty="0">
                        <a:latin typeface="Cambria Math" panose="02040503050406030204" pitchFamily="18" charset="0"/>
                      </a:rPr>
                      <a:t>P(R</a:t>
                    </a:r>
                    <a:r>
                      <a:rPr kumimoji="1" lang="en-US" altLang="zh-TW" sz="1000" baseline="-25000" dirty="0">
                        <a:latin typeface="Cambria Math" panose="02040503050406030204" pitchFamily="18" charset="0"/>
                      </a:rPr>
                      <a:t>n</a:t>
                    </a:r>
                    <a:r>
                      <a:rPr kumimoji="1" lang="en-US" altLang="zh-TW" sz="1000" dirty="0">
                        <a:latin typeface="Cambria Math" panose="02040503050406030204" pitchFamily="18" charset="0"/>
                      </a:rPr>
                      <a:t>)	: </a:t>
                    </a:r>
                    <a:r>
                      <a:rPr kumimoji="1" lang="zh-TW" altLang="en-US" sz="1000" dirty="0">
                        <a:latin typeface="Hiragino Sans GB W3" panose="020B0300000000000000" pitchFamily="34" charset="-128"/>
                        <a:ea typeface="Hiragino Sans GB W3" panose="020B0300000000000000" pitchFamily="34" charset="-128"/>
                      </a:rPr>
                      <a:t>於最近一次購買期間已經購買的機率</a:t>
                    </a:r>
                    <a:endParaRPr kumimoji="1" lang="en-US" altLang="zh-TW" sz="1000" dirty="0">
                      <a:latin typeface="Hiragino Sans GB W3" panose="020B0300000000000000" pitchFamily="34" charset="-128"/>
                      <a:ea typeface="Hiragino Sans GB W3" panose="020B0300000000000000" pitchFamily="34" charset="-128"/>
                    </a:endParaRPr>
                  </a:p>
                  <a:p>
                    <a:r>
                      <a:rPr kumimoji="1" lang="en-US" altLang="zh-TW" sz="1000" dirty="0">
                        <a:latin typeface="Cambria Math" panose="02040503050406030204" pitchFamily="18" charset="0"/>
                      </a:rPr>
                      <a:t>R</a:t>
                    </a:r>
                    <a:r>
                      <a:rPr kumimoji="1" lang="en-US" altLang="zh-TW" sz="1000" baseline="-25000" dirty="0">
                        <a:latin typeface="Cambria Math" panose="02040503050406030204" pitchFamily="18" charset="0"/>
                      </a:rPr>
                      <a:t>n 	</a:t>
                    </a:r>
                    <a:r>
                      <a:rPr kumimoji="1" lang="en-US" altLang="zh-TW" sz="1000" dirty="0">
                        <a:latin typeface="Cambria Math" panose="02040503050406030204" pitchFamily="18" charset="0"/>
                      </a:rPr>
                      <a:t>: </a:t>
                    </a:r>
                    <a:r>
                      <a:rPr kumimoji="1" lang="zh-TW" altLang="en-US" sz="1000" dirty="0">
                        <a:latin typeface="Hiragino Sans GB W3" panose="020B0300000000000000" pitchFamily="34" charset="-128"/>
                        <a:ea typeface="Hiragino Sans GB W3" panose="020B0300000000000000" pitchFamily="34" charset="-128"/>
                      </a:rPr>
                      <a:t>最近一次購買期間</a:t>
                    </a:r>
                    <a:r>
                      <a:rPr kumimoji="1" lang="en-US" altLang="zh-TW" sz="1000" dirty="0">
                        <a:latin typeface="Hiragino Sans GB W3" panose="020B0300000000000000" pitchFamily="34" charset="-128"/>
                        <a:ea typeface="Hiragino Sans GB W3" panose="020B0300000000000000" pitchFamily="34" charset="-128"/>
                      </a:rPr>
                      <a:t>(Recency)</a:t>
                    </a:r>
                  </a:p>
                  <a:p>
                    <a14:m>
                      <m:oMath xmlns:m="http://schemas.openxmlformats.org/officeDocument/2006/math">
                        <m:r>
                          <a:rPr kumimoji="1" lang="en-US" altLang="zh-TW" sz="1000" i="1">
                            <a:latin typeface="Cambria Math" panose="02040503050406030204" pitchFamily="18" charset="0"/>
                            <a:ea typeface="Cambria Math" panose="02040503050406030204" pitchFamily="18" charset="0"/>
                          </a:rPr>
                          <m:t>𝜇</m:t>
                        </m:r>
                      </m:oMath>
                    </a14:m>
                    <a:r>
                      <a:rPr kumimoji="1" lang="en-US" altLang="zh-TW" sz="1000" baseline="-25000" dirty="0">
                        <a:latin typeface="Cambria Math" panose="02040503050406030204" pitchFamily="18" charset="0"/>
                      </a:rPr>
                      <a:t>n </a:t>
                    </a:r>
                    <a:r>
                      <a:rPr kumimoji="1" lang="en-US" altLang="zh-TW" sz="1000" dirty="0">
                        <a:latin typeface="Cambria Math" panose="02040503050406030204" pitchFamily="18" charset="0"/>
                      </a:rPr>
                      <a:t>	: </a:t>
                    </a:r>
                    <a:r>
                      <a:rPr kumimoji="1" lang="zh-TW" altLang="en-US" sz="1000" dirty="0">
                        <a:latin typeface="Hiragino Sans GB W3" panose="020B0300000000000000" pitchFamily="34" charset="-128"/>
                        <a:ea typeface="Hiragino Sans GB W3" panose="020B0300000000000000" pitchFamily="34" charset="-128"/>
                      </a:rPr>
                      <a:t>平均購買天數</a:t>
                    </a:r>
                    <a:r>
                      <a:rPr kumimoji="1" lang="en-US" altLang="zh-TW" sz="1000" dirty="0">
                        <a:latin typeface="Hiragino Sans GB W3" panose="020B0300000000000000" pitchFamily="34" charset="-128"/>
                        <a:ea typeface="Hiragino Sans GB W3" panose="020B0300000000000000" pitchFamily="34" charset="-128"/>
                      </a:rPr>
                      <a:t>(MLE)</a:t>
                    </a:r>
                  </a:p>
                  <a:p>
                    <a14:m>
                      <m:oMath xmlns:m="http://schemas.openxmlformats.org/officeDocument/2006/math">
                        <m:r>
                          <a:rPr kumimoji="1" lang="en-US" altLang="zh-TW" sz="1000" i="1">
                            <a:latin typeface="Cambria Math" panose="02040503050406030204" pitchFamily="18" charset="0"/>
                            <a:ea typeface="Cambria Math" panose="02040503050406030204" pitchFamily="18" charset="0"/>
                          </a:rPr>
                          <m:t>𝜎</m:t>
                        </m:r>
                      </m:oMath>
                    </a14:m>
                    <a:r>
                      <a:rPr kumimoji="1" lang="en-US" altLang="zh-TW" sz="1000" baseline="-25000" dirty="0">
                        <a:latin typeface="Cambria Math" panose="02040503050406030204" pitchFamily="18" charset="0"/>
                      </a:rPr>
                      <a:t>n 	</a:t>
                    </a:r>
                    <a:r>
                      <a:rPr kumimoji="1" lang="en-US" altLang="zh-TW" sz="1000" dirty="0">
                        <a:latin typeface="Cambria Math" panose="02040503050406030204" pitchFamily="18" charset="0"/>
                      </a:rPr>
                      <a:t>: </a:t>
                    </a:r>
                    <a:r>
                      <a:rPr kumimoji="1" lang="zh-TW" altLang="en-US" sz="1000" dirty="0">
                        <a:latin typeface="Hiragino Sans GB W3" panose="020B0300000000000000" pitchFamily="34" charset="-128"/>
                        <a:ea typeface="Hiragino Sans GB W3" panose="020B0300000000000000" pitchFamily="34" charset="-128"/>
                      </a:rPr>
                      <a:t>標準差</a:t>
                    </a:r>
                    <a:r>
                      <a:rPr kumimoji="1" lang="en-US" altLang="zh-TW" sz="1000" dirty="0">
                        <a:latin typeface="Hiragino Sans GB W3" panose="020B0300000000000000" pitchFamily="34" charset="-128"/>
                        <a:ea typeface="Hiragino Sans GB W3" panose="020B0300000000000000" pitchFamily="34" charset="-128"/>
                      </a:rPr>
                      <a:t>(Standard Deviation)</a:t>
                    </a:r>
                  </a:p>
                </p:txBody>
              </p:sp>
            </mc:Choice>
            <mc:Fallback xmlns="">
              <p:sp>
                <p:nvSpPr>
                  <p:cNvPr id="28" name="文字方塊 27">
                    <a:extLst>
                      <a:ext uri="{FF2B5EF4-FFF2-40B4-BE49-F238E27FC236}">
                        <a16:creationId xmlns:a16="http://schemas.microsoft.com/office/drawing/2014/main" id="{8DA5D42F-5EC2-7046-994E-7F352B656170}"/>
                      </a:ext>
                    </a:extLst>
                  </p:cNvPr>
                  <p:cNvSpPr txBox="1">
                    <a:spLocks noRot="1" noChangeAspect="1" noMove="1" noResize="1" noEditPoints="1" noAdjustHandles="1" noChangeArrowheads="1" noChangeShapeType="1" noTextEdit="1"/>
                  </p:cNvSpPr>
                  <p:nvPr/>
                </p:nvSpPr>
                <p:spPr>
                  <a:xfrm>
                    <a:off x="665292" y="7958926"/>
                    <a:ext cx="2760692" cy="707886"/>
                  </a:xfrm>
                  <a:prstGeom prst="rect">
                    <a:avLst/>
                  </a:prstGeom>
                  <a:blipFill>
                    <a:blip r:embed="rId4"/>
                    <a:stretch>
                      <a:fillRect b="-3509"/>
                    </a:stretch>
                  </a:blipFill>
                </p:spPr>
                <p:txBody>
                  <a:bodyPr/>
                  <a:lstStyle/>
                  <a:p>
                    <a:r>
                      <a:rPr lang="zh-TW" altLang="en-US">
                        <a:noFill/>
                      </a:rPr>
                      <a:t> </a:t>
                    </a:r>
                  </a:p>
                </p:txBody>
              </p:sp>
            </mc:Fallback>
          </mc:AlternateContent>
        </p:grpSp>
        <p:sp>
          <p:nvSpPr>
            <p:cNvPr id="30" name="文字方塊 29">
              <a:extLst>
                <a:ext uri="{FF2B5EF4-FFF2-40B4-BE49-F238E27FC236}">
                  <a16:creationId xmlns:a16="http://schemas.microsoft.com/office/drawing/2014/main" id="{F623F2D8-0CF2-0147-81EC-0E17CD9458EF}"/>
                </a:ext>
              </a:extLst>
            </p:cNvPr>
            <p:cNvSpPr txBox="1"/>
            <p:nvPr/>
          </p:nvSpPr>
          <p:spPr>
            <a:xfrm>
              <a:off x="665292" y="9653985"/>
              <a:ext cx="6210136" cy="265522"/>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圖</a:t>
              </a:r>
              <a:r>
                <a:rPr kumimoji="1" lang="en-US" altLang="zh-TW" sz="1000" dirty="0">
                  <a:latin typeface="Hiragino Sans GB W3" panose="020B0300000000000000" pitchFamily="34" charset="-128"/>
                  <a:ea typeface="Hiragino Sans GB W3" panose="020B0300000000000000" pitchFamily="34" charset="-128"/>
                </a:rPr>
                <a:t>3.9</a:t>
              </a:r>
              <a:r>
                <a:rPr kumimoji="1" lang="zh-TW" altLang="en-US" sz="1000" dirty="0">
                  <a:latin typeface="Hiragino Sans GB W3" panose="020B0300000000000000" pitchFamily="34" charset="-128"/>
                  <a:ea typeface="Hiragino Sans GB W3" panose="020B0300000000000000" pitchFamily="34" charset="-128"/>
                </a:rPr>
                <a:t>：計算</a:t>
              </a:r>
              <a:r>
                <a:rPr kumimoji="1" lang="zh-CN" altLang="en-US" sz="1000" dirty="0">
                  <a:latin typeface="Hiragino Sans GB W3" panose="020B0300000000000000" pitchFamily="34" charset="-128"/>
                  <a:ea typeface="Hiragino Sans GB W3" panose="020B0300000000000000" pitchFamily="34" charset="-128"/>
                </a:rPr>
                <a:t>累積次數分布機率</a:t>
              </a:r>
              <a:endParaRPr kumimoji="1" lang="zh-TW" altLang="en-US" sz="1000" dirty="0">
                <a:latin typeface="Hiragino Sans GB W3" panose="020B0300000000000000" pitchFamily="34" charset="-128"/>
                <a:ea typeface="Hiragino Sans GB W3" panose="020B0300000000000000" pitchFamily="34" charset="-128"/>
              </a:endParaRPr>
            </a:p>
          </p:txBody>
        </p:sp>
        <p:pic>
          <p:nvPicPr>
            <p:cNvPr id="33" name="圖片 32">
              <a:extLst>
                <a:ext uri="{FF2B5EF4-FFF2-40B4-BE49-F238E27FC236}">
                  <a16:creationId xmlns:a16="http://schemas.microsoft.com/office/drawing/2014/main" id="{0E708991-2C1A-9D44-B1E1-3C44BB93BE5D}"/>
                </a:ext>
              </a:extLst>
            </p:cNvPr>
            <p:cNvPicPr>
              <a:picLocks noChangeAspect="1"/>
            </p:cNvPicPr>
            <p:nvPr/>
          </p:nvPicPr>
          <p:blipFill>
            <a:blip r:embed="rId5"/>
            <a:stretch>
              <a:fillRect/>
            </a:stretch>
          </p:blipFill>
          <p:spPr>
            <a:xfrm>
              <a:off x="3300455" y="7654277"/>
              <a:ext cx="3581400" cy="2108200"/>
            </a:xfrm>
            <a:prstGeom prst="rect">
              <a:avLst/>
            </a:prstGeom>
          </p:spPr>
        </p:pic>
      </p:grpSp>
    </p:spTree>
    <p:extLst>
      <p:ext uri="{BB962C8B-B14F-4D97-AF65-F5344CB8AC3E}">
        <p14:creationId xmlns:p14="http://schemas.microsoft.com/office/powerpoint/2010/main" val="3704723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5497087E-FB08-6E4F-AF78-34FFC3ACDA34}"/>
              </a:ext>
            </a:extLst>
          </p:cNvPr>
          <p:cNvSpPr txBox="1"/>
          <p:nvPr/>
        </p:nvSpPr>
        <p:spPr>
          <a:xfrm>
            <a:off x="3637008" y="10079665"/>
            <a:ext cx="386644"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16</a:t>
            </a:r>
            <a:endParaRPr kumimoji="1" lang="zh-TW" altLang="en-US" sz="1200" dirty="0">
              <a:latin typeface="Hiragino Sans GB W3" panose="020B0300000000000000" pitchFamily="34" charset="-128"/>
              <a:ea typeface="Hiragino Sans GB W3" panose="020B0300000000000000" pitchFamily="34" charset="-128"/>
            </a:endParaRPr>
          </a:p>
        </p:txBody>
      </p:sp>
      <p:sp>
        <p:nvSpPr>
          <p:cNvPr id="3" name="文字方塊 2">
            <a:extLst>
              <a:ext uri="{FF2B5EF4-FFF2-40B4-BE49-F238E27FC236}">
                <a16:creationId xmlns:a16="http://schemas.microsoft.com/office/drawing/2014/main" id="{B740D0B6-ED7C-1943-BB7C-656F360FB4C4}"/>
              </a:ext>
            </a:extLst>
          </p:cNvPr>
          <p:cNvSpPr txBox="1"/>
          <p:nvPr/>
        </p:nvSpPr>
        <p:spPr>
          <a:xfrm>
            <a:off x="671555" y="1076085"/>
            <a:ext cx="6216563" cy="735266"/>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理論上此一計算方式所呈現的結果會呈現常態分布，而上頁的計算結果也大致呈現常態分佈的趨勢，然而此一計算方式還不夠完美，尚須排除購買天數小於</a:t>
            </a:r>
            <a:r>
              <a:rPr kumimoji="1" lang="en-US" altLang="zh-CN" sz="1200" dirty="0">
                <a:latin typeface="Hiragino Sans GB W3" panose="020B0300000000000000" pitchFamily="34" charset="-128"/>
                <a:ea typeface="Hiragino Sans GB W3" panose="020B0300000000000000" pitchFamily="34" charset="-128"/>
              </a:rPr>
              <a:t>0</a:t>
            </a:r>
            <a:r>
              <a:rPr kumimoji="1" lang="zh-CN" altLang="en-US" sz="1200" dirty="0">
                <a:latin typeface="Hiragino Sans GB W3" panose="020B0300000000000000" pitchFamily="34" charset="-128"/>
                <a:ea typeface="Hiragino Sans GB W3" panose="020B0300000000000000" pitchFamily="34" charset="-128"/>
              </a:rPr>
              <a:t>的機率，等比例分攤至大於</a:t>
            </a:r>
            <a:r>
              <a:rPr kumimoji="1" lang="en-US" altLang="zh-CN" sz="1200" dirty="0">
                <a:latin typeface="Hiragino Sans GB W3" panose="020B0300000000000000" pitchFamily="34" charset="-128"/>
                <a:ea typeface="Hiragino Sans GB W3" panose="020B0300000000000000" pitchFamily="34" charset="-128"/>
              </a:rPr>
              <a:t>0</a:t>
            </a:r>
            <a:r>
              <a:rPr kumimoji="1" lang="zh-CN" altLang="en-US" sz="1200" dirty="0">
                <a:latin typeface="Hiragino Sans GB W3" panose="020B0300000000000000" pitchFamily="34" charset="-128"/>
                <a:ea typeface="Hiragino Sans GB W3" panose="020B0300000000000000" pitchFamily="34" charset="-128"/>
              </a:rPr>
              <a:t>的機率，改良後的計算方式與累積次數分佈圖如下： </a:t>
            </a:r>
            <a:endParaRPr kumimoji="1" lang="en-US" altLang="zh-CN" sz="1200" dirty="0">
              <a:latin typeface="Hiragino Sans GB W3" panose="020B0300000000000000" pitchFamily="34" charset="-128"/>
              <a:ea typeface="Hiragino Sans GB W3" panose="020B0300000000000000" pitchFamily="34" charset="-128"/>
            </a:endParaRPr>
          </a:p>
        </p:txBody>
      </p:sp>
      <p:grpSp>
        <p:nvGrpSpPr>
          <p:cNvPr id="10" name="群組 9">
            <a:extLst>
              <a:ext uri="{FF2B5EF4-FFF2-40B4-BE49-F238E27FC236}">
                <a16:creationId xmlns:a16="http://schemas.microsoft.com/office/drawing/2014/main" id="{5591EC61-4EF7-3845-A113-3E61250865F5}"/>
              </a:ext>
            </a:extLst>
          </p:cNvPr>
          <p:cNvGrpSpPr/>
          <p:nvPr/>
        </p:nvGrpSpPr>
        <p:grpSpPr>
          <a:xfrm>
            <a:off x="671555" y="1811351"/>
            <a:ext cx="6210136" cy="2579435"/>
            <a:chOff x="671555" y="1811351"/>
            <a:chExt cx="6210136" cy="2579435"/>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138444CD-09F2-CA40-9C37-BDD27A0E2E3C}"/>
                    </a:ext>
                  </a:extLst>
                </p:cNvPr>
                <p:cNvSpPr txBox="1"/>
                <p:nvPr/>
              </p:nvSpPr>
              <p:spPr>
                <a:xfrm>
                  <a:off x="1151873" y="1811351"/>
                  <a:ext cx="5255926" cy="389274"/>
                </a:xfrm>
                <a:prstGeom prst="rect">
                  <a:avLst/>
                </a:prstGeom>
                <a:noFill/>
              </p:spPr>
              <p:txBody>
                <a:bodyPr wrap="none" rtlCol="0">
                  <a:spAutoFit/>
                </a:bodyPr>
                <a:lstStyle/>
                <a:p>
                  <a:r>
                    <a:rPr kumimoji="1" lang="en-US" altLang="zh-TW" sz="1200" dirty="0">
                      <a:latin typeface="Cambria Math" panose="02040503050406030204" pitchFamily="18" charset="0"/>
                    </a:rPr>
                    <a:t>P(R</a:t>
                  </a:r>
                  <a:r>
                    <a:rPr kumimoji="1" lang="en-US" altLang="zh-TW" sz="1200" baseline="-25000" dirty="0">
                      <a:latin typeface="Cambria Math" panose="02040503050406030204" pitchFamily="18" charset="0"/>
                    </a:rPr>
                    <a:t>n</a:t>
                  </a:r>
                  <a:r>
                    <a:rPr kumimoji="1" lang="en-US" altLang="zh-TW" sz="1200" dirty="0">
                      <a:latin typeface="Cambria Math" panose="02040503050406030204" pitchFamily="18" charset="0"/>
                    </a:rPr>
                    <a:t>)=1−(1−NORM.DIST(R</a:t>
                  </a:r>
                  <a:r>
                    <a:rPr kumimoji="1" lang="en-US" altLang="zh-TW" sz="1200" baseline="-25000" dirty="0">
                      <a:latin typeface="Cambria Math" panose="02040503050406030204" pitchFamily="18" charset="0"/>
                    </a:rPr>
                    <a:t>n</a:t>
                  </a:r>
                  <a:r>
                    <a:rPr kumimoji="1" lang="en-US" altLang="zh-TW" sz="1200" dirty="0">
                      <a:latin typeface="Cambria Math" panose="02040503050406030204" pitchFamily="18" charset="0"/>
                    </a:rPr>
                    <a:t>, </a:t>
                  </a:r>
                  <a14:m>
                    <m:oMath xmlns:m="http://schemas.openxmlformats.org/officeDocument/2006/math">
                      <m:r>
                        <a:rPr kumimoji="1" lang="en-US" altLang="zh-TW" sz="1200" i="1">
                          <a:latin typeface="Cambria Math" panose="02040503050406030204" pitchFamily="18" charset="0"/>
                          <a:ea typeface="Cambria Math" panose="02040503050406030204" pitchFamily="18" charset="0"/>
                        </a:rPr>
                        <m:t>𝜇</m:t>
                      </m:r>
                    </m:oMath>
                  </a14:m>
                  <a:r>
                    <a:rPr kumimoji="1" lang="en-US" altLang="zh-TW" sz="1200" baseline="-25000" dirty="0">
                      <a:latin typeface="Cambria Math" panose="02040503050406030204" pitchFamily="18" charset="0"/>
                    </a:rPr>
                    <a:t>n</a:t>
                  </a:r>
                  <a:r>
                    <a:rPr kumimoji="1" lang="en-US" altLang="zh-TW" sz="1200" dirty="0">
                      <a:latin typeface="Cambria Math" panose="02040503050406030204" pitchFamily="18" charset="0"/>
                    </a:rPr>
                    <a:t>, </a:t>
                  </a:r>
                  <a14:m>
                    <m:oMath xmlns:m="http://schemas.openxmlformats.org/officeDocument/2006/math">
                      <m:r>
                        <a:rPr kumimoji="1" lang="en-US" altLang="zh-TW" sz="1200" i="1">
                          <a:latin typeface="Cambria Math" panose="02040503050406030204" pitchFamily="18" charset="0"/>
                          <a:ea typeface="Cambria Math" panose="02040503050406030204" pitchFamily="18" charset="0"/>
                        </a:rPr>
                        <m:t>𝜎</m:t>
                      </m:r>
                    </m:oMath>
                  </a14:m>
                  <a:r>
                    <a:rPr kumimoji="1" lang="en-US" altLang="zh-TW" sz="1200" baseline="-25000" dirty="0">
                      <a:latin typeface="Cambria Math" panose="02040503050406030204" pitchFamily="18" charset="0"/>
                    </a:rPr>
                    <a:t>n</a:t>
                  </a:r>
                  <a:r>
                    <a:rPr kumimoji="1" lang="en-US" altLang="zh-TW" sz="1200" dirty="0">
                      <a:latin typeface="Cambria Math" panose="02040503050406030204" pitchFamily="18" charset="0"/>
                    </a:rPr>
                    <a:t>, TRUE))*(</a:t>
                  </a:r>
                  <a14:m>
                    <m:oMath xmlns:m="http://schemas.openxmlformats.org/officeDocument/2006/math">
                      <m:f>
                        <m:fPr>
                          <m:ctrlPr>
                            <a:rPr kumimoji="1" lang="en-US" altLang="zh-TW" sz="1200" i="1" smtClean="0">
                              <a:latin typeface="Cambria Math" panose="02040503050406030204" pitchFamily="18" charset="0"/>
                            </a:rPr>
                          </m:ctrlPr>
                        </m:fPr>
                        <m:num>
                          <m:r>
                            <a:rPr kumimoji="1" lang="en-US" altLang="zh-TW" sz="1200" b="0" i="1" smtClean="0">
                              <a:latin typeface="Cambria Math" panose="02040503050406030204" pitchFamily="18" charset="0"/>
                            </a:rPr>
                            <m:t>1</m:t>
                          </m:r>
                        </m:num>
                        <m:den>
                          <m:r>
                            <m:rPr>
                              <m:nor/>
                            </m:rPr>
                            <a:rPr kumimoji="1" lang="en-US" altLang="zh-TW" sz="1200" dirty="0">
                              <a:latin typeface="Cambria Math" panose="02040503050406030204" pitchFamily="18" charset="0"/>
                            </a:rPr>
                            <m:t>NORM</m:t>
                          </m:r>
                          <m:r>
                            <m:rPr>
                              <m:nor/>
                            </m:rPr>
                            <a:rPr kumimoji="1" lang="en-US" altLang="zh-TW" sz="1200" dirty="0">
                              <a:latin typeface="Cambria Math" panose="02040503050406030204" pitchFamily="18" charset="0"/>
                            </a:rPr>
                            <m:t>.</m:t>
                          </m:r>
                          <m:r>
                            <m:rPr>
                              <m:nor/>
                            </m:rPr>
                            <a:rPr kumimoji="1" lang="en-US" altLang="zh-TW" sz="1200" dirty="0">
                              <a:latin typeface="Cambria Math" panose="02040503050406030204" pitchFamily="18" charset="0"/>
                            </a:rPr>
                            <m:t>DIST</m:t>
                          </m:r>
                          <m:r>
                            <m:rPr>
                              <m:nor/>
                            </m:rPr>
                            <a:rPr kumimoji="1" lang="en-US" altLang="zh-TW" sz="1200" dirty="0">
                              <a:latin typeface="Cambria Math" panose="02040503050406030204" pitchFamily="18" charset="0"/>
                            </a:rPr>
                            <m:t>(0, </m:t>
                          </m:r>
                          <m:r>
                            <a:rPr kumimoji="1" lang="en-US" altLang="zh-TW" sz="1200" i="1">
                              <a:latin typeface="Cambria Math" panose="02040503050406030204" pitchFamily="18" charset="0"/>
                              <a:ea typeface="Cambria Math" panose="02040503050406030204" pitchFamily="18" charset="0"/>
                            </a:rPr>
                            <m:t>𝜇</m:t>
                          </m:r>
                          <m:r>
                            <m:rPr>
                              <m:nor/>
                            </m:rPr>
                            <a:rPr kumimoji="1" lang="en-US" altLang="zh-TW" sz="1200" baseline="-25000" dirty="0">
                              <a:latin typeface="Cambria Math" panose="02040503050406030204" pitchFamily="18" charset="0"/>
                            </a:rPr>
                            <m:t>n</m:t>
                          </m:r>
                          <m:r>
                            <m:rPr>
                              <m:nor/>
                            </m:rPr>
                            <a:rPr kumimoji="1" lang="en-US" altLang="zh-TW" sz="1200" dirty="0">
                              <a:latin typeface="Cambria Math" panose="02040503050406030204" pitchFamily="18" charset="0"/>
                            </a:rPr>
                            <m:t>, </m:t>
                          </m:r>
                          <m:r>
                            <a:rPr kumimoji="1" lang="en-US" altLang="zh-TW" sz="1200" i="1">
                              <a:latin typeface="Cambria Math" panose="02040503050406030204" pitchFamily="18" charset="0"/>
                              <a:ea typeface="Cambria Math" panose="02040503050406030204" pitchFamily="18" charset="0"/>
                            </a:rPr>
                            <m:t>𝜎</m:t>
                          </m:r>
                          <m:r>
                            <m:rPr>
                              <m:nor/>
                            </m:rPr>
                            <a:rPr kumimoji="1" lang="en-US" altLang="zh-TW" sz="1200" baseline="-25000" dirty="0">
                              <a:latin typeface="Cambria Math" panose="02040503050406030204" pitchFamily="18" charset="0"/>
                            </a:rPr>
                            <m:t>n</m:t>
                          </m:r>
                          <m:r>
                            <m:rPr>
                              <m:nor/>
                            </m:rPr>
                            <a:rPr kumimoji="1" lang="en-US" altLang="zh-TW" sz="1200" dirty="0">
                              <a:latin typeface="Cambria Math" panose="02040503050406030204" pitchFamily="18" charset="0"/>
                            </a:rPr>
                            <m:t>, </m:t>
                          </m:r>
                          <m:r>
                            <m:rPr>
                              <m:nor/>
                            </m:rPr>
                            <a:rPr kumimoji="1" lang="en-US" altLang="zh-TW" sz="1200" dirty="0">
                              <a:latin typeface="Cambria Math" panose="02040503050406030204" pitchFamily="18" charset="0"/>
                            </a:rPr>
                            <m:t>TRUE</m:t>
                          </m:r>
                          <m:r>
                            <m:rPr>
                              <m:nor/>
                            </m:rPr>
                            <a:rPr kumimoji="1" lang="en-US" altLang="zh-TW" sz="1200" dirty="0">
                              <a:latin typeface="Cambria Math" panose="02040503050406030204" pitchFamily="18" charset="0"/>
                            </a:rPr>
                            <m:t>)</m:t>
                          </m:r>
                        </m:den>
                      </m:f>
                    </m:oMath>
                  </a14:m>
                  <a:r>
                    <a:rPr kumimoji="1" lang="en-US" altLang="zh-TW" sz="1200" dirty="0">
                      <a:latin typeface="Cambria Math" panose="02040503050406030204" pitchFamily="18" charset="0"/>
                    </a:rPr>
                    <a:t>)</a:t>
                  </a:r>
                </a:p>
              </p:txBody>
            </p:sp>
          </mc:Choice>
          <mc:Fallback xmlns="">
            <p:sp>
              <p:nvSpPr>
                <p:cNvPr id="5" name="文字方塊 4">
                  <a:extLst>
                    <a:ext uri="{FF2B5EF4-FFF2-40B4-BE49-F238E27FC236}">
                      <a16:creationId xmlns:a16="http://schemas.microsoft.com/office/drawing/2014/main" id="{138444CD-09F2-CA40-9C37-BDD27A0E2E3C}"/>
                    </a:ext>
                  </a:extLst>
                </p:cNvPr>
                <p:cNvSpPr txBox="1">
                  <a:spLocks noRot="1" noChangeAspect="1" noMove="1" noResize="1" noEditPoints="1" noAdjustHandles="1" noChangeArrowheads="1" noChangeShapeType="1" noTextEdit="1"/>
                </p:cNvSpPr>
                <p:nvPr/>
              </p:nvSpPr>
              <p:spPr>
                <a:xfrm>
                  <a:off x="1151873" y="1811351"/>
                  <a:ext cx="5255926" cy="389274"/>
                </a:xfrm>
                <a:prstGeom prst="rect">
                  <a:avLst/>
                </a:prstGeom>
                <a:blipFill>
                  <a:blip r:embed="rId2"/>
                  <a:stretch>
                    <a:fillRect b="-6452"/>
                  </a:stretch>
                </a:blipFill>
              </p:spPr>
              <p:txBody>
                <a:bodyPr/>
                <a:lstStyle/>
                <a:p>
                  <a:r>
                    <a:rPr lang="zh-TW" altLang="en-US">
                      <a:noFill/>
                    </a:rPr>
                    <a:t> </a:t>
                  </a:r>
                </a:p>
              </p:txBody>
            </p:sp>
          </mc:Fallback>
        </mc:AlternateContent>
        <p:sp>
          <p:nvSpPr>
            <p:cNvPr id="8" name="文字方塊 7">
              <a:extLst>
                <a:ext uri="{FF2B5EF4-FFF2-40B4-BE49-F238E27FC236}">
                  <a16:creationId xmlns:a16="http://schemas.microsoft.com/office/drawing/2014/main" id="{616B5392-1D6F-9549-A221-4BE18B37B27D}"/>
                </a:ext>
              </a:extLst>
            </p:cNvPr>
            <p:cNvSpPr txBox="1"/>
            <p:nvPr/>
          </p:nvSpPr>
          <p:spPr>
            <a:xfrm>
              <a:off x="671555" y="4125264"/>
              <a:ext cx="6210136" cy="265522"/>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圖</a:t>
              </a:r>
              <a:r>
                <a:rPr kumimoji="1" lang="en-US" altLang="zh-TW" sz="1000" dirty="0">
                  <a:latin typeface="Hiragino Sans GB W3" panose="020B0300000000000000" pitchFamily="34" charset="-128"/>
                  <a:ea typeface="Hiragino Sans GB W3" panose="020B0300000000000000" pitchFamily="34" charset="-128"/>
                </a:rPr>
                <a:t>3.9</a:t>
              </a:r>
              <a:r>
                <a:rPr kumimoji="1" lang="zh-TW" altLang="en-US" sz="1000" dirty="0">
                  <a:latin typeface="Hiragino Sans GB W3" panose="020B0300000000000000" pitchFamily="34" charset="-128"/>
                  <a:ea typeface="Hiragino Sans GB W3" panose="020B0300000000000000" pitchFamily="34" charset="-128"/>
                </a:rPr>
                <a:t>：</a:t>
              </a:r>
              <a:r>
                <a:rPr kumimoji="1" lang="zh-CN" altLang="en-US" sz="1000" dirty="0">
                  <a:latin typeface="Hiragino Sans GB W3" panose="020B0300000000000000" pitchFamily="34" charset="-128"/>
                  <a:ea typeface="Hiragino Sans GB W3" panose="020B0300000000000000" pitchFamily="34" charset="-128"/>
                </a:rPr>
                <a:t>改良後</a:t>
              </a:r>
              <a:r>
                <a:rPr kumimoji="1" lang="zh-TW" altLang="en-US" sz="1000" dirty="0">
                  <a:latin typeface="Hiragino Sans GB W3" panose="020B0300000000000000" pitchFamily="34" charset="-128"/>
                  <a:ea typeface="Hiragino Sans GB W3" panose="020B0300000000000000" pitchFamily="34" charset="-128"/>
                </a:rPr>
                <a:t>計算</a:t>
              </a:r>
              <a:r>
                <a:rPr kumimoji="1" lang="zh-CN" altLang="en-US" sz="1000" dirty="0">
                  <a:latin typeface="Hiragino Sans GB W3" panose="020B0300000000000000" pitchFamily="34" charset="-128"/>
                  <a:ea typeface="Hiragino Sans GB W3" panose="020B0300000000000000" pitchFamily="34" charset="-128"/>
                </a:rPr>
                <a:t>累積次數分布機率</a:t>
              </a:r>
              <a:endParaRPr kumimoji="1" lang="zh-TW" altLang="en-US" sz="1000" dirty="0">
                <a:latin typeface="Hiragino Sans GB W3" panose="020B0300000000000000" pitchFamily="34" charset="-128"/>
                <a:ea typeface="Hiragino Sans GB W3" panose="020B0300000000000000" pitchFamily="34" charset="-128"/>
              </a:endParaRPr>
            </a:p>
          </p:txBody>
        </p:sp>
      </p:grpSp>
      <p:sp>
        <p:nvSpPr>
          <p:cNvPr id="9" name="文字方塊 8">
            <a:extLst>
              <a:ext uri="{FF2B5EF4-FFF2-40B4-BE49-F238E27FC236}">
                <a16:creationId xmlns:a16="http://schemas.microsoft.com/office/drawing/2014/main" id="{653A5D14-7B5C-2044-950F-F253147DC61C}"/>
              </a:ext>
            </a:extLst>
          </p:cNvPr>
          <p:cNvSpPr txBox="1"/>
          <p:nvPr/>
        </p:nvSpPr>
        <p:spPr>
          <a:xfrm>
            <a:off x="665128" y="4390786"/>
            <a:ext cx="6216563" cy="1621662"/>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計算完</a:t>
            </a:r>
            <a:r>
              <a:rPr kumimoji="1" lang="zh-CN" altLang="en-US" sz="1200" dirty="0">
                <a:latin typeface="Hiragino Sans GB W3" panose="020B0300000000000000" pitchFamily="34" charset="-128"/>
                <a:ea typeface="Hiragino Sans GB W3" panose="020B0300000000000000" pitchFamily="34" charset="-128"/>
              </a:rPr>
              <a:t>在最近一次購買期間已經購買的機率後，便可以進行分析，若計算出的</a:t>
            </a:r>
            <a:r>
              <a:rPr kumimoji="1" lang="en-US" altLang="zh-TW" sz="1200" dirty="0">
                <a:latin typeface="Cambria Math" panose="02040503050406030204" pitchFamily="18" charset="0"/>
              </a:rPr>
              <a:t>P(R</a:t>
            </a:r>
            <a:r>
              <a:rPr kumimoji="1" lang="en-US" altLang="zh-TW" sz="1200" baseline="-25000" dirty="0">
                <a:latin typeface="Cambria Math" panose="02040503050406030204" pitchFamily="18" charset="0"/>
              </a:rPr>
              <a:t>n</a:t>
            </a:r>
            <a:r>
              <a:rPr kumimoji="1" lang="en-US" altLang="zh-TW" sz="1200" dirty="0">
                <a:latin typeface="Cambria Math" panose="02040503050406030204" pitchFamily="18" charset="0"/>
              </a:rPr>
              <a:t>)</a:t>
            </a:r>
            <a:r>
              <a:rPr kumimoji="1" lang="zh-CN" altLang="en-US" sz="1200" dirty="0">
                <a:latin typeface="Hiragino Sans GB W3" panose="020B0300000000000000" pitchFamily="34" charset="-128"/>
                <a:ea typeface="Hiragino Sans GB W3" panose="020B0300000000000000" pitchFamily="34" charset="-128"/>
              </a:rPr>
              <a:t>在</a:t>
            </a:r>
            <a:r>
              <a:rPr kumimoji="1" lang="en-US" altLang="zh-CN" sz="1200" dirty="0">
                <a:latin typeface="Hiragino Sans GB W3" panose="020B0300000000000000" pitchFamily="34" charset="-128"/>
                <a:ea typeface="Hiragino Sans GB W3" panose="020B0300000000000000" pitchFamily="34" charset="-128"/>
              </a:rPr>
              <a:t>0.5</a:t>
            </a:r>
            <a:r>
              <a:rPr kumimoji="1" lang="zh-CN" altLang="en-US" sz="1200" dirty="0">
                <a:latin typeface="Hiragino Sans GB W3" panose="020B0300000000000000" pitchFamily="34" charset="-128"/>
                <a:ea typeface="Hiragino Sans GB W3" panose="020B0300000000000000" pitchFamily="34" charset="-128"/>
              </a:rPr>
              <a:t>以下皆屬於正常，而當計算出的</a:t>
            </a:r>
            <a:r>
              <a:rPr kumimoji="1" lang="en-US" altLang="zh-TW" sz="1200" dirty="0">
                <a:latin typeface="Cambria Math" panose="02040503050406030204" pitchFamily="18" charset="0"/>
              </a:rPr>
              <a:t>P(R</a:t>
            </a:r>
            <a:r>
              <a:rPr kumimoji="1" lang="en-US" altLang="zh-TW" sz="1200" baseline="-25000" dirty="0">
                <a:latin typeface="Cambria Math" panose="02040503050406030204" pitchFamily="18" charset="0"/>
              </a:rPr>
              <a:t>n</a:t>
            </a:r>
            <a:r>
              <a:rPr kumimoji="1" lang="en-US" altLang="zh-TW" sz="1200" dirty="0">
                <a:latin typeface="Cambria Math" panose="02040503050406030204" pitchFamily="18" charset="0"/>
              </a:rPr>
              <a:t>)</a:t>
            </a:r>
            <a:r>
              <a:rPr kumimoji="1" lang="zh-CN" altLang="en-US" sz="1200" dirty="0">
                <a:latin typeface="Hiragino Sans GB W3" panose="020B0300000000000000" pitchFamily="34" charset="-128"/>
                <a:ea typeface="Hiragino Sans GB W3" panose="020B0300000000000000" pitchFamily="34" charset="-128"/>
              </a:rPr>
              <a:t>超過兩個標準差</a:t>
            </a:r>
            <a:r>
              <a:rPr kumimoji="1" lang="en-US" altLang="zh-CN" sz="1200" dirty="0">
                <a:latin typeface="Hiragino Sans GB W3" panose="020B0300000000000000" pitchFamily="34" charset="-128"/>
                <a:ea typeface="Hiragino Sans GB W3" panose="020B0300000000000000" pitchFamily="34" charset="-128"/>
              </a:rPr>
              <a:t>(</a:t>
            </a:r>
            <a:r>
              <a:rPr kumimoji="1" lang="zh-CN" altLang="en-US" sz="1200" dirty="0">
                <a:latin typeface="Hiragino Sans GB W3" panose="020B0300000000000000" pitchFamily="34" charset="-128"/>
                <a:ea typeface="Hiragino Sans GB W3" panose="020B0300000000000000" pitchFamily="34" charset="-128"/>
              </a:rPr>
              <a:t>即</a:t>
            </a:r>
            <a:r>
              <a:rPr kumimoji="1" lang="en-US" altLang="zh-TW" sz="1200" dirty="0">
                <a:latin typeface="Cambria Math" panose="02040503050406030204" pitchFamily="18" charset="0"/>
              </a:rPr>
              <a:t>P(R</a:t>
            </a:r>
            <a:r>
              <a:rPr kumimoji="1" lang="en-US" altLang="zh-TW" sz="1200" baseline="-25000" dirty="0">
                <a:latin typeface="Cambria Math" panose="02040503050406030204" pitchFamily="18" charset="0"/>
              </a:rPr>
              <a:t>n</a:t>
            </a:r>
            <a:r>
              <a:rPr kumimoji="1" lang="en-US" altLang="zh-TW" sz="1200" dirty="0">
                <a:latin typeface="Cambria Math" panose="02040503050406030204" pitchFamily="18" charset="0"/>
              </a:rPr>
              <a:t>)</a:t>
            </a:r>
            <a:r>
              <a:rPr kumimoji="1" lang="zh-CN" altLang="en-US" sz="1200" dirty="0">
                <a:latin typeface="Hiragino Sans GB W3" panose="020B0300000000000000" pitchFamily="34" charset="-128"/>
                <a:ea typeface="Hiragino Sans GB W3" panose="020B0300000000000000" pitchFamily="34" charset="-128"/>
              </a:rPr>
              <a:t>＞</a:t>
            </a:r>
            <a:r>
              <a:rPr kumimoji="1" lang="en-US" altLang="zh-CN" sz="1200" dirty="0">
                <a:latin typeface="Hiragino Sans GB W3" panose="020B0300000000000000" pitchFamily="34" charset="-128"/>
                <a:ea typeface="Hiragino Sans GB W3" panose="020B0300000000000000" pitchFamily="34" charset="-128"/>
              </a:rPr>
              <a:t>0.975)</a:t>
            </a:r>
            <a:r>
              <a:rPr kumimoji="1" lang="zh-CN" altLang="en-US" sz="1200" dirty="0">
                <a:latin typeface="Hiragino Sans GB W3" panose="020B0300000000000000" pitchFamily="34" charset="-128"/>
                <a:ea typeface="Hiragino Sans GB W3" panose="020B0300000000000000" pitchFamily="34" charset="-128"/>
              </a:rPr>
              <a:t>時，顧客的潛在流失機率相當高，此時應特別關注其狀況。我們將</a:t>
            </a:r>
            <a:r>
              <a:rPr kumimoji="1" lang="en-US" altLang="zh-CN" sz="1200" dirty="0">
                <a:latin typeface="Hiragino Sans GB W3" panose="020B0300000000000000" pitchFamily="34" charset="-128"/>
                <a:ea typeface="Hiragino Sans GB W3" panose="020B0300000000000000" pitchFamily="34" charset="-128"/>
              </a:rPr>
              <a:t>P-Value</a:t>
            </a:r>
            <a:r>
              <a:rPr kumimoji="1" lang="zh-CN" altLang="en-US" sz="1200" dirty="0">
                <a:latin typeface="Hiragino Sans GB W3" panose="020B0300000000000000" pitchFamily="34" charset="-128"/>
                <a:ea typeface="Hiragino Sans GB W3" panose="020B0300000000000000" pitchFamily="34" charset="-128"/>
              </a:rPr>
              <a:t>超過兩個標準差的顧客一一檢視，並結合前面</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值的結果，分析其是否為潛在流失客群。但以下可發現顧客的</a:t>
            </a:r>
            <a:r>
              <a:rPr kumimoji="1" lang="en-US" altLang="zh-TW" sz="1200" dirty="0">
                <a:latin typeface="Cambria Math" panose="02040503050406030204" pitchFamily="18" charset="0"/>
              </a:rPr>
              <a:t>P(R</a:t>
            </a:r>
            <a:r>
              <a:rPr kumimoji="1" lang="en-US" altLang="zh-TW" sz="1200" baseline="-25000" dirty="0">
                <a:latin typeface="Cambria Math" panose="02040503050406030204" pitchFamily="18" charset="0"/>
              </a:rPr>
              <a:t>n</a:t>
            </a:r>
            <a:r>
              <a:rPr kumimoji="1" lang="en-US" altLang="zh-TW" sz="1200" dirty="0">
                <a:latin typeface="Cambria Math" panose="02040503050406030204" pitchFamily="18" charset="0"/>
              </a:rPr>
              <a:t>)</a:t>
            </a:r>
            <a:r>
              <a:rPr kumimoji="1" lang="zh-CN" altLang="en-US" sz="1200" dirty="0">
                <a:latin typeface="Hiragino Sans GB W3" panose="020B0300000000000000" pitchFamily="34" charset="-128"/>
                <a:ea typeface="Hiragino Sans GB W3" panose="020B0300000000000000" pitchFamily="34" charset="-128"/>
              </a:rPr>
              <a:t>值極高，卻屬於活躍的客戶，代表即使是</a:t>
            </a:r>
            <a:r>
              <a:rPr kumimoji="1" lang="en-US" altLang="zh-CN"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值高的客戶亦有流失的可能性，因此在其距離上次購買日期過高時就應該先進行一對一的行銷決策，不應等到顧客已經流失時才想方設法尋找補救措施。</a:t>
            </a:r>
            <a:endParaRPr kumimoji="1" lang="en-US" altLang="zh-CN" sz="1200" dirty="0">
              <a:latin typeface="Hiragino Sans GB W3" panose="020B0300000000000000" pitchFamily="34" charset="-128"/>
              <a:ea typeface="Hiragino Sans GB W3" panose="020B0300000000000000" pitchFamily="34" charset="-128"/>
            </a:endParaRPr>
          </a:p>
        </p:txBody>
      </p:sp>
      <p:pic>
        <p:nvPicPr>
          <p:cNvPr id="13" name="圖片 12">
            <a:extLst>
              <a:ext uri="{FF2B5EF4-FFF2-40B4-BE49-F238E27FC236}">
                <a16:creationId xmlns:a16="http://schemas.microsoft.com/office/drawing/2014/main" id="{F74587C5-7E3F-7740-988A-28CDC0FFD883}"/>
              </a:ext>
            </a:extLst>
          </p:cNvPr>
          <p:cNvPicPr>
            <a:picLocks noChangeAspect="1"/>
          </p:cNvPicPr>
          <p:nvPr/>
        </p:nvPicPr>
        <p:blipFill>
          <a:blip r:embed="rId3"/>
          <a:stretch>
            <a:fillRect/>
          </a:stretch>
        </p:blipFill>
        <p:spPr>
          <a:xfrm>
            <a:off x="2039630" y="2200625"/>
            <a:ext cx="3581400" cy="2057400"/>
          </a:xfrm>
          <a:prstGeom prst="rect">
            <a:avLst/>
          </a:prstGeom>
        </p:spPr>
      </p:pic>
      <mc:AlternateContent xmlns:mc="http://schemas.openxmlformats.org/markup-compatibility/2006" xmlns:a14="http://schemas.microsoft.com/office/drawing/2010/main">
        <mc:Choice Requires="a14">
          <p:graphicFrame>
            <p:nvGraphicFramePr>
              <p:cNvPr id="14" name="表格 13">
                <a:extLst>
                  <a:ext uri="{FF2B5EF4-FFF2-40B4-BE49-F238E27FC236}">
                    <a16:creationId xmlns:a16="http://schemas.microsoft.com/office/drawing/2014/main" id="{8328591A-DB8B-A649-A2E7-066987AEC0A9}"/>
                  </a:ext>
                </a:extLst>
              </p:cNvPr>
              <p:cNvGraphicFramePr>
                <a:graphicFrameLocks noGrp="1"/>
              </p:cNvGraphicFramePr>
              <p:nvPr>
                <p:extLst>
                  <p:ext uri="{D42A27DB-BD31-4B8C-83A1-F6EECF244321}">
                    <p14:modId xmlns:p14="http://schemas.microsoft.com/office/powerpoint/2010/main" val="1745641212"/>
                  </p:ext>
                </p:extLst>
              </p:nvPr>
            </p:nvGraphicFramePr>
            <p:xfrm>
              <a:off x="684412" y="6012448"/>
              <a:ext cx="6216566" cy="3776964"/>
            </p:xfrm>
            <a:graphic>
              <a:graphicData uri="http://schemas.openxmlformats.org/drawingml/2006/table">
                <a:tbl>
                  <a:tblPr>
                    <a:tableStyleId>{5940675A-B579-460E-94D1-54222C63F5DA}</a:tableStyleId>
                  </a:tblPr>
                  <a:tblGrid>
                    <a:gridCol w="592200">
                      <a:extLst>
                        <a:ext uri="{9D8B030D-6E8A-4147-A177-3AD203B41FA5}">
                          <a16:colId xmlns:a16="http://schemas.microsoft.com/office/drawing/2014/main" val="872263638"/>
                        </a:ext>
                      </a:extLst>
                    </a:gridCol>
                    <a:gridCol w="681473">
                      <a:extLst>
                        <a:ext uri="{9D8B030D-6E8A-4147-A177-3AD203B41FA5}">
                          <a16:colId xmlns:a16="http://schemas.microsoft.com/office/drawing/2014/main" val="4076156637"/>
                        </a:ext>
                      </a:extLst>
                    </a:gridCol>
                    <a:gridCol w="681473">
                      <a:extLst>
                        <a:ext uri="{9D8B030D-6E8A-4147-A177-3AD203B41FA5}">
                          <a16:colId xmlns:a16="http://schemas.microsoft.com/office/drawing/2014/main" val="3754974494"/>
                        </a:ext>
                      </a:extLst>
                    </a:gridCol>
                    <a:gridCol w="696894">
                      <a:extLst>
                        <a:ext uri="{9D8B030D-6E8A-4147-A177-3AD203B41FA5}">
                          <a16:colId xmlns:a16="http://schemas.microsoft.com/office/drawing/2014/main" val="1988032373"/>
                        </a:ext>
                      </a:extLst>
                    </a:gridCol>
                    <a:gridCol w="696894">
                      <a:extLst>
                        <a:ext uri="{9D8B030D-6E8A-4147-A177-3AD203B41FA5}">
                          <a16:colId xmlns:a16="http://schemas.microsoft.com/office/drawing/2014/main" val="1739956319"/>
                        </a:ext>
                      </a:extLst>
                    </a:gridCol>
                    <a:gridCol w="696894">
                      <a:extLst>
                        <a:ext uri="{9D8B030D-6E8A-4147-A177-3AD203B41FA5}">
                          <a16:colId xmlns:a16="http://schemas.microsoft.com/office/drawing/2014/main" val="3289255138"/>
                        </a:ext>
                      </a:extLst>
                    </a:gridCol>
                    <a:gridCol w="696894">
                      <a:extLst>
                        <a:ext uri="{9D8B030D-6E8A-4147-A177-3AD203B41FA5}">
                          <a16:colId xmlns:a16="http://schemas.microsoft.com/office/drawing/2014/main" val="36054668"/>
                        </a:ext>
                      </a:extLst>
                    </a:gridCol>
                    <a:gridCol w="1473844">
                      <a:extLst>
                        <a:ext uri="{9D8B030D-6E8A-4147-A177-3AD203B41FA5}">
                          <a16:colId xmlns:a16="http://schemas.microsoft.com/office/drawing/2014/main" val="1075259619"/>
                        </a:ext>
                      </a:extLst>
                    </a:gridCol>
                  </a:tblGrid>
                  <a:tr h="96530">
                    <a:tc>
                      <a:txBody>
                        <a:bodyPr/>
                        <a:lstStyle/>
                        <a:p>
                          <a:pPr algn="ctr" fontAlgn="ctr"/>
                          <a:r>
                            <a:rPr lang="zh-TW" altLang="en-US" sz="1000" b="0" i="0" u="none" strike="noStrike" dirty="0">
                              <a:effectLst/>
                              <a:latin typeface="Hiragino Sans GB W3" panose="020B0300000000000000" pitchFamily="34" charset="-128"/>
                              <a:ea typeface="Hiragino Sans GB W3" panose="020B0300000000000000" pitchFamily="34" charset="-128"/>
                            </a:rPr>
                            <a:t>客戶</a:t>
                          </a:r>
                          <a:r>
                            <a:rPr lang="en" sz="1000" b="0" i="0" u="none" strike="noStrike" dirty="0">
                              <a:effectLst/>
                              <a:latin typeface="Hiragino Sans GB W3" panose="020B0300000000000000" pitchFamily="34" charset="-128"/>
                              <a:ea typeface="Hiragino Sans GB W3" panose="020B0300000000000000" pitchFamily="34" charset="-128"/>
                            </a:rPr>
                            <a:t>ID</a:t>
                          </a:r>
                          <a:endParaRPr lang="en"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rPr>
                            <a:t>Recency</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Frequency</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14:m>
                            <m:oMath xmlns:m="http://schemas.openxmlformats.org/officeDocument/2006/math">
                              <m:r>
                                <a:rPr kumimoji="1" lang="en-US" altLang="zh-TW" sz="1000" i="1" smtClean="0">
                                  <a:latin typeface="Cambria Math" panose="02040503050406030204" pitchFamily="18" charset="0"/>
                                  <a:ea typeface="Cambria Math" panose="02040503050406030204" pitchFamily="18" charset="0"/>
                                </a:rPr>
                                <m:t>𝜇</m:t>
                              </m:r>
                            </m:oMath>
                          </a14:m>
                          <a:r>
                            <a:rPr kumimoji="1" lang="en-US" altLang="zh-TW" sz="1000" baseline="-25000" dirty="0">
                              <a:latin typeface="Cambria Math" panose="02040503050406030204" pitchFamily="18" charset="0"/>
                            </a:rPr>
                            <a:t>n</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14:m>
                            <m:oMath xmlns:m="http://schemas.openxmlformats.org/officeDocument/2006/math">
                              <m:r>
                                <a:rPr kumimoji="1" lang="en-US" altLang="zh-TW" sz="1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𝜎</m:t>
                              </m:r>
                            </m:oMath>
                          </a14:m>
                          <a:r>
                            <a:rPr kumimoji="1" lang="en-US" altLang="zh-TW" sz="1200" b="0" i="0" u="none" strike="noStrike" kern="1200" cap="none" spc="0" normalizeH="0" baseline="-25000" noProof="0" dirty="0">
                              <a:ln>
                                <a:noFill/>
                              </a:ln>
                              <a:solidFill>
                                <a:prstClr val="black"/>
                              </a:solidFill>
                              <a:effectLst/>
                              <a:uLnTx/>
                              <a:uFillTx/>
                              <a:latin typeface="Cambria Math" panose="02040503050406030204" pitchFamily="18" charset="0"/>
                              <a:ea typeface="+mn-ea"/>
                              <a:cs typeface="+mn-cs"/>
                            </a:rPr>
                            <a:t>n</a:t>
                          </a:r>
                          <a:endParaRPr lang="en"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kumimoji="1" lang="en-US" altLang="zh-TW" sz="1000" dirty="0">
                              <a:latin typeface="Cambria Math" panose="02040503050406030204" pitchFamily="18" charset="0"/>
                            </a:rPr>
                            <a:t>P(R</a:t>
                          </a:r>
                          <a:r>
                            <a:rPr kumimoji="1" lang="en-US" altLang="zh-TW" sz="1000" baseline="-25000" dirty="0">
                              <a:latin typeface="Cambria Math" panose="02040503050406030204" pitchFamily="18" charset="0"/>
                            </a:rPr>
                            <a:t>n</a:t>
                          </a:r>
                          <a:r>
                            <a:rPr kumimoji="1" lang="en-US" altLang="zh-TW" sz="1000" dirty="0">
                              <a:latin typeface="Cambria Math" panose="02040503050406030204" pitchFamily="18" charset="0"/>
                            </a:rPr>
                            <a:t>)</a:t>
                          </a:r>
                          <a:endParaRPr lang="en"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sz="1000" b="0" i="0" u="none" strike="noStrike" dirty="0">
                              <a:effectLst/>
                              <a:latin typeface="Hiragino Sans GB W3" panose="020B0300000000000000" pitchFamily="34" charset="-128"/>
                              <a:ea typeface="Hiragino Sans GB W3" panose="020B0300000000000000" pitchFamily="34" charset="-128"/>
                            </a:rPr>
                            <a:t>CAI</a:t>
                          </a:r>
                          <a:r>
                            <a:rPr lang="zh-CN" altLang="en-US" sz="1000" b="0" i="0" u="none" strike="noStrike" dirty="0">
                              <a:effectLst/>
                              <a:latin typeface="Hiragino Sans GB W3" panose="020B0300000000000000" pitchFamily="34" charset="-128"/>
                              <a:ea typeface="Hiragino Sans GB W3" panose="020B0300000000000000" pitchFamily="34" charset="-128"/>
                            </a:rPr>
                            <a:t>值</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zh-TW" altLang="en-US" sz="1000" b="0" i="0" u="none" strike="noStrike" dirty="0">
                              <a:effectLst/>
                              <a:latin typeface="Hiragino Sans GB W3" panose="020B0300000000000000" pitchFamily="34" charset="-128"/>
                              <a:ea typeface="Hiragino Sans GB W3" panose="020B0300000000000000" pitchFamily="34" charset="-128"/>
                            </a:rPr>
                            <a:t>所屬群體</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81084057"/>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5649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172</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99.00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35.00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0.981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11.78%</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活躍、次數少、金額高</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0500385"/>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1335</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81</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21</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31.75</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23.14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0.982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3.52%</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活躍、次數多、金額高</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196884"/>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1276</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217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59.63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61.88</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0.993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28.07%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活躍、次數少、金額低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2944630"/>
                      </a:ext>
                    </a:extLst>
                  </a:tr>
                  <a:tr h="179284">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4011</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166</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51.11</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44.19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0.995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27.09%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活躍、次數多、金額低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527170"/>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198</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112</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34.28</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29.71</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0.995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11.27%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活躍、次數多、金額低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9867255"/>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2995</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150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11</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52.50</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37.20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0.995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-0.71%</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不活躍、次數多、金額高</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6787013"/>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4515</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170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51.50</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41.89</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0.997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-4.96%</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不活躍、次數少、金額高</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9678280"/>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1944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171</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41.23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43.13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0.998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-0.03%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不活躍、次數多、金額低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5849438"/>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6716</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114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34.50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26.14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0.999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-13.91%</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不活躍、次數少、金額低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7378681"/>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284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72</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9.54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10.30</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0.999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-10.52%</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不活躍、次數多、金額低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674292"/>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3292</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254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8</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40.00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59.79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1.000 </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29.38%</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活躍、次數少、金額高</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6553596"/>
                      </a:ext>
                    </a:extLst>
                  </a:tr>
                  <a:tr h="179284">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5468</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170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98.00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19.80</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1.000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7.14%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活躍、次數少、金額高</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604753"/>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3675</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253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65.50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50.37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1.000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15.23%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活躍、次數少、金額高</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3561023"/>
                      </a:ext>
                    </a:extLst>
                  </a:tr>
                  <a:tr h="179284">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6561</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97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83.50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3.50</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1.000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-1.40%</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不活躍、次數少、金額低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0755710"/>
                      </a:ext>
                    </a:extLst>
                  </a:tr>
                  <a:tr h="179284">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3233</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184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12</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44.27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23.09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1.000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-5.75%</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不活躍、次數多、金額低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4719260"/>
                      </a:ext>
                    </a:extLst>
                  </a:tr>
                  <a:tr h="179284">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6736</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169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26.33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18.37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1.000 </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-20.89%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不活躍、次數少、金額低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680185"/>
                      </a:ext>
                    </a:extLst>
                  </a:tr>
                  <a:tr h="179284">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5577</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333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36.33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33.63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1.000 </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36.70%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活躍、次數少、金額低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2854403"/>
                      </a:ext>
                    </a:extLst>
                  </a:tr>
                  <a:tr h="179284">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2036</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327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64.67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25.93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1.000 </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-14.18%</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不活躍、次數少、金額低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9907573"/>
                      </a:ext>
                    </a:extLst>
                  </a:tr>
                  <a:tr h="179284">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527</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514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53.00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33.59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1.000 </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-17.92%</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不活躍、次數少、金額低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1884854"/>
                      </a:ext>
                    </a:extLst>
                  </a:tr>
                  <a:tr h="179284">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3056</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256</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41.50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6.50</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1.000 </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-5.22%</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不活躍、次數少、金額高</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686513"/>
                      </a:ext>
                    </a:extLst>
                  </a:tr>
                </a:tbl>
              </a:graphicData>
            </a:graphic>
          </p:graphicFrame>
        </mc:Choice>
        <mc:Fallback xmlns="">
          <p:graphicFrame>
            <p:nvGraphicFramePr>
              <p:cNvPr id="14" name="表格 13">
                <a:extLst>
                  <a:ext uri="{FF2B5EF4-FFF2-40B4-BE49-F238E27FC236}">
                    <a16:creationId xmlns:a16="http://schemas.microsoft.com/office/drawing/2014/main" id="{8328591A-DB8B-A649-A2E7-066987AEC0A9}"/>
                  </a:ext>
                </a:extLst>
              </p:cNvPr>
              <p:cNvGraphicFramePr>
                <a:graphicFrameLocks noGrp="1"/>
              </p:cNvGraphicFramePr>
              <p:nvPr>
                <p:extLst>
                  <p:ext uri="{D42A27DB-BD31-4B8C-83A1-F6EECF244321}">
                    <p14:modId xmlns:p14="http://schemas.microsoft.com/office/powerpoint/2010/main" val="1745641212"/>
                  </p:ext>
                </p:extLst>
              </p:nvPr>
            </p:nvGraphicFramePr>
            <p:xfrm>
              <a:off x="684412" y="6012448"/>
              <a:ext cx="6216566" cy="3776964"/>
            </p:xfrm>
            <a:graphic>
              <a:graphicData uri="http://schemas.openxmlformats.org/drawingml/2006/table">
                <a:tbl>
                  <a:tblPr>
                    <a:tableStyleId>{5940675A-B579-460E-94D1-54222C63F5DA}</a:tableStyleId>
                  </a:tblPr>
                  <a:tblGrid>
                    <a:gridCol w="592200">
                      <a:extLst>
                        <a:ext uri="{9D8B030D-6E8A-4147-A177-3AD203B41FA5}">
                          <a16:colId xmlns:a16="http://schemas.microsoft.com/office/drawing/2014/main" val="872263638"/>
                        </a:ext>
                      </a:extLst>
                    </a:gridCol>
                    <a:gridCol w="681473">
                      <a:extLst>
                        <a:ext uri="{9D8B030D-6E8A-4147-A177-3AD203B41FA5}">
                          <a16:colId xmlns:a16="http://schemas.microsoft.com/office/drawing/2014/main" val="4076156637"/>
                        </a:ext>
                      </a:extLst>
                    </a:gridCol>
                    <a:gridCol w="681473">
                      <a:extLst>
                        <a:ext uri="{9D8B030D-6E8A-4147-A177-3AD203B41FA5}">
                          <a16:colId xmlns:a16="http://schemas.microsoft.com/office/drawing/2014/main" val="3754974494"/>
                        </a:ext>
                      </a:extLst>
                    </a:gridCol>
                    <a:gridCol w="696894">
                      <a:extLst>
                        <a:ext uri="{9D8B030D-6E8A-4147-A177-3AD203B41FA5}">
                          <a16:colId xmlns:a16="http://schemas.microsoft.com/office/drawing/2014/main" val="1988032373"/>
                        </a:ext>
                      </a:extLst>
                    </a:gridCol>
                    <a:gridCol w="696894">
                      <a:extLst>
                        <a:ext uri="{9D8B030D-6E8A-4147-A177-3AD203B41FA5}">
                          <a16:colId xmlns:a16="http://schemas.microsoft.com/office/drawing/2014/main" val="1739956319"/>
                        </a:ext>
                      </a:extLst>
                    </a:gridCol>
                    <a:gridCol w="696894">
                      <a:extLst>
                        <a:ext uri="{9D8B030D-6E8A-4147-A177-3AD203B41FA5}">
                          <a16:colId xmlns:a16="http://schemas.microsoft.com/office/drawing/2014/main" val="3289255138"/>
                        </a:ext>
                      </a:extLst>
                    </a:gridCol>
                    <a:gridCol w="696894">
                      <a:extLst>
                        <a:ext uri="{9D8B030D-6E8A-4147-A177-3AD203B41FA5}">
                          <a16:colId xmlns:a16="http://schemas.microsoft.com/office/drawing/2014/main" val="36054668"/>
                        </a:ext>
                      </a:extLst>
                    </a:gridCol>
                    <a:gridCol w="1473844">
                      <a:extLst>
                        <a:ext uri="{9D8B030D-6E8A-4147-A177-3AD203B41FA5}">
                          <a16:colId xmlns:a16="http://schemas.microsoft.com/office/drawing/2014/main" val="1075259619"/>
                        </a:ext>
                      </a:extLst>
                    </a:gridCol>
                  </a:tblGrid>
                  <a:tr h="191284">
                    <a:tc>
                      <a:txBody>
                        <a:bodyPr/>
                        <a:lstStyle/>
                        <a:p>
                          <a:pPr algn="ctr" fontAlgn="ctr"/>
                          <a:r>
                            <a:rPr lang="zh-TW" altLang="en-US" sz="1000" b="0" i="0" u="none" strike="noStrike" dirty="0">
                              <a:effectLst/>
                              <a:latin typeface="Hiragino Sans GB W3" panose="020B0300000000000000" pitchFamily="34" charset="-128"/>
                              <a:ea typeface="Hiragino Sans GB W3" panose="020B0300000000000000" pitchFamily="34" charset="-128"/>
                            </a:rPr>
                            <a:t>客戶</a:t>
                          </a:r>
                          <a:r>
                            <a:rPr lang="en" sz="1000" b="0" i="0" u="none" strike="noStrike" dirty="0">
                              <a:effectLst/>
                              <a:latin typeface="Hiragino Sans GB W3" panose="020B0300000000000000" pitchFamily="34" charset="-128"/>
                              <a:ea typeface="Hiragino Sans GB W3" panose="020B0300000000000000" pitchFamily="34" charset="-128"/>
                            </a:rPr>
                            <a:t>ID</a:t>
                          </a:r>
                          <a:endParaRPr lang="en"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rPr>
                            <a:t>Recency</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Frequency</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TW"/>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4"/>
                          <a:stretch>
                            <a:fillRect l="-280000" t="-13333" r="-512727" b="-1920000"/>
                          </a:stretch>
                        </a:blipFill>
                      </a:tcPr>
                    </a:tc>
                    <a:tc>
                      <a:txBody>
                        <a:bodyPr/>
                        <a:lstStyle/>
                        <a:p>
                          <a:endParaRPr lang="zh-TW"/>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4"/>
                          <a:stretch>
                            <a:fillRect l="-373214" t="-13333" r="-403571" b="-1920000"/>
                          </a:stretch>
                        </a:blipFill>
                      </a:tcPr>
                    </a:tc>
                    <a:tc>
                      <a:txBody>
                        <a:bodyPr/>
                        <a:lstStyle/>
                        <a:p>
                          <a:pPr algn="ctr" fontAlgn="ctr"/>
                          <a:r>
                            <a:rPr kumimoji="1" lang="en-US" altLang="zh-TW" sz="1000" dirty="0">
                              <a:latin typeface="Cambria Math" panose="02040503050406030204" pitchFamily="18" charset="0"/>
                            </a:rPr>
                            <a:t>P(R</a:t>
                          </a:r>
                          <a:r>
                            <a:rPr kumimoji="1" lang="en-US" altLang="zh-TW" sz="1000" baseline="-25000" dirty="0">
                              <a:latin typeface="Cambria Math" panose="02040503050406030204" pitchFamily="18" charset="0"/>
                            </a:rPr>
                            <a:t>n</a:t>
                          </a:r>
                          <a:r>
                            <a:rPr kumimoji="1" lang="en-US" altLang="zh-TW" sz="1000" dirty="0">
                              <a:latin typeface="Cambria Math" panose="02040503050406030204" pitchFamily="18" charset="0"/>
                            </a:rPr>
                            <a:t>)</a:t>
                          </a:r>
                          <a:endParaRPr lang="en"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sz="1000" b="0" i="0" u="none" strike="noStrike" dirty="0">
                              <a:effectLst/>
                              <a:latin typeface="Hiragino Sans GB W3" panose="020B0300000000000000" pitchFamily="34" charset="-128"/>
                              <a:ea typeface="Hiragino Sans GB W3" panose="020B0300000000000000" pitchFamily="34" charset="-128"/>
                            </a:rPr>
                            <a:t>CAI</a:t>
                          </a:r>
                          <a:r>
                            <a:rPr lang="zh-CN" altLang="en-US" sz="1000" b="0" i="0" u="none" strike="noStrike" dirty="0">
                              <a:effectLst/>
                              <a:latin typeface="Hiragino Sans GB W3" panose="020B0300000000000000" pitchFamily="34" charset="-128"/>
                              <a:ea typeface="Hiragino Sans GB W3" panose="020B0300000000000000" pitchFamily="34" charset="-128"/>
                            </a:rPr>
                            <a:t>值</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zh-TW" altLang="en-US" sz="1000" b="0" i="0" u="none" strike="noStrike" dirty="0">
                              <a:effectLst/>
                              <a:latin typeface="Hiragino Sans GB W3" panose="020B0300000000000000" pitchFamily="34" charset="-128"/>
                              <a:ea typeface="Hiragino Sans GB W3" panose="020B0300000000000000" pitchFamily="34" charset="-128"/>
                            </a:rPr>
                            <a:t>所屬群體</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81084057"/>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5649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172</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99.00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35.00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0.981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11.78%</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活躍、次數少、金額高</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0500385"/>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1335</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81</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21</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31.75</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23.14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0.982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3.52%</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活躍、次數多、金額高</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196884"/>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1276</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217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59.63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61.88</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0.993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28.07%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活躍、次數少、金額低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2944630"/>
                      </a:ext>
                    </a:extLst>
                  </a:tr>
                  <a:tr h="179284">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4011</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166</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51.11</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44.19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0.995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27.09%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活躍、次數多、金額低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527170"/>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198</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112</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34.28</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29.71</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0.995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11.27%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活躍、次數多、金額低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9867255"/>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2995</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150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11</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52.50</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37.20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0.995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-0.71%</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不活躍、次數多、金額高</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6787013"/>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4515</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170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51.50</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41.89</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0.997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-4.96%</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不活躍、次數少、金額高</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9678280"/>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1944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171</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41.23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43.13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0.998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-0.03%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不活躍、次數多、金額低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5849438"/>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6716</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114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34.50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26.14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0.999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-13.91%</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不活躍、次數少、金額低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7378681"/>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284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72</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9.54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10.30</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0.999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-10.52%</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不活躍、次數多、金額低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674292"/>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3292</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254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8</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40.00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59.79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1.000 </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29.38%</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活躍、次數少、金額高</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6553596"/>
                      </a:ext>
                    </a:extLst>
                  </a:tr>
                  <a:tr h="179284">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5468</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170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98.00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19.80</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1.000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7.14%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活躍、次數少、金額高</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604753"/>
                      </a:ext>
                    </a:extLst>
                  </a:tr>
                  <a:tr h="179284">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3675</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253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65.50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50.37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1.000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15.23%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活躍、次數少、金額高</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3561023"/>
                      </a:ext>
                    </a:extLst>
                  </a:tr>
                  <a:tr h="179284">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6561</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97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83.50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3.50</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1.000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-1.40%</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不活躍、次數少、金額低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0755710"/>
                      </a:ext>
                    </a:extLst>
                  </a:tr>
                  <a:tr h="179284">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3233</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184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12</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44.27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23.09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1.000 </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-5.75%</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不活躍、次數多、金額低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4719260"/>
                      </a:ext>
                    </a:extLst>
                  </a:tr>
                  <a:tr h="179284">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6736</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169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26.33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18.37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1.000 </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-20.89%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不活躍、次數少、金額低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680185"/>
                      </a:ext>
                    </a:extLst>
                  </a:tr>
                  <a:tr h="179284">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5577</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333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36.33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33.63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1.000 </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36.70%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活躍、次數少、金額低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2854403"/>
                      </a:ext>
                    </a:extLst>
                  </a:tr>
                  <a:tr h="179284">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2036</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327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64.67</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25.93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1.000 </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-14.18%</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不活躍、次數少、金額低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9907573"/>
                      </a:ext>
                    </a:extLst>
                  </a:tr>
                  <a:tr h="179284">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527</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514</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53.00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33.59</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1.000 </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-17.92%</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不活躍、次數少、金額低</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1884854"/>
                      </a:ext>
                    </a:extLst>
                  </a:tr>
                  <a:tr h="179284">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3056</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256</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3</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effectLst/>
                              <a:latin typeface="Hiragino Sans GB W3" panose="020B0300000000000000" pitchFamily="34" charset="-128"/>
                              <a:ea typeface="Hiragino Sans GB W3" panose="020B0300000000000000" pitchFamily="34" charset="-128"/>
                            </a:rPr>
                            <a:t>41.50</a:t>
                          </a:r>
                          <a:endParaRPr lang="en-US" altLang="zh-TW" sz="1000" b="0" i="0" u="none" strike="noStrike">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6.50</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1.000 </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effectLst/>
                              <a:latin typeface="Hiragino Sans GB W3" panose="020B0300000000000000" pitchFamily="34" charset="-128"/>
                              <a:ea typeface="Hiragino Sans GB W3" panose="020B0300000000000000" pitchFamily="34" charset="-128"/>
                            </a:rPr>
                            <a:t>-5.22%</a:t>
                          </a:r>
                          <a:endParaRPr lang="en-US" altLang="zh-TW"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zh-TW" altLang="en-US" sz="1000" b="0" i="0" u="none" strike="noStrike" dirty="0">
                              <a:effectLst/>
                              <a:latin typeface="Hiragino Sans GB W3" panose="020B0300000000000000" pitchFamily="34" charset="-128"/>
                              <a:ea typeface="Hiragino Sans GB W3" panose="020B0300000000000000" pitchFamily="34" charset="-128"/>
                            </a:rPr>
                            <a:t>不活躍、次數少、金額高</a:t>
                          </a:r>
                          <a:endParaRPr lang="zh-TW" altLang="en-US" sz="1000" b="0" i="0" u="none" strike="noStrike" dirty="0">
                            <a:solidFill>
                              <a:srgbClr val="000000"/>
                            </a:solidFill>
                            <a:effectLst/>
                            <a:latin typeface="Hiragino Sans GB W3" panose="020B0300000000000000" pitchFamily="34" charset="-128"/>
                            <a:ea typeface="Hiragino Sans GB W3" panose="020B0300000000000000" pitchFamily="34" charset="-128"/>
                          </a:endParaRPr>
                        </a:p>
                      </a:txBody>
                      <a:tcPr marL="8404" marR="8404" marT="840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686513"/>
                      </a:ext>
                    </a:extLst>
                  </a:tr>
                </a:tbl>
              </a:graphicData>
            </a:graphic>
          </p:graphicFrame>
        </mc:Fallback>
      </mc:AlternateContent>
      <p:sp>
        <p:nvSpPr>
          <p:cNvPr id="15" name="文字方塊 14">
            <a:extLst>
              <a:ext uri="{FF2B5EF4-FFF2-40B4-BE49-F238E27FC236}">
                <a16:creationId xmlns:a16="http://schemas.microsoft.com/office/drawing/2014/main" id="{5F794438-F4D8-AB41-A44B-9F0DE294B259}"/>
              </a:ext>
            </a:extLst>
          </p:cNvPr>
          <p:cNvSpPr txBox="1"/>
          <p:nvPr/>
        </p:nvSpPr>
        <p:spPr>
          <a:xfrm>
            <a:off x="677984" y="9789412"/>
            <a:ext cx="6216563" cy="263662"/>
          </a:xfrm>
          <a:prstGeom prst="rect">
            <a:avLst/>
          </a:prstGeom>
          <a:noFill/>
        </p:spPr>
        <p:txBody>
          <a:bodyPr wrap="square" rtlCol="0">
            <a:spAutoFit/>
          </a:bodyPr>
          <a:lstStyle/>
          <a:p>
            <a:pPr algn="ctr">
              <a:lnSpc>
                <a:spcPct val="120000"/>
              </a:lnSpc>
            </a:pPr>
            <a:r>
              <a:rPr kumimoji="1" lang="zh-CN" altLang="en-US" sz="1000" dirty="0">
                <a:latin typeface="Hiragino Sans GB W3" panose="020B0300000000000000" pitchFamily="34" charset="-128"/>
                <a:ea typeface="Hiragino Sans GB W3" panose="020B0300000000000000" pitchFamily="34" charset="-128"/>
              </a:rPr>
              <a:t>表</a:t>
            </a:r>
            <a:r>
              <a:rPr kumimoji="1" lang="en-US" altLang="zh-TW" sz="1000" dirty="0">
                <a:latin typeface="Hiragino Sans GB W3" panose="020B0300000000000000" pitchFamily="34" charset="-128"/>
                <a:ea typeface="Hiragino Sans GB W3" panose="020B0300000000000000" pitchFamily="34" charset="-128"/>
              </a:rPr>
              <a:t>3.6</a:t>
            </a:r>
            <a:r>
              <a:rPr kumimoji="1" lang="zh-TW" altLang="en-US" sz="1000" dirty="0">
                <a:latin typeface="Hiragino Sans GB W3" panose="020B0300000000000000" pitchFamily="34" charset="-128"/>
                <a:ea typeface="Hiragino Sans GB W3" panose="020B0300000000000000" pitchFamily="34" charset="-128"/>
              </a:rPr>
              <a:t>：</a:t>
            </a:r>
            <a:r>
              <a:rPr kumimoji="1" lang="en-US" altLang="zh-TW" sz="1000" dirty="0">
                <a:latin typeface="Cambria Math" panose="02040503050406030204" pitchFamily="18" charset="0"/>
              </a:rPr>
              <a:t>P(R</a:t>
            </a:r>
            <a:r>
              <a:rPr kumimoji="1" lang="en-US" altLang="zh-TW" sz="1000" baseline="-25000" dirty="0">
                <a:latin typeface="Cambria Math" panose="02040503050406030204" pitchFamily="18" charset="0"/>
              </a:rPr>
              <a:t>n</a:t>
            </a:r>
            <a:r>
              <a:rPr kumimoji="1" lang="en-US" altLang="zh-TW" sz="1000" dirty="0">
                <a:latin typeface="Cambria Math" panose="02040503050406030204" pitchFamily="18" charset="0"/>
              </a:rPr>
              <a:t>)</a:t>
            </a:r>
            <a:r>
              <a:rPr kumimoji="1" lang="zh-TW" altLang="en-US" sz="1000" dirty="0">
                <a:latin typeface="Hiragino Sans GB W3" panose="020B0300000000000000" pitchFamily="34" charset="-128"/>
                <a:ea typeface="Hiragino Sans GB W3" panose="020B0300000000000000" pitchFamily="34" charset="-128"/>
              </a:rPr>
              <a:t>＞</a:t>
            </a:r>
            <a:r>
              <a:rPr kumimoji="1" lang="en-US" altLang="zh-TW" sz="1000" dirty="0">
                <a:latin typeface="Hiragino Sans GB W3" panose="020B0300000000000000" pitchFamily="34" charset="-128"/>
                <a:ea typeface="Hiragino Sans GB W3" panose="020B0300000000000000" pitchFamily="34" charset="-128"/>
              </a:rPr>
              <a:t>0.975</a:t>
            </a:r>
            <a:r>
              <a:rPr kumimoji="1" lang="zh-CN" altLang="en-US" sz="1000" dirty="0">
                <a:latin typeface="Hiragino Sans GB W3" panose="020B0300000000000000" pitchFamily="34" charset="-128"/>
                <a:ea typeface="Hiragino Sans GB W3" panose="020B0300000000000000" pitchFamily="34" charset="-128"/>
              </a:rPr>
              <a:t>的所有樣本資料</a:t>
            </a:r>
            <a:endParaRPr kumimoji="1" lang="zh-TW" altLang="en-US" sz="1000" dirty="0">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2069429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37328EB-3372-1242-9B17-592A55577489}"/>
              </a:ext>
            </a:extLst>
          </p:cNvPr>
          <p:cNvSpPr txBox="1"/>
          <p:nvPr/>
        </p:nvSpPr>
        <p:spPr>
          <a:xfrm>
            <a:off x="671555" y="1081869"/>
            <a:ext cx="1494320" cy="338554"/>
          </a:xfrm>
          <a:prstGeom prst="rect">
            <a:avLst/>
          </a:prstGeom>
          <a:noFill/>
        </p:spPr>
        <p:txBody>
          <a:bodyPr wrap="none" rtlCol="0">
            <a:spAutoFit/>
          </a:bodyPr>
          <a:lstStyle/>
          <a:p>
            <a:r>
              <a:rPr kumimoji="1" lang="en-US" altLang="zh-CN" sz="1600" b="1" u="sng" dirty="0">
                <a:latin typeface="Hiragino Sans GB W6" panose="020B0300000000000000" pitchFamily="34" charset="-128"/>
                <a:ea typeface="Hiragino Sans GB W6" panose="020B0300000000000000" pitchFamily="34" charset="-128"/>
              </a:rPr>
              <a:t>4  </a:t>
            </a:r>
            <a:r>
              <a:rPr kumimoji="1" lang="zh-CN" altLang="en-US" sz="1600" b="1" u="sng" dirty="0">
                <a:latin typeface="Hiragino Sans GB W6" panose="020B0300000000000000" pitchFamily="34" charset="-128"/>
                <a:ea typeface="Hiragino Sans GB W6" panose="020B0300000000000000" pitchFamily="34" charset="-128"/>
              </a:rPr>
              <a:t>購物籃分析</a:t>
            </a:r>
            <a:endParaRPr kumimoji="1" lang="zh-TW" altLang="en-US" sz="1600" b="1" u="sng" dirty="0">
              <a:latin typeface="Hiragino Sans GB W6" panose="020B0300000000000000" pitchFamily="34" charset="-128"/>
              <a:ea typeface="Hiragino Sans GB W6" panose="020B0300000000000000" pitchFamily="34" charset="-128"/>
            </a:endParaRPr>
          </a:p>
        </p:txBody>
      </p:sp>
      <p:sp>
        <p:nvSpPr>
          <p:cNvPr id="3" name="文字方塊 2">
            <a:extLst>
              <a:ext uri="{FF2B5EF4-FFF2-40B4-BE49-F238E27FC236}">
                <a16:creationId xmlns:a16="http://schemas.microsoft.com/office/drawing/2014/main" id="{A24A80E2-A782-444E-997D-09EE282A9284}"/>
              </a:ext>
            </a:extLst>
          </p:cNvPr>
          <p:cNvSpPr txBox="1"/>
          <p:nvPr/>
        </p:nvSpPr>
        <p:spPr>
          <a:xfrm>
            <a:off x="671555" y="1622691"/>
            <a:ext cx="6216563" cy="1400063"/>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將數量龐大的顧客進行</a:t>
            </a:r>
            <a:r>
              <a:rPr kumimoji="1" lang="en-US" altLang="zh-TW" sz="1200" dirty="0">
                <a:latin typeface="Hiragino Sans GB W3" panose="020B0300000000000000" pitchFamily="34" charset="-128"/>
                <a:ea typeface="Hiragino Sans GB W3" panose="020B0300000000000000" pitchFamily="34" charset="-128"/>
              </a:rPr>
              <a:t>CAI</a:t>
            </a:r>
            <a:r>
              <a:rPr kumimoji="1" lang="zh-CN" altLang="en-US" sz="1200" dirty="0">
                <a:latin typeface="Hiragino Sans GB W3" panose="020B0300000000000000" pitchFamily="34" charset="-128"/>
                <a:ea typeface="Hiragino Sans GB W3" panose="020B0300000000000000" pitchFamily="34" charset="-128"/>
              </a:rPr>
              <a:t>值分析、交易穩定度分析與潛在流失風險分析後，顧客已經可以大抵分成數個集群。而除了分析消費者的異質性外，亦可將商場中繁多的商品品項進行分群，雖然賣場已經將同類型的商品進行分群，但是無法得知不同類型的商品間購買行為是否存有相關性，因此</a:t>
            </a:r>
            <a:r>
              <a:rPr kumimoji="1" lang="zh-TW" altLang="en-US" sz="1200" dirty="0">
                <a:latin typeface="Hiragino Sans GB W3" panose="020B0300000000000000" pitchFamily="34" charset="-128"/>
                <a:ea typeface="Hiragino Sans GB W3" panose="020B0300000000000000" pitchFamily="34" charset="-128"/>
              </a:rPr>
              <a:t>本節將會先分析不同顧客購買不同品項的相關性，再將眾多品項進行分群，分析每一個顧客族群對各個購物籃的消費偏好</a:t>
            </a:r>
            <a:r>
              <a:rPr kumimoji="1" lang="zh-CN" altLang="en-US" sz="1200" dirty="0">
                <a:latin typeface="Hiragino Sans GB W3" panose="020B0300000000000000" pitchFamily="34" charset="-128"/>
                <a:ea typeface="Hiragino Sans GB W3" panose="020B0300000000000000" pitchFamily="34" charset="-128"/>
              </a:rPr>
              <a:t>，達到「物以群聚，人以群分」，以利制定更貼切顧客消費行為決策</a:t>
            </a:r>
            <a:r>
              <a:rPr kumimoji="1" lang="zh-TW" altLang="en-US" sz="1200" dirty="0">
                <a:latin typeface="Hiragino Sans GB W3" panose="020B0300000000000000" pitchFamily="34" charset="-128"/>
                <a:ea typeface="Hiragino Sans GB W3" panose="020B0300000000000000" pitchFamily="34" charset="-128"/>
              </a:rPr>
              <a:t>。</a:t>
            </a:r>
          </a:p>
        </p:txBody>
      </p:sp>
      <p:sp>
        <p:nvSpPr>
          <p:cNvPr id="4" name="文字方塊 3">
            <a:extLst>
              <a:ext uri="{FF2B5EF4-FFF2-40B4-BE49-F238E27FC236}">
                <a16:creationId xmlns:a16="http://schemas.microsoft.com/office/drawing/2014/main" id="{8F96D235-B342-C74D-85DA-43603100944A}"/>
              </a:ext>
            </a:extLst>
          </p:cNvPr>
          <p:cNvSpPr txBox="1"/>
          <p:nvPr/>
        </p:nvSpPr>
        <p:spPr>
          <a:xfrm>
            <a:off x="671555" y="3194419"/>
            <a:ext cx="1685077" cy="307777"/>
          </a:xfrm>
          <a:prstGeom prst="rect">
            <a:avLst/>
          </a:prstGeom>
          <a:noFill/>
        </p:spPr>
        <p:txBody>
          <a:bodyPr wrap="none" rtlCol="0">
            <a:spAutoFit/>
          </a:bodyPr>
          <a:lstStyle/>
          <a:p>
            <a:r>
              <a:rPr kumimoji="1" lang="en-US" altLang="zh-CN" sz="1400" b="1" dirty="0">
                <a:latin typeface="Hiragino Sans GB W6" panose="020B0300000000000000" pitchFamily="34" charset="-128"/>
                <a:ea typeface="Hiragino Sans GB W6" panose="020B0300000000000000" pitchFamily="34" charset="-128"/>
              </a:rPr>
              <a:t>4.1  </a:t>
            </a:r>
            <a:r>
              <a:rPr kumimoji="1" lang="zh-TW" altLang="en-US" sz="1400" b="1" dirty="0">
                <a:latin typeface="Hiragino Sans GB W6" panose="020B0300000000000000" pitchFamily="34" charset="-128"/>
                <a:ea typeface="Hiragino Sans GB W6" panose="020B0300000000000000" pitchFamily="34" charset="-128"/>
              </a:rPr>
              <a:t>購買組合</a:t>
            </a:r>
            <a:r>
              <a:rPr kumimoji="1" lang="zh-CN" altLang="en-US" sz="1400" b="1" dirty="0">
                <a:latin typeface="Hiragino Sans GB W6" panose="020B0300000000000000" pitchFamily="34" charset="-128"/>
                <a:ea typeface="Hiragino Sans GB W6" panose="020B0300000000000000" pitchFamily="34" charset="-128"/>
              </a:rPr>
              <a:t>分析</a:t>
            </a:r>
            <a:endParaRPr kumimoji="1" lang="zh-TW" altLang="en-US" sz="1400" b="1" dirty="0">
              <a:latin typeface="Hiragino Sans GB W6" panose="020B0300000000000000" pitchFamily="34" charset="-128"/>
              <a:ea typeface="Hiragino Sans GB W6" panose="020B0300000000000000" pitchFamily="34" charset="-128"/>
            </a:endParaRPr>
          </a:p>
        </p:txBody>
      </p:sp>
      <p:sp>
        <p:nvSpPr>
          <p:cNvPr id="5" name="文字方塊 4">
            <a:extLst>
              <a:ext uri="{FF2B5EF4-FFF2-40B4-BE49-F238E27FC236}">
                <a16:creationId xmlns:a16="http://schemas.microsoft.com/office/drawing/2014/main" id="{8E2A559B-0105-974C-A4AF-9419626BC33A}"/>
              </a:ext>
            </a:extLst>
          </p:cNvPr>
          <p:cNvSpPr txBox="1"/>
          <p:nvPr/>
        </p:nvSpPr>
        <p:spPr>
          <a:xfrm>
            <a:off x="671555" y="3502196"/>
            <a:ext cx="6216563" cy="956865"/>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分析購物籃之前，可以先將品項進行簡單的分析，分析商品間兩兩購買的相關性，以下將</a:t>
            </a:r>
            <a:r>
              <a:rPr kumimoji="1" lang="en-US" altLang="zh-CN" sz="1200" dirty="0">
                <a:latin typeface="Hiragino Sans GB W3" panose="020B0300000000000000" pitchFamily="34" charset="-128"/>
                <a:ea typeface="Hiragino Sans GB W3" panose="020B0300000000000000" pitchFamily="34" charset="-128"/>
              </a:rPr>
              <a:t>200</a:t>
            </a:r>
            <a:r>
              <a:rPr kumimoji="1" lang="zh-CN" altLang="en-US" sz="1200" dirty="0">
                <a:latin typeface="Hiragino Sans GB W3" panose="020B0300000000000000" pitchFamily="34" charset="-128"/>
                <a:ea typeface="Hiragino Sans GB W3" panose="020B0300000000000000" pitchFamily="34" charset="-128"/>
              </a:rPr>
              <a:t>位顧客的購買紀錄進行統計，顧客和商品之間的關係分成「購買過」及「沒購買過」兩種，並分析各類品項兩兩之間「購買過」和「未購買過」的相關性，其分析結果如下：</a:t>
            </a:r>
            <a:endParaRPr kumimoji="1" lang="zh-TW" altLang="en-US" sz="1200" dirty="0">
              <a:latin typeface="Hiragino Sans GB W3" panose="020B0300000000000000" pitchFamily="34" charset="-128"/>
              <a:ea typeface="Hiragino Sans GB W3" panose="020B0300000000000000" pitchFamily="34" charset="-128"/>
            </a:endParaRPr>
          </a:p>
        </p:txBody>
      </p:sp>
      <p:graphicFrame>
        <p:nvGraphicFramePr>
          <p:cNvPr id="12" name="表格 11">
            <a:extLst>
              <a:ext uri="{FF2B5EF4-FFF2-40B4-BE49-F238E27FC236}">
                <a16:creationId xmlns:a16="http://schemas.microsoft.com/office/drawing/2014/main" id="{819F99B9-E880-9145-9B0F-0D8E2A863F5D}"/>
              </a:ext>
            </a:extLst>
          </p:cNvPr>
          <p:cNvGraphicFramePr>
            <a:graphicFrameLocks noGrp="1"/>
          </p:cNvGraphicFramePr>
          <p:nvPr>
            <p:extLst>
              <p:ext uri="{D42A27DB-BD31-4B8C-83A1-F6EECF244321}">
                <p14:modId xmlns:p14="http://schemas.microsoft.com/office/powerpoint/2010/main" val="1143459513"/>
              </p:ext>
            </p:extLst>
          </p:nvPr>
        </p:nvGraphicFramePr>
        <p:xfrm>
          <a:off x="671555" y="4459047"/>
          <a:ext cx="6216565" cy="5157783"/>
        </p:xfrm>
        <a:graphic>
          <a:graphicData uri="http://schemas.openxmlformats.org/drawingml/2006/table">
            <a:tbl>
              <a:tblPr/>
              <a:tblGrid>
                <a:gridCol w="422485">
                  <a:extLst>
                    <a:ext uri="{9D8B030D-6E8A-4147-A177-3AD203B41FA5}">
                      <a16:colId xmlns:a16="http://schemas.microsoft.com/office/drawing/2014/main" val="394390669"/>
                    </a:ext>
                  </a:extLst>
                </a:gridCol>
                <a:gridCol w="193136">
                  <a:extLst>
                    <a:ext uri="{9D8B030D-6E8A-4147-A177-3AD203B41FA5}">
                      <a16:colId xmlns:a16="http://schemas.microsoft.com/office/drawing/2014/main" val="3181319692"/>
                    </a:ext>
                  </a:extLst>
                </a:gridCol>
                <a:gridCol w="193136">
                  <a:extLst>
                    <a:ext uri="{9D8B030D-6E8A-4147-A177-3AD203B41FA5}">
                      <a16:colId xmlns:a16="http://schemas.microsoft.com/office/drawing/2014/main" val="415698584"/>
                    </a:ext>
                  </a:extLst>
                </a:gridCol>
                <a:gridCol w="193136">
                  <a:extLst>
                    <a:ext uri="{9D8B030D-6E8A-4147-A177-3AD203B41FA5}">
                      <a16:colId xmlns:a16="http://schemas.microsoft.com/office/drawing/2014/main" val="3413996571"/>
                    </a:ext>
                  </a:extLst>
                </a:gridCol>
                <a:gridCol w="193136">
                  <a:extLst>
                    <a:ext uri="{9D8B030D-6E8A-4147-A177-3AD203B41FA5}">
                      <a16:colId xmlns:a16="http://schemas.microsoft.com/office/drawing/2014/main" val="3315579503"/>
                    </a:ext>
                  </a:extLst>
                </a:gridCol>
                <a:gridCol w="193136">
                  <a:extLst>
                    <a:ext uri="{9D8B030D-6E8A-4147-A177-3AD203B41FA5}">
                      <a16:colId xmlns:a16="http://schemas.microsoft.com/office/drawing/2014/main" val="3007725876"/>
                    </a:ext>
                  </a:extLst>
                </a:gridCol>
                <a:gridCol w="193136">
                  <a:extLst>
                    <a:ext uri="{9D8B030D-6E8A-4147-A177-3AD203B41FA5}">
                      <a16:colId xmlns:a16="http://schemas.microsoft.com/office/drawing/2014/main" val="399417149"/>
                    </a:ext>
                  </a:extLst>
                </a:gridCol>
                <a:gridCol w="193136">
                  <a:extLst>
                    <a:ext uri="{9D8B030D-6E8A-4147-A177-3AD203B41FA5}">
                      <a16:colId xmlns:a16="http://schemas.microsoft.com/office/drawing/2014/main" val="206644345"/>
                    </a:ext>
                  </a:extLst>
                </a:gridCol>
                <a:gridCol w="193136">
                  <a:extLst>
                    <a:ext uri="{9D8B030D-6E8A-4147-A177-3AD203B41FA5}">
                      <a16:colId xmlns:a16="http://schemas.microsoft.com/office/drawing/2014/main" val="7158349"/>
                    </a:ext>
                  </a:extLst>
                </a:gridCol>
                <a:gridCol w="193136">
                  <a:extLst>
                    <a:ext uri="{9D8B030D-6E8A-4147-A177-3AD203B41FA5}">
                      <a16:colId xmlns:a16="http://schemas.microsoft.com/office/drawing/2014/main" val="4239460954"/>
                    </a:ext>
                  </a:extLst>
                </a:gridCol>
                <a:gridCol w="193136">
                  <a:extLst>
                    <a:ext uri="{9D8B030D-6E8A-4147-A177-3AD203B41FA5}">
                      <a16:colId xmlns:a16="http://schemas.microsoft.com/office/drawing/2014/main" val="3793004998"/>
                    </a:ext>
                  </a:extLst>
                </a:gridCol>
                <a:gridCol w="193136">
                  <a:extLst>
                    <a:ext uri="{9D8B030D-6E8A-4147-A177-3AD203B41FA5}">
                      <a16:colId xmlns:a16="http://schemas.microsoft.com/office/drawing/2014/main" val="2088156548"/>
                    </a:ext>
                  </a:extLst>
                </a:gridCol>
                <a:gridCol w="193136">
                  <a:extLst>
                    <a:ext uri="{9D8B030D-6E8A-4147-A177-3AD203B41FA5}">
                      <a16:colId xmlns:a16="http://schemas.microsoft.com/office/drawing/2014/main" val="2402763199"/>
                    </a:ext>
                  </a:extLst>
                </a:gridCol>
                <a:gridCol w="193136">
                  <a:extLst>
                    <a:ext uri="{9D8B030D-6E8A-4147-A177-3AD203B41FA5}">
                      <a16:colId xmlns:a16="http://schemas.microsoft.com/office/drawing/2014/main" val="2552081967"/>
                    </a:ext>
                  </a:extLst>
                </a:gridCol>
                <a:gridCol w="193136">
                  <a:extLst>
                    <a:ext uri="{9D8B030D-6E8A-4147-A177-3AD203B41FA5}">
                      <a16:colId xmlns:a16="http://schemas.microsoft.com/office/drawing/2014/main" val="847808381"/>
                    </a:ext>
                  </a:extLst>
                </a:gridCol>
                <a:gridCol w="193136">
                  <a:extLst>
                    <a:ext uri="{9D8B030D-6E8A-4147-A177-3AD203B41FA5}">
                      <a16:colId xmlns:a16="http://schemas.microsoft.com/office/drawing/2014/main" val="959693855"/>
                    </a:ext>
                  </a:extLst>
                </a:gridCol>
                <a:gridCol w="193136">
                  <a:extLst>
                    <a:ext uri="{9D8B030D-6E8A-4147-A177-3AD203B41FA5}">
                      <a16:colId xmlns:a16="http://schemas.microsoft.com/office/drawing/2014/main" val="3708941795"/>
                    </a:ext>
                  </a:extLst>
                </a:gridCol>
                <a:gridCol w="193136">
                  <a:extLst>
                    <a:ext uri="{9D8B030D-6E8A-4147-A177-3AD203B41FA5}">
                      <a16:colId xmlns:a16="http://schemas.microsoft.com/office/drawing/2014/main" val="2134192774"/>
                    </a:ext>
                  </a:extLst>
                </a:gridCol>
                <a:gridCol w="193136">
                  <a:extLst>
                    <a:ext uri="{9D8B030D-6E8A-4147-A177-3AD203B41FA5}">
                      <a16:colId xmlns:a16="http://schemas.microsoft.com/office/drawing/2014/main" val="1935667450"/>
                    </a:ext>
                  </a:extLst>
                </a:gridCol>
                <a:gridCol w="193136">
                  <a:extLst>
                    <a:ext uri="{9D8B030D-6E8A-4147-A177-3AD203B41FA5}">
                      <a16:colId xmlns:a16="http://schemas.microsoft.com/office/drawing/2014/main" val="3733585304"/>
                    </a:ext>
                  </a:extLst>
                </a:gridCol>
                <a:gridCol w="193136">
                  <a:extLst>
                    <a:ext uri="{9D8B030D-6E8A-4147-A177-3AD203B41FA5}">
                      <a16:colId xmlns:a16="http://schemas.microsoft.com/office/drawing/2014/main" val="1547056435"/>
                    </a:ext>
                  </a:extLst>
                </a:gridCol>
                <a:gridCol w="193136">
                  <a:extLst>
                    <a:ext uri="{9D8B030D-6E8A-4147-A177-3AD203B41FA5}">
                      <a16:colId xmlns:a16="http://schemas.microsoft.com/office/drawing/2014/main" val="4193716254"/>
                    </a:ext>
                  </a:extLst>
                </a:gridCol>
                <a:gridCol w="193136">
                  <a:extLst>
                    <a:ext uri="{9D8B030D-6E8A-4147-A177-3AD203B41FA5}">
                      <a16:colId xmlns:a16="http://schemas.microsoft.com/office/drawing/2014/main" val="3373714825"/>
                    </a:ext>
                  </a:extLst>
                </a:gridCol>
                <a:gridCol w="193136">
                  <a:extLst>
                    <a:ext uri="{9D8B030D-6E8A-4147-A177-3AD203B41FA5}">
                      <a16:colId xmlns:a16="http://schemas.microsoft.com/office/drawing/2014/main" val="205219057"/>
                    </a:ext>
                  </a:extLst>
                </a:gridCol>
                <a:gridCol w="193136">
                  <a:extLst>
                    <a:ext uri="{9D8B030D-6E8A-4147-A177-3AD203B41FA5}">
                      <a16:colId xmlns:a16="http://schemas.microsoft.com/office/drawing/2014/main" val="3357378138"/>
                    </a:ext>
                  </a:extLst>
                </a:gridCol>
                <a:gridCol w="193136">
                  <a:extLst>
                    <a:ext uri="{9D8B030D-6E8A-4147-A177-3AD203B41FA5}">
                      <a16:colId xmlns:a16="http://schemas.microsoft.com/office/drawing/2014/main" val="1175288054"/>
                    </a:ext>
                  </a:extLst>
                </a:gridCol>
                <a:gridCol w="193136">
                  <a:extLst>
                    <a:ext uri="{9D8B030D-6E8A-4147-A177-3AD203B41FA5}">
                      <a16:colId xmlns:a16="http://schemas.microsoft.com/office/drawing/2014/main" val="3987987795"/>
                    </a:ext>
                  </a:extLst>
                </a:gridCol>
                <a:gridCol w="193136">
                  <a:extLst>
                    <a:ext uri="{9D8B030D-6E8A-4147-A177-3AD203B41FA5}">
                      <a16:colId xmlns:a16="http://schemas.microsoft.com/office/drawing/2014/main" val="4092661622"/>
                    </a:ext>
                  </a:extLst>
                </a:gridCol>
                <a:gridCol w="193136">
                  <a:extLst>
                    <a:ext uri="{9D8B030D-6E8A-4147-A177-3AD203B41FA5}">
                      <a16:colId xmlns:a16="http://schemas.microsoft.com/office/drawing/2014/main" val="2675069841"/>
                    </a:ext>
                  </a:extLst>
                </a:gridCol>
                <a:gridCol w="193136">
                  <a:extLst>
                    <a:ext uri="{9D8B030D-6E8A-4147-A177-3AD203B41FA5}">
                      <a16:colId xmlns:a16="http://schemas.microsoft.com/office/drawing/2014/main" val="904862136"/>
                    </a:ext>
                  </a:extLst>
                </a:gridCol>
                <a:gridCol w="193136">
                  <a:extLst>
                    <a:ext uri="{9D8B030D-6E8A-4147-A177-3AD203B41FA5}">
                      <a16:colId xmlns:a16="http://schemas.microsoft.com/office/drawing/2014/main" val="1782613299"/>
                    </a:ext>
                  </a:extLst>
                </a:gridCol>
              </a:tblGrid>
              <a:tr h="606197">
                <a:tc>
                  <a:txBody>
                    <a:bodyPr/>
                    <a:lstStyle/>
                    <a:p>
                      <a:pPr algn="ctr" fontAlgn="ct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相關係數</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一般電池</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DVD</a:t>
                      </a: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燒錄片</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DVD</a:t>
                      </a: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光碟機</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網路線材</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鹼性電池</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EPSON</a:t>
                      </a: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墨水</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其他費用</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延長線</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USB </a:t>
                      </a: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儲存碟</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筆記型電腦</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會員贈品</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會員補卡</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CD</a:t>
                      </a: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燒錄片</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DVD </a:t>
                      </a: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燒錄器</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有線光學鼠</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耳機麥克風</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MP3\MP4</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數位相機</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LCD</a:t>
                      </a: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螢幕</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家電維修費</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30</a:t>
                      </a: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公升以下微電腦微波爐</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記憶卡</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鍵盤</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HP</a:t>
                      </a: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墨水</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線材</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整理耗材</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讀卡機</a:t>
                      </a:r>
                      <a:r>
                        <a:rPr lang="en-US" altLang="zh-TW"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a:t>
                      </a: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轉接卡</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省電燈泡</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家電安裝費</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數位</a:t>
                      </a:r>
                      <a:r>
                        <a:rPr lang="en"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MP3</a:t>
                      </a: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隨身聽</a:t>
                      </a:r>
                    </a:p>
                  </a:txBody>
                  <a:tcPr marL="2533" marR="2533" marT="2533" marB="0" anchor="ctr">
                    <a:lnL>
                      <a:noFill/>
                    </a:lnL>
                    <a:lnR>
                      <a:noFill/>
                    </a:lnR>
                    <a:lnT>
                      <a:noFill/>
                    </a:lnT>
                    <a:lnB>
                      <a:noFill/>
                    </a:lnB>
                    <a:solidFill>
                      <a:schemeClr val="bg1">
                        <a:lumMod val="75000"/>
                      </a:schemeClr>
                    </a:solidFill>
                  </a:tcPr>
                </a:tc>
                <a:extLst>
                  <a:ext uri="{0D108BD9-81ED-4DB2-BD59-A6C34878D82A}">
                    <a16:rowId xmlns:a16="http://schemas.microsoft.com/office/drawing/2014/main" val="3891529379"/>
                  </a:ext>
                </a:extLst>
              </a:tr>
              <a:tr h="151490">
                <a:tc>
                  <a:txBody>
                    <a:bodyPr/>
                    <a:lstStyle/>
                    <a:p>
                      <a:pPr algn="ctr" fontAlgn="ct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一般電池</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3748504344"/>
                  </a:ext>
                </a:extLst>
              </a:tr>
              <a:tr h="151490">
                <a:tc>
                  <a:txBody>
                    <a:bodyPr/>
                    <a:lstStyle/>
                    <a:p>
                      <a:pPr algn="ctr" fontAlgn="ctr"/>
                      <a:r>
                        <a:rPr lang="en"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DVD</a:t>
                      </a: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燒錄片</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0.187</a:t>
                      </a:r>
                    </a:p>
                  </a:txBody>
                  <a:tcPr marL="2533" marR="2533" marT="2533" marB="0" anchor="ctr">
                    <a:lnL>
                      <a:noFill/>
                    </a:lnL>
                    <a:lnR>
                      <a:noFill/>
                    </a:lnR>
                    <a:lnT>
                      <a:noFill/>
                    </a:lnT>
                    <a:lnB>
                      <a:noFill/>
                    </a:lnB>
                    <a:solidFill>
                      <a:srgbClr val="F2885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4145272001"/>
                  </a:ext>
                </a:extLst>
              </a:tr>
              <a:tr h="151490">
                <a:tc>
                  <a:txBody>
                    <a:bodyPr/>
                    <a:lstStyle/>
                    <a:p>
                      <a:pPr algn="ctr" fontAlgn="ctr"/>
                      <a:r>
                        <a:rPr lang="en"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DVD</a:t>
                      </a: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光碟機</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0.111</a:t>
                      </a:r>
                    </a:p>
                  </a:txBody>
                  <a:tcPr marL="2533" marR="2533" marT="2533" marB="0" anchor="ctr">
                    <a:lnL>
                      <a:noFill/>
                    </a:lnL>
                    <a:lnR>
                      <a:noFill/>
                    </a:lnR>
                    <a:lnT>
                      <a:noFill/>
                    </a:lnT>
                    <a:lnB>
                      <a:noFill/>
                    </a:lnB>
                    <a:solidFill>
                      <a:srgbClr val="F69F6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0.227</a:t>
                      </a:r>
                    </a:p>
                  </a:txBody>
                  <a:tcPr marL="2533" marR="2533" marT="2533" marB="0" anchor="ctr">
                    <a:lnL>
                      <a:noFill/>
                    </a:lnL>
                    <a:lnR>
                      <a:noFill/>
                    </a:lnR>
                    <a:lnT>
                      <a:noFill/>
                    </a:lnT>
                    <a:lnB>
                      <a:noFill/>
                    </a:lnB>
                    <a:solidFill>
                      <a:srgbClr val="F07C4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3590414662"/>
                  </a:ext>
                </a:extLst>
              </a:tr>
              <a:tr h="151490">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網路線材</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0.089</a:t>
                      </a:r>
                    </a:p>
                  </a:txBody>
                  <a:tcPr marL="2533" marR="2533" marT="2533" marB="0" anchor="ctr">
                    <a:lnL>
                      <a:noFill/>
                    </a:lnL>
                    <a:lnR>
                      <a:noFill/>
                    </a:lnR>
                    <a:lnT>
                      <a:noFill/>
                    </a:lnT>
                    <a:lnB>
                      <a:noFill/>
                    </a:lnB>
                    <a:solidFill>
                      <a:srgbClr val="F7A56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0.351</a:t>
                      </a:r>
                    </a:p>
                  </a:txBody>
                  <a:tcPr marL="2533" marR="2533" marT="2533" marB="0" anchor="ctr">
                    <a:lnL>
                      <a:noFill/>
                    </a:lnL>
                    <a:lnR>
                      <a:noFill/>
                    </a:lnR>
                    <a:lnT>
                      <a:noFill/>
                    </a:lnT>
                    <a:lnB>
                      <a:noFill/>
                    </a:lnB>
                    <a:solidFill>
                      <a:srgbClr val="E9572E"/>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0.132</a:t>
                      </a:r>
                    </a:p>
                  </a:txBody>
                  <a:tcPr marL="2533" marR="2533" marT="2533" marB="0" anchor="ctr">
                    <a:lnL>
                      <a:noFill/>
                    </a:lnL>
                    <a:lnR>
                      <a:noFill/>
                    </a:lnR>
                    <a:lnT>
                      <a:noFill/>
                    </a:lnT>
                    <a:lnB>
                      <a:noFill/>
                    </a:lnB>
                    <a:solidFill>
                      <a:srgbClr val="F5985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1258265622"/>
                  </a:ext>
                </a:extLst>
              </a:tr>
              <a:tr h="151490">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鹼性電池</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0.197</a:t>
                      </a:r>
                    </a:p>
                  </a:txBody>
                  <a:tcPr marL="2533" marR="2533" marT="2533" marB="0" anchor="ctr">
                    <a:lnL>
                      <a:noFill/>
                    </a:lnL>
                    <a:lnR>
                      <a:noFill/>
                    </a:lnR>
                    <a:lnT>
                      <a:noFill/>
                    </a:lnT>
                    <a:lnB>
                      <a:noFill/>
                    </a:lnB>
                    <a:solidFill>
                      <a:srgbClr val="F1854E"/>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0.264</a:t>
                      </a:r>
                    </a:p>
                  </a:txBody>
                  <a:tcPr marL="2533" marR="2533" marT="2533" marB="0" anchor="ctr">
                    <a:lnL>
                      <a:noFill/>
                    </a:lnL>
                    <a:lnR>
                      <a:noFill/>
                    </a:lnR>
                    <a:lnT>
                      <a:noFill/>
                    </a:lnT>
                    <a:lnB>
                      <a:noFill/>
                    </a:lnB>
                    <a:solidFill>
                      <a:srgbClr val="EE714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0.241</a:t>
                      </a:r>
                    </a:p>
                  </a:txBody>
                  <a:tcPr marL="2533" marR="2533" marT="2533" marB="0" anchor="ctr">
                    <a:lnL>
                      <a:noFill/>
                    </a:lnL>
                    <a:lnR>
                      <a:noFill/>
                    </a:lnR>
                    <a:lnT>
                      <a:noFill/>
                    </a:lnT>
                    <a:lnB>
                      <a:noFill/>
                    </a:lnB>
                    <a:solidFill>
                      <a:srgbClr val="EF784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0.146</a:t>
                      </a:r>
                    </a:p>
                  </a:txBody>
                  <a:tcPr marL="2533" marR="2533" marT="2533" marB="0" anchor="ctr">
                    <a:lnL>
                      <a:noFill/>
                    </a:lnL>
                    <a:lnR>
                      <a:noFill/>
                    </a:lnR>
                    <a:lnT>
                      <a:noFill/>
                    </a:lnT>
                    <a:lnB>
                      <a:noFill/>
                    </a:lnB>
                    <a:solidFill>
                      <a:srgbClr val="F4945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1329233546"/>
                  </a:ext>
                </a:extLst>
              </a:tr>
              <a:tr h="151490">
                <a:tc>
                  <a:txBody>
                    <a:bodyPr/>
                    <a:lstStyle/>
                    <a:p>
                      <a:pPr algn="ctr" fontAlgn="ctr"/>
                      <a:r>
                        <a:rPr lang="en"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EPSON</a:t>
                      </a: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墨水</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0.182</a:t>
                      </a:r>
                    </a:p>
                  </a:txBody>
                  <a:tcPr marL="2533" marR="2533" marT="2533" marB="0" anchor="ctr">
                    <a:lnL>
                      <a:noFill/>
                    </a:lnL>
                    <a:lnR>
                      <a:noFill/>
                    </a:lnR>
                    <a:lnT>
                      <a:noFill/>
                    </a:lnT>
                    <a:lnB>
                      <a:noFill/>
                    </a:lnB>
                    <a:solidFill>
                      <a:srgbClr val="F2895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0.321</a:t>
                      </a:r>
                    </a:p>
                  </a:txBody>
                  <a:tcPr marL="2533" marR="2533" marT="2533" marB="0" anchor="ctr">
                    <a:lnL>
                      <a:noFill/>
                    </a:lnL>
                    <a:lnR>
                      <a:noFill/>
                    </a:lnR>
                    <a:lnT>
                      <a:noFill/>
                    </a:lnT>
                    <a:lnB>
                      <a:noFill/>
                    </a:lnB>
                    <a:solidFill>
                      <a:srgbClr val="EB603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0.138</a:t>
                      </a:r>
                    </a:p>
                  </a:txBody>
                  <a:tcPr marL="2533" marR="2533" marT="2533" marB="0" anchor="ctr">
                    <a:lnL>
                      <a:noFill/>
                    </a:lnL>
                    <a:lnR>
                      <a:noFill/>
                    </a:lnR>
                    <a:lnT>
                      <a:noFill/>
                    </a:lnT>
                    <a:lnB>
                      <a:noFill/>
                    </a:lnB>
                    <a:solidFill>
                      <a:srgbClr val="F4975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0.247</a:t>
                      </a:r>
                    </a:p>
                  </a:txBody>
                  <a:tcPr marL="2533" marR="2533" marT="2533" marB="0" anchor="ctr">
                    <a:lnL>
                      <a:noFill/>
                    </a:lnL>
                    <a:lnR>
                      <a:noFill/>
                    </a:lnR>
                    <a:lnT>
                      <a:noFill/>
                    </a:lnT>
                    <a:lnB>
                      <a:noFill/>
                    </a:lnB>
                    <a:solidFill>
                      <a:srgbClr val="EF764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0.210</a:t>
                      </a:r>
                    </a:p>
                  </a:txBody>
                  <a:tcPr marL="2533" marR="2533" marT="2533" marB="0" anchor="ctr">
                    <a:lnL>
                      <a:noFill/>
                    </a:lnL>
                    <a:lnR>
                      <a:noFill/>
                    </a:lnR>
                    <a:lnT>
                      <a:noFill/>
                    </a:lnT>
                    <a:lnB>
                      <a:noFill/>
                    </a:lnB>
                    <a:solidFill>
                      <a:srgbClr val="F0814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2069180919"/>
                  </a:ext>
                </a:extLst>
              </a:tr>
              <a:tr h="151490">
                <a:tc>
                  <a:txBody>
                    <a:bodyPr/>
                    <a:lstStyle/>
                    <a:p>
                      <a:pPr algn="ctr" fontAlgn="ct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其他費用</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0.124</a:t>
                      </a:r>
                    </a:p>
                  </a:txBody>
                  <a:tcPr marL="2533" marR="2533" marT="2533" marB="0" anchor="ctr">
                    <a:lnL>
                      <a:noFill/>
                    </a:lnL>
                    <a:lnR>
                      <a:noFill/>
                    </a:lnR>
                    <a:lnT>
                      <a:noFill/>
                    </a:lnT>
                    <a:lnB>
                      <a:noFill/>
                    </a:lnB>
                    <a:solidFill>
                      <a:srgbClr val="F59B5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0.127</a:t>
                      </a:r>
                    </a:p>
                  </a:txBody>
                  <a:tcPr marL="2533" marR="2533" marT="2533" marB="0" anchor="ctr">
                    <a:lnL>
                      <a:noFill/>
                    </a:lnL>
                    <a:lnR>
                      <a:noFill/>
                    </a:lnR>
                    <a:lnT>
                      <a:noFill/>
                    </a:lnT>
                    <a:lnB>
                      <a:noFill/>
                    </a:lnB>
                    <a:solidFill>
                      <a:srgbClr val="F59A5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0.058</a:t>
                      </a:r>
                    </a:p>
                  </a:txBody>
                  <a:tcPr marL="2533" marR="2533" marT="2533" marB="0" anchor="ctr">
                    <a:lnL>
                      <a:noFill/>
                    </a:lnL>
                    <a:lnR>
                      <a:noFill/>
                    </a:lnR>
                    <a:lnT>
                      <a:noFill/>
                    </a:lnT>
                    <a:lnB>
                      <a:noFill/>
                    </a:lnB>
                    <a:solidFill>
                      <a:srgbClr val="F8AE6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-0.078</a:t>
                      </a:r>
                    </a:p>
                  </a:txBody>
                  <a:tcPr marL="2533" marR="2533" marT="2533" marB="0" anchor="ctr">
                    <a:lnL>
                      <a:noFill/>
                    </a:lnL>
                    <a:lnR>
                      <a:noFill/>
                    </a:lnR>
                    <a:lnT>
                      <a:noFill/>
                    </a:lnT>
                    <a:lnB>
                      <a:noFill/>
                    </a:lnB>
                    <a:solidFill>
                      <a:srgbClr val="FCCA8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0.090</a:t>
                      </a:r>
                    </a:p>
                  </a:txBody>
                  <a:tcPr marL="2533" marR="2533" marT="2533" marB="0" anchor="ctr">
                    <a:lnL>
                      <a:noFill/>
                    </a:lnL>
                    <a:lnR>
                      <a:noFill/>
                    </a:lnR>
                    <a:lnT>
                      <a:noFill/>
                    </a:lnT>
                    <a:lnB>
                      <a:noFill/>
                    </a:lnB>
                    <a:solidFill>
                      <a:srgbClr val="F7A56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0.146</a:t>
                      </a:r>
                    </a:p>
                  </a:txBody>
                  <a:tcPr marL="2533" marR="2533" marT="2533" marB="0" anchor="ctr">
                    <a:lnL>
                      <a:noFill/>
                    </a:lnL>
                    <a:lnR>
                      <a:noFill/>
                    </a:lnR>
                    <a:lnT>
                      <a:noFill/>
                    </a:lnT>
                    <a:lnB>
                      <a:noFill/>
                    </a:lnB>
                    <a:solidFill>
                      <a:srgbClr val="F4945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833223471"/>
                  </a:ext>
                </a:extLst>
              </a:tr>
              <a:tr h="151490">
                <a:tc>
                  <a:txBody>
                    <a:bodyPr/>
                    <a:lstStyle/>
                    <a:p>
                      <a:pPr algn="ctr" fontAlgn="ct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延長線</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0.291</a:t>
                      </a:r>
                    </a:p>
                  </a:txBody>
                  <a:tcPr marL="2533" marR="2533" marT="2533" marB="0" anchor="ctr">
                    <a:lnL>
                      <a:noFill/>
                    </a:lnL>
                    <a:lnR>
                      <a:noFill/>
                    </a:lnR>
                    <a:lnT>
                      <a:noFill/>
                    </a:lnT>
                    <a:lnB>
                      <a:noFill/>
                    </a:lnB>
                    <a:solidFill>
                      <a:srgbClr val="EC693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0.227</a:t>
                      </a:r>
                    </a:p>
                  </a:txBody>
                  <a:tcPr marL="2533" marR="2533" marT="2533" marB="0" anchor="ctr">
                    <a:lnL>
                      <a:noFill/>
                    </a:lnL>
                    <a:lnR>
                      <a:noFill/>
                    </a:lnR>
                    <a:lnT>
                      <a:noFill/>
                    </a:lnT>
                    <a:lnB>
                      <a:noFill/>
                    </a:lnB>
                    <a:solidFill>
                      <a:srgbClr val="F07C4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0.088</a:t>
                      </a:r>
                    </a:p>
                  </a:txBody>
                  <a:tcPr marL="2533" marR="2533" marT="2533" marB="0" anchor="ctr">
                    <a:lnL>
                      <a:noFill/>
                    </a:lnL>
                    <a:lnR>
                      <a:noFill/>
                    </a:lnR>
                    <a:lnT>
                      <a:noFill/>
                    </a:lnT>
                    <a:lnB>
                      <a:noFill/>
                    </a:lnB>
                    <a:solidFill>
                      <a:srgbClr val="F7A56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0.348</a:t>
                      </a:r>
                    </a:p>
                  </a:txBody>
                  <a:tcPr marL="2533" marR="2533" marT="2533" marB="0" anchor="ctr">
                    <a:lnL>
                      <a:noFill/>
                    </a:lnL>
                    <a:lnR>
                      <a:noFill/>
                    </a:lnR>
                    <a:lnT>
                      <a:noFill/>
                    </a:lnT>
                    <a:lnB>
                      <a:noFill/>
                    </a:lnB>
                    <a:solidFill>
                      <a:srgbClr val="E9582E"/>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0.165</a:t>
                      </a:r>
                    </a:p>
                  </a:txBody>
                  <a:tcPr marL="2533" marR="2533" marT="2533" marB="0" anchor="ctr">
                    <a:lnL>
                      <a:noFill/>
                    </a:lnL>
                    <a:lnR>
                      <a:noFill/>
                    </a:lnR>
                    <a:lnT>
                      <a:noFill/>
                    </a:lnT>
                    <a:lnB>
                      <a:noFill/>
                    </a:lnB>
                    <a:solidFill>
                      <a:srgbClr val="F38F5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0.133</a:t>
                      </a:r>
                    </a:p>
                  </a:txBody>
                  <a:tcPr marL="2533" marR="2533" marT="2533" marB="0" anchor="ctr">
                    <a:lnL>
                      <a:noFill/>
                    </a:lnL>
                    <a:lnR>
                      <a:noFill/>
                    </a:lnR>
                    <a:lnT>
                      <a:noFill/>
                    </a:lnT>
                    <a:lnB>
                      <a:noFill/>
                    </a:lnB>
                    <a:solidFill>
                      <a:srgbClr val="F5985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-0.043</a:t>
                      </a:r>
                    </a:p>
                  </a:txBody>
                  <a:tcPr marL="2533" marR="2533" marT="2533" marB="0" anchor="ctr">
                    <a:lnL>
                      <a:noFill/>
                    </a:lnL>
                    <a:lnR>
                      <a:noFill/>
                    </a:lnR>
                    <a:lnT>
                      <a:noFill/>
                    </a:lnT>
                    <a:lnB>
                      <a:noFill/>
                    </a:lnB>
                    <a:solidFill>
                      <a:srgbClr val="FCC58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2122230910"/>
                  </a:ext>
                </a:extLst>
              </a:tr>
              <a:tr h="151490">
                <a:tc>
                  <a:txBody>
                    <a:bodyPr/>
                    <a:lstStyle/>
                    <a:p>
                      <a:pPr algn="ctr" fontAlgn="ctr"/>
                      <a:r>
                        <a:rPr lang="en"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USB </a:t>
                      </a: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儲存碟</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0.134</a:t>
                      </a:r>
                    </a:p>
                  </a:txBody>
                  <a:tcPr marL="2533" marR="2533" marT="2533" marB="0" anchor="ctr">
                    <a:lnL>
                      <a:noFill/>
                    </a:lnL>
                    <a:lnR>
                      <a:noFill/>
                    </a:lnR>
                    <a:lnT>
                      <a:noFill/>
                    </a:lnT>
                    <a:lnB>
                      <a:noFill/>
                    </a:lnB>
                    <a:solidFill>
                      <a:srgbClr val="F4985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0.255</a:t>
                      </a:r>
                    </a:p>
                  </a:txBody>
                  <a:tcPr marL="2533" marR="2533" marT="2533" marB="0" anchor="ctr">
                    <a:lnL>
                      <a:noFill/>
                    </a:lnL>
                    <a:lnR>
                      <a:noFill/>
                    </a:lnR>
                    <a:lnT>
                      <a:noFill/>
                    </a:lnT>
                    <a:lnB>
                      <a:noFill/>
                    </a:lnB>
                    <a:solidFill>
                      <a:srgbClr val="EE744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0.023</a:t>
                      </a:r>
                    </a:p>
                  </a:txBody>
                  <a:tcPr marL="2533" marR="2533" marT="2533" marB="0" anchor="ctr">
                    <a:lnL>
                      <a:noFill/>
                    </a:lnL>
                    <a:lnR>
                      <a:noFill/>
                    </a:lnR>
                    <a:lnT>
                      <a:noFill/>
                    </a:lnT>
                    <a:lnB>
                      <a:noFill/>
                    </a:lnB>
                    <a:solidFill>
                      <a:srgbClr val="FAB97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0.341</a:t>
                      </a:r>
                    </a:p>
                  </a:txBody>
                  <a:tcPr marL="2533" marR="2533" marT="2533" marB="0" anchor="ctr">
                    <a:lnL>
                      <a:noFill/>
                    </a:lnL>
                    <a:lnR>
                      <a:noFill/>
                    </a:lnR>
                    <a:lnT>
                      <a:noFill/>
                    </a:lnT>
                    <a:lnB>
                      <a:noFill/>
                    </a:lnB>
                    <a:solidFill>
                      <a:srgbClr val="EA5A3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0.192</a:t>
                      </a:r>
                    </a:p>
                  </a:txBody>
                  <a:tcPr marL="2533" marR="2533" marT="2533" marB="0" anchor="ctr">
                    <a:lnL>
                      <a:noFill/>
                    </a:lnL>
                    <a:lnR>
                      <a:noFill/>
                    </a:lnR>
                    <a:lnT>
                      <a:noFill/>
                    </a:lnT>
                    <a:lnB>
                      <a:noFill/>
                    </a:lnB>
                    <a:solidFill>
                      <a:srgbClr val="F1864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0.253</a:t>
                      </a:r>
                    </a:p>
                  </a:txBody>
                  <a:tcPr marL="2533" marR="2533" marT="2533" marB="0" anchor="ctr">
                    <a:lnL>
                      <a:noFill/>
                    </a:lnL>
                    <a:lnR>
                      <a:noFill/>
                    </a:lnR>
                    <a:lnT>
                      <a:noFill/>
                    </a:lnT>
                    <a:lnB>
                      <a:noFill/>
                    </a:lnB>
                    <a:solidFill>
                      <a:srgbClr val="EE744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0.024</a:t>
                      </a:r>
                    </a:p>
                  </a:txBody>
                  <a:tcPr marL="2533" marR="2533" marT="2533" marB="0" anchor="ctr">
                    <a:lnL>
                      <a:noFill/>
                    </a:lnL>
                    <a:lnR>
                      <a:noFill/>
                    </a:lnR>
                    <a:lnT>
                      <a:noFill/>
                    </a:lnT>
                    <a:lnB>
                      <a:noFill/>
                    </a:lnB>
                    <a:solidFill>
                      <a:srgbClr val="FAB87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0.264</a:t>
                      </a:r>
                    </a:p>
                  </a:txBody>
                  <a:tcPr marL="2533" marR="2533" marT="2533" marB="0" anchor="ctr">
                    <a:lnL>
                      <a:noFill/>
                    </a:lnL>
                    <a:lnR>
                      <a:noFill/>
                    </a:lnR>
                    <a:lnT>
                      <a:noFill/>
                    </a:lnT>
                    <a:lnB>
                      <a:noFill/>
                    </a:lnB>
                    <a:solidFill>
                      <a:srgbClr val="EE7140"/>
                    </a:solidFill>
                  </a:tcPr>
                </a:tc>
                <a:tc>
                  <a:txBody>
                    <a:bodyPr/>
                    <a:lstStyle/>
                    <a:p>
                      <a:pPr algn="ctr" fontAlgn="ctr"/>
                      <a:r>
                        <a:rPr lang="en-US" altLang="zh-TW"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3838713821"/>
                  </a:ext>
                </a:extLst>
              </a:tr>
              <a:tr h="151490">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筆記型電腦</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0.135</a:t>
                      </a:r>
                    </a:p>
                  </a:txBody>
                  <a:tcPr marL="2533" marR="2533" marT="2533" marB="0" anchor="ctr">
                    <a:lnL>
                      <a:noFill/>
                    </a:lnL>
                    <a:lnR>
                      <a:noFill/>
                    </a:lnR>
                    <a:lnT>
                      <a:noFill/>
                    </a:lnT>
                    <a:lnB>
                      <a:noFill/>
                    </a:lnB>
                    <a:solidFill>
                      <a:srgbClr val="F4975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0.277</a:t>
                      </a:r>
                    </a:p>
                  </a:txBody>
                  <a:tcPr marL="2533" marR="2533" marT="2533" marB="0" anchor="ctr">
                    <a:lnL>
                      <a:noFill/>
                    </a:lnL>
                    <a:lnR>
                      <a:noFill/>
                    </a:lnR>
                    <a:lnT>
                      <a:noFill/>
                    </a:lnT>
                    <a:lnB>
                      <a:noFill/>
                    </a:lnB>
                    <a:solidFill>
                      <a:srgbClr val="ED6D3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0.105</a:t>
                      </a:r>
                    </a:p>
                  </a:txBody>
                  <a:tcPr marL="2533" marR="2533" marT="2533" marB="0" anchor="ctr">
                    <a:lnL>
                      <a:noFill/>
                    </a:lnL>
                    <a:lnR>
                      <a:noFill/>
                    </a:lnR>
                    <a:lnT>
                      <a:noFill/>
                    </a:lnT>
                    <a:lnB>
                      <a:noFill/>
                    </a:lnB>
                    <a:solidFill>
                      <a:srgbClr val="F6A06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0.213</a:t>
                      </a:r>
                    </a:p>
                  </a:txBody>
                  <a:tcPr marL="2533" marR="2533" marT="2533" marB="0" anchor="ctr">
                    <a:lnL>
                      <a:noFill/>
                    </a:lnL>
                    <a:lnR>
                      <a:noFill/>
                    </a:lnR>
                    <a:lnT>
                      <a:noFill/>
                    </a:lnT>
                    <a:lnB>
                      <a:noFill/>
                    </a:lnB>
                    <a:solidFill>
                      <a:srgbClr val="F0804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0.042</a:t>
                      </a:r>
                    </a:p>
                  </a:txBody>
                  <a:tcPr marL="2533" marR="2533" marT="2533" marB="0" anchor="ctr">
                    <a:lnL>
                      <a:noFill/>
                    </a:lnL>
                    <a:lnR>
                      <a:noFill/>
                    </a:lnR>
                    <a:lnT>
                      <a:noFill/>
                    </a:lnT>
                    <a:lnB>
                      <a:noFill/>
                    </a:lnB>
                    <a:solidFill>
                      <a:srgbClr val="F9B36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0.148</a:t>
                      </a:r>
                    </a:p>
                  </a:txBody>
                  <a:tcPr marL="2533" marR="2533" marT="2533" marB="0" anchor="ctr">
                    <a:lnL>
                      <a:noFill/>
                    </a:lnL>
                    <a:lnR>
                      <a:noFill/>
                    </a:lnR>
                    <a:lnT>
                      <a:noFill/>
                    </a:lnT>
                    <a:lnB>
                      <a:noFill/>
                    </a:lnB>
                    <a:solidFill>
                      <a:srgbClr val="F4935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0.174</a:t>
                      </a:r>
                    </a:p>
                  </a:txBody>
                  <a:tcPr marL="2533" marR="2533" marT="2533" marB="0" anchor="ctr">
                    <a:lnL>
                      <a:noFill/>
                    </a:lnL>
                    <a:lnR>
                      <a:noFill/>
                    </a:lnR>
                    <a:lnT>
                      <a:noFill/>
                    </a:lnT>
                    <a:lnB>
                      <a:noFill/>
                    </a:lnB>
                    <a:solidFill>
                      <a:srgbClr val="F28C5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0.156</a:t>
                      </a:r>
                    </a:p>
                  </a:txBody>
                  <a:tcPr marL="2533" marR="2533" marT="2533" marB="0" anchor="ctr">
                    <a:lnL>
                      <a:noFill/>
                    </a:lnL>
                    <a:lnR>
                      <a:noFill/>
                    </a:lnR>
                    <a:lnT>
                      <a:noFill/>
                    </a:lnT>
                    <a:lnB>
                      <a:noFill/>
                    </a:lnB>
                    <a:solidFill>
                      <a:srgbClr val="F3915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0.314</a:t>
                      </a:r>
                    </a:p>
                  </a:txBody>
                  <a:tcPr marL="2533" marR="2533" marT="2533" marB="0" anchor="ctr">
                    <a:lnL>
                      <a:noFill/>
                    </a:lnL>
                    <a:lnR>
                      <a:noFill/>
                    </a:lnR>
                    <a:lnT>
                      <a:noFill/>
                    </a:lnT>
                    <a:lnB>
                      <a:noFill/>
                    </a:lnB>
                    <a:solidFill>
                      <a:srgbClr val="EB623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1575324722"/>
                  </a:ext>
                </a:extLst>
              </a:tr>
              <a:tr h="151490">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會員贈品</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-0.157</a:t>
                      </a:r>
                    </a:p>
                  </a:txBody>
                  <a:tcPr marL="2533" marR="2533" marT="2533" marB="0" anchor="ctr">
                    <a:lnL>
                      <a:noFill/>
                    </a:lnL>
                    <a:lnR>
                      <a:noFill/>
                    </a:lnR>
                    <a:lnT>
                      <a:noFill/>
                    </a:lnT>
                    <a:lnB>
                      <a:noFill/>
                    </a:lnB>
                    <a:solidFill>
                      <a:srgbClr val="FDD49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-0.297</a:t>
                      </a:r>
                    </a:p>
                  </a:txBody>
                  <a:tcPr marL="2533" marR="2533" marT="2533" marB="0" anchor="ctr">
                    <a:lnL>
                      <a:noFill/>
                    </a:lnL>
                    <a:lnR>
                      <a:noFill/>
                    </a:lnR>
                    <a:lnT>
                      <a:noFill/>
                    </a:lnT>
                    <a:lnB>
                      <a:noFill/>
                    </a:lnB>
                    <a:solidFill>
                      <a:srgbClr val="FEE6B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-0.126</a:t>
                      </a:r>
                    </a:p>
                  </a:txBody>
                  <a:tcPr marL="2533" marR="2533" marT="2533" marB="0" anchor="ctr">
                    <a:lnL>
                      <a:noFill/>
                    </a:lnL>
                    <a:lnR>
                      <a:noFill/>
                    </a:lnR>
                    <a:lnT>
                      <a:noFill/>
                    </a:lnT>
                    <a:lnB>
                      <a:noFill/>
                    </a:lnB>
                    <a:solidFill>
                      <a:srgbClr val="FDD09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-0.389</a:t>
                      </a:r>
                    </a:p>
                  </a:txBody>
                  <a:tcPr marL="2533" marR="2533" marT="2533" marB="0" anchor="ctr">
                    <a:lnL>
                      <a:noFill/>
                    </a:lnL>
                    <a:lnR>
                      <a:noFill/>
                    </a:lnR>
                    <a:lnT>
                      <a:noFill/>
                    </a:lnT>
                    <a:lnB>
                      <a:noFill/>
                    </a:lnB>
                    <a:solidFill>
                      <a:srgbClr val="FFF2C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-0.141</a:t>
                      </a:r>
                    </a:p>
                  </a:txBody>
                  <a:tcPr marL="2533" marR="2533" marT="2533" marB="0" anchor="ctr">
                    <a:lnL>
                      <a:noFill/>
                    </a:lnL>
                    <a:lnR>
                      <a:noFill/>
                    </a:lnR>
                    <a:lnT>
                      <a:noFill/>
                    </a:lnT>
                    <a:lnB>
                      <a:noFill/>
                    </a:lnB>
                    <a:solidFill>
                      <a:srgbClr val="FDD29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-0.230</a:t>
                      </a:r>
                    </a:p>
                  </a:txBody>
                  <a:tcPr marL="2533" marR="2533" marT="2533" marB="0" anchor="ctr">
                    <a:lnL>
                      <a:noFill/>
                    </a:lnL>
                    <a:lnR>
                      <a:noFill/>
                    </a:lnR>
                    <a:lnT>
                      <a:noFill/>
                    </a:lnT>
                    <a:lnB>
                      <a:noFill/>
                    </a:lnB>
                    <a:solidFill>
                      <a:srgbClr val="FEDDA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0.137</a:t>
                      </a:r>
                    </a:p>
                  </a:txBody>
                  <a:tcPr marL="2533" marR="2533" marT="2533" marB="0" anchor="ctr">
                    <a:lnL>
                      <a:noFill/>
                    </a:lnL>
                    <a:lnR>
                      <a:noFill/>
                    </a:lnR>
                    <a:lnT>
                      <a:noFill/>
                    </a:lnT>
                    <a:lnB>
                      <a:noFill/>
                    </a:lnB>
                    <a:solidFill>
                      <a:srgbClr val="F4975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-0.296</a:t>
                      </a:r>
                    </a:p>
                  </a:txBody>
                  <a:tcPr marL="2533" marR="2533" marT="2533" marB="0" anchor="ctr">
                    <a:lnL>
                      <a:noFill/>
                    </a:lnL>
                    <a:lnR>
                      <a:noFill/>
                    </a:lnR>
                    <a:lnT>
                      <a:noFill/>
                    </a:lnT>
                    <a:lnB>
                      <a:noFill/>
                    </a:lnB>
                    <a:solidFill>
                      <a:srgbClr val="FEE6B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-0.242</a:t>
                      </a:r>
                    </a:p>
                  </a:txBody>
                  <a:tcPr marL="2533" marR="2533" marT="2533" marB="0" anchor="ctr">
                    <a:lnL>
                      <a:noFill/>
                    </a:lnL>
                    <a:lnR>
                      <a:noFill/>
                    </a:lnR>
                    <a:lnT>
                      <a:noFill/>
                    </a:lnT>
                    <a:lnB>
                      <a:noFill/>
                    </a:lnB>
                    <a:solidFill>
                      <a:srgbClr val="FEDFA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-0.174</a:t>
                      </a:r>
                    </a:p>
                  </a:txBody>
                  <a:tcPr marL="2533" marR="2533" marT="2533" marB="0" anchor="ctr">
                    <a:lnL>
                      <a:noFill/>
                    </a:lnL>
                    <a:lnR>
                      <a:noFill/>
                    </a:lnR>
                    <a:lnT>
                      <a:noFill/>
                    </a:lnT>
                    <a:lnB>
                      <a:noFill/>
                    </a:lnB>
                    <a:solidFill>
                      <a:srgbClr val="FDD69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1303304760"/>
                  </a:ext>
                </a:extLst>
              </a:tr>
              <a:tr h="151490">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會員補卡</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-0.148</a:t>
                      </a:r>
                    </a:p>
                  </a:txBody>
                  <a:tcPr marL="2533" marR="2533" marT="2533" marB="0" anchor="ctr">
                    <a:lnL>
                      <a:noFill/>
                    </a:lnL>
                    <a:lnR>
                      <a:noFill/>
                    </a:lnR>
                    <a:lnT>
                      <a:noFill/>
                    </a:lnT>
                    <a:lnB>
                      <a:noFill/>
                    </a:lnB>
                    <a:solidFill>
                      <a:srgbClr val="FDD39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-0.286</a:t>
                      </a:r>
                    </a:p>
                  </a:txBody>
                  <a:tcPr marL="2533" marR="2533" marT="2533" marB="0" anchor="ctr">
                    <a:lnL>
                      <a:noFill/>
                    </a:lnL>
                    <a:lnR>
                      <a:noFill/>
                    </a:lnR>
                    <a:lnT>
                      <a:noFill/>
                    </a:lnT>
                    <a:lnB>
                      <a:noFill/>
                    </a:lnB>
                    <a:solidFill>
                      <a:srgbClr val="FEE5B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-0.116</a:t>
                      </a:r>
                    </a:p>
                  </a:txBody>
                  <a:tcPr marL="2533" marR="2533" marT="2533" marB="0" anchor="ctr">
                    <a:lnL>
                      <a:noFill/>
                    </a:lnL>
                    <a:lnR>
                      <a:noFill/>
                    </a:lnR>
                    <a:lnT>
                      <a:noFill/>
                    </a:lnT>
                    <a:lnB>
                      <a:noFill/>
                    </a:lnB>
                    <a:solidFill>
                      <a:srgbClr val="FDCF9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-0.395</a:t>
                      </a:r>
                    </a:p>
                  </a:txBody>
                  <a:tcPr marL="2533" marR="2533" marT="2533" marB="0" anchor="ctr">
                    <a:lnL>
                      <a:noFill/>
                    </a:lnL>
                    <a:lnR>
                      <a:noFill/>
                    </a:lnR>
                    <a:lnT>
                      <a:noFill/>
                    </a:lnT>
                    <a:lnB>
                      <a:noFill/>
                    </a:lnB>
                    <a:solidFill>
                      <a:srgbClr val="FFF3C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-0.116</a:t>
                      </a:r>
                    </a:p>
                  </a:txBody>
                  <a:tcPr marL="2533" marR="2533" marT="2533" marB="0" anchor="ctr">
                    <a:lnL>
                      <a:noFill/>
                    </a:lnL>
                    <a:lnR>
                      <a:noFill/>
                    </a:lnR>
                    <a:lnT>
                      <a:noFill/>
                    </a:lnT>
                    <a:lnB>
                      <a:noFill/>
                    </a:lnB>
                    <a:solidFill>
                      <a:srgbClr val="FDCF9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-0.281</a:t>
                      </a:r>
                    </a:p>
                  </a:txBody>
                  <a:tcPr marL="2533" marR="2533" marT="2533" marB="0" anchor="ctr">
                    <a:lnL>
                      <a:noFill/>
                    </a:lnL>
                    <a:lnR>
                      <a:noFill/>
                    </a:lnR>
                    <a:lnT>
                      <a:noFill/>
                    </a:lnT>
                    <a:lnB>
                      <a:noFill/>
                    </a:lnB>
                    <a:solidFill>
                      <a:srgbClr val="FEE4B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0.144</a:t>
                      </a:r>
                    </a:p>
                  </a:txBody>
                  <a:tcPr marL="2533" marR="2533" marT="2533" marB="0" anchor="ctr">
                    <a:lnL>
                      <a:noFill/>
                    </a:lnL>
                    <a:lnR>
                      <a:noFill/>
                    </a:lnR>
                    <a:lnT>
                      <a:noFill/>
                    </a:lnT>
                    <a:lnB>
                      <a:noFill/>
                    </a:lnB>
                    <a:solidFill>
                      <a:srgbClr val="F4955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-0.295</a:t>
                      </a:r>
                    </a:p>
                  </a:txBody>
                  <a:tcPr marL="2533" marR="2533" marT="2533" marB="0" anchor="ctr">
                    <a:lnL>
                      <a:noFill/>
                    </a:lnL>
                    <a:lnR>
                      <a:noFill/>
                    </a:lnR>
                    <a:lnT>
                      <a:noFill/>
                    </a:lnT>
                    <a:lnB>
                      <a:noFill/>
                    </a:lnB>
                    <a:solidFill>
                      <a:srgbClr val="FEE6B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-0.246</a:t>
                      </a:r>
                    </a:p>
                  </a:txBody>
                  <a:tcPr marL="2533" marR="2533" marT="2533" marB="0" anchor="ctr">
                    <a:lnL>
                      <a:noFill/>
                    </a:lnL>
                    <a:lnR>
                      <a:noFill/>
                    </a:lnR>
                    <a:lnT>
                      <a:noFill/>
                    </a:lnT>
                    <a:lnB>
                      <a:noFill/>
                    </a:lnB>
                    <a:solidFill>
                      <a:srgbClr val="FEDFA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-0.196</a:t>
                      </a:r>
                    </a:p>
                  </a:txBody>
                  <a:tcPr marL="2533" marR="2533" marT="2533" marB="0" anchor="ctr">
                    <a:lnL>
                      <a:noFill/>
                    </a:lnL>
                    <a:lnR>
                      <a:noFill/>
                    </a:lnR>
                    <a:lnT>
                      <a:noFill/>
                    </a:lnT>
                    <a:lnB>
                      <a:noFill/>
                    </a:lnB>
                    <a:solidFill>
                      <a:srgbClr val="FDD9A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0.885</a:t>
                      </a:r>
                    </a:p>
                  </a:txBody>
                  <a:tcPr marL="2533" marR="2533" marT="2533" marB="0" anchor="ctr">
                    <a:lnL>
                      <a:noFill/>
                    </a:lnL>
                    <a:lnR>
                      <a:noFill/>
                    </a:lnR>
                    <a:lnT>
                      <a:noFill/>
                    </a:lnT>
                    <a:lnB>
                      <a:noFill/>
                    </a:lnB>
                    <a:solidFill>
                      <a:srgbClr val="E6482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1890077475"/>
                  </a:ext>
                </a:extLst>
              </a:tr>
              <a:tr h="151490">
                <a:tc>
                  <a:txBody>
                    <a:bodyPr/>
                    <a:lstStyle/>
                    <a:p>
                      <a:pPr algn="ctr" fontAlgn="ctr"/>
                      <a:r>
                        <a:rPr lang="en"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CD</a:t>
                      </a: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燒錄片</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0.161</a:t>
                      </a:r>
                    </a:p>
                  </a:txBody>
                  <a:tcPr marL="2533" marR="2533" marT="2533" marB="0" anchor="ctr">
                    <a:lnL>
                      <a:noFill/>
                    </a:lnL>
                    <a:lnR>
                      <a:noFill/>
                    </a:lnR>
                    <a:lnT>
                      <a:noFill/>
                    </a:lnT>
                    <a:lnB>
                      <a:noFill/>
                    </a:lnB>
                    <a:solidFill>
                      <a:srgbClr val="F3905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0.463</a:t>
                      </a:r>
                    </a:p>
                  </a:txBody>
                  <a:tcPr marL="2533" marR="2533" marT="2533" marB="0" anchor="ctr">
                    <a:lnL>
                      <a:noFill/>
                    </a:lnL>
                    <a:lnR>
                      <a:noFill/>
                    </a:lnR>
                    <a:lnT>
                      <a:noFill/>
                    </a:lnT>
                    <a:lnB>
                      <a:noFill/>
                    </a:lnB>
                    <a:solidFill>
                      <a:srgbClr val="E6482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0.081</a:t>
                      </a:r>
                    </a:p>
                  </a:txBody>
                  <a:tcPr marL="2533" marR="2533" marT="2533" marB="0" anchor="ctr">
                    <a:lnL>
                      <a:noFill/>
                    </a:lnL>
                    <a:lnR>
                      <a:noFill/>
                    </a:lnR>
                    <a:lnT>
                      <a:noFill/>
                    </a:lnT>
                    <a:lnB>
                      <a:noFill/>
                    </a:lnB>
                    <a:solidFill>
                      <a:srgbClr val="F7A76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0.326</a:t>
                      </a:r>
                    </a:p>
                  </a:txBody>
                  <a:tcPr marL="2533" marR="2533" marT="2533" marB="0" anchor="ctr">
                    <a:lnL>
                      <a:noFill/>
                    </a:lnL>
                    <a:lnR>
                      <a:noFill/>
                    </a:lnR>
                    <a:lnT>
                      <a:noFill/>
                    </a:lnT>
                    <a:lnB>
                      <a:noFill/>
                    </a:lnB>
                    <a:solidFill>
                      <a:srgbClr val="EA5F3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0.207</a:t>
                      </a:r>
                    </a:p>
                  </a:txBody>
                  <a:tcPr marL="2533" marR="2533" marT="2533" marB="0" anchor="ctr">
                    <a:lnL>
                      <a:noFill/>
                    </a:lnL>
                    <a:lnR>
                      <a:noFill/>
                    </a:lnR>
                    <a:lnT>
                      <a:noFill/>
                    </a:lnT>
                    <a:lnB>
                      <a:noFill/>
                    </a:lnB>
                    <a:solidFill>
                      <a:srgbClr val="F1824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0.369</a:t>
                      </a:r>
                    </a:p>
                  </a:txBody>
                  <a:tcPr marL="2533" marR="2533" marT="2533" marB="0" anchor="ctr">
                    <a:lnL>
                      <a:noFill/>
                    </a:lnL>
                    <a:lnR>
                      <a:noFill/>
                    </a:lnR>
                    <a:lnT>
                      <a:noFill/>
                    </a:lnT>
                    <a:lnB>
                      <a:noFill/>
                    </a:lnB>
                    <a:solidFill>
                      <a:srgbClr val="E8522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0.058</a:t>
                      </a:r>
                    </a:p>
                  </a:txBody>
                  <a:tcPr marL="2533" marR="2533" marT="2533" marB="0" anchor="ctr">
                    <a:lnL>
                      <a:noFill/>
                    </a:lnL>
                    <a:lnR>
                      <a:noFill/>
                    </a:lnR>
                    <a:lnT>
                      <a:noFill/>
                    </a:lnT>
                    <a:lnB>
                      <a:noFill/>
                    </a:lnB>
                    <a:solidFill>
                      <a:srgbClr val="F8AE6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0.186</a:t>
                      </a:r>
                    </a:p>
                  </a:txBody>
                  <a:tcPr marL="2533" marR="2533" marT="2533" marB="0" anchor="ctr">
                    <a:lnL>
                      <a:noFill/>
                    </a:lnL>
                    <a:lnR>
                      <a:noFill/>
                    </a:lnR>
                    <a:lnT>
                      <a:noFill/>
                    </a:lnT>
                    <a:lnB>
                      <a:noFill/>
                    </a:lnB>
                    <a:solidFill>
                      <a:srgbClr val="F2885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0.255</a:t>
                      </a:r>
                    </a:p>
                  </a:txBody>
                  <a:tcPr marL="2533" marR="2533" marT="2533" marB="0" anchor="ctr">
                    <a:lnL>
                      <a:noFill/>
                    </a:lnL>
                    <a:lnR>
                      <a:noFill/>
                    </a:lnR>
                    <a:lnT>
                      <a:noFill/>
                    </a:lnT>
                    <a:lnB>
                      <a:noFill/>
                    </a:lnB>
                    <a:solidFill>
                      <a:srgbClr val="EE744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0.150</a:t>
                      </a:r>
                    </a:p>
                  </a:txBody>
                  <a:tcPr marL="2533" marR="2533" marT="2533" marB="0" anchor="ctr">
                    <a:lnL>
                      <a:noFill/>
                    </a:lnL>
                    <a:lnR>
                      <a:noFill/>
                    </a:lnR>
                    <a:lnT>
                      <a:noFill/>
                    </a:lnT>
                    <a:lnB>
                      <a:noFill/>
                    </a:lnB>
                    <a:solidFill>
                      <a:srgbClr val="F4935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-0.283</a:t>
                      </a:r>
                    </a:p>
                  </a:txBody>
                  <a:tcPr marL="2533" marR="2533" marT="2533" marB="0" anchor="ctr">
                    <a:lnL>
                      <a:noFill/>
                    </a:lnL>
                    <a:lnR>
                      <a:noFill/>
                    </a:lnR>
                    <a:lnT>
                      <a:noFill/>
                    </a:lnT>
                    <a:lnB>
                      <a:noFill/>
                    </a:lnB>
                    <a:solidFill>
                      <a:srgbClr val="FEE4B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-0.303</a:t>
                      </a:r>
                    </a:p>
                  </a:txBody>
                  <a:tcPr marL="2533" marR="2533" marT="2533" marB="0" anchor="ctr">
                    <a:lnL>
                      <a:noFill/>
                    </a:lnL>
                    <a:lnR>
                      <a:noFill/>
                    </a:lnR>
                    <a:lnT>
                      <a:noFill/>
                    </a:lnT>
                    <a:lnB>
                      <a:noFill/>
                    </a:lnB>
                    <a:solidFill>
                      <a:srgbClr val="FFE7B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405614613"/>
                  </a:ext>
                </a:extLst>
              </a:tr>
              <a:tr h="151490">
                <a:tc>
                  <a:txBody>
                    <a:bodyPr/>
                    <a:lstStyle/>
                    <a:p>
                      <a:pPr algn="ctr" fontAlgn="ctr"/>
                      <a:r>
                        <a:rPr lang="en"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DVD </a:t>
                      </a: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燒錄器</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0.165</a:t>
                      </a:r>
                    </a:p>
                  </a:txBody>
                  <a:tcPr marL="2533" marR="2533" marT="2533" marB="0" anchor="ctr">
                    <a:lnL>
                      <a:noFill/>
                    </a:lnL>
                    <a:lnR>
                      <a:noFill/>
                    </a:lnR>
                    <a:lnT>
                      <a:noFill/>
                    </a:lnT>
                    <a:lnB>
                      <a:noFill/>
                    </a:lnB>
                    <a:solidFill>
                      <a:srgbClr val="F38E5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0.357</a:t>
                      </a:r>
                    </a:p>
                  </a:txBody>
                  <a:tcPr marL="2533" marR="2533" marT="2533" marB="0" anchor="ctr">
                    <a:lnL>
                      <a:noFill/>
                    </a:lnL>
                    <a:lnR>
                      <a:noFill/>
                    </a:lnR>
                    <a:lnT>
                      <a:noFill/>
                    </a:lnT>
                    <a:lnB>
                      <a:noFill/>
                    </a:lnB>
                    <a:solidFill>
                      <a:srgbClr val="E9552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0.173</a:t>
                      </a:r>
                    </a:p>
                  </a:txBody>
                  <a:tcPr marL="2533" marR="2533" marT="2533" marB="0" anchor="ctr">
                    <a:lnL>
                      <a:noFill/>
                    </a:lnL>
                    <a:lnR>
                      <a:noFill/>
                    </a:lnR>
                    <a:lnT>
                      <a:noFill/>
                    </a:lnT>
                    <a:lnB>
                      <a:noFill/>
                    </a:lnB>
                    <a:solidFill>
                      <a:srgbClr val="F28C5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0.284</a:t>
                      </a:r>
                    </a:p>
                  </a:txBody>
                  <a:tcPr marL="2533" marR="2533" marT="2533" marB="0" anchor="ctr">
                    <a:lnL>
                      <a:noFill/>
                    </a:lnL>
                    <a:lnR>
                      <a:noFill/>
                    </a:lnR>
                    <a:lnT>
                      <a:noFill/>
                    </a:lnT>
                    <a:lnB>
                      <a:noFill/>
                    </a:lnB>
                    <a:solidFill>
                      <a:srgbClr val="ED6B3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0.167</a:t>
                      </a:r>
                    </a:p>
                  </a:txBody>
                  <a:tcPr marL="2533" marR="2533" marT="2533" marB="0" anchor="ctr">
                    <a:lnL>
                      <a:noFill/>
                    </a:lnL>
                    <a:lnR>
                      <a:noFill/>
                    </a:lnR>
                    <a:lnT>
                      <a:noFill/>
                    </a:lnT>
                    <a:lnB>
                      <a:noFill/>
                    </a:lnB>
                    <a:solidFill>
                      <a:srgbClr val="F38E5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0.148</a:t>
                      </a:r>
                    </a:p>
                  </a:txBody>
                  <a:tcPr marL="2533" marR="2533" marT="2533" marB="0" anchor="ctr">
                    <a:lnL>
                      <a:noFill/>
                    </a:lnL>
                    <a:lnR>
                      <a:noFill/>
                    </a:lnR>
                    <a:lnT>
                      <a:noFill/>
                    </a:lnT>
                    <a:lnB>
                      <a:noFill/>
                    </a:lnB>
                    <a:solidFill>
                      <a:srgbClr val="F4935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0.094</a:t>
                      </a:r>
                    </a:p>
                  </a:txBody>
                  <a:tcPr marL="2533" marR="2533" marT="2533" marB="0" anchor="ctr">
                    <a:lnL>
                      <a:noFill/>
                    </a:lnL>
                    <a:lnR>
                      <a:noFill/>
                    </a:lnR>
                    <a:lnT>
                      <a:noFill/>
                    </a:lnT>
                    <a:lnB>
                      <a:noFill/>
                    </a:lnB>
                    <a:solidFill>
                      <a:srgbClr val="F7A46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0.223</a:t>
                      </a:r>
                    </a:p>
                  </a:txBody>
                  <a:tcPr marL="2533" marR="2533" marT="2533" marB="0" anchor="ctr">
                    <a:lnL>
                      <a:noFill/>
                    </a:lnL>
                    <a:lnR>
                      <a:noFill/>
                    </a:lnR>
                    <a:lnT>
                      <a:noFill/>
                    </a:lnT>
                    <a:lnB>
                      <a:noFill/>
                    </a:lnB>
                    <a:solidFill>
                      <a:srgbClr val="F07D4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0.221</a:t>
                      </a:r>
                    </a:p>
                  </a:txBody>
                  <a:tcPr marL="2533" marR="2533" marT="2533" marB="0" anchor="ctr">
                    <a:lnL>
                      <a:noFill/>
                    </a:lnL>
                    <a:lnR>
                      <a:noFill/>
                    </a:lnR>
                    <a:lnT>
                      <a:noFill/>
                    </a:lnT>
                    <a:lnB>
                      <a:noFill/>
                    </a:lnB>
                    <a:solidFill>
                      <a:srgbClr val="F07E4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0.135</a:t>
                      </a:r>
                    </a:p>
                  </a:txBody>
                  <a:tcPr marL="2533" marR="2533" marT="2533" marB="0" anchor="ctr">
                    <a:lnL>
                      <a:noFill/>
                    </a:lnL>
                    <a:lnR>
                      <a:noFill/>
                    </a:lnR>
                    <a:lnT>
                      <a:noFill/>
                    </a:lnT>
                    <a:lnB>
                      <a:noFill/>
                    </a:lnB>
                    <a:solidFill>
                      <a:srgbClr val="F4975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-0.184</a:t>
                      </a:r>
                    </a:p>
                  </a:txBody>
                  <a:tcPr marL="2533" marR="2533" marT="2533" marB="0" anchor="ctr">
                    <a:lnL>
                      <a:noFill/>
                    </a:lnL>
                    <a:lnR>
                      <a:noFill/>
                    </a:lnR>
                    <a:lnT>
                      <a:noFill/>
                    </a:lnT>
                    <a:lnB>
                      <a:noFill/>
                    </a:lnB>
                    <a:solidFill>
                      <a:srgbClr val="FDD79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-0.202</a:t>
                      </a:r>
                    </a:p>
                  </a:txBody>
                  <a:tcPr marL="2533" marR="2533" marT="2533" marB="0" anchor="ctr">
                    <a:lnL>
                      <a:noFill/>
                    </a:lnL>
                    <a:lnR>
                      <a:noFill/>
                    </a:lnR>
                    <a:lnT>
                      <a:noFill/>
                    </a:lnT>
                    <a:lnB>
                      <a:noFill/>
                    </a:lnB>
                    <a:solidFill>
                      <a:srgbClr val="FEDAA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0.310</a:t>
                      </a:r>
                    </a:p>
                  </a:txBody>
                  <a:tcPr marL="2533" marR="2533" marT="2533" marB="0" anchor="ctr">
                    <a:lnL>
                      <a:noFill/>
                    </a:lnL>
                    <a:lnR>
                      <a:noFill/>
                    </a:lnR>
                    <a:lnT>
                      <a:noFill/>
                    </a:lnT>
                    <a:lnB>
                      <a:noFill/>
                    </a:lnB>
                    <a:solidFill>
                      <a:srgbClr val="EB633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442925333"/>
                  </a:ext>
                </a:extLst>
              </a:tr>
              <a:tr h="151490">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有線光學鼠</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0.032</a:t>
                      </a:r>
                    </a:p>
                  </a:txBody>
                  <a:tcPr marL="2533" marR="2533" marT="2533" marB="0" anchor="ctr">
                    <a:lnL>
                      <a:noFill/>
                    </a:lnL>
                    <a:lnR>
                      <a:noFill/>
                    </a:lnR>
                    <a:lnT>
                      <a:noFill/>
                    </a:lnT>
                    <a:lnB>
                      <a:noFill/>
                    </a:lnB>
                    <a:solidFill>
                      <a:srgbClr val="FAB67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0.236</a:t>
                      </a:r>
                    </a:p>
                  </a:txBody>
                  <a:tcPr marL="2533" marR="2533" marT="2533" marB="0" anchor="ctr">
                    <a:lnL>
                      <a:noFill/>
                    </a:lnL>
                    <a:lnR>
                      <a:noFill/>
                    </a:lnR>
                    <a:lnT>
                      <a:noFill/>
                    </a:lnT>
                    <a:lnB>
                      <a:noFill/>
                    </a:lnB>
                    <a:solidFill>
                      <a:srgbClr val="EF794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0.168</a:t>
                      </a:r>
                    </a:p>
                  </a:txBody>
                  <a:tcPr marL="2533" marR="2533" marT="2533" marB="0" anchor="ctr">
                    <a:lnL>
                      <a:noFill/>
                    </a:lnL>
                    <a:lnR>
                      <a:noFill/>
                    </a:lnR>
                    <a:lnT>
                      <a:noFill/>
                    </a:lnT>
                    <a:lnB>
                      <a:noFill/>
                    </a:lnB>
                    <a:solidFill>
                      <a:srgbClr val="F38E5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0.311</a:t>
                      </a:r>
                    </a:p>
                  </a:txBody>
                  <a:tcPr marL="2533" marR="2533" marT="2533" marB="0" anchor="ctr">
                    <a:lnL>
                      <a:noFill/>
                    </a:lnL>
                    <a:lnR>
                      <a:noFill/>
                    </a:lnR>
                    <a:lnT>
                      <a:noFill/>
                    </a:lnT>
                    <a:lnB>
                      <a:noFill/>
                    </a:lnB>
                    <a:solidFill>
                      <a:srgbClr val="EB633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0.191</a:t>
                      </a:r>
                    </a:p>
                  </a:txBody>
                  <a:tcPr marL="2533" marR="2533" marT="2533" marB="0" anchor="ctr">
                    <a:lnL>
                      <a:noFill/>
                    </a:lnL>
                    <a:lnR>
                      <a:noFill/>
                    </a:lnR>
                    <a:lnT>
                      <a:noFill/>
                    </a:lnT>
                    <a:lnB>
                      <a:noFill/>
                    </a:lnB>
                    <a:solidFill>
                      <a:srgbClr val="F1874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0.218</a:t>
                      </a:r>
                    </a:p>
                  </a:txBody>
                  <a:tcPr marL="2533" marR="2533" marT="2533" marB="0" anchor="ctr">
                    <a:lnL>
                      <a:noFill/>
                    </a:lnL>
                    <a:lnR>
                      <a:noFill/>
                    </a:lnR>
                    <a:lnT>
                      <a:noFill/>
                    </a:lnT>
                    <a:lnB>
                      <a:noFill/>
                    </a:lnB>
                    <a:solidFill>
                      <a:srgbClr val="F07F4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0.020</a:t>
                      </a:r>
                    </a:p>
                  </a:txBody>
                  <a:tcPr marL="2533" marR="2533" marT="2533" marB="0" anchor="ctr">
                    <a:lnL>
                      <a:noFill/>
                    </a:lnL>
                    <a:lnR>
                      <a:noFill/>
                    </a:lnR>
                    <a:lnT>
                      <a:noFill/>
                    </a:lnT>
                    <a:lnB>
                      <a:noFill/>
                    </a:lnB>
                    <a:solidFill>
                      <a:srgbClr val="FABA7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0.173</a:t>
                      </a:r>
                    </a:p>
                  </a:txBody>
                  <a:tcPr marL="2533" marR="2533" marT="2533" marB="0" anchor="ctr">
                    <a:lnL>
                      <a:noFill/>
                    </a:lnL>
                    <a:lnR>
                      <a:noFill/>
                    </a:lnR>
                    <a:lnT>
                      <a:noFill/>
                    </a:lnT>
                    <a:lnB>
                      <a:noFill/>
                    </a:lnB>
                    <a:solidFill>
                      <a:srgbClr val="F28C5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0.331</a:t>
                      </a:r>
                    </a:p>
                  </a:txBody>
                  <a:tcPr marL="2533" marR="2533" marT="2533" marB="0" anchor="ctr">
                    <a:lnL>
                      <a:noFill/>
                    </a:lnL>
                    <a:lnR>
                      <a:noFill/>
                    </a:lnR>
                    <a:lnT>
                      <a:noFill/>
                    </a:lnT>
                    <a:lnB>
                      <a:noFill/>
                    </a:lnB>
                    <a:solidFill>
                      <a:srgbClr val="EA5D3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0.250</a:t>
                      </a:r>
                    </a:p>
                  </a:txBody>
                  <a:tcPr marL="2533" marR="2533" marT="2533" marB="0" anchor="ctr">
                    <a:lnL>
                      <a:noFill/>
                    </a:lnL>
                    <a:lnR>
                      <a:noFill/>
                    </a:lnR>
                    <a:lnT>
                      <a:noFill/>
                    </a:lnT>
                    <a:lnB>
                      <a:noFill/>
                    </a:lnB>
                    <a:solidFill>
                      <a:srgbClr val="EE754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-0.258</a:t>
                      </a:r>
                    </a:p>
                  </a:txBody>
                  <a:tcPr marL="2533" marR="2533" marT="2533" marB="0" anchor="ctr">
                    <a:lnL>
                      <a:noFill/>
                    </a:lnL>
                    <a:lnR>
                      <a:noFill/>
                    </a:lnR>
                    <a:lnT>
                      <a:noFill/>
                    </a:lnT>
                    <a:lnB>
                      <a:noFill/>
                    </a:lnB>
                    <a:solidFill>
                      <a:srgbClr val="FEE1AE"/>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-0.258</a:t>
                      </a:r>
                    </a:p>
                  </a:txBody>
                  <a:tcPr marL="2533" marR="2533" marT="2533" marB="0" anchor="ctr">
                    <a:lnL>
                      <a:noFill/>
                    </a:lnL>
                    <a:lnR>
                      <a:noFill/>
                    </a:lnR>
                    <a:lnT>
                      <a:noFill/>
                    </a:lnT>
                    <a:lnB>
                      <a:noFill/>
                    </a:lnB>
                    <a:solidFill>
                      <a:srgbClr val="FEE1AE"/>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0.279</a:t>
                      </a:r>
                    </a:p>
                  </a:txBody>
                  <a:tcPr marL="2533" marR="2533" marT="2533" marB="0" anchor="ctr">
                    <a:lnL>
                      <a:noFill/>
                    </a:lnL>
                    <a:lnR>
                      <a:noFill/>
                    </a:lnR>
                    <a:lnT>
                      <a:noFill/>
                    </a:lnT>
                    <a:lnB>
                      <a:noFill/>
                    </a:lnB>
                    <a:solidFill>
                      <a:srgbClr val="ED6D3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0.179</a:t>
                      </a:r>
                    </a:p>
                  </a:txBody>
                  <a:tcPr marL="2533" marR="2533" marT="2533" marB="0" anchor="ctr">
                    <a:lnL>
                      <a:noFill/>
                    </a:lnL>
                    <a:lnR>
                      <a:noFill/>
                    </a:lnR>
                    <a:lnT>
                      <a:noFill/>
                    </a:lnT>
                    <a:lnB>
                      <a:noFill/>
                    </a:lnB>
                    <a:solidFill>
                      <a:srgbClr val="F28A5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2705596239"/>
                  </a:ext>
                </a:extLst>
              </a:tr>
              <a:tr h="151490">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耳機麥克風</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0.210</a:t>
                      </a:r>
                    </a:p>
                  </a:txBody>
                  <a:tcPr marL="2533" marR="2533" marT="2533" marB="0" anchor="ctr">
                    <a:lnL>
                      <a:noFill/>
                    </a:lnL>
                    <a:lnR>
                      <a:noFill/>
                    </a:lnR>
                    <a:lnT>
                      <a:noFill/>
                    </a:lnT>
                    <a:lnB>
                      <a:noFill/>
                    </a:lnB>
                    <a:solidFill>
                      <a:srgbClr val="F0814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0.164</a:t>
                      </a:r>
                    </a:p>
                  </a:txBody>
                  <a:tcPr marL="2533" marR="2533" marT="2533" marB="0" anchor="ctr">
                    <a:lnL>
                      <a:noFill/>
                    </a:lnL>
                    <a:lnR>
                      <a:noFill/>
                    </a:lnR>
                    <a:lnT>
                      <a:noFill/>
                    </a:lnT>
                    <a:lnB>
                      <a:noFill/>
                    </a:lnB>
                    <a:solidFill>
                      <a:srgbClr val="F38F5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0.113</a:t>
                      </a:r>
                    </a:p>
                  </a:txBody>
                  <a:tcPr marL="2533" marR="2533" marT="2533" marB="0" anchor="ctr">
                    <a:lnL>
                      <a:noFill/>
                    </a:lnL>
                    <a:lnR>
                      <a:noFill/>
                    </a:lnR>
                    <a:lnT>
                      <a:noFill/>
                    </a:lnT>
                    <a:lnB>
                      <a:noFill/>
                    </a:lnB>
                    <a:solidFill>
                      <a:srgbClr val="F69E6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0.307</a:t>
                      </a:r>
                    </a:p>
                  </a:txBody>
                  <a:tcPr marL="2533" marR="2533" marT="2533" marB="0" anchor="ctr">
                    <a:lnL>
                      <a:noFill/>
                    </a:lnL>
                    <a:lnR>
                      <a:noFill/>
                    </a:lnR>
                    <a:lnT>
                      <a:noFill/>
                    </a:lnT>
                    <a:lnB>
                      <a:noFill/>
                    </a:lnB>
                    <a:solidFill>
                      <a:srgbClr val="EB643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0.070</a:t>
                      </a:r>
                    </a:p>
                  </a:txBody>
                  <a:tcPr marL="2533" marR="2533" marT="2533" marB="0" anchor="ctr">
                    <a:lnL>
                      <a:noFill/>
                    </a:lnL>
                    <a:lnR>
                      <a:noFill/>
                    </a:lnR>
                    <a:lnT>
                      <a:noFill/>
                    </a:lnT>
                    <a:lnB>
                      <a:noFill/>
                    </a:lnB>
                    <a:solidFill>
                      <a:srgbClr val="F8AB6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0.231</a:t>
                      </a:r>
                    </a:p>
                  </a:txBody>
                  <a:tcPr marL="2533" marR="2533" marT="2533" marB="0" anchor="ctr">
                    <a:lnL>
                      <a:noFill/>
                    </a:lnL>
                    <a:lnR>
                      <a:noFill/>
                    </a:lnR>
                    <a:lnT>
                      <a:noFill/>
                    </a:lnT>
                    <a:lnB>
                      <a:noFill/>
                    </a:lnB>
                    <a:solidFill>
                      <a:srgbClr val="EF7B4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0.013</a:t>
                      </a:r>
                    </a:p>
                  </a:txBody>
                  <a:tcPr marL="2533" marR="2533" marT="2533" marB="0" anchor="ctr">
                    <a:lnL>
                      <a:noFill/>
                    </a:lnL>
                    <a:lnR>
                      <a:noFill/>
                    </a:lnR>
                    <a:lnT>
                      <a:noFill/>
                    </a:lnT>
                    <a:lnB>
                      <a:noFill/>
                    </a:lnB>
                    <a:solidFill>
                      <a:srgbClr val="FBBC7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0.240</a:t>
                      </a:r>
                    </a:p>
                  </a:txBody>
                  <a:tcPr marL="2533" marR="2533" marT="2533" marB="0" anchor="ctr">
                    <a:lnL>
                      <a:noFill/>
                    </a:lnL>
                    <a:lnR>
                      <a:noFill/>
                    </a:lnR>
                    <a:lnT>
                      <a:noFill/>
                    </a:lnT>
                    <a:lnB>
                      <a:noFill/>
                    </a:lnB>
                    <a:solidFill>
                      <a:srgbClr val="EF784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0.180</a:t>
                      </a:r>
                    </a:p>
                  </a:txBody>
                  <a:tcPr marL="2533" marR="2533" marT="2533" marB="0" anchor="ctr">
                    <a:lnL>
                      <a:noFill/>
                    </a:lnL>
                    <a:lnR>
                      <a:noFill/>
                    </a:lnR>
                    <a:lnT>
                      <a:noFill/>
                    </a:lnT>
                    <a:lnB>
                      <a:noFill/>
                    </a:lnB>
                    <a:solidFill>
                      <a:srgbClr val="F28A5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0.230</a:t>
                      </a:r>
                    </a:p>
                  </a:txBody>
                  <a:tcPr marL="2533" marR="2533" marT="2533" marB="0" anchor="ctr">
                    <a:lnL>
                      <a:noFill/>
                    </a:lnL>
                    <a:lnR>
                      <a:noFill/>
                    </a:lnR>
                    <a:lnT>
                      <a:noFill/>
                    </a:lnT>
                    <a:lnB>
                      <a:noFill/>
                    </a:lnB>
                    <a:solidFill>
                      <a:srgbClr val="EF7B4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-0.277</a:t>
                      </a:r>
                    </a:p>
                  </a:txBody>
                  <a:tcPr marL="2533" marR="2533" marT="2533" marB="0" anchor="ctr">
                    <a:lnL>
                      <a:noFill/>
                    </a:lnL>
                    <a:lnR>
                      <a:noFill/>
                    </a:lnR>
                    <a:lnT>
                      <a:noFill/>
                    </a:lnT>
                    <a:lnB>
                      <a:noFill/>
                    </a:lnB>
                    <a:solidFill>
                      <a:srgbClr val="FEE4B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-0.289</a:t>
                      </a:r>
                    </a:p>
                  </a:txBody>
                  <a:tcPr marL="2533" marR="2533" marT="2533" marB="0" anchor="ctr">
                    <a:lnL>
                      <a:noFill/>
                    </a:lnL>
                    <a:lnR>
                      <a:noFill/>
                    </a:lnR>
                    <a:lnT>
                      <a:noFill/>
                    </a:lnT>
                    <a:lnB>
                      <a:noFill/>
                    </a:lnB>
                    <a:solidFill>
                      <a:srgbClr val="FEE5B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0.165</a:t>
                      </a:r>
                    </a:p>
                  </a:txBody>
                  <a:tcPr marL="2533" marR="2533" marT="2533" marB="0" anchor="ctr">
                    <a:lnL>
                      <a:noFill/>
                    </a:lnL>
                    <a:lnR>
                      <a:noFill/>
                    </a:lnR>
                    <a:lnT>
                      <a:noFill/>
                    </a:lnT>
                    <a:lnB>
                      <a:noFill/>
                    </a:lnB>
                    <a:solidFill>
                      <a:srgbClr val="F38E5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0.179</a:t>
                      </a:r>
                    </a:p>
                  </a:txBody>
                  <a:tcPr marL="2533" marR="2533" marT="2533" marB="0" anchor="ctr">
                    <a:lnL>
                      <a:noFill/>
                    </a:lnL>
                    <a:lnR>
                      <a:noFill/>
                    </a:lnR>
                    <a:lnT>
                      <a:noFill/>
                    </a:lnT>
                    <a:lnB>
                      <a:noFill/>
                    </a:lnB>
                    <a:solidFill>
                      <a:srgbClr val="F28A5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0.176</a:t>
                      </a:r>
                    </a:p>
                  </a:txBody>
                  <a:tcPr marL="2533" marR="2533" marT="2533" marB="0" anchor="ctr">
                    <a:lnL>
                      <a:noFill/>
                    </a:lnL>
                    <a:lnR>
                      <a:noFill/>
                    </a:lnR>
                    <a:lnT>
                      <a:noFill/>
                    </a:lnT>
                    <a:lnB>
                      <a:noFill/>
                    </a:lnB>
                    <a:solidFill>
                      <a:srgbClr val="F28B5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311768427"/>
                  </a:ext>
                </a:extLst>
              </a:tr>
              <a:tr h="151490">
                <a:tc>
                  <a:txBody>
                    <a:bodyPr/>
                    <a:lstStyle/>
                    <a:p>
                      <a:pPr algn="ctr" fontAlgn="ctr"/>
                      <a:r>
                        <a:rPr lang="en"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MP3\MP4</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0.167</a:t>
                      </a:r>
                    </a:p>
                  </a:txBody>
                  <a:tcPr marL="2533" marR="2533" marT="2533" marB="0" anchor="ctr">
                    <a:lnL>
                      <a:noFill/>
                    </a:lnL>
                    <a:lnR>
                      <a:noFill/>
                    </a:lnR>
                    <a:lnT>
                      <a:noFill/>
                    </a:lnT>
                    <a:lnB>
                      <a:noFill/>
                    </a:lnB>
                    <a:solidFill>
                      <a:srgbClr val="F38E5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0.268</a:t>
                      </a:r>
                    </a:p>
                  </a:txBody>
                  <a:tcPr marL="2533" marR="2533" marT="2533" marB="0" anchor="ctr">
                    <a:lnL>
                      <a:noFill/>
                    </a:lnL>
                    <a:lnR>
                      <a:noFill/>
                    </a:lnR>
                    <a:lnT>
                      <a:noFill/>
                    </a:lnT>
                    <a:lnB>
                      <a:noFill/>
                    </a:lnB>
                    <a:solidFill>
                      <a:srgbClr val="ED703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0.190</a:t>
                      </a:r>
                    </a:p>
                  </a:txBody>
                  <a:tcPr marL="2533" marR="2533" marT="2533" marB="0" anchor="ctr">
                    <a:lnL>
                      <a:noFill/>
                    </a:lnL>
                    <a:lnR>
                      <a:noFill/>
                    </a:lnR>
                    <a:lnT>
                      <a:noFill/>
                    </a:lnT>
                    <a:lnB>
                      <a:noFill/>
                    </a:lnB>
                    <a:solidFill>
                      <a:srgbClr val="F2875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0.190</a:t>
                      </a:r>
                    </a:p>
                  </a:txBody>
                  <a:tcPr marL="2533" marR="2533" marT="2533" marB="0" anchor="ctr">
                    <a:lnL>
                      <a:noFill/>
                    </a:lnL>
                    <a:lnR>
                      <a:noFill/>
                    </a:lnR>
                    <a:lnT>
                      <a:noFill/>
                    </a:lnT>
                    <a:lnB>
                      <a:noFill/>
                    </a:lnB>
                    <a:solidFill>
                      <a:srgbClr val="F2875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0.199</a:t>
                      </a:r>
                    </a:p>
                  </a:txBody>
                  <a:tcPr marL="2533" marR="2533" marT="2533" marB="0" anchor="ctr">
                    <a:lnL>
                      <a:noFill/>
                    </a:lnL>
                    <a:lnR>
                      <a:noFill/>
                    </a:lnR>
                    <a:lnT>
                      <a:noFill/>
                    </a:lnT>
                    <a:lnB>
                      <a:noFill/>
                    </a:lnB>
                    <a:solidFill>
                      <a:srgbClr val="F1844E"/>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0.371</a:t>
                      </a:r>
                    </a:p>
                  </a:txBody>
                  <a:tcPr marL="2533" marR="2533" marT="2533" marB="0" anchor="ctr">
                    <a:lnL>
                      <a:noFill/>
                    </a:lnL>
                    <a:lnR>
                      <a:noFill/>
                    </a:lnR>
                    <a:lnT>
                      <a:noFill/>
                    </a:lnT>
                    <a:lnB>
                      <a:noFill/>
                    </a:lnB>
                    <a:solidFill>
                      <a:srgbClr val="E8512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0.035</a:t>
                      </a:r>
                    </a:p>
                  </a:txBody>
                  <a:tcPr marL="2533" marR="2533" marT="2533" marB="0" anchor="ctr">
                    <a:lnL>
                      <a:noFill/>
                    </a:lnL>
                    <a:lnR>
                      <a:noFill/>
                    </a:lnR>
                    <a:lnT>
                      <a:noFill/>
                    </a:lnT>
                    <a:lnB>
                      <a:noFill/>
                    </a:lnB>
                    <a:solidFill>
                      <a:srgbClr val="FAB57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0.174</a:t>
                      </a:r>
                    </a:p>
                  </a:txBody>
                  <a:tcPr marL="2533" marR="2533" marT="2533" marB="0" anchor="ctr">
                    <a:lnL>
                      <a:noFill/>
                    </a:lnL>
                    <a:lnR>
                      <a:noFill/>
                    </a:lnR>
                    <a:lnT>
                      <a:noFill/>
                    </a:lnT>
                    <a:lnB>
                      <a:noFill/>
                    </a:lnB>
                    <a:solidFill>
                      <a:srgbClr val="F28C5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0.208</a:t>
                      </a:r>
                    </a:p>
                  </a:txBody>
                  <a:tcPr marL="2533" marR="2533" marT="2533" marB="0" anchor="ctr">
                    <a:lnL>
                      <a:noFill/>
                    </a:lnL>
                    <a:lnR>
                      <a:noFill/>
                    </a:lnR>
                    <a:lnT>
                      <a:noFill/>
                    </a:lnT>
                    <a:lnB>
                      <a:noFill/>
                    </a:lnB>
                    <a:solidFill>
                      <a:srgbClr val="F1824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0.161</a:t>
                      </a:r>
                    </a:p>
                  </a:txBody>
                  <a:tcPr marL="2533" marR="2533" marT="2533" marB="0" anchor="ctr">
                    <a:lnL>
                      <a:noFill/>
                    </a:lnL>
                    <a:lnR>
                      <a:noFill/>
                    </a:lnR>
                    <a:lnT>
                      <a:noFill/>
                    </a:lnT>
                    <a:lnB>
                      <a:noFill/>
                    </a:lnB>
                    <a:solidFill>
                      <a:srgbClr val="F3905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-0.249</a:t>
                      </a:r>
                    </a:p>
                  </a:txBody>
                  <a:tcPr marL="2533" marR="2533" marT="2533" marB="0" anchor="ctr">
                    <a:lnL>
                      <a:noFill/>
                    </a:lnL>
                    <a:lnR>
                      <a:noFill/>
                    </a:lnR>
                    <a:lnT>
                      <a:noFill/>
                    </a:lnT>
                    <a:lnB>
                      <a:noFill/>
                    </a:lnB>
                    <a:solidFill>
                      <a:srgbClr val="FEE0A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-0.234</a:t>
                      </a:r>
                    </a:p>
                  </a:txBody>
                  <a:tcPr marL="2533" marR="2533" marT="2533" marB="0" anchor="ctr">
                    <a:lnL>
                      <a:noFill/>
                    </a:lnL>
                    <a:lnR>
                      <a:noFill/>
                    </a:lnR>
                    <a:lnT>
                      <a:noFill/>
                    </a:lnT>
                    <a:lnB>
                      <a:noFill/>
                    </a:lnB>
                    <a:solidFill>
                      <a:srgbClr val="FEDEA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0.166</a:t>
                      </a:r>
                    </a:p>
                  </a:txBody>
                  <a:tcPr marL="2533" marR="2533" marT="2533" marB="0" anchor="ctr">
                    <a:lnL>
                      <a:noFill/>
                    </a:lnL>
                    <a:lnR>
                      <a:noFill/>
                    </a:lnR>
                    <a:lnT>
                      <a:noFill/>
                    </a:lnT>
                    <a:lnB>
                      <a:noFill/>
                    </a:lnB>
                    <a:solidFill>
                      <a:srgbClr val="F38E5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0.167</a:t>
                      </a:r>
                    </a:p>
                  </a:txBody>
                  <a:tcPr marL="2533" marR="2533" marT="2533" marB="0" anchor="ctr">
                    <a:lnL>
                      <a:noFill/>
                    </a:lnL>
                    <a:lnR>
                      <a:noFill/>
                    </a:lnR>
                    <a:lnT>
                      <a:noFill/>
                    </a:lnT>
                    <a:lnB>
                      <a:noFill/>
                    </a:lnB>
                    <a:solidFill>
                      <a:srgbClr val="F38E5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0.075</a:t>
                      </a:r>
                    </a:p>
                  </a:txBody>
                  <a:tcPr marL="2533" marR="2533" marT="2533" marB="0" anchor="ctr">
                    <a:lnL>
                      <a:noFill/>
                    </a:lnL>
                    <a:lnR>
                      <a:noFill/>
                    </a:lnR>
                    <a:lnT>
                      <a:noFill/>
                    </a:lnT>
                    <a:lnB>
                      <a:noFill/>
                    </a:lnB>
                    <a:solidFill>
                      <a:srgbClr val="F8A96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0.143</a:t>
                      </a:r>
                    </a:p>
                  </a:txBody>
                  <a:tcPr marL="2533" marR="2533" marT="2533" marB="0" anchor="ctr">
                    <a:lnL>
                      <a:noFill/>
                    </a:lnL>
                    <a:lnR>
                      <a:noFill/>
                    </a:lnR>
                    <a:lnT>
                      <a:noFill/>
                    </a:lnT>
                    <a:lnB>
                      <a:noFill/>
                    </a:lnB>
                    <a:solidFill>
                      <a:srgbClr val="F4955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4196756172"/>
                  </a:ext>
                </a:extLst>
              </a:tr>
              <a:tr h="151490">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數位相機</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0.063</a:t>
                      </a:r>
                    </a:p>
                  </a:txBody>
                  <a:tcPr marL="2533" marR="2533" marT="2533" marB="0" anchor="ctr">
                    <a:lnL>
                      <a:noFill/>
                    </a:lnL>
                    <a:lnR>
                      <a:noFill/>
                    </a:lnR>
                    <a:lnT>
                      <a:noFill/>
                    </a:lnT>
                    <a:lnB>
                      <a:noFill/>
                    </a:lnB>
                    <a:solidFill>
                      <a:srgbClr val="F8AD6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0.142</a:t>
                      </a:r>
                    </a:p>
                  </a:txBody>
                  <a:tcPr marL="2533" marR="2533" marT="2533" marB="0" anchor="ctr">
                    <a:lnL>
                      <a:noFill/>
                    </a:lnL>
                    <a:lnR>
                      <a:noFill/>
                    </a:lnR>
                    <a:lnT>
                      <a:noFill/>
                    </a:lnT>
                    <a:lnB>
                      <a:noFill/>
                    </a:lnB>
                    <a:solidFill>
                      <a:srgbClr val="F4955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0.058</a:t>
                      </a:r>
                    </a:p>
                  </a:txBody>
                  <a:tcPr marL="2533" marR="2533" marT="2533" marB="0" anchor="ctr">
                    <a:lnL>
                      <a:noFill/>
                    </a:lnL>
                    <a:lnR>
                      <a:noFill/>
                    </a:lnR>
                    <a:lnT>
                      <a:noFill/>
                    </a:lnT>
                    <a:lnB>
                      <a:noFill/>
                    </a:lnB>
                    <a:solidFill>
                      <a:srgbClr val="F8AE6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0.130</a:t>
                      </a:r>
                    </a:p>
                  </a:txBody>
                  <a:tcPr marL="2533" marR="2533" marT="2533" marB="0" anchor="ctr">
                    <a:lnL>
                      <a:noFill/>
                    </a:lnL>
                    <a:lnR>
                      <a:noFill/>
                    </a:lnR>
                    <a:lnT>
                      <a:noFill/>
                    </a:lnT>
                    <a:lnB>
                      <a:noFill/>
                    </a:lnB>
                    <a:solidFill>
                      <a:srgbClr val="F5995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0.117</a:t>
                      </a:r>
                    </a:p>
                  </a:txBody>
                  <a:tcPr marL="2533" marR="2533" marT="2533" marB="0" anchor="ctr">
                    <a:lnL>
                      <a:noFill/>
                    </a:lnL>
                    <a:lnR>
                      <a:noFill/>
                    </a:lnR>
                    <a:lnT>
                      <a:noFill/>
                    </a:lnT>
                    <a:lnB>
                      <a:noFill/>
                    </a:lnB>
                    <a:solidFill>
                      <a:srgbClr val="F59D5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0.055</a:t>
                      </a:r>
                    </a:p>
                  </a:txBody>
                  <a:tcPr marL="2533" marR="2533" marT="2533" marB="0" anchor="ctr">
                    <a:lnL>
                      <a:noFill/>
                    </a:lnL>
                    <a:lnR>
                      <a:noFill/>
                    </a:lnR>
                    <a:lnT>
                      <a:noFill/>
                    </a:lnT>
                    <a:lnB>
                      <a:noFill/>
                    </a:lnB>
                    <a:solidFill>
                      <a:srgbClr val="F9AF6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0.165</a:t>
                      </a:r>
                    </a:p>
                  </a:txBody>
                  <a:tcPr marL="2533" marR="2533" marT="2533" marB="0" anchor="ctr">
                    <a:lnL>
                      <a:noFill/>
                    </a:lnL>
                    <a:lnR>
                      <a:noFill/>
                    </a:lnR>
                    <a:lnT>
                      <a:noFill/>
                    </a:lnT>
                    <a:lnB>
                      <a:noFill/>
                    </a:lnB>
                    <a:solidFill>
                      <a:srgbClr val="F38F5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0.198</a:t>
                      </a:r>
                    </a:p>
                  </a:txBody>
                  <a:tcPr marL="2533" marR="2533" marT="2533" marB="0" anchor="ctr">
                    <a:lnL>
                      <a:noFill/>
                    </a:lnL>
                    <a:lnR>
                      <a:noFill/>
                    </a:lnR>
                    <a:lnT>
                      <a:noFill/>
                    </a:lnT>
                    <a:lnB>
                      <a:noFill/>
                    </a:lnB>
                    <a:solidFill>
                      <a:srgbClr val="F1854E"/>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0.203</a:t>
                      </a:r>
                    </a:p>
                  </a:txBody>
                  <a:tcPr marL="2533" marR="2533" marT="2533" marB="0" anchor="ctr">
                    <a:lnL>
                      <a:noFill/>
                    </a:lnL>
                    <a:lnR>
                      <a:noFill/>
                    </a:lnR>
                    <a:lnT>
                      <a:noFill/>
                    </a:lnT>
                    <a:lnB>
                      <a:noFill/>
                    </a:lnB>
                    <a:solidFill>
                      <a:srgbClr val="F1834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0.143</a:t>
                      </a:r>
                    </a:p>
                  </a:txBody>
                  <a:tcPr marL="2533" marR="2533" marT="2533" marB="0" anchor="ctr">
                    <a:lnL>
                      <a:noFill/>
                    </a:lnL>
                    <a:lnR>
                      <a:noFill/>
                    </a:lnR>
                    <a:lnT>
                      <a:noFill/>
                    </a:lnT>
                    <a:lnB>
                      <a:noFill/>
                    </a:lnB>
                    <a:solidFill>
                      <a:srgbClr val="F4955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-0.201</a:t>
                      </a:r>
                    </a:p>
                  </a:txBody>
                  <a:tcPr marL="2533" marR="2533" marT="2533" marB="0" anchor="ctr">
                    <a:lnL>
                      <a:noFill/>
                    </a:lnL>
                    <a:lnR>
                      <a:noFill/>
                    </a:lnR>
                    <a:lnT>
                      <a:noFill/>
                    </a:lnT>
                    <a:lnB>
                      <a:noFill/>
                    </a:lnB>
                    <a:solidFill>
                      <a:srgbClr val="FEDAA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-0.190</a:t>
                      </a:r>
                    </a:p>
                  </a:txBody>
                  <a:tcPr marL="2533" marR="2533" marT="2533" marB="0" anchor="ctr">
                    <a:lnL>
                      <a:noFill/>
                    </a:lnL>
                    <a:lnR>
                      <a:noFill/>
                    </a:lnR>
                    <a:lnT>
                      <a:noFill/>
                    </a:lnT>
                    <a:lnB>
                      <a:noFill/>
                    </a:lnB>
                    <a:solidFill>
                      <a:srgbClr val="FDD8A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0.172</a:t>
                      </a:r>
                    </a:p>
                  </a:txBody>
                  <a:tcPr marL="2533" marR="2533" marT="2533" marB="0" anchor="ctr">
                    <a:lnL>
                      <a:noFill/>
                    </a:lnL>
                    <a:lnR>
                      <a:noFill/>
                    </a:lnR>
                    <a:lnT>
                      <a:noFill/>
                    </a:lnT>
                    <a:lnB>
                      <a:noFill/>
                    </a:lnB>
                    <a:solidFill>
                      <a:srgbClr val="F28C5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0.357</a:t>
                      </a:r>
                    </a:p>
                  </a:txBody>
                  <a:tcPr marL="2533" marR="2533" marT="2533" marB="0" anchor="ctr">
                    <a:lnL>
                      <a:noFill/>
                    </a:lnL>
                    <a:lnR>
                      <a:noFill/>
                    </a:lnR>
                    <a:lnT>
                      <a:noFill/>
                    </a:lnT>
                    <a:lnB>
                      <a:noFill/>
                    </a:lnB>
                    <a:solidFill>
                      <a:srgbClr val="E9552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0.190</a:t>
                      </a:r>
                    </a:p>
                  </a:txBody>
                  <a:tcPr marL="2533" marR="2533" marT="2533" marB="0" anchor="ctr">
                    <a:lnL>
                      <a:noFill/>
                    </a:lnL>
                    <a:lnR>
                      <a:noFill/>
                    </a:lnR>
                    <a:lnT>
                      <a:noFill/>
                    </a:lnT>
                    <a:lnB>
                      <a:noFill/>
                    </a:lnB>
                    <a:solidFill>
                      <a:srgbClr val="F2875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0.031</a:t>
                      </a:r>
                    </a:p>
                  </a:txBody>
                  <a:tcPr marL="2533" marR="2533" marT="2533" marB="0" anchor="ctr">
                    <a:lnL>
                      <a:noFill/>
                    </a:lnL>
                    <a:lnR>
                      <a:noFill/>
                    </a:lnR>
                    <a:lnT>
                      <a:noFill/>
                    </a:lnT>
                    <a:lnB>
                      <a:noFill/>
                    </a:lnB>
                    <a:solidFill>
                      <a:srgbClr val="FAB67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0.176</a:t>
                      </a:r>
                    </a:p>
                  </a:txBody>
                  <a:tcPr marL="2533" marR="2533" marT="2533" marB="0" anchor="ctr">
                    <a:lnL>
                      <a:noFill/>
                    </a:lnL>
                    <a:lnR>
                      <a:noFill/>
                    </a:lnR>
                    <a:lnT>
                      <a:noFill/>
                    </a:lnT>
                    <a:lnB>
                      <a:noFill/>
                    </a:lnB>
                    <a:solidFill>
                      <a:srgbClr val="F28B5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3820936745"/>
                  </a:ext>
                </a:extLst>
              </a:tr>
              <a:tr h="151490">
                <a:tc>
                  <a:txBody>
                    <a:bodyPr/>
                    <a:lstStyle/>
                    <a:p>
                      <a:pPr algn="ctr" fontAlgn="ctr"/>
                      <a:r>
                        <a:rPr lang="en"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LCD</a:t>
                      </a: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螢幕</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0.096</a:t>
                      </a:r>
                    </a:p>
                  </a:txBody>
                  <a:tcPr marL="2533" marR="2533" marT="2533" marB="0" anchor="ctr">
                    <a:lnL>
                      <a:noFill/>
                    </a:lnL>
                    <a:lnR>
                      <a:noFill/>
                    </a:lnR>
                    <a:lnT>
                      <a:noFill/>
                    </a:lnT>
                    <a:lnB>
                      <a:noFill/>
                    </a:lnB>
                    <a:solidFill>
                      <a:srgbClr val="F6A36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0.338</a:t>
                      </a:r>
                    </a:p>
                  </a:txBody>
                  <a:tcPr marL="2533" marR="2533" marT="2533" marB="0" anchor="ctr">
                    <a:lnL>
                      <a:noFill/>
                    </a:lnL>
                    <a:lnR>
                      <a:noFill/>
                    </a:lnR>
                    <a:lnT>
                      <a:noFill/>
                    </a:lnT>
                    <a:lnB>
                      <a:noFill/>
                    </a:lnB>
                    <a:solidFill>
                      <a:srgbClr val="EA5B3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0.099</a:t>
                      </a:r>
                    </a:p>
                  </a:txBody>
                  <a:tcPr marL="2533" marR="2533" marT="2533" marB="0" anchor="ctr">
                    <a:lnL>
                      <a:noFill/>
                    </a:lnL>
                    <a:lnR>
                      <a:noFill/>
                    </a:lnR>
                    <a:lnT>
                      <a:noFill/>
                    </a:lnT>
                    <a:lnB>
                      <a:noFill/>
                    </a:lnB>
                    <a:solidFill>
                      <a:srgbClr val="F6A26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0.450</a:t>
                      </a:r>
                    </a:p>
                  </a:txBody>
                  <a:tcPr marL="2533" marR="2533" marT="2533" marB="0" anchor="ctr">
                    <a:lnL>
                      <a:noFill/>
                    </a:lnL>
                    <a:lnR>
                      <a:noFill/>
                    </a:lnR>
                    <a:lnT>
                      <a:noFill/>
                    </a:lnT>
                    <a:lnB>
                      <a:noFill/>
                    </a:lnB>
                    <a:solidFill>
                      <a:srgbClr val="E6482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0.272</a:t>
                      </a:r>
                    </a:p>
                  </a:txBody>
                  <a:tcPr marL="2533" marR="2533" marT="2533" marB="0" anchor="ctr">
                    <a:lnL>
                      <a:noFill/>
                    </a:lnL>
                    <a:lnR>
                      <a:noFill/>
                    </a:lnR>
                    <a:lnT>
                      <a:noFill/>
                    </a:lnT>
                    <a:lnB>
                      <a:noFill/>
                    </a:lnB>
                    <a:solidFill>
                      <a:srgbClr val="ED6F3E"/>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0.143</a:t>
                      </a:r>
                    </a:p>
                  </a:txBody>
                  <a:tcPr marL="2533" marR="2533" marT="2533" marB="0" anchor="ctr">
                    <a:lnL>
                      <a:noFill/>
                    </a:lnL>
                    <a:lnR>
                      <a:noFill/>
                    </a:lnR>
                    <a:lnT>
                      <a:noFill/>
                    </a:lnT>
                    <a:lnB>
                      <a:noFill/>
                    </a:lnB>
                    <a:solidFill>
                      <a:srgbClr val="F4955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-0.122</a:t>
                      </a:r>
                    </a:p>
                  </a:txBody>
                  <a:tcPr marL="2533" marR="2533" marT="2533" marB="0" anchor="ctr">
                    <a:lnL>
                      <a:noFill/>
                    </a:lnL>
                    <a:lnR>
                      <a:noFill/>
                    </a:lnR>
                    <a:lnT>
                      <a:noFill/>
                    </a:lnT>
                    <a:lnB>
                      <a:noFill/>
                    </a:lnB>
                    <a:solidFill>
                      <a:srgbClr val="FDCF9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0.346</a:t>
                      </a:r>
                    </a:p>
                  </a:txBody>
                  <a:tcPr marL="2533" marR="2533" marT="2533" marB="0" anchor="ctr">
                    <a:lnL>
                      <a:noFill/>
                    </a:lnL>
                    <a:lnR>
                      <a:noFill/>
                    </a:lnR>
                    <a:lnT>
                      <a:noFill/>
                    </a:lnT>
                    <a:lnB>
                      <a:noFill/>
                    </a:lnB>
                    <a:solidFill>
                      <a:srgbClr val="E9592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0.199</a:t>
                      </a:r>
                    </a:p>
                  </a:txBody>
                  <a:tcPr marL="2533" marR="2533" marT="2533" marB="0" anchor="ctr">
                    <a:lnL>
                      <a:noFill/>
                    </a:lnL>
                    <a:lnR>
                      <a:noFill/>
                    </a:lnR>
                    <a:lnT>
                      <a:noFill/>
                    </a:lnT>
                    <a:lnB>
                      <a:noFill/>
                    </a:lnB>
                    <a:solidFill>
                      <a:srgbClr val="F1844E"/>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0.144</a:t>
                      </a:r>
                    </a:p>
                  </a:txBody>
                  <a:tcPr marL="2533" marR="2533" marT="2533" marB="0" anchor="ctr">
                    <a:lnL>
                      <a:noFill/>
                    </a:lnL>
                    <a:lnR>
                      <a:noFill/>
                    </a:lnR>
                    <a:lnT>
                      <a:noFill/>
                    </a:lnT>
                    <a:lnB>
                      <a:noFill/>
                    </a:lnB>
                    <a:solidFill>
                      <a:srgbClr val="F4955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-0.292</a:t>
                      </a:r>
                    </a:p>
                  </a:txBody>
                  <a:tcPr marL="2533" marR="2533" marT="2533" marB="0" anchor="ctr">
                    <a:lnL>
                      <a:noFill/>
                    </a:lnL>
                    <a:lnR>
                      <a:noFill/>
                    </a:lnR>
                    <a:lnT>
                      <a:noFill/>
                    </a:lnT>
                    <a:lnB>
                      <a:noFill/>
                    </a:lnB>
                    <a:solidFill>
                      <a:srgbClr val="FEE6B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-0.248</a:t>
                      </a:r>
                    </a:p>
                  </a:txBody>
                  <a:tcPr marL="2533" marR="2533" marT="2533" marB="0" anchor="ctr">
                    <a:lnL>
                      <a:noFill/>
                    </a:lnL>
                    <a:lnR>
                      <a:noFill/>
                    </a:lnR>
                    <a:lnT>
                      <a:noFill/>
                    </a:lnT>
                    <a:lnB>
                      <a:noFill/>
                    </a:lnB>
                    <a:solidFill>
                      <a:srgbClr val="FEE0A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0.287</a:t>
                      </a:r>
                    </a:p>
                  </a:txBody>
                  <a:tcPr marL="2533" marR="2533" marT="2533" marB="0" anchor="ctr">
                    <a:lnL>
                      <a:noFill/>
                    </a:lnL>
                    <a:lnR>
                      <a:noFill/>
                    </a:lnR>
                    <a:lnT>
                      <a:noFill/>
                    </a:lnT>
                    <a:lnB>
                      <a:noFill/>
                    </a:lnB>
                    <a:solidFill>
                      <a:srgbClr val="EC6A3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0.185</a:t>
                      </a:r>
                    </a:p>
                  </a:txBody>
                  <a:tcPr marL="2533" marR="2533" marT="2533" marB="0" anchor="ctr">
                    <a:lnL>
                      <a:noFill/>
                    </a:lnL>
                    <a:lnR>
                      <a:noFill/>
                    </a:lnR>
                    <a:lnT>
                      <a:noFill/>
                    </a:lnT>
                    <a:lnB>
                      <a:noFill/>
                    </a:lnB>
                    <a:solidFill>
                      <a:srgbClr val="F2885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0.223</a:t>
                      </a:r>
                    </a:p>
                  </a:txBody>
                  <a:tcPr marL="2533" marR="2533" marT="2533" marB="0" anchor="ctr">
                    <a:lnL>
                      <a:noFill/>
                    </a:lnL>
                    <a:lnR>
                      <a:noFill/>
                    </a:lnR>
                    <a:lnT>
                      <a:noFill/>
                    </a:lnT>
                    <a:lnB>
                      <a:noFill/>
                    </a:lnB>
                    <a:solidFill>
                      <a:srgbClr val="F07D4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0.234</a:t>
                      </a:r>
                    </a:p>
                  </a:txBody>
                  <a:tcPr marL="2533" marR="2533" marT="2533" marB="0" anchor="ctr">
                    <a:lnL>
                      <a:noFill/>
                    </a:lnL>
                    <a:lnR>
                      <a:noFill/>
                    </a:lnR>
                    <a:lnT>
                      <a:noFill/>
                    </a:lnT>
                    <a:lnB>
                      <a:noFill/>
                    </a:lnB>
                    <a:solidFill>
                      <a:srgbClr val="EF7A4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0.262</a:t>
                      </a:r>
                    </a:p>
                  </a:txBody>
                  <a:tcPr marL="2533" marR="2533" marT="2533" marB="0" anchor="ctr">
                    <a:lnL>
                      <a:noFill/>
                    </a:lnL>
                    <a:lnR>
                      <a:noFill/>
                    </a:lnR>
                    <a:lnT>
                      <a:noFill/>
                    </a:lnT>
                    <a:lnB>
                      <a:noFill/>
                    </a:lnB>
                    <a:solidFill>
                      <a:srgbClr val="EE724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0.166</a:t>
                      </a:r>
                    </a:p>
                  </a:txBody>
                  <a:tcPr marL="2533" marR="2533" marT="2533" marB="0" anchor="ctr">
                    <a:lnL>
                      <a:noFill/>
                    </a:lnL>
                    <a:lnR>
                      <a:noFill/>
                    </a:lnR>
                    <a:lnT>
                      <a:noFill/>
                    </a:lnT>
                    <a:lnB>
                      <a:noFill/>
                    </a:lnB>
                    <a:solidFill>
                      <a:srgbClr val="F38E5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2738859098"/>
                  </a:ext>
                </a:extLst>
              </a:tr>
              <a:tr h="151490">
                <a:tc>
                  <a:txBody>
                    <a:bodyPr/>
                    <a:lstStyle/>
                    <a:p>
                      <a:pPr algn="ctr" fontAlgn="ct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家電維修費</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0.069</a:t>
                      </a:r>
                    </a:p>
                  </a:txBody>
                  <a:tcPr marL="2533" marR="2533" marT="2533" marB="0" anchor="ctr">
                    <a:lnL>
                      <a:noFill/>
                    </a:lnL>
                    <a:lnR>
                      <a:noFill/>
                    </a:lnR>
                    <a:lnT>
                      <a:noFill/>
                    </a:lnT>
                    <a:lnB>
                      <a:noFill/>
                    </a:lnB>
                    <a:solidFill>
                      <a:srgbClr val="F8AB6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0.375</a:t>
                      </a:r>
                    </a:p>
                  </a:txBody>
                  <a:tcPr marL="2533" marR="2533" marT="2533" marB="0" anchor="ctr">
                    <a:lnL>
                      <a:noFill/>
                    </a:lnL>
                    <a:lnR>
                      <a:noFill/>
                    </a:lnR>
                    <a:lnT>
                      <a:noFill/>
                    </a:lnT>
                    <a:lnB>
                      <a:noFill/>
                    </a:lnB>
                    <a:solidFill>
                      <a:srgbClr val="E8502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0.247</a:t>
                      </a:r>
                    </a:p>
                  </a:txBody>
                  <a:tcPr marL="2533" marR="2533" marT="2533" marB="0" anchor="ctr">
                    <a:lnL>
                      <a:noFill/>
                    </a:lnL>
                    <a:lnR>
                      <a:noFill/>
                    </a:lnR>
                    <a:lnT>
                      <a:noFill/>
                    </a:lnT>
                    <a:lnB>
                      <a:noFill/>
                    </a:lnB>
                    <a:solidFill>
                      <a:srgbClr val="EF764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0.119</a:t>
                      </a:r>
                    </a:p>
                  </a:txBody>
                  <a:tcPr marL="2533" marR="2533" marT="2533" marB="0" anchor="ctr">
                    <a:lnL>
                      <a:noFill/>
                    </a:lnL>
                    <a:lnR>
                      <a:noFill/>
                    </a:lnR>
                    <a:lnT>
                      <a:noFill/>
                    </a:lnT>
                    <a:lnB>
                      <a:noFill/>
                    </a:lnB>
                    <a:solidFill>
                      <a:srgbClr val="F59C5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0.098</a:t>
                      </a:r>
                    </a:p>
                  </a:txBody>
                  <a:tcPr marL="2533" marR="2533" marT="2533" marB="0" anchor="ctr">
                    <a:lnL>
                      <a:noFill/>
                    </a:lnL>
                    <a:lnR>
                      <a:noFill/>
                    </a:lnR>
                    <a:lnT>
                      <a:noFill/>
                    </a:lnT>
                    <a:lnB>
                      <a:noFill/>
                    </a:lnB>
                    <a:solidFill>
                      <a:srgbClr val="F6A26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0.068</a:t>
                      </a:r>
                    </a:p>
                  </a:txBody>
                  <a:tcPr marL="2533" marR="2533" marT="2533" marB="0" anchor="ctr">
                    <a:lnL>
                      <a:noFill/>
                    </a:lnL>
                    <a:lnR>
                      <a:noFill/>
                    </a:lnR>
                    <a:lnT>
                      <a:noFill/>
                    </a:lnT>
                    <a:lnB>
                      <a:noFill/>
                    </a:lnB>
                    <a:solidFill>
                      <a:srgbClr val="F8AB6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0.018</a:t>
                      </a:r>
                    </a:p>
                  </a:txBody>
                  <a:tcPr marL="2533" marR="2533" marT="2533" marB="0" anchor="ctr">
                    <a:lnL>
                      <a:noFill/>
                    </a:lnL>
                    <a:lnR>
                      <a:noFill/>
                    </a:lnR>
                    <a:lnT>
                      <a:noFill/>
                    </a:lnT>
                    <a:lnB>
                      <a:noFill/>
                    </a:lnB>
                    <a:solidFill>
                      <a:srgbClr val="FBBA7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0.276</a:t>
                      </a:r>
                    </a:p>
                  </a:txBody>
                  <a:tcPr marL="2533" marR="2533" marT="2533" marB="0" anchor="ctr">
                    <a:lnL>
                      <a:noFill/>
                    </a:lnL>
                    <a:lnR>
                      <a:noFill/>
                    </a:lnR>
                    <a:lnT>
                      <a:noFill/>
                    </a:lnT>
                    <a:lnB>
                      <a:noFill/>
                    </a:lnB>
                    <a:solidFill>
                      <a:srgbClr val="ED6D3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0.129</a:t>
                      </a:r>
                    </a:p>
                  </a:txBody>
                  <a:tcPr marL="2533" marR="2533" marT="2533" marB="0" anchor="ctr">
                    <a:lnL>
                      <a:noFill/>
                    </a:lnL>
                    <a:lnR>
                      <a:noFill/>
                    </a:lnR>
                    <a:lnT>
                      <a:noFill/>
                    </a:lnT>
                    <a:lnB>
                      <a:noFill/>
                    </a:lnB>
                    <a:solidFill>
                      <a:srgbClr val="F5995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0.064</a:t>
                      </a:r>
                    </a:p>
                  </a:txBody>
                  <a:tcPr marL="2533" marR="2533" marT="2533" marB="0" anchor="ctr">
                    <a:lnL>
                      <a:noFill/>
                    </a:lnL>
                    <a:lnR>
                      <a:noFill/>
                    </a:lnR>
                    <a:lnT>
                      <a:noFill/>
                    </a:lnT>
                    <a:lnB>
                      <a:noFill/>
                    </a:lnB>
                    <a:solidFill>
                      <a:srgbClr val="F8AC6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-0.191</a:t>
                      </a:r>
                    </a:p>
                  </a:txBody>
                  <a:tcPr marL="2533" marR="2533" marT="2533" marB="0" anchor="ctr">
                    <a:lnL>
                      <a:noFill/>
                    </a:lnL>
                    <a:lnR>
                      <a:noFill/>
                    </a:lnR>
                    <a:lnT>
                      <a:noFill/>
                    </a:lnT>
                    <a:lnB>
                      <a:noFill/>
                    </a:lnB>
                    <a:solidFill>
                      <a:srgbClr val="FDD8A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-0.184</a:t>
                      </a:r>
                    </a:p>
                  </a:txBody>
                  <a:tcPr marL="2533" marR="2533" marT="2533" marB="0" anchor="ctr">
                    <a:lnL>
                      <a:noFill/>
                    </a:lnL>
                    <a:lnR>
                      <a:noFill/>
                    </a:lnR>
                    <a:lnT>
                      <a:noFill/>
                    </a:lnT>
                    <a:lnB>
                      <a:noFill/>
                    </a:lnB>
                    <a:solidFill>
                      <a:srgbClr val="FDD79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0.191</a:t>
                      </a:r>
                    </a:p>
                  </a:txBody>
                  <a:tcPr marL="2533" marR="2533" marT="2533" marB="0" anchor="ctr">
                    <a:lnL>
                      <a:noFill/>
                    </a:lnL>
                    <a:lnR>
                      <a:noFill/>
                    </a:lnR>
                    <a:lnT>
                      <a:noFill/>
                    </a:lnT>
                    <a:lnB>
                      <a:noFill/>
                    </a:lnB>
                    <a:solidFill>
                      <a:srgbClr val="F1874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0.221</a:t>
                      </a:r>
                    </a:p>
                  </a:txBody>
                  <a:tcPr marL="2533" marR="2533" marT="2533" marB="0" anchor="ctr">
                    <a:lnL>
                      <a:noFill/>
                    </a:lnL>
                    <a:lnR>
                      <a:noFill/>
                    </a:lnR>
                    <a:lnT>
                      <a:noFill/>
                    </a:lnT>
                    <a:lnB>
                      <a:noFill/>
                    </a:lnB>
                    <a:solidFill>
                      <a:srgbClr val="F07E4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0.052</a:t>
                      </a:r>
                    </a:p>
                  </a:txBody>
                  <a:tcPr marL="2533" marR="2533" marT="2533" marB="0" anchor="ctr">
                    <a:lnL>
                      <a:noFill/>
                    </a:lnL>
                    <a:lnR>
                      <a:noFill/>
                    </a:lnR>
                    <a:lnT>
                      <a:noFill/>
                    </a:lnT>
                    <a:lnB>
                      <a:noFill/>
                    </a:lnB>
                    <a:solidFill>
                      <a:srgbClr val="F9B06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0.124</a:t>
                      </a:r>
                    </a:p>
                  </a:txBody>
                  <a:tcPr marL="2533" marR="2533" marT="2533" marB="0" anchor="ctr">
                    <a:lnL>
                      <a:noFill/>
                    </a:lnL>
                    <a:lnR>
                      <a:noFill/>
                    </a:lnR>
                    <a:lnT>
                      <a:noFill/>
                    </a:lnT>
                    <a:lnB>
                      <a:noFill/>
                    </a:lnB>
                    <a:solidFill>
                      <a:srgbClr val="F59B5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0.202</a:t>
                      </a:r>
                    </a:p>
                  </a:txBody>
                  <a:tcPr marL="2533" marR="2533" marT="2533" marB="0" anchor="ctr">
                    <a:lnL>
                      <a:noFill/>
                    </a:lnL>
                    <a:lnR>
                      <a:noFill/>
                    </a:lnR>
                    <a:lnT>
                      <a:noFill/>
                    </a:lnT>
                    <a:lnB>
                      <a:noFill/>
                    </a:lnB>
                    <a:solidFill>
                      <a:srgbClr val="F1844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0.201</a:t>
                      </a:r>
                    </a:p>
                  </a:txBody>
                  <a:tcPr marL="2533" marR="2533" marT="2533" marB="0" anchor="ctr">
                    <a:lnL>
                      <a:noFill/>
                    </a:lnL>
                    <a:lnR>
                      <a:noFill/>
                    </a:lnR>
                    <a:lnT>
                      <a:noFill/>
                    </a:lnT>
                    <a:lnB>
                      <a:noFill/>
                    </a:lnB>
                    <a:solidFill>
                      <a:srgbClr val="F1844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0.158</a:t>
                      </a:r>
                    </a:p>
                  </a:txBody>
                  <a:tcPr marL="2533" marR="2533" marT="2533" marB="0" anchor="ctr">
                    <a:lnL>
                      <a:noFill/>
                    </a:lnL>
                    <a:lnR>
                      <a:noFill/>
                    </a:lnR>
                    <a:lnT>
                      <a:noFill/>
                    </a:lnT>
                    <a:lnB>
                      <a:noFill/>
                    </a:lnB>
                    <a:solidFill>
                      <a:srgbClr val="F3905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278957920"/>
                  </a:ext>
                </a:extLst>
              </a:tr>
              <a:tr h="151490">
                <a:tc>
                  <a:txBody>
                    <a:bodyPr/>
                    <a:lstStyle/>
                    <a:p>
                      <a:pPr algn="ctr" fontAlgn="ctr"/>
                      <a:r>
                        <a:rPr lang="en-US" altLang="zh-TW"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30</a:t>
                      </a: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公升以下微電腦微波爐</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0.135</a:t>
                      </a:r>
                    </a:p>
                  </a:txBody>
                  <a:tcPr marL="2533" marR="2533" marT="2533" marB="0" anchor="ctr">
                    <a:lnL>
                      <a:noFill/>
                    </a:lnL>
                    <a:lnR>
                      <a:noFill/>
                    </a:lnR>
                    <a:lnT>
                      <a:noFill/>
                    </a:lnT>
                    <a:lnB>
                      <a:noFill/>
                    </a:lnB>
                    <a:solidFill>
                      <a:srgbClr val="F4975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0.073</a:t>
                      </a:r>
                    </a:p>
                  </a:txBody>
                  <a:tcPr marL="2533" marR="2533" marT="2533" marB="0" anchor="ctr">
                    <a:lnL>
                      <a:noFill/>
                    </a:lnL>
                    <a:lnR>
                      <a:noFill/>
                    </a:lnR>
                    <a:lnT>
                      <a:noFill/>
                    </a:lnT>
                    <a:lnB>
                      <a:noFill/>
                    </a:lnB>
                    <a:solidFill>
                      <a:srgbClr val="F8AA6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0.132</a:t>
                      </a:r>
                    </a:p>
                  </a:txBody>
                  <a:tcPr marL="2533" marR="2533" marT="2533" marB="0" anchor="ctr">
                    <a:lnL>
                      <a:noFill/>
                    </a:lnL>
                    <a:lnR>
                      <a:noFill/>
                    </a:lnR>
                    <a:lnT>
                      <a:noFill/>
                    </a:lnT>
                    <a:lnB>
                      <a:noFill/>
                    </a:lnB>
                    <a:solidFill>
                      <a:srgbClr val="F5985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0.105</a:t>
                      </a:r>
                    </a:p>
                  </a:txBody>
                  <a:tcPr marL="2533" marR="2533" marT="2533" marB="0" anchor="ctr">
                    <a:lnL>
                      <a:noFill/>
                    </a:lnL>
                    <a:lnR>
                      <a:noFill/>
                    </a:lnR>
                    <a:lnT>
                      <a:noFill/>
                    </a:lnT>
                    <a:lnB>
                      <a:noFill/>
                    </a:lnB>
                    <a:solidFill>
                      <a:srgbClr val="F6A06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-0.052</a:t>
                      </a:r>
                    </a:p>
                  </a:txBody>
                  <a:tcPr marL="2533" marR="2533" marT="2533" marB="0" anchor="ctr">
                    <a:lnL>
                      <a:noFill/>
                    </a:lnL>
                    <a:lnR>
                      <a:noFill/>
                    </a:lnR>
                    <a:lnT>
                      <a:noFill/>
                    </a:lnT>
                    <a:lnB>
                      <a:noFill/>
                    </a:lnB>
                    <a:solidFill>
                      <a:srgbClr val="FCC68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0.160</a:t>
                      </a:r>
                    </a:p>
                  </a:txBody>
                  <a:tcPr marL="2533" marR="2533" marT="2533" marB="0" anchor="ctr">
                    <a:lnL>
                      <a:noFill/>
                    </a:lnL>
                    <a:lnR>
                      <a:noFill/>
                    </a:lnR>
                    <a:lnT>
                      <a:noFill/>
                    </a:lnT>
                    <a:lnB>
                      <a:noFill/>
                    </a:lnB>
                    <a:solidFill>
                      <a:srgbClr val="F3905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-0.041</a:t>
                      </a:r>
                    </a:p>
                  </a:txBody>
                  <a:tcPr marL="2533" marR="2533" marT="2533" marB="0" anchor="ctr">
                    <a:lnL>
                      <a:noFill/>
                    </a:lnL>
                    <a:lnR>
                      <a:noFill/>
                    </a:lnR>
                    <a:lnT>
                      <a:noFill/>
                    </a:lnT>
                    <a:lnB>
                      <a:noFill/>
                    </a:lnB>
                    <a:solidFill>
                      <a:srgbClr val="FCC58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0.099</a:t>
                      </a:r>
                    </a:p>
                  </a:txBody>
                  <a:tcPr marL="2533" marR="2533" marT="2533" marB="0" anchor="ctr">
                    <a:lnL>
                      <a:noFill/>
                    </a:lnL>
                    <a:lnR>
                      <a:noFill/>
                    </a:lnR>
                    <a:lnT>
                      <a:noFill/>
                    </a:lnT>
                    <a:lnB>
                      <a:noFill/>
                    </a:lnB>
                    <a:solidFill>
                      <a:srgbClr val="F6A26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0.033</a:t>
                      </a:r>
                    </a:p>
                  </a:txBody>
                  <a:tcPr marL="2533" marR="2533" marT="2533" marB="0" anchor="ctr">
                    <a:lnL>
                      <a:noFill/>
                    </a:lnL>
                    <a:lnR>
                      <a:noFill/>
                    </a:lnR>
                    <a:lnT>
                      <a:noFill/>
                    </a:lnT>
                    <a:lnB>
                      <a:noFill/>
                    </a:lnB>
                    <a:solidFill>
                      <a:srgbClr val="FAB67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0.127</a:t>
                      </a:r>
                    </a:p>
                  </a:txBody>
                  <a:tcPr marL="2533" marR="2533" marT="2533" marB="0" anchor="ctr">
                    <a:lnL>
                      <a:noFill/>
                    </a:lnL>
                    <a:lnR>
                      <a:noFill/>
                    </a:lnR>
                    <a:lnT>
                      <a:noFill/>
                    </a:lnT>
                    <a:lnB>
                      <a:noFill/>
                    </a:lnB>
                    <a:solidFill>
                      <a:srgbClr val="F59A5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-0.149</a:t>
                      </a:r>
                    </a:p>
                  </a:txBody>
                  <a:tcPr marL="2533" marR="2533" marT="2533" marB="0" anchor="ctr">
                    <a:lnL>
                      <a:noFill/>
                    </a:lnL>
                    <a:lnR>
                      <a:noFill/>
                    </a:lnR>
                    <a:lnT>
                      <a:noFill/>
                    </a:lnT>
                    <a:lnB>
                      <a:noFill/>
                    </a:lnB>
                    <a:solidFill>
                      <a:srgbClr val="FDD39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-0.132</a:t>
                      </a:r>
                    </a:p>
                  </a:txBody>
                  <a:tcPr marL="2533" marR="2533" marT="2533" marB="0" anchor="ctr">
                    <a:lnL>
                      <a:noFill/>
                    </a:lnL>
                    <a:lnR>
                      <a:noFill/>
                    </a:lnR>
                    <a:lnT>
                      <a:noFill/>
                    </a:lnT>
                    <a:lnB>
                      <a:noFill/>
                    </a:lnB>
                    <a:solidFill>
                      <a:srgbClr val="FDD19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0.223</a:t>
                      </a:r>
                    </a:p>
                  </a:txBody>
                  <a:tcPr marL="2533" marR="2533" marT="2533" marB="0" anchor="ctr">
                    <a:lnL>
                      <a:noFill/>
                    </a:lnL>
                    <a:lnR>
                      <a:noFill/>
                    </a:lnR>
                    <a:lnT>
                      <a:noFill/>
                    </a:lnT>
                    <a:lnB>
                      <a:noFill/>
                    </a:lnB>
                    <a:solidFill>
                      <a:srgbClr val="F07D4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0.000</a:t>
                      </a:r>
                    </a:p>
                  </a:txBody>
                  <a:tcPr marL="2533" marR="2533" marT="2533" marB="0" anchor="ctr">
                    <a:lnL>
                      <a:noFill/>
                    </a:lnL>
                    <a:lnR>
                      <a:noFill/>
                    </a:lnR>
                    <a:lnT>
                      <a:noFill/>
                    </a:lnT>
                    <a:lnB>
                      <a:noFill/>
                    </a:lnB>
                    <a:solidFill>
                      <a:srgbClr val="FBBF7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0.133</a:t>
                      </a:r>
                    </a:p>
                  </a:txBody>
                  <a:tcPr marL="2533" marR="2533" marT="2533" marB="0" anchor="ctr">
                    <a:lnL>
                      <a:noFill/>
                    </a:lnL>
                    <a:lnR>
                      <a:noFill/>
                    </a:lnR>
                    <a:lnT>
                      <a:noFill/>
                    </a:lnT>
                    <a:lnB>
                      <a:noFill/>
                    </a:lnB>
                    <a:solidFill>
                      <a:srgbClr val="F5985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0.075</a:t>
                      </a:r>
                    </a:p>
                  </a:txBody>
                  <a:tcPr marL="2533" marR="2533" marT="2533" marB="0" anchor="ctr">
                    <a:lnL>
                      <a:noFill/>
                    </a:lnL>
                    <a:lnR>
                      <a:noFill/>
                    </a:lnR>
                    <a:lnT>
                      <a:noFill/>
                    </a:lnT>
                    <a:lnB>
                      <a:noFill/>
                    </a:lnB>
                    <a:solidFill>
                      <a:srgbClr val="F8A96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0.113</a:t>
                      </a:r>
                    </a:p>
                  </a:txBody>
                  <a:tcPr marL="2533" marR="2533" marT="2533" marB="0" anchor="ctr">
                    <a:lnL>
                      <a:noFill/>
                    </a:lnL>
                    <a:lnR>
                      <a:noFill/>
                    </a:lnR>
                    <a:lnT>
                      <a:noFill/>
                    </a:lnT>
                    <a:lnB>
                      <a:noFill/>
                    </a:lnB>
                    <a:solidFill>
                      <a:srgbClr val="F69E6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-0.013</a:t>
                      </a:r>
                    </a:p>
                  </a:txBody>
                  <a:tcPr marL="2533" marR="2533" marT="2533" marB="0" anchor="ctr">
                    <a:lnL>
                      <a:noFill/>
                    </a:lnL>
                    <a:lnR>
                      <a:noFill/>
                    </a:lnR>
                    <a:lnT>
                      <a:noFill/>
                    </a:lnT>
                    <a:lnB>
                      <a:noFill/>
                    </a:lnB>
                    <a:solidFill>
                      <a:srgbClr val="FCC17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-0.008</a:t>
                      </a:r>
                    </a:p>
                  </a:txBody>
                  <a:tcPr marL="2533" marR="2533" marT="2533" marB="0" anchor="ctr">
                    <a:lnL>
                      <a:noFill/>
                    </a:lnL>
                    <a:lnR>
                      <a:noFill/>
                    </a:lnR>
                    <a:lnT>
                      <a:noFill/>
                    </a:lnT>
                    <a:lnB>
                      <a:noFill/>
                    </a:lnB>
                    <a:solidFill>
                      <a:srgbClr val="FCC17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0.016</a:t>
                      </a:r>
                    </a:p>
                  </a:txBody>
                  <a:tcPr marL="2533" marR="2533" marT="2533" marB="0" anchor="ctr">
                    <a:lnL>
                      <a:noFill/>
                    </a:lnL>
                    <a:lnR>
                      <a:noFill/>
                    </a:lnR>
                    <a:lnT>
                      <a:noFill/>
                    </a:lnT>
                    <a:lnB>
                      <a:noFill/>
                    </a:lnB>
                    <a:solidFill>
                      <a:srgbClr val="FBBB7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3290892004"/>
                  </a:ext>
                </a:extLst>
              </a:tr>
              <a:tr h="151490">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記憶卡</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0.089</a:t>
                      </a:r>
                    </a:p>
                  </a:txBody>
                  <a:tcPr marL="2533" marR="2533" marT="2533" marB="0" anchor="ctr">
                    <a:lnL>
                      <a:noFill/>
                    </a:lnL>
                    <a:lnR>
                      <a:noFill/>
                    </a:lnR>
                    <a:lnT>
                      <a:noFill/>
                    </a:lnT>
                    <a:lnB>
                      <a:noFill/>
                    </a:lnB>
                    <a:solidFill>
                      <a:srgbClr val="F7A56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0.296</a:t>
                      </a:r>
                    </a:p>
                  </a:txBody>
                  <a:tcPr marL="2533" marR="2533" marT="2533" marB="0" anchor="ctr">
                    <a:lnL>
                      <a:noFill/>
                    </a:lnL>
                    <a:lnR>
                      <a:noFill/>
                    </a:lnR>
                    <a:lnT>
                      <a:noFill/>
                    </a:lnT>
                    <a:lnB>
                      <a:noFill/>
                    </a:lnB>
                    <a:solidFill>
                      <a:srgbClr val="EC673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0.102</a:t>
                      </a:r>
                    </a:p>
                  </a:txBody>
                  <a:tcPr marL="2533" marR="2533" marT="2533" marB="0" anchor="ctr">
                    <a:lnL>
                      <a:noFill/>
                    </a:lnL>
                    <a:lnR>
                      <a:noFill/>
                    </a:lnR>
                    <a:lnT>
                      <a:noFill/>
                    </a:lnT>
                    <a:lnB>
                      <a:noFill/>
                    </a:lnB>
                    <a:solidFill>
                      <a:srgbClr val="F6A16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0.166</a:t>
                      </a:r>
                    </a:p>
                  </a:txBody>
                  <a:tcPr marL="2533" marR="2533" marT="2533" marB="0" anchor="ctr">
                    <a:lnL>
                      <a:noFill/>
                    </a:lnL>
                    <a:lnR>
                      <a:noFill/>
                    </a:lnR>
                    <a:lnT>
                      <a:noFill/>
                    </a:lnT>
                    <a:lnB>
                      <a:noFill/>
                    </a:lnB>
                    <a:solidFill>
                      <a:srgbClr val="F38E5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0.146</a:t>
                      </a:r>
                    </a:p>
                  </a:txBody>
                  <a:tcPr marL="2533" marR="2533" marT="2533" marB="0" anchor="ctr">
                    <a:lnL>
                      <a:noFill/>
                    </a:lnL>
                    <a:lnR>
                      <a:noFill/>
                    </a:lnR>
                    <a:lnT>
                      <a:noFill/>
                    </a:lnT>
                    <a:lnB>
                      <a:noFill/>
                    </a:lnB>
                    <a:solidFill>
                      <a:srgbClr val="F4945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0.128</a:t>
                      </a:r>
                    </a:p>
                  </a:txBody>
                  <a:tcPr marL="2533" marR="2533" marT="2533" marB="0" anchor="ctr">
                    <a:lnL>
                      <a:noFill/>
                    </a:lnL>
                    <a:lnR>
                      <a:noFill/>
                    </a:lnR>
                    <a:lnT>
                      <a:noFill/>
                    </a:lnT>
                    <a:lnB>
                      <a:noFill/>
                    </a:lnB>
                    <a:solidFill>
                      <a:srgbClr val="F59A5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0.124</a:t>
                      </a:r>
                    </a:p>
                  </a:txBody>
                  <a:tcPr marL="2533" marR="2533" marT="2533" marB="0" anchor="ctr">
                    <a:lnL>
                      <a:noFill/>
                    </a:lnL>
                    <a:lnR>
                      <a:noFill/>
                    </a:lnR>
                    <a:lnT>
                      <a:noFill/>
                    </a:lnT>
                    <a:lnB>
                      <a:noFill/>
                    </a:lnB>
                    <a:solidFill>
                      <a:srgbClr val="F59B5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0.165</a:t>
                      </a:r>
                    </a:p>
                  </a:txBody>
                  <a:tcPr marL="2533" marR="2533" marT="2533" marB="0" anchor="ctr">
                    <a:lnL>
                      <a:noFill/>
                    </a:lnL>
                    <a:lnR>
                      <a:noFill/>
                    </a:lnR>
                    <a:lnT>
                      <a:noFill/>
                    </a:lnT>
                    <a:lnB>
                      <a:noFill/>
                    </a:lnB>
                    <a:solidFill>
                      <a:srgbClr val="F38F5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0.371</a:t>
                      </a:r>
                    </a:p>
                  </a:txBody>
                  <a:tcPr marL="2533" marR="2533" marT="2533" marB="0" anchor="ctr">
                    <a:lnL>
                      <a:noFill/>
                    </a:lnL>
                    <a:lnR>
                      <a:noFill/>
                    </a:lnR>
                    <a:lnT>
                      <a:noFill/>
                    </a:lnT>
                    <a:lnB>
                      <a:noFill/>
                    </a:lnB>
                    <a:solidFill>
                      <a:srgbClr val="E8512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0.159</a:t>
                      </a:r>
                    </a:p>
                  </a:txBody>
                  <a:tcPr marL="2533" marR="2533" marT="2533" marB="0" anchor="ctr">
                    <a:lnL>
                      <a:noFill/>
                    </a:lnL>
                    <a:lnR>
                      <a:noFill/>
                    </a:lnR>
                    <a:lnT>
                      <a:noFill/>
                    </a:lnT>
                    <a:lnB>
                      <a:noFill/>
                    </a:lnB>
                    <a:solidFill>
                      <a:srgbClr val="F3905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-0.270</a:t>
                      </a:r>
                    </a:p>
                  </a:txBody>
                  <a:tcPr marL="2533" marR="2533" marT="2533" marB="0" anchor="ctr">
                    <a:lnL>
                      <a:noFill/>
                    </a:lnL>
                    <a:lnR>
                      <a:noFill/>
                    </a:lnR>
                    <a:lnT>
                      <a:noFill/>
                    </a:lnT>
                    <a:lnB>
                      <a:noFill/>
                    </a:lnB>
                    <a:solidFill>
                      <a:srgbClr val="FEE3B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-0.277</a:t>
                      </a:r>
                    </a:p>
                  </a:txBody>
                  <a:tcPr marL="2533" marR="2533" marT="2533" marB="0" anchor="ctr">
                    <a:lnL>
                      <a:noFill/>
                    </a:lnL>
                    <a:lnR>
                      <a:noFill/>
                    </a:lnR>
                    <a:lnT>
                      <a:noFill/>
                    </a:lnT>
                    <a:lnB>
                      <a:noFill/>
                    </a:lnB>
                    <a:solidFill>
                      <a:srgbClr val="FEE3B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0.278</a:t>
                      </a:r>
                    </a:p>
                  </a:txBody>
                  <a:tcPr marL="2533" marR="2533" marT="2533" marB="0" anchor="ctr">
                    <a:lnL>
                      <a:noFill/>
                    </a:lnL>
                    <a:lnR>
                      <a:noFill/>
                    </a:lnR>
                    <a:lnT>
                      <a:noFill/>
                    </a:lnT>
                    <a:lnB>
                      <a:noFill/>
                    </a:lnB>
                    <a:solidFill>
                      <a:srgbClr val="ED6D3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0.376</a:t>
                      </a:r>
                    </a:p>
                  </a:txBody>
                  <a:tcPr marL="2533" marR="2533" marT="2533" marB="0" anchor="ctr">
                    <a:lnL>
                      <a:noFill/>
                    </a:lnL>
                    <a:lnR>
                      <a:noFill/>
                    </a:lnR>
                    <a:lnT>
                      <a:noFill/>
                    </a:lnT>
                    <a:lnB>
                      <a:noFill/>
                    </a:lnB>
                    <a:solidFill>
                      <a:srgbClr val="E8502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0.283</a:t>
                      </a:r>
                    </a:p>
                  </a:txBody>
                  <a:tcPr marL="2533" marR="2533" marT="2533" marB="0" anchor="ctr">
                    <a:lnL>
                      <a:noFill/>
                    </a:lnL>
                    <a:lnR>
                      <a:noFill/>
                    </a:lnR>
                    <a:lnT>
                      <a:noFill/>
                    </a:lnT>
                    <a:lnB>
                      <a:noFill/>
                    </a:lnB>
                    <a:solidFill>
                      <a:srgbClr val="ED6B3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0.135</a:t>
                      </a:r>
                    </a:p>
                  </a:txBody>
                  <a:tcPr marL="2533" marR="2533" marT="2533" marB="0" anchor="ctr">
                    <a:lnL>
                      <a:noFill/>
                    </a:lnL>
                    <a:lnR>
                      <a:noFill/>
                    </a:lnR>
                    <a:lnT>
                      <a:noFill/>
                    </a:lnT>
                    <a:lnB>
                      <a:noFill/>
                    </a:lnB>
                    <a:solidFill>
                      <a:srgbClr val="F4975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0.163</a:t>
                      </a:r>
                    </a:p>
                  </a:txBody>
                  <a:tcPr marL="2533" marR="2533" marT="2533" marB="0" anchor="ctr">
                    <a:lnL>
                      <a:noFill/>
                    </a:lnL>
                    <a:lnR>
                      <a:noFill/>
                    </a:lnR>
                    <a:lnT>
                      <a:noFill/>
                    </a:lnT>
                    <a:lnB>
                      <a:noFill/>
                    </a:lnB>
                    <a:solidFill>
                      <a:srgbClr val="F38F5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0.535</a:t>
                      </a:r>
                    </a:p>
                  </a:txBody>
                  <a:tcPr marL="2533" marR="2533" marT="2533" marB="0" anchor="ctr">
                    <a:lnL>
                      <a:noFill/>
                    </a:lnL>
                    <a:lnR>
                      <a:noFill/>
                    </a:lnR>
                    <a:lnT>
                      <a:noFill/>
                    </a:lnT>
                    <a:lnB>
                      <a:noFill/>
                    </a:lnB>
                    <a:solidFill>
                      <a:srgbClr val="E6482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0.152</a:t>
                      </a:r>
                    </a:p>
                  </a:txBody>
                  <a:tcPr marL="2533" marR="2533" marT="2533" marB="0" anchor="ctr">
                    <a:lnL>
                      <a:noFill/>
                    </a:lnL>
                    <a:lnR>
                      <a:noFill/>
                    </a:lnR>
                    <a:lnT>
                      <a:noFill/>
                    </a:lnT>
                    <a:lnB>
                      <a:noFill/>
                    </a:lnB>
                    <a:solidFill>
                      <a:srgbClr val="F4925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0.301</a:t>
                      </a:r>
                    </a:p>
                  </a:txBody>
                  <a:tcPr marL="2533" marR="2533" marT="2533" marB="0" anchor="ctr">
                    <a:lnL>
                      <a:noFill/>
                    </a:lnL>
                    <a:lnR>
                      <a:noFill/>
                    </a:lnR>
                    <a:lnT>
                      <a:noFill/>
                    </a:lnT>
                    <a:lnB>
                      <a:noFill/>
                    </a:lnB>
                    <a:solidFill>
                      <a:srgbClr val="EC663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0.064</a:t>
                      </a:r>
                    </a:p>
                  </a:txBody>
                  <a:tcPr marL="2533" marR="2533" marT="2533" marB="0" anchor="ctr">
                    <a:lnL>
                      <a:noFill/>
                    </a:lnL>
                    <a:lnR>
                      <a:noFill/>
                    </a:lnR>
                    <a:lnT>
                      <a:noFill/>
                    </a:lnT>
                    <a:lnB>
                      <a:noFill/>
                    </a:lnB>
                    <a:solidFill>
                      <a:srgbClr val="F8AC6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4179224895"/>
                  </a:ext>
                </a:extLst>
              </a:tr>
              <a:tr h="151490">
                <a:tc>
                  <a:txBody>
                    <a:bodyPr/>
                    <a:lstStyle/>
                    <a:p>
                      <a:pPr algn="ctr" fontAlgn="ct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鍵盤</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0.071</a:t>
                      </a:r>
                    </a:p>
                  </a:txBody>
                  <a:tcPr marL="2533" marR="2533" marT="2533" marB="0" anchor="ctr">
                    <a:lnL>
                      <a:noFill/>
                    </a:lnL>
                    <a:lnR>
                      <a:noFill/>
                    </a:lnR>
                    <a:lnT>
                      <a:noFill/>
                    </a:lnT>
                    <a:lnB>
                      <a:noFill/>
                    </a:lnB>
                    <a:solidFill>
                      <a:srgbClr val="F8AA6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0.218</a:t>
                      </a:r>
                    </a:p>
                  </a:txBody>
                  <a:tcPr marL="2533" marR="2533" marT="2533" marB="0" anchor="ctr">
                    <a:lnL>
                      <a:noFill/>
                    </a:lnL>
                    <a:lnR>
                      <a:noFill/>
                    </a:lnR>
                    <a:lnT>
                      <a:noFill/>
                    </a:lnT>
                    <a:lnB>
                      <a:noFill/>
                    </a:lnB>
                    <a:solidFill>
                      <a:srgbClr val="F07F4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0.109</a:t>
                      </a:r>
                    </a:p>
                  </a:txBody>
                  <a:tcPr marL="2533" marR="2533" marT="2533" marB="0" anchor="ctr">
                    <a:lnL>
                      <a:noFill/>
                    </a:lnL>
                    <a:lnR>
                      <a:noFill/>
                    </a:lnR>
                    <a:lnT>
                      <a:noFill/>
                    </a:lnT>
                    <a:lnB>
                      <a:noFill/>
                    </a:lnB>
                    <a:solidFill>
                      <a:srgbClr val="F69F6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0.247</a:t>
                      </a:r>
                    </a:p>
                  </a:txBody>
                  <a:tcPr marL="2533" marR="2533" marT="2533" marB="0" anchor="ctr">
                    <a:lnL>
                      <a:noFill/>
                    </a:lnL>
                    <a:lnR>
                      <a:noFill/>
                    </a:lnR>
                    <a:lnT>
                      <a:noFill/>
                    </a:lnT>
                    <a:lnB>
                      <a:noFill/>
                    </a:lnB>
                    <a:solidFill>
                      <a:srgbClr val="EF764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0.120</a:t>
                      </a:r>
                    </a:p>
                  </a:txBody>
                  <a:tcPr marL="2533" marR="2533" marT="2533" marB="0" anchor="ctr">
                    <a:lnL>
                      <a:noFill/>
                    </a:lnL>
                    <a:lnR>
                      <a:noFill/>
                    </a:lnR>
                    <a:lnT>
                      <a:noFill/>
                    </a:lnT>
                    <a:lnB>
                      <a:noFill/>
                    </a:lnB>
                    <a:solidFill>
                      <a:srgbClr val="F59C5E"/>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0.195</a:t>
                      </a:r>
                    </a:p>
                  </a:txBody>
                  <a:tcPr marL="2533" marR="2533" marT="2533" marB="0" anchor="ctr">
                    <a:lnL>
                      <a:noFill/>
                    </a:lnL>
                    <a:lnR>
                      <a:noFill/>
                    </a:lnR>
                    <a:lnT>
                      <a:noFill/>
                    </a:lnT>
                    <a:lnB>
                      <a:noFill/>
                    </a:lnB>
                    <a:solidFill>
                      <a:srgbClr val="F1864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0.035</a:t>
                      </a:r>
                    </a:p>
                  </a:txBody>
                  <a:tcPr marL="2533" marR="2533" marT="2533" marB="0" anchor="ctr">
                    <a:lnL>
                      <a:noFill/>
                    </a:lnL>
                    <a:lnR>
                      <a:noFill/>
                    </a:lnR>
                    <a:lnT>
                      <a:noFill/>
                    </a:lnT>
                    <a:lnB>
                      <a:noFill/>
                    </a:lnB>
                    <a:solidFill>
                      <a:srgbClr val="FAB57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0.263</a:t>
                      </a:r>
                    </a:p>
                  </a:txBody>
                  <a:tcPr marL="2533" marR="2533" marT="2533" marB="0" anchor="ctr">
                    <a:lnL>
                      <a:noFill/>
                    </a:lnL>
                    <a:lnR>
                      <a:noFill/>
                    </a:lnR>
                    <a:lnT>
                      <a:noFill/>
                    </a:lnT>
                    <a:lnB>
                      <a:noFill/>
                    </a:lnB>
                    <a:solidFill>
                      <a:srgbClr val="EE714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0.335</a:t>
                      </a:r>
                    </a:p>
                  </a:txBody>
                  <a:tcPr marL="2533" marR="2533" marT="2533" marB="0" anchor="ctr">
                    <a:lnL>
                      <a:noFill/>
                    </a:lnL>
                    <a:lnR>
                      <a:noFill/>
                    </a:lnR>
                    <a:lnT>
                      <a:noFill/>
                    </a:lnT>
                    <a:lnB>
                      <a:noFill/>
                    </a:lnB>
                    <a:solidFill>
                      <a:srgbClr val="EA5C3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0.131</a:t>
                      </a:r>
                    </a:p>
                  </a:txBody>
                  <a:tcPr marL="2533" marR="2533" marT="2533" marB="0" anchor="ctr">
                    <a:lnL>
                      <a:noFill/>
                    </a:lnL>
                    <a:lnR>
                      <a:noFill/>
                    </a:lnR>
                    <a:lnT>
                      <a:noFill/>
                    </a:lnT>
                    <a:lnB>
                      <a:noFill/>
                    </a:lnB>
                    <a:solidFill>
                      <a:srgbClr val="F5995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-0.178</a:t>
                      </a:r>
                    </a:p>
                  </a:txBody>
                  <a:tcPr marL="2533" marR="2533" marT="2533" marB="0" anchor="ctr">
                    <a:lnL>
                      <a:noFill/>
                    </a:lnL>
                    <a:lnR>
                      <a:noFill/>
                    </a:lnR>
                    <a:lnT>
                      <a:noFill/>
                    </a:lnT>
                    <a:lnB>
                      <a:noFill/>
                    </a:lnB>
                    <a:solidFill>
                      <a:srgbClr val="FDD79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-0.211</a:t>
                      </a:r>
                    </a:p>
                  </a:txBody>
                  <a:tcPr marL="2533" marR="2533" marT="2533" marB="0" anchor="ctr">
                    <a:lnL>
                      <a:noFill/>
                    </a:lnL>
                    <a:lnR>
                      <a:noFill/>
                    </a:lnR>
                    <a:lnT>
                      <a:noFill/>
                    </a:lnT>
                    <a:lnB>
                      <a:noFill/>
                    </a:lnB>
                    <a:solidFill>
                      <a:srgbClr val="FEDBA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0.218</a:t>
                      </a:r>
                    </a:p>
                  </a:txBody>
                  <a:tcPr marL="2533" marR="2533" marT="2533" marB="0" anchor="ctr">
                    <a:lnL>
                      <a:noFill/>
                    </a:lnL>
                    <a:lnR>
                      <a:noFill/>
                    </a:lnR>
                    <a:lnT>
                      <a:noFill/>
                    </a:lnT>
                    <a:lnB>
                      <a:noFill/>
                    </a:lnB>
                    <a:solidFill>
                      <a:srgbClr val="F07F4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0.262</a:t>
                      </a:r>
                    </a:p>
                  </a:txBody>
                  <a:tcPr marL="2533" marR="2533" marT="2533" marB="0" anchor="ctr">
                    <a:lnL>
                      <a:noFill/>
                    </a:lnL>
                    <a:lnR>
                      <a:noFill/>
                    </a:lnR>
                    <a:lnT>
                      <a:noFill/>
                    </a:lnT>
                    <a:lnB>
                      <a:noFill/>
                    </a:lnB>
                    <a:solidFill>
                      <a:srgbClr val="EE724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0.383</a:t>
                      </a:r>
                    </a:p>
                  </a:txBody>
                  <a:tcPr marL="2533" marR="2533" marT="2533" marB="0" anchor="ctr">
                    <a:lnL>
                      <a:noFill/>
                    </a:lnL>
                    <a:lnR>
                      <a:noFill/>
                    </a:lnR>
                    <a:lnT>
                      <a:noFill/>
                    </a:lnT>
                    <a:lnB>
                      <a:noFill/>
                    </a:lnB>
                    <a:solidFill>
                      <a:srgbClr val="E74D2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0.197</a:t>
                      </a:r>
                    </a:p>
                  </a:txBody>
                  <a:tcPr marL="2533" marR="2533" marT="2533" marB="0" anchor="ctr">
                    <a:lnL>
                      <a:noFill/>
                    </a:lnL>
                    <a:lnR>
                      <a:noFill/>
                    </a:lnR>
                    <a:lnT>
                      <a:noFill/>
                    </a:lnT>
                    <a:lnB>
                      <a:noFill/>
                    </a:lnB>
                    <a:solidFill>
                      <a:srgbClr val="F1854E"/>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0.138</a:t>
                      </a:r>
                    </a:p>
                  </a:txBody>
                  <a:tcPr marL="2533" marR="2533" marT="2533" marB="0" anchor="ctr">
                    <a:lnL>
                      <a:noFill/>
                    </a:lnL>
                    <a:lnR>
                      <a:noFill/>
                    </a:lnR>
                    <a:lnT>
                      <a:noFill/>
                    </a:lnT>
                    <a:lnB>
                      <a:noFill/>
                    </a:lnB>
                    <a:solidFill>
                      <a:srgbClr val="F4975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0.112</a:t>
                      </a:r>
                    </a:p>
                  </a:txBody>
                  <a:tcPr marL="2533" marR="2533" marT="2533" marB="0" anchor="ctr">
                    <a:lnL>
                      <a:noFill/>
                    </a:lnL>
                    <a:lnR>
                      <a:noFill/>
                    </a:lnR>
                    <a:lnT>
                      <a:noFill/>
                    </a:lnT>
                    <a:lnB>
                      <a:noFill/>
                    </a:lnB>
                    <a:solidFill>
                      <a:srgbClr val="F69E6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0.262</a:t>
                      </a:r>
                    </a:p>
                  </a:txBody>
                  <a:tcPr marL="2533" marR="2533" marT="2533" marB="0" anchor="ctr">
                    <a:lnL>
                      <a:noFill/>
                    </a:lnL>
                    <a:lnR>
                      <a:noFill/>
                    </a:lnR>
                    <a:lnT>
                      <a:noFill/>
                    </a:lnT>
                    <a:lnB>
                      <a:noFill/>
                    </a:lnB>
                    <a:solidFill>
                      <a:srgbClr val="EE724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0.148</a:t>
                      </a:r>
                    </a:p>
                  </a:txBody>
                  <a:tcPr marL="2533" marR="2533" marT="2533" marB="0" anchor="ctr">
                    <a:lnL>
                      <a:noFill/>
                    </a:lnL>
                    <a:lnR>
                      <a:noFill/>
                    </a:lnR>
                    <a:lnT>
                      <a:noFill/>
                    </a:lnT>
                    <a:lnB>
                      <a:noFill/>
                    </a:lnB>
                    <a:solidFill>
                      <a:srgbClr val="F4935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0.066</a:t>
                      </a:r>
                    </a:p>
                  </a:txBody>
                  <a:tcPr marL="2533" marR="2533" marT="2533" marB="0" anchor="ctr">
                    <a:lnL>
                      <a:noFill/>
                    </a:lnL>
                    <a:lnR>
                      <a:noFill/>
                    </a:lnR>
                    <a:lnT>
                      <a:noFill/>
                    </a:lnT>
                    <a:lnB>
                      <a:noFill/>
                    </a:lnB>
                    <a:solidFill>
                      <a:srgbClr val="F8AC6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0.238</a:t>
                      </a:r>
                    </a:p>
                  </a:txBody>
                  <a:tcPr marL="2533" marR="2533" marT="2533" marB="0" anchor="ctr">
                    <a:lnL>
                      <a:noFill/>
                    </a:lnL>
                    <a:lnR>
                      <a:noFill/>
                    </a:lnR>
                    <a:lnT>
                      <a:noFill/>
                    </a:lnT>
                    <a:lnB>
                      <a:noFill/>
                    </a:lnB>
                    <a:solidFill>
                      <a:srgbClr val="EF794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79787377"/>
                  </a:ext>
                </a:extLst>
              </a:tr>
              <a:tr h="151490">
                <a:tc>
                  <a:txBody>
                    <a:bodyPr/>
                    <a:lstStyle/>
                    <a:p>
                      <a:pPr algn="ctr" fontAlgn="ctr"/>
                      <a:r>
                        <a:rPr lang="en"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HP</a:t>
                      </a: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墨水</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0.230</a:t>
                      </a:r>
                    </a:p>
                  </a:txBody>
                  <a:tcPr marL="2533" marR="2533" marT="2533" marB="0" anchor="ctr">
                    <a:lnL>
                      <a:noFill/>
                    </a:lnL>
                    <a:lnR>
                      <a:noFill/>
                    </a:lnR>
                    <a:lnT>
                      <a:noFill/>
                    </a:lnT>
                    <a:lnB>
                      <a:noFill/>
                    </a:lnB>
                    <a:solidFill>
                      <a:srgbClr val="EF7B4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0.218</a:t>
                      </a:r>
                    </a:p>
                  </a:txBody>
                  <a:tcPr marL="2533" marR="2533" marT="2533" marB="0" anchor="ctr">
                    <a:lnL>
                      <a:noFill/>
                    </a:lnL>
                    <a:lnR>
                      <a:noFill/>
                    </a:lnR>
                    <a:lnT>
                      <a:noFill/>
                    </a:lnT>
                    <a:lnB>
                      <a:noFill/>
                    </a:lnB>
                    <a:solidFill>
                      <a:srgbClr val="F07F4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0.027</a:t>
                      </a:r>
                    </a:p>
                  </a:txBody>
                  <a:tcPr marL="2533" marR="2533" marT="2533" marB="0" anchor="ctr">
                    <a:lnL>
                      <a:noFill/>
                    </a:lnL>
                    <a:lnR>
                      <a:noFill/>
                    </a:lnR>
                    <a:lnT>
                      <a:noFill/>
                    </a:lnT>
                    <a:lnB>
                      <a:noFill/>
                    </a:lnB>
                    <a:solidFill>
                      <a:srgbClr val="FAB77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0.161</a:t>
                      </a:r>
                    </a:p>
                  </a:txBody>
                  <a:tcPr marL="2533" marR="2533" marT="2533" marB="0" anchor="ctr">
                    <a:lnL>
                      <a:noFill/>
                    </a:lnL>
                    <a:lnR>
                      <a:noFill/>
                    </a:lnR>
                    <a:lnT>
                      <a:noFill/>
                    </a:lnT>
                    <a:lnB>
                      <a:noFill/>
                    </a:lnB>
                    <a:solidFill>
                      <a:srgbClr val="F3905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0.120</a:t>
                      </a:r>
                    </a:p>
                  </a:txBody>
                  <a:tcPr marL="2533" marR="2533" marT="2533" marB="0" anchor="ctr">
                    <a:lnL>
                      <a:noFill/>
                    </a:lnL>
                    <a:lnR>
                      <a:noFill/>
                    </a:lnR>
                    <a:lnT>
                      <a:noFill/>
                    </a:lnT>
                    <a:lnB>
                      <a:noFill/>
                    </a:lnB>
                    <a:solidFill>
                      <a:srgbClr val="F59C5E"/>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0.106</a:t>
                      </a:r>
                    </a:p>
                  </a:txBody>
                  <a:tcPr marL="2533" marR="2533" marT="2533" marB="0" anchor="ctr">
                    <a:lnL>
                      <a:noFill/>
                    </a:lnL>
                    <a:lnR>
                      <a:noFill/>
                    </a:lnR>
                    <a:lnT>
                      <a:noFill/>
                    </a:lnT>
                    <a:lnB>
                      <a:noFill/>
                    </a:lnB>
                    <a:solidFill>
                      <a:srgbClr val="F6A06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0.035</a:t>
                      </a:r>
                    </a:p>
                  </a:txBody>
                  <a:tcPr marL="2533" marR="2533" marT="2533" marB="0" anchor="ctr">
                    <a:lnL>
                      <a:noFill/>
                    </a:lnL>
                    <a:lnR>
                      <a:noFill/>
                    </a:lnR>
                    <a:lnT>
                      <a:noFill/>
                    </a:lnT>
                    <a:lnB>
                      <a:noFill/>
                    </a:lnB>
                    <a:solidFill>
                      <a:srgbClr val="FAB57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0.055</a:t>
                      </a:r>
                    </a:p>
                  </a:txBody>
                  <a:tcPr marL="2533" marR="2533" marT="2533" marB="0" anchor="ctr">
                    <a:lnL>
                      <a:noFill/>
                    </a:lnL>
                    <a:lnR>
                      <a:noFill/>
                    </a:lnR>
                    <a:lnT>
                      <a:noFill/>
                    </a:lnT>
                    <a:lnB>
                      <a:noFill/>
                    </a:lnB>
                    <a:solidFill>
                      <a:srgbClr val="F9AF6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0.106</a:t>
                      </a:r>
                    </a:p>
                  </a:txBody>
                  <a:tcPr marL="2533" marR="2533" marT="2533" marB="0" anchor="ctr">
                    <a:lnL>
                      <a:noFill/>
                    </a:lnL>
                    <a:lnR>
                      <a:noFill/>
                    </a:lnR>
                    <a:lnT>
                      <a:noFill/>
                    </a:lnT>
                    <a:lnB>
                      <a:noFill/>
                    </a:lnB>
                    <a:solidFill>
                      <a:srgbClr val="F6A06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0.161</a:t>
                      </a:r>
                    </a:p>
                  </a:txBody>
                  <a:tcPr marL="2533" marR="2533" marT="2533" marB="0" anchor="ctr">
                    <a:lnL>
                      <a:noFill/>
                    </a:lnL>
                    <a:lnR>
                      <a:noFill/>
                    </a:lnR>
                    <a:lnT>
                      <a:noFill/>
                    </a:lnT>
                    <a:lnB>
                      <a:noFill/>
                    </a:lnB>
                    <a:solidFill>
                      <a:srgbClr val="F3905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-0.249</a:t>
                      </a:r>
                    </a:p>
                  </a:txBody>
                  <a:tcPr marL="2533" marR="2533" marT="2533" marB="0" anchor="ctr">
                    <a:lnL>
                      <a:noFill/>
                    </a:lnL>
                    <a:lnR>
                      <a:noFill/>
                    </a:lnR>
                    <a:lnT>
                      <a:noFill/>
                    </a:lnT>
                    <a:lnB>
                      <a:noFill/>
                    </a:lnB>
                    <a:solidFill>
                      <a:srgbClr val="FEE0A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-0.281</a:t>
                      </a:r>
                    </a:p>
                  </a:txBody>
                  <a:tcPr marL="2533" marR="2533" marT="2533" marB="0" anchor="ctr">
                    <a:lnL>
                      <a:noFill/>
                    </a:lnL>
                    <a:lnR>
                      <a:noFill/>
                    </a:lnR>
                    <a:lnT>
                      <a:noFill/>
                    </a:lnT>
                    <a:lnB>
                      <a:noFill/>
                    </a:lnB>
                    <a:solidFill>
                      <a:srgbClr val="FEE4B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0.114</a:t>
                      </a:r>
                    </a:p>
                  </a:txBody>
                  <a:tcPr marL="2533" marR="2533" marT="2533" marB="0" anchor="ctr">
                    <a:lnL>
                      <a:noFill/>
                    </a:lnL>
                    <a:lnR>
                      <a:noFill/>
                    </a:lnR>
                    <a:lnT>
                      <a:noFill/>
                    </a:lnT>
                    <a:lnB>
                      <a:noFill/>
                    </a:lnB>
                    <a:solidFill>
                      <a:srgbClr val="F69E6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0.135</a:t>
                      </a:r>
                    </a:p>
                  </a:txBody>
                  <a:tcPr marL="2533" marR="2533" marT="2533" marB="0" anchor="ctr">
                    <a:lnL>
                      <a:noFill/>
                    </a:lnL>
                    <a:lnR>
                      <a:noFill/>
                    </a:lnR>
                    <a:lnT>
                      <a:noFill/>
                    </a:lnT>
                    <a:lnB>
                      <a:noFill/>
                    </a:lnB>
                    <a:solidFill>
                      <a:srgbClr val="F4975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0.126</a:t>
                      </a:r>
                    </a:p>
                  </a:txBody>
                  <a:tcPr marL="2533" marR="2533" marT="2533" marB="0" anchor="ctr">
                    <a:lnL>
                      <a:noFill/>
                    </a:lnL>
                    <a:lnR>
                      <a:noFill/>
                    </a:lnR>
                    <a:lnT>
                      <a:noFill/>
                    </a:lnT>
                    <a:lnB>
                      <a:noFill/>
                    </a:lnB>
                    <a:solidFill>
                      <a:srgbClr val="F59A5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0.225</a:t>
                      </a:r>
                    </a:p>
                  </a:txBody>
                  <a:tcPr marL="2533" marR="2533" marT="2533" marB="0" anchor="ctr">
                    <a:lnL>
                      <a:noFill/>
                    </a:lnL>
                    <a:lnR>
                      <a:noFill/>
                    </a:lnR>
                    <a:lnT>
                      <a:noFill/>
                    </a:lnT>
                    <a:lnB>
                      <a:noFill/>
                    </a:lnB>
                    <a:solidFill>
                      <a:srgbClr val="F07D4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0.138</a:t>
                      </a:r>
                    </a:p>
                  </a:txBody>
                  <a:tcPr marL="2533" marR="2533" marT="2533" marB="0" anchor="ctr">
                    <a:lnL>
                      <a:noFill/>
                    </a:lnL>
                    <a:lnR>
                      <a:noFill/>
                    </a:lnR>
                    <a:lnT>
                      <a:noFill/>
                    </a:lnT>
                    <a:lnB>
                      <a:noFill/>
                    </a:lnB>
                    <a:solidFill>
                      <a:srgbClr val="F4975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0.112</a:t>
                      </a:r>
                    </a:p>
                  </a:txBody>
                  <a:tcPr marL="2533" marR="2533" marT="2533" marB="0" anchor="ctr">
                    <a:lnL>
                      <a:noFill/>
                    </a:lnL>
                    <a:lnR>
                      <a:noFill/>
                    </a:lnR>
                    <a:lnT>
                      <a:noFill/>
                    </a:lnT>
                    <a:lnB>
                      <a:noFill/>
                    </a:lnB>
                    <a:solidFill>
                      <a:srgbClr val="F69E6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0.159</a:t>
                      </a:r>
                    </a:p>
                  </a:txBody>
                  <a:tcPr marL="2533" marR="2533" marT="2533" marB="0" anchor="ctr">
                    <a:lnL>
                      <a:noFill/>
                    </a:lnL>
                    <a:lnR>
                      <a:noFill/>
                    </a:lnR>
                    <a:lnT>
                      <a:noFill/>
                    </a:lnT>
                    <a:lnB>
                      <a:noFill/>
                    </a:lnB>
                    <a:solidFill>
                      <a:srgbClr val="F3905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0.041</a:t>
                      </a:r>
                    </a:p>
                  </a:txBody>
                  <a:tcPr marL="2533" marR="2533" marT="2533" marB="0" anchor="ctr">
                    <a:lnL>
                      <a:noFill/>
                    </a:lnL>
                    <a:lnR>
                      <a:noFill/>
                    </a:lnR>
                    <a:lnT>
                      <a:noFill/>
                    </a:lnT>
                    <a:lnB>
                      <a:noFill/>
                    </a:lnB>
                    <a:solidFill>
                      <a:srgbClr val="F9B36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-0.052</a:t>
                      </a:r>
                    </a:p>
                  </a:txBody>
                  <a:tcPr marL="2533" marR="2533" marT="2533" marB="0" anchor="ctr">
                    <a:lnL>
                      <a:noFill/>
                    </a:lnL>
                    <a:lnR>
                      <a:noFill/>
                    </a:lnR>
                    <a:lnT>
                      <a:noFill/>
                    </a:lnT>
                    <a:lnB>
                      <a:noFill/>
                    </a:lnB>
                    <a:solidFill>
                      <a:srgbClr val="FCC68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0.088</a:t>
                      </a:r>
                    </a:p>
                  </a:txBody>
                  <a:tcPr marL="2533" marR="2533" marT="2533" marB="0" anchor="ctr">
                    <a:lnL>
                      <a:noFill/>
                    </a:lnL>
                    <a:lnR>
                      <a:noFill/>
                    </a:lnR>
                    <a:lnT>
                      <a:noFill/>
                    </a:lnT>
                    <a:lnB>
                      <a:noFill/>
                    </a:lnB>
                    <a:solidFill>
                      <a:srgbClr val="F7A56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0.138</a:t>
                      </a:r>
                    </a:p>
                  </a:txBody>
                  <a:tcPr marL="2533" marR="2533" marT="2533" marB="0" anchor="ctr">
                    <a:lnL>
                      <a:noFill/>
                    </a:lnL>
                    <a:lnR>
                      <a:noFill/>
                    </a:lnR>
                    <a:lnT>
                      <a:noFill/>
                    </a:lnT>
                    <a:lnB>
                      <a:noFill/>
                    </a:lnB>
                    <a:solidFill>
                      <a:srgbClr val="F4975B"/>
                    </a:solidFill>
                  </a:tcPr>
                </a:tc>
                <a:tc>
                  <a:txBody>
                    <a:bodyPr/>
                    <a:lstStyle/>
                    <a:p>
                      <a:pPr algn="ctr" fontAlgn="ctr"/>
                      <a:r>
                        <a:rPr lang="en-US" altLang="zh-TW"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3007753645"/>
                  </a:ext>
                </a:extLst>
              </a:tr>
              <a:tr h="151490">
                <a:tc>
                  <a:txBody>
                    <a:bodyPr/>
                    <a:lstStyle/>
                    <a:p>
                      <a:pPr algn="ctr" fontAlgn="ct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線材</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0.097</a:t>
                      </a:r>
                    </a:p>
                  </a:txBody>
                  <a:tcPr marL="2533" marR="2533" marT="2533" marB="0" anchor="ctr">
                    <a:lnL>
                      <a:noFill/>
                    </a:lnL>
                    <a:lnR>
                      <a:noFill/>
                    </a:lnR>
                    <a:lnT>
                      <a:noFill/>
                    </a:lnT>
                    <a:lnB>
                      <a:noFill/>
                    </a:lnB>
                    <a:solidFill>
                      <a:srgbClr val="F6A36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0.183</a:t>
                      </a:r>
                    </a:p>
                  </a:txBody>
                  <a:tcPr marL="2533" marR="2533" marT="2533" marB="0" anchor="ctr">
                    <a:lnL>
                      <a:noFill/>
                    </a:lnL>
                    <a:lnR>
                      <a:noFill/>
                    </a:lnR>
                    <a:lnT>
                      <a:noFill/>
                    </a:lnT>
                    <a:lnB>
                      <a:noFill/>
                    </a:lnB>
                    <a:solidFill>
                      <a:srgbClr val="F2895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0.155</a:t>
                      </a:r>
                    </a:p>
                  </a:txBody>
                  <a:tcPr marL="2533" marR="2533" marT="2533" marB="0" anchor="ctr">
                    <a:lnL>
                      <a:noFill/>
                    </a:lnL>
                    <a:lnR>
                      <a:noFill/>
                    </a:lnR>
                    <a:lnT>
                      <a:noFill/>
                    </a:lnT>
                    <a:lnB>
                      <a:noFill/>
                    </a:lnB>
                    <a:solidFill>
                      <a:srgbClr val="F3915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0.295</a:t>
                      </a:r>
                    </a:p>
                  </a:txBody>
                  <a:tcPr marL="2533" marR="2533" marT="2533" marB="0" anchor="ctr">
                    <a:lnL>
                      <a:noFill/>
                    </a:lnL>
                    <a:lnR>
                      <a:noFill/>
                    </a:lnR>
                    <a:lnT>
                      <a:noFill/>
                    </a:lnT>
                    <a:lnB>
                      <a:noFill/>
                    </a:lnB>
                    <a:solidFill>
                      <a:srgbClr val="EC683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0.138</a:t>
                      </a:r>
                    </a:p>
                  </a:txBody>
                  <a:tcPr marL="2533" marR="2533" marT="2533" marB="0" anchor="ctr">
                    <a:lnL>
                      <a:noFill/>
                    </a:lnL>
                    <a:lnR>
                      <a:noFill/>
                    </a:lnR>
                    <a:lnT>
                      <a:noFill/>
                    </a:lnT>
                    <a:lnB>
                      <a:noFill/>
                    </a:lnB>
                    <a:solidFill>
                      <a:srgbClr val="F4965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0.100</a:t>
                      </a:r>
                    </a:p>
                  </a:txBody>
                  <a:tcPr marL="2533" marR="2533" marT="2533" marB="0" anchor="ctr">
                    <a:lnL>
                      <a:noFill/>
                    </a:lnL>
                    <a:lnR>
                      <a:noFill/>
                    </a:lnR>
                    <a:lnT>
                      <a:noFill/>
                    </a:lnT>
                    <a:lnB>
                      <a:noFill/>
                    </a:lnB>
                    <a:solidFill>
                      <a:srgbClr val="F6A26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-0.052</a:t>
                      </a:r>
                    </a:p>
                  </a:txBody>
                  <a:tcPr marL="2533" marR="2533" marT="2533" marB="0" anchor="ctr">
                    <a:lnL>
                      <a:noFill/>
                    </a:lnL>
                    <a:lnR>
                      <a:noFill/>
                    </a:lnR>
                    <a:lnT>
                      <a:noFill/>
                    </a:lnT>
                    <a:lnB>
                      <a:noFill/>
                    </a:lnB>
                    <a:solidFill>
                      <a:srgbClr val="FCC68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0.314</a:t>
                      </a:r>
                    </a:p>
                  </a:txBody>
                  <a:tcPr marL="2533" marR="2533" marT="2533" marB="0" anchor="ctr">
                    <a:lnL>
                      <a:noFill/>
                    </a:lnL>
                    <a:lnR>
                      <a:noFill/>
                    </a:lnR>
                    <a:lnT>
                      <a:noFill/>
                    </a:lnT>
                    <a:lnB>
                      <a:noFill/>
                    </a:lnB>
                    <a:solidFill>
                      <a:srgbClr val="EB623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0.274</a:t>
                      </a:r>
                    </a:p>
                  </a:txBody>
                  <a:tcPr marL="2533" marR="2533" marT="2533" marB="0" anchor="ctr">
                    <a:lnL>
                      <a:noFill/>
                    </a:lnL>
                    <a:lnR>
                      <a:noFill/>
                    </a:lnR>
                    <a:lnT>
                      <a:noFill/>
                    </a:lnT>
                    <a:lnB>
                      <a:noFill/>
                    </a:lnB>
                    <a:solidFill>
                      <a:srgbClr val="ED6E3E"/>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0.185</a:t>
                      </a:r>
                    </a:p>
                  </a:txBody>
                  <a:tcPr marL="2533" marR="2533" marT="2533" marB="0" anchor="ctr">
                    <a:lnL>
                      <a:noFill/>
                    </a:lnL>
                    <a:lnR>
                      <a:noFill/>
                    </a:lnR>
                    <a:lnT>
                      <a:noFill/>
                    </a:lnT>
                    <a:lnB>
                      <a:noFill/>
                    </a:lnB>
                    <a:solidFill>
                      <a:srgbClr val="F2895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-0.235</a:t>
                      </a:r>
                    </a:p>
                  </a:txBody>
                  <a:tcPr marL="2533" marR="2533" marT="2533" marB="0" anchor="ctr">
                    <a:lnL>
                      <a:noFill/>
                    </a:lnL>
                    <a:lnR>
                      <a:noFill/>
                    </a:lnR>
                    <a:lnT>
                      <a:noFill/>
                    </a:lnT>
                    <a:lnB>
                      <a:noFill/>
                    </a:lnB>
                    <a:solidFill>
                      <a:srgbClr val="FEDEA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-0.245</a:t>
                      </a:r>
                    </a:p>
                  </a:txBody>
                  <a:tcPr marL="2533" marR="2533" marT="2533" marB="0" anchor="ctr">
                    <a:lnL>
                      <a:noFill/>
                    </a:lnL>
                    <a:lnR>
                      <a:noFill/>
                    </a:lnR>
                    <a:lnT>
                      <a:noFill/>
                    </a:lnT>
                    <a:lnB>
                      <a:noFill/>
                    </a:lnB>
                    <a:solidFill>
                      <a:srgbClr val="FEDFA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0.157</a:t>
                      </a:r>
                    </a:p>
                  </a:txBody>
                  <a:tcPr marL="2533" marR="2533" marT="2533" marB="0" anchor="ctr">
                    <a:lnL>
                      <a:noFill/>
                    </a:lnL>
                    <a:lnR>
                      <a:noFill/>
                    </a:lnR>
                    <a:lnT>
                      <a:noFill/>
                    </a:lnT>
                    <a:lnB>
                      <a:noFill/>
                    </a:lnB>
                    <a:solidFill>
                      <a:srgbClr val="F3915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0.223</a:t>
                      </a:r>
                    </a:p>
                  </a:txBody>
                  <a:tcPr marL="2533" marR="2533" marT="2533" marB="0" anchor="ctr">
                    <a:lnL>
                      <a:noFill/>
                    </a:lnL>
                    <a:lnR>
                      <a:noFill/>
                    </a:lnR>
                    <a:lnT>
                      <a:noFill/>
                    </a:lnT>
                    <a:lnB>
                      <a:noFill/>
                    </a:lnB>
                    <a:solidFill>
                      <a:srgbClr val="F07D4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0.373</a:t>
                      </a:r>
                    </a:p>
                  </a:txBody>
                  <a:tcPr marL="2533" marR="2533" marT="2533" marB="0" anchor="ctr">
                    <a:lnL>
                      <a:noFill/>
                    </a:lnL>
                    <a:lnR>
                      <a:noFill/>
                    </a:lnR>
                    <a:lnT>
                      <a:noFill/>
                    </a:lnT>
                    <a:lnB>
                      <a:noFill/>
                    </a:lnB>
                    <a:solidFill>
                      <a:srgbClr val="E8512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0.189</a:t>
                      </a:r>
                    </a:p>
                  </a:txBody>
                  <a:tcPr marL="2533" marR="2533" marT="2533" marB="0" anchor="ctr">
                    <a:lnL>
                      <a:noFill/>
                    </a:lnL>
                    <a:lnR>
                      <a:noFill/>
                    </a:lnR>
                    <a:lnT>
                      <a:noFill/>
                    </a:lnT>
                    <a:lnB>
                      <a:noFill/>
                    </a:lnB>
                    <a:solidFill>
                      <a:srgbClr val="F2875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0.020</a:t>
                      </a:r>
                    </a:p>
                  </a:txBody>
                  <a:tcPr marL="2533" marR="2533" marT="2533" marB="0" anchor="ctr">
                    <a:lnL>
                      <a:noFill/>
                    </a:lnL>
                    <a:lnR>
                      <a:noFill/>
                    </a:lnR>
                    <a:lnT>
                      <a:noFill/>
                    </a:lnT>
                    <a:lnB>
                      <a:noFill/>
                    </a:lnB>
                    <a:solidFill>
                      <a:srgbClr val="FABA7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0.106</a:t>
                      </a:r>
                    </a:p>
                  </a:txBody>
                  <a:tcPr marL="2533" marR="2533" marT="2533" marB="0" anchor="ctr">
                    <a:lnL>
                      <a:noFill/>
                    </a:lnL>
                    <a:lnR>
                      <a:noFill/>
                    </a:lnR>
                    <a:lnT>
                      <a:noFill/>
                    </a:lnT>
                    <a:lnB>
                      <a:noFill/>
                    </a:lnB>
                    <a:solidFill>
                      <a:srgbClr val="F6A06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0.278</a:t>
                      </a:r>
                    </a:p>
                  </a:txBody>
                  <a:tcPr marL="2533" marR="2533" marT="2533" marB="0" anchor="ctr">
                    <a:lnL>
                      <a:noFill/>
                    </a:lnL>
                    <a:lnR>
                      <a:noFill/>
                    </a:lnR>
                    <a:lnT>
                      <a:noFill/>
                    </a:lnT>
                    <a:lnB>
                      <a:noFill/>
                    </a:lnB>
                    <a:solidFill>
                      <a:srgbClr val="ED6D3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0.220</a:t>
                      </a:r>
                    </a:p>
                  </a:txBody>
                  <a:tcPr marL="2533" marR="2533" marT="2533" marB="0" anchor="ctr">
                    <a:lnL>
                      <a:noFill/>
                    </a:lnL>
                    <a:lnR>
                      <a:noFill/>
                    </a:lnR>
                    <a:lnT>
                      <a:noFill/>
                    </a:lnT>
                    <a:lnB>
                      <a:noFill/>
                    </a:lnB>
                    <a:solidFill>
                      <a:srgbClr val="F07E49"/>
                    </a:solidFill>
                  </a:tcPr>
                </a:tc>
                <a:tc>
                  <a:txBody>
                    <a:bodyPr/>
                    <a:lstStyle/>
                    <a:p>
                      <a:pPr algn="ctr" fontAlgn="ctr"/>
                      <a:r>
                        <a:rPr lang="en-US" altLang="zh-TW"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0.053</a:t>
                      </a:r>
                    </a:p>
                  </a:txBody>
                  <a:tcPr marL="2533" marR="2533" marT="2533" marB="0" anchor="ctr">
                    <a:lnL>
                      <a:noFill/>
                    </a:lnL>
                    <a:lnR>
                      <a:noFill/>
                    </a:lnR>
                    <a:lnT>
                      <a:noFill/>
                    </a:lnT>
                    <a:lnB>
                      <a:noFill/>
                    </a:lnB>
                    <a:solidFill>
                      <a:srgbClr val="F9B06C"/>
                    </a:solidFill>
                  </a:tcPr>
                </a:tc>
                <a:tc>
                  <a:txBody>
                    <a:bodyPr/>
                    <a:lstStyle/>
                    <a:p>
                      <a:pPr algn="ctr" fontAlgn="ctr"/>
                      <a:r>
                        <a:rPr lang="en-US" altLang="zh-TW"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0.153</a:t>
                      </a:r>
                    </a:p>
                  </a:txBody>
                  <a:tcPr marL="2533" marR="2533" marT="2533" marB="0" anchor="ctr">
                    <a:lnL>
                      <a:noFill/>
                    </a:lnL>
                    <a:lnR>
                      <a:noFill/>
                    </a:lnR>
                    <a:lnT>
                      <a:noFill/>
                    </a:lnT>
                    <a:lnB>
                      <a:noFill/>
                    </a:lnB>
                    <a:solidFill>
                      <a:srgbClr val="F3925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0.296</a:t>
                      </a:r>
                    </a:p>
                  </a:txBody>
                  <a:tcPr marL="2533" marR="2533" marT="2533" marB="0" anchor="ctr">
                    <a:lnL>
                      <a:noFill/>
                    </a:lnL>
                    <a:lnR>
                      <a:noFill/>
                    </a:lnR>
                    <a:lnT>
                      <a:noFill/>
                    </a:lnT>
                    <a:lnB>
                      <a:noFill/>
                    </a:lnB>
                    <a:solidFill>
                      <a:srgbClr val="EC673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0.130</a:t>
                      </a:r>
                    </a:p>
                  </a:txBody>
                  <a:tcPr marL="2533" marR="2533" marT="2533" marB="0" anchor="ctr">
                    <a:lnL>
                      <a:noFill/>
                    </a:lnL>
                    <a:lnR>
                      <a:noFill/>
                    </a:lnR>
                    <a:lnT>
                      <a:noFill/>
                    </a:lnT>
                    <a:lnB>
                      <a:noFill/>
                    </a:lnB>
                    <a:solidFill>
                      <a:srgbClr val="F5995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1303709241"/>
                  </a:ext>
                </a:extLst>
              </a:tr>
              <a:tr h="151490">
                <a:tc>
                  <a:txBody>
                    <a:bodyPr/>
                    <a:lstStyle/>
                    <a:p>
                      <a:pPr algn="ctr" fontAlgn="ctr"/>
                      <a:r>
                        <a:rPr lang="zh-TW" altLang="en-US" sz="500" b="0" i="0" u="none" strike="noStrike">
                          <a:solidFill>
                            <a:srgbClr val="000000"/>
                          </a:solidFill>
                          <a:effectLst/>
                          <a:latin typeface="冬青黑体简体中文 W3" panose="020B0300000000000000" pitchFamily="34" charset="-128"/>
                          <a:ea typeface="冬青黑体简体中文 W3" panose="020B0300000000000000" pitchFamily="34" charset="-128"/>
                        </a:rPr>
                        <a:t>整理耗材</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0.108</a:t>
                      </a:r>
                    </a:p>
                  </a:txBody>
                  <a:tcPr marL="2533" marR="2533" marT="2533" marB="0" anchor="ctr">
                    <a:lnL>
                      <a:noFill/>
                    </a:lnL>
                    <a:lnR>
                      <a:noFill/>
                    </a:lnR>
                    <a:lnT>
                      <a:noFill/>
                    </a:lnT>
                    <a:lnB>
                      <a:noFill/>
                    </a:lnB>
                    <a:solidFill>
                      <a:srgbClr val="F69F6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0.361</a:t>
                      </a:r>
                    </a:p>
                  </a:txBody>
                  <a:tcPr marL="2533" marR="2533" marT="2533" marB="0" anchor="ctr">
                    <a:lnL>
                      <a:noFill/>
                    </a:lnL>
                    <a:lnR>
                      <a:noFill/>
                    </a:lnR>
                    <a:lnT>
                      <a:noFill/>
                    </a:lnT>
                    <a:lnB>
                      <a:noFill/>
                    </a:lnB>
                    <a:solidFill>
                      <a:srgbClr val="E9542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0.101</a:t>
                      </a:r>
                    </a:p>
                  </a:txBody>
                  <a:tcPr marL="2533" marR="2533" marT="2533" marB="0" anchor="ctr">
                    <a:lnL>
                      <a:noFill/>
                    </a:lnL>
                    <a:lnR>
                      <a:noFill/>
                    </a:lnR>
                    <a:lnT>
                      <a:noFill/>
                    </a:lnT>
                    <a:lnB>
                      <a:noFill/>
                    </a:lnB>
                    <a:solidFill>
                      <a:srgbClr val="F6A26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0.328</a:t>
                      </a:r>
                    </a:p>
                  </a:txBody>
                  <a:tcPr marL="2533" marR="2533" marT="2533" marB="0" anchor="ctr">
                    <a:lnL>
                      <a:noFill/>
                    </a:lnL>
                    <a:lnR>
                      <a:noFill/>
                    </a:lnR>
                    <a:lnT>
                      <a:noFill/>
                    </a:lnT>
                    <a:lnB>
                      <a:noFill/>
                    </a:lnB>
                    <a:solidFill>
                      <a:srgbClr val="EA5E3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0.228</a:t>
                      </a:r>
                    </a:p>
                  </a:txBody>
                  <a:tcPr marL="2533" marR="2533" marT="2533" marB="0" anchor="ctr">
                    <a:lnL>
                      <a:noFill/>
                    </a:lnL>
                    <a:lnR>
                      <a:noFill/>
                    </a:lnR>
                    <a:lnT>
                      <a:noFill/>
                    </a:lnT>
                    <a:lnB>
                      <a:noFill/>
                    </a:lnB>
                    <a:solidFill>
                      <a:srgbClr val="F07C4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0.303</a:t>
                      </a:r>
                    </a:p>
                  </a:txBody>
                  <a:tcPr marL="2533" marR="2533" marT="2533" marB="0" anchor="ctr">
                    <a:lnL>
                      <a:noFill/>
                    </a:lnL>
                    <a:lnR>
                      <a:noFill/>
                    </a:lnR>
                    <a:lnT>
                      <a:noFill/>
                    </a:lnT>
                    <a:lnB>
                      <a:noFill/>
                    </a:lnB>
                    <a:solidFill>
                      <a:srgbClr val="EC653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-0.002</a:t>
                      </a:r>
                    </a:p>
                  </a:txBody>
                  <a:tcPr marL="2533" marR="2533" marT="2533" marB="0" anchor="ctr">
                    <a:lnL>
                      <a:noFill/>
                    </a:lnL>
                    <a:lnR>
                      <a:noFill/>
                    </a:lnR>
                    <a:lnT>
                      <a:noFill/>
                    </a:lnT>
                    <a:lnB>
                      <a:noFill/>
                    </a:lnB>
                    <a:solidFill>
                      <a:srgbClr val="FCC07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0.344</a:t>
                      </a:r>
                    </a:p>
                  </a:txBody>
                  <a:tcPr marL="2533" marR="2533" marT="2533" marB="0" anchor="ctr">
                    <a:lnL>
                      <a:noFill/>
                    </a:lnL>
                    <a:lnR>
                      <a:noFill/>
                    </a:lnR>
                    <a:lnT>
                      <a:noFill/>
                    </a:lnT>
                    <a:lnB>
                      <a:noFill/>
                    </a:lnB>
                    <a:solidFill>
                      <a:srgbClr val="E9592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0.242</a:t>
                      </a:r>
                    </a:p>
                  </a:txBody>
                  <a:tcPr marL="2533" marR="2533" marT="2533" marB="0" anchor="ctr">
                    <a:lnL>
                      <a:noFill/>
                    </a:lnL>
                    <a:lnR>
                      <a:noFill/>
                    </a:lnR>
                    <a:lnT>
                      <a:noFill/>
                    </a:lnT>
                    <a:lnB>
                      <a:noFill/>
                    </a:lnB>
                    <a:solidFill>
                      <a:srgbClr val="EF774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0.173</a:t>
                      </a:r>
                    </a:p>
                  </a:txBody>
                  <a:tcPr marL="2533" marR="2533" marT="2533" marB="0" anchor="ctr">
                    <a:lnL>
                      <a:noFill/>
                    </a:lnL>
                    <a:lnR>
                      <a:noFill/>
                    </a:lnR>
                    <a:lnT>
                      <a:noFill/>
                    </a:lnT>
                    <a:lnB>
                      <a:noFill/>
                    </a:lnB>
                    <a:solidFill>
                      <a:srgbClr val="F28C5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-0.240</a:t>
                      </a:r>
                    </a:p>
                  </a:txBody>
                  <a:tcPr marL="2533" marR="2533" marT="2533" marB="0" anchor="ctr">
                    <a:lnL>
                      <a:noFill/>
                    </a:lnL>
                    <a:lnR>
                      <a:noFill/>
                    </a:lnR>
                    <a:lnT>
                      <a:noFill/>
                    </a:lnT>
                    <a:lnB>
                      <a:noFill/>
                    </a:lnB>
                    <a:solidFill>
                      <a:srgbClr val="FEDFA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-0.217</a:t>
                      </a:r>
                    </a:p>
                  </a:txBody>
                  <a:tcPr marL="2533" marR="2533" marT="2533" marB="0" anchor="ctr">
                    <a:lnL>
                      <a:noFill/>
                    </a:lnL>
                    <a:lnR>
                      <a:noFill/>
                    </a:lnR>
                    <a:lnT>
                      <a:noFill/>
                    </a:lnT>
                    <a:lnB>
                      <a:noFill/>
                    </a:lnB>
                    <a:solidFill>
                      <a:srgbClr val="FEDCA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0.303</a:t>
                      </a:r>
                    </a:p>
                  </a:txBody>
                  <a:tcPr marL="2533" marR="2533" marT="2533" marB="0" anchor="ctr">
                    <a:lnL>
                      <a:noFill/>
                    </a:lnL>
                    <a:lnR>
                      <a:noFill/>
                    </a:lnR>
                    <a:lnT>
                      <a:noFill/>
                    </a:lnT>
                    <a:lnB>
                      <a:noFill/>
                    </a:lnB>
                    <a:solidFill>
                      <a:srgbClr val="EC653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0.208</a:t>
                      </a:r>
                    </a:p>
                  </a:txBody>
                  <a:tcPr marL="2533" marR="2533" marT="2533" marB="0" anchor="ctr">
                    <a:lnL>
                      <a:noFill/>
                    </a:lnL>
                    <a:lnR>
                      <a:noFill/>
                    </a:lnR>
                    <a:lnT>
                      <a:noFill/>
                    </a:lnT>
                    <a:lnB>
                      <a:noFill/>
                    </a:lnB>
                    <a:solidFill>
                      <a:srgbClr val="F1824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0.154</a:t>
                      </a:r>
                    </a:p>
                  </a:txBody>
                  <a:tcPr marL="2533" marR="2533" marT="2533" marB="0" anchor="ctr">
                    <a:lnL>
                      <a:noFill/>
                    </a:lnL>
                    <a:lnR>
                      <a:noFill/>
                    </a:lnR>
                    <a:lnT>
                      <a:noFill/>
                    </a:lnT>
                    <a:lnB>
                      <a:noFill/>
                    </a:lnB>
                    <a:solidFill>
                      <a:srgbClr val="F3925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0.164</a:t>
                      </a:r>
                    </a:p>
                  </a:txBody>
                  <a:tcPr marL="2533" marR="2533" marT="2533" marB="0" anchor="ctr">
                    <a:lnL>
                      <a:noFill/>
                    </a:lnL>
                    <a:lnR>
                      <a:noFill/>
                    </a:lnR>
                    <a:lnT>
                      <a:noFill/>
                    </a:lnT>
                    <a:lnB>
                      <a:noFill/>
                    </a:lnB>
                    <a:solidFill>
                      <a:srgbClr val="F38F5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0.128</a:t>
                      </a:r>
                    </a:p>
                  </a:txBody>
                  <a:tcPr marL="2533" marR="2533" marT="2533" marB="0" anchor="ctr">
                    <a:lnL>
                      <a:noFill/>
                    </a:lnL>
                    <a:lnR>
                      <a:noFill/>
                    </a:lnR>
                    <a:lnT>
                      <a:noFill/>
                    </a:lnT>
                    <a:lnB>
                      <a:noFill/>
                    </a:lnB>
                    <a:solidFill>
                      <a:srgbClr val="F59A5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0.116</a:t>
                      </a:r>
                    </a:p>
                  </a:txBody>
                  <a:tcPr marL="2533" marR="2533" marT="2533" marB="0" anchor="ctr">
                    <a:lnL>
                      <a:noFill/>
                    </a:lnL>
                    <a:lnR>
                      <a:noFill/>
                    </a:lnR>
                    <a:lnT>
                      <a:noFill/>
                    </a:lnT>
                    <a:lnB>
                      <a:noFill/>
                    </a:lnB>
                    <a:solidFill>
                      <a:srgbClr val="F59D5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0.296</a:t>
                      </a:r>
                    </a:p>
                  </a:txBody>
                  <a:tcPr marL="2533" marR="2533" marT="2533" marB="0" anchor="ctr">
                    <a:lnL>
                      <a:noFill/>
                    </a:lnL>
                    <a:lnR>
                      <a:noFill/>
                    </a:lnR>
                    <a:lnT>
                      <a:noFill/>
                    </a:lnT>
                    <a:lnB>
                      <a:noFill/>
                    </a:lnB>
                    <a:solidFill>
                      <a:srgbClr val="EC673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0.312</a:t>
                      </a:r>
                    </a:p>
                  </a:txBody>
                  <a:tcPr marL="2533" marR="2533" marT="2533" marB="0" anchor="ctr">
                    <a:lnL>
                      <a:noFill/>
                    </a:lnL>
                    <a:lnR>
                      <a:noFill/>
                    </a:lnR>
                    <a:lnT>
                      <a:noFill/>
                    </a:lnT>
                    <a:lnB>
                      <a:noFill/>
                    </a:lnB>
                    <a:solidFill>
                      <a:srgbClr val="EB633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0.096</a:t>
                      </a:r>
                    </a:p>
                  </a:txBody>
                  <a:tcPr marL="2533" marR="2533" marT="2533" marB="0" anchor="ctr">
                    <a:lnL>
                      <a:noFill/>
                    </a:lnL>
                    <a:lnR>
                      <a:noFill/>
                    </a:lnR>
                    <a:lnT>
                      <a:noFill/>
                    </a:lnT>
                    <a:lnB>
                      <a:noFill/>
                    </a:lnB>
                    <a:solidFill>
                      <a:srgbClr val="F6A36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0.197</a:t>
                      </a:r>
                    </a:p>
                  </a:txBody>
                  <a:tcPr marL="2533" marR="2533" marT="2533" marB="0" anchor="ctr">
                    <a:lnL>
                      <a:noFill/>
                    </a:lnL>
                    <a:lnR>
                      <a:noFill/>
                    </a:lnR>
                    <a:lnT>
                      <a:noFill/>
                    </a:lnT>
                    <a:lnB>
                      <a:noFill/>
                    </a:lnB>
                    <a:solidFill>
                      <a:srgbClr val="F1854E"/>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0.157</a:t>
                      </a:r>
                    </a:p>
                  </a:txBody>
                  <a:tcPr marL="2533" marR="2533" marT="2533" marB="0" anchor="ctr">
                    <a:lnL>
                      <a:noFill/>
                    </a:lnL>
                    <a:lnR>
                      <a:noFill/>
                    </a:lnR>
                    <a:lnT>
                      <a:noFill/>
                    </a:lnT>
                    <a:lnB>
                      <a:noFill/>
                    </a:lnB>
                    <a:solidFill>
                      <a:srgbClr val="F3915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0.157</a:t>
                      </a:r>
                    </a:p>
                  </a:txBody>
                  <a:tcPr marL="2533" marR="2533" marT="2533" marB="0" anchor="ctr">
                    <a:lnL>
                      <a:noFill/>
                    </a:lnL>
                    <a:lnR>
                      <a:noFill/>
                    </a:lnR>
                    <a:lnT>
                      <a:noFill/>
                    </a:lnT>
                    <a:lnB>
                      <a:noFill/>
                    </a:lnB>
                    <a:solidFill>
                      <a:srgbClr val="F3915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0.324</a:t>
                      </a:r>
                    </a:p>
                  </a:txBody>
                  <a:tcPr marL="2533" marR="2533" marT="2533" marB="0" anchor="ctr">
                    <a:lnL>
                      <a:noFill/>
                    </a:lnL>
                    <a:lnR>
                      <a:noFill/>
                    </a:lnR>
                    <a:lnT>
                      <a:noFill/>
                    </a:lnT>
                    <a:lnB>
                      <a:noFill/>
                    </a:lnB>
                    <a:solidFill>
                      <a:srgbClr val="EB5F3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2437373399"/>
                  </a:ext>
                </a:extLst>
              </a:tr>
              <a:tr h="151490">
                <a:tc>
                  <a:txBody>
                    <a:bodyPr/>
                    <a:lstStyle/>
                    <a:p>
                      <a:pPr algn="ctr" fontAlgn="ct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讀卡機</a:t>
                      </a:r>
                      <a:r>
                        <a:rPr lang="en-US" altLang="zh-TW"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a:t>
                      </a: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轉接卡</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0.216</a:t>
                      </a:r>
                    </a:p>
                  </a:txBody>
                  <a:tcPr marL="2533" marR="2533" marT="2533" marB="0" anchor="ctr">
                    <a:lnL>
                      <a:noFill/>
                    </a:lnL>
                    <a:lnR>
                      <a:noFill/>
                    </a:lnR>
                    <a:lnT>
                      <a:noFill/>
                    </a:lnT>
                    <a:lnB>
                      <a:noFill/>
                    </a:lnB>
                    <a:solidFill>
                      <a:srgbClr val="F07F4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0.163</a:t>
                      </a:r>
                    </a:p>
                  </a:txBody>
                  <a:tcPr marL="2533" marR="2533" marT="2533" marB="0" anchor="ctr">
                    <a:lnL>
                      <a:noFill/>
                    </a:lnL>
                    <a:lnR>
                      <a:noFill/>
                    </a:lnR>
                    <a:lnT>
                      <a:noFill/>
                    </a:lnT>
                    <a:lnB>
                      <a:noFill/>
                    </a:lnB>
                    <a:solidFill>
                      <a:srgbClr val="F38F5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0.080</a:t>
                      </a:r>
                    </a:p>
                  </a:txBody>
                  <a:tcPr marL="2533" marR="2533" marT="2533" marB="0" anchor="ctr">
                    <a:lnL>
                      <a:noFill/>
                    </a:lnL>
                    <a:lnR>
                      <a:noFill/>
                    </a:lnR>
                    <a:lnT>
                      <a:noFill/>
                    </a:lnT>
                    <a:lnB>
                      <a:noFill/>
                    </a:lnB>
                    <a:solidFill>
                      <a:srgbClr val="F7A86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0.278</a:t>
                      </a:r>
                    </a:p>
                  </a:txBody>
                  <a:tcPr marL="2533" marR="2533" marT="2533" marB="0" anchor="ctr">
                    <a:lnL>
                      <a:noFill/>
                    </a:lnL>
                    <a:lnR>
                      <a:noFill/>
                    </a:lnR>
                    <a:lnT>
                      <a:noFill/>
                    </a:lnT>
                    <a:lnB>
                      <a:noFill/>
                    </a:lnB>
                    <a:solidFill>
                      <a:srgbClr val="ED6D3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0.155</a:t>
                      </a:r>
                    </a:p>
                  </a:txBody>
                  <a:tcPr marL="2533" marR="2533" marT="2533" marB="0" anchor="ctr">
                    <a:lnL>
                      <a:noFill/>
                    </a:lnL>
                    <a:lnR>
                      <a:noFill/>
                    </a:lnR>
                    <a:lnT>
                      <a:noFill/>
                    </a:lnT>
                    <a:lnB>
                      <a:noFill/>
                    </a:lnB>
                    <a:solidFill>
                      <a:srgbClr val="F3915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0.219</a:t>
                      </a:r>
                    </a:p>
                  </a:txBody>
                  <a:tcPr marL="2533" marR="2533" marT="2533" marB="0" anchor="ctr">
                    <a:lnL>
                      <a:noFill/>
                    </a:lnL>
                    <a:lnR>
                      <a:noFill/>
                    </a:lnR>
                    <a:lnT>
                      <a:noFill/>
                    </a:lnT>
                    <a:lnB>
                      <a:noFill/>
                    </a:lnB>
                    <a:solidFill>
                      <a:srgbClr val="F07E4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-0.051</a:t>
                      </a:r>
                    </a:p>
                  </a:txBody>
                  <a:tcPr marL="2533" marR="2533" marT="2533" marB="0" anchor="ctr">
                    <a:lnL>
                      <a:noFill/>
                    </a:lnL>
                    <a:lnR>
                      <a:noFill/>
                    </a:lnR>
                    <a:lnT>
                      <a:noFill/>
                    </a:lnT>
                    <a:lnB>
                      <a:noFill/>
                    </a:lnB>
                    <a:solidFill>
                      <a:srgbClr val="FCC68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0.227</a:t>
                      </a:r>
                    </a:p>
                  </a:txBody>
                  <a:tcPr marL="2533" marR="2533" marT="2533" marB="0" anchor="ctr">
                    <a:lnL>
                      <a:noFill/>
                    </a:lnL>
                    <a:lnR>
                      <a:noFill/>
                    </a:lnR>
                    <a:lnT>
                      <a:noFill/>
                    </a:lnT>
                    <a:lnB>
                      <a:noFill/>
                    </a:lnB>
                    <a:solidFill>
                      <a:srgbClr val="F07C4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0.280</a:t>
                      </a:r>
                    </a:p>
                  </a:txBody>
                  <a:tcPr marL="2533" marR="2533" marT="2533" marB="0" anchor="ctr">
                    <a:lnL>
                      <a:noFill/>
                    </a:lnL>
                    <a:lnR>
                      <a:noFill/>
                    </a:lnR>
                    <a:lnT>
                      <a:noFill/>
                    </a:lnT>
                    <a:lnB>
                      <a:noFill/>
                    </a:lnB>
                    <a:solidFill>
                      <a:srgbClr val="ED6C3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0.148</a:t>
                      </a:r>
                    </a:p>
                  </a:txBody>
                  <a:tcPr marL="2533" marR="2533" marT="2533" marB="0" anchor="ctr">
                    <a:lnL>
                      <a:noFill/>
                    </a:lnL>
                    <a:lnR>
                      <a:noFill/>
                    </a:lnR>
                    <a:lnT>
                      <a:noFill/>
                    </a:lnT>
                    <a:lnB>
                      <a:noFill/>
                    </a:lnB>
                    <a:solidFill>
                      <a:srgbClr val="F4935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-0.280</a:t>
                      </a:r>
                    </a:p>
                  </a:txBody>
                  <a:tcPr marL="2533" marR="2533" marT="2533" marB="0" anchor="ctr">
                    <a:lnL>
                      <a:noFill/>
                    </a:lnL>
                    <a:lnR>
                      <a:noFill/>
                    </a:lnR>
                    <a:lnT>
                      <a:noFill/>
                    </a:lnT>
                    <a:lnB>
                      <a:noFill/>
                    </a:lnB>
                    <a:solidFill>
                      <a:srgbClr val="FEE4B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-0.331</a:t>
                      </a:r>
                    </a:p>
                  </a:txBody>
                  <a:tcPr marL="2533" marR="2533" marT="2533" marB="0" anchor="ctr">
                    <a:lnL>
                      <a:noFill/>
                    </a:lnL>
                    <a:lnR>
                      <a:noFill/>
                    </a:lnR>
                    <a:lnT>
                      <a:noFill/>
                    </a:lnT>
                    <a:lnB>
                      <a:noFill/>
                    </a:lnB>
                    <a:solidFill>
                      <a:srgbClr val="FFEABE"/>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0.204</a:t>
                      </a:r>
                    </a:p>
                  </a:txBody>
                  <a:tcPr marL="2533" marR="2533" marT="2533" marB="0" anchor="ctr">
                    <a:lnL>
                      <a:noFill/>
                    </a:lnL>
                    <a:lnR>
                      <a:noFill/>
                    </a:lnR>
                    <a:lnT>
                      <a:noFill/>
                    </a:lnT>
                    <a:lnB>
                      <a:noFill/>
                    </a:lnB>
                    <a:solidFill>
                      <a:srgbClr val="F1834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0.216</a:t>
                      </a:r>
                    </a:p>
                  </a:txBody>
                  <a:tcPr marL="2533" marR="2533" marT="2533" marB="0" anchor="ctr">
                    <a:lnL>
                      <a:noFill/>
                    </a:lnL>
                    <a:lnR>
                      <a:noFill/>
                    </a:lnR>
                    <a:lnT>
                      <a:noFill/>
                    </a:lnT>
                    <a:lnB>
                      <a:noFill/>
                    </a:lnB>
                    <a:solidFill>
                      <a:srgbClr val="F07F4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0.191</a:t>
                      </a:r>
                    </a:p>
                  </a:txBody>
                  <a:tcPr marL="2533" marR="2533" marT="2533" marB="0" anchor="ctr">
                    <a:lnL>
                      <a:noFill/>
                    </a:lnL>
                    <a:lnR>
                      <a:noFill/>
                    </a:lnR>
                    <a:lnT>
                      <a:noFill/>
                    </a:lnT>
                    <a:lnB>
                      <a:noFill/>
                    </a:lnB>
                    <a:solidFill>
                      <a:srgbClr val="F1874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0.173</a:t>
                      </a:r>
                    </a:p>
                  </a:txBody>
                  <a:tcPr marL="2533" marR="2533" marT="2533" marB="0" anchor="ctr">
                    <a:lnL>
                      <a:noFill/>
                    </a:lnL>
                    <a:lnR>
                      <a:noFill/>
                    </a:lnR>
                    <a:lnT>
                      <a:noFill/>
                    </a:lnT>
                    <a:lnB>
                      <a:noFill/>
                    </a:lnB>
                    <a:solidFill>
                      <a:srgbClr val="F28C5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0.018</a:t>
                      </a:r>
                    </a:p>
                  </a:txBody>
                  <a:tcPr marL="2533" marR="2533" marT="2533" marB="0" anchor="ctr">
                    <a:lnL>
                      <a:noFill/>
                    </a:lnL>
                    <a:lnR>
                      <a:noFill/>
                    </a:lnR>
                    <a:lnT>
                      <a:noFill/>
                    </a:lnT>
                    <a:lnB>
                      <a:noFill/>
                    </a:lnB>
                    <a:solidFill>
                      <a:srgbClr val="FBBA7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0.225</a:t>
                      </a:r>
                    </a:p>
                  </a:txBody>
                  <a:tcPr marL="2533" marR="2533" marT="2533" marB="0" anchor="ctr">
                    <a:lnL>
                      <a:noFill/>
                    </a:lnL>
                    <a:lnR>
                      <a:noFill/>
                    </a:lnR>
                    <a:lnT>
                      <a:noFill/>
                    </a:lnT>
                    <a:lnB>
                      <a:noFill/>
                    </a:lnB>
                    <a:solidFill>
                      <a:srgbClr val="F07D4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0.252</a:t>
                      </a:r>
                    </a:p>
                  </a:txBody>
                  <a:tcPr marL="2533" marR="2533" marT="2533" marB="0" anchor="ctr">
                    <a:lnL>
                      <a:noFill/>
                    </a:lnL>
                    <a:lnR>
                      <a:noFill/>
                    </a:lnR>
                    <a:lnT>
                      <a:noFill/>
                    </a:lnT>
                    <a:lnB>
                      <a:noFill/>
                    </a:lnB>
                    <a:solidFill>
                      <a:srgbClr val="EE744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0.125</a:t>
                      </a:r>
                    </a:p>
                  </a:txBody>
                  <a:tcPr marL="2533" marR="2533" marT="2533" marB="0" anchor="ctr">
                    <a:lnL>
                      <a:noFill/>
                    </a:lnL>
                    <a:lnR>
                      <a:noFill/>
                    </a:lnR>
                    <a:lnT>
                      <a:noFill/>
                    </a:lnT>
                    <a:lnB>
                      <a:noFill/>
                    </a:lnB>
                    <a:solidFill>
                      <a:srgbClr val="F59A5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0.135</a:t>
                      </a:r>
                    </a:p>
                  </a:txBody>
                  <a:tcPr marL="2533" marR="2533" marT="2533" marB="0" anchor="ctr">
                    <a:lnL>
                      <a:noFill/>
                    </a:lnL>
                    <a:lnR>
                      <a:noFill/>
                    </a:lnR>
                    <a:lnT>
                      <a:noFill/>
                    </a:lnT>
                    <a:lnB>
                      <a:noFill/>
                    </a:lnB>
                    <a:solidFill>
                      <a:srgbClr val="F4975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0.393</a:t>
                      </a:r>
                    </a:p>
                  </a:txBody>
                  <a:tcPr marL="2533" marR="2533" marT="2533" marB="0" anchor="ctr">
                    <a:lnL>
                      <a:noFill/>
                    </a:lnL>
                    <a:lnR>
                      <a:noFill/>
                    </a:lnR>
                    <a:lnT>
                      <a:noFill/>
                    </a:lnT>
                    <a:lnB>
                      <a:noFill/>
                    </a:lnB>
                    <a:solidFill>
                      <a:srgbClr val="E74A2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0.165</a:t>
                      </a:r>
                    </a:p>
                  </a:txBody>
                  <a:tcPr marL="2533" marR="2533" marT="2533" marB="0" anchor="ctr">
                    <a:lnL>
                      <a:noFill/>
                    </a:lnL>
                    <a:lnR>
                      <a:noFill/>
                    </a:lnR>
                    <a:lnT>
                      <a:noFill/>
                    </a:lnT>
                    <a:lnB>
                      <a:noFill/>
                    </a:lnB>
                    <a:solidFill>
                      <a:srgbClr val="F38E5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0.106</a:t>
                      </a:r>
                    </a:p>
                  </a:txBody>
                  <a:tcPr marL="2533" marR="2533" marT="2533" marB="0" anchor="ctr">
                    <a:lnL>
                      <a:noFill/>
                    </a:lnL>
                    <a:lnR>
                      <a:noFill/>
                    </a:lnR>
                    <a:lnT>
                      <a:noFill/>
                    </a:lnT>
                    <a:lnB>
                      <a:noFill/>
                    </a:lnB>
                    <a:solidFill>
                      <a:srgbClr val="F6A06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0.304</a:t>
                      </a:r>
                    </a:p>
                  </a:txBody>
                  <a:tcPr marL="2533" marR="2533" marT="2533" marB="0" anchor="ctr">
                    <a:lnL>
                      <a:noFill/>
                    </a:lnL>
                    <a:lnR>
                      <a:noFill/>
                    </a:lnR>
                    <a:lnT>
                      <a:noFill/>
                    </a:lnT>
                    <a:lnB>
                      <a:noFill/>
                    </a:lnB>
                    <a:solidFill>
                      <a:srgbClr val="EC653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0.242</a:t>
                      </a:r>
                    </a:p>
                  </a:txBody>
                  <a:tcPr marL="2533" marR="2533" marT="2533" marB="0" anchor="ctr">
                    <a:lnL>
                      <a:noFill/>
                    </a:lnL>
                    <a:lnR>
                      <a:noFill/>
                    </a:lnR>
                    <a:lnT>
                      <a:noFill/>
                    </a:lnT>
                    <a:lnB>
                      <a:noFill/>
                    </a:lnB>
                    <a:solidFill>
                      <a:srgbClr val="EF784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571993622"/>
                  </a:ext>
                </a:extLst>
              </a:tr>
              <a:tr h="151490">
                <a:tc>
                  <a:txBody>
                    <a:bodyPr/>
                    <a:lstStyle/>
                    <a:p>
                      <a:pPr algn="ctr" fontAlgn="ct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省電燈泡</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0.262</a:t>
                      </a:r>
                    </a:p>
                  </a:txBody>
                  <a:tcPr marL="2533" marR="2533" marT="2533" marB="0" anchor="ctr">
                    <a:lnL>
                      <a:noFill/>
                    </a:lnL>
                    <a:lnR>
                      <a:noFill/>
                    </a:lnR>
                    <a:lnT>
                      <a:noFill/>
                    </a:lnT>
                    <a:lnB>
                      <a:noFill/>
                    </a:lnB>
                    <a:solidFill>
                      <a:srgbClr val="EE724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0.266</a:t>
                      </a:r>
                    </a:p>
                  </a:txBody>
                  <a:tcPr marL="2533" marR="2533" marT="2533" marB="0" anchor="ctr">
                    <a:lnL>
                      <a:noFill/>
                    </a:lnL>
                    <a:lnR>
                      <a:noFill/>
                    </a:lnR>
                    <a:lnT>
                      <a:noFill/>
                    </a:lnT>
                    <a:lnB>
                      <a:noFill/>
                    </a:lnB>
                    <a:solidFill>
                      <a:srgbClr val="EE704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0.113</a:t>
                      </a:r>
                    </a:p>
                  </a:txBody>
                  <a:tcPr marL="2533" marR="2533" marT="2533" marB="0" anchor="ctr">
                    <a:lnL>
                      <a:noFill/>
                    </a:lnL>
                    <a:lnR>
                      <a:noFill/>
                    </a:lnR>
                    <a:lnT>
                      <a:noFill/>
                    </a:lnT>
                    <a:lnB>
                      <a:noFill/>
                    </a:lnB>
                    <a:solidFill>
                      <a:srgbClr val="F69E6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-0.002</a:t>
                      </a:r>
                    </a:p>
                  </a:txBody>
                  <a:tcPr marL="2533" marR="2533" marT="2533" marB="0" anchor="ctr">
                    <a:lnL>
                      <a:noFill/>
                    </a:lnL>
                    <a:lnR>
                      <a:noFill/>
                    </a:lnR>
                    <a:lnT>
                      <a:noFill/>
                    </a:lnT>
                    <a:lnB>
                      <a:noFill/>
                    </a:lnB>
                    <a:solidFill>
                      <a:srgbClr val="FCC07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0.258</a:t>
                      </a:r>
                    </a:p>
                  </a:txBody>
                  <a:tcPr marL="2533" marR="2533" marT="2533" marB="0" anchor="ctr">
                    <a:lnL>
                      <a:noFill/>
                    </a:lnL>
                    <a:lnR>
                      <a:noFill/>
                    </a:lnR>
                    <a:lnT>
                      <a:noFill/>
                    </a:lnT>
                    <a:lnB>
                      <a:noFill/>
                    </a:lnB>
                    <a:solidFill>
                      <a:srgbClr val="EE734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0.133</a:t>
                      </a:r>
                    </a:p>
                  </a:txBody>
                  <a:tcPr marL="2533" marR="2533" marT="2533" marB="0" anchor="ctr">
                    <a:lnL>
                      <a:noFill/>
                    </a:lnL>
                    <a:lnR>
                      <a:noFill/>
                    </a:lnR>
                    <a:lnT>
                      <a:noFill/>
                    </a:lnT>
                    <a:lnB>
                      <a:noFill/>
                    </a:lnB>
                    <a:solidFill>
                      <a:srgbClr val="F5985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0.098</a:t>
                      </a:r>
                    </a:p>
                  </a:txBody>
                  <a:tcPr marL="2533" marR="2533" marT="2533" marB="0" anchor="ctr">
                    <a:lnL>
                      <a:noFill/>
                    </a:lnL>
                    <a:lnR>
                      <a:noFill/>
                    </a:lnR>
                    <a:lnT>
                      <a:noFill/>
                    </a:lnT>
                    <a:lnB>
                      <a:noFill/>
                    </a:lnB>
                    <a:solidFill>
                      <a:srgbClr val="F6A26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0.139</a:t>
                      </a:r>
                    </a:p>
                  </a:txBody>
                  <a:tcPr marL="2533" marR="2533" marT="2533" marB="0" anchor="ctr">
                    <a:lnL>
                      <a:noFill/>
                    </a:lnL>
                    <a:lnR>
                      <a:noFill/>
                    </a:lnR>
                    <a:lnT>
                      <a:noFill/>
                    </a:lnT>
                    <a:lnB>
                      <a:noFill/>
                    </a:lnB>
                    <a:solidFill>
                      <a:srgbClr val="F4965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0.093</a:t>
                      </a:r>
                    </a:p>
                  </a:txBody>
                  <a:tcPr marL="2533" marR="2533" marT="2533" marB="0" anchor="ctr">
                    <a:lnL>
                      <a:noFill/>
                    </a:lnL>
                    <a:lnR>
                      <a:noFill/>
                    </a:lnR>
                    <a:lnT>
                      <a:noFill/>
                    </a:lnT>
                    <a:lnB>
                      <a:noFill/>
                    </a:lnB>
                    <a:solidFill>
                      <a:srgbClr val="F7A46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0.111</a:t>
                      </a:r>
                    </a:p>
                  </a:txBody>
                  <a:tcPr marL="2533" marR="2533" marT="2533" marB="0" anchor="ctr">
                    <a:lnL>
                      <a:noFill/>
                    </a:lnL>
                    <a:lnR>
                      <a:noFill/>
                    </a:lnR>
                    <a:lnT>
                      <a:noFill/>
                    </a:lnT>
                    <a:lnB>
                      <a:noFill/>
                    </a:lnB>
                    <a:solidFill>
                      <a:srgbClr val="F69F6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-0.095</a:t>
                      </a:r>
                    </a:p>
                  </a:txBody>
                  <a:tcPr marL="2533" marR="2533" marT="2533" marB="0" anchor="ctr">
                    <a:lnL>
                      <a:noFill/>
                    </a:lnL>
                    <a:lnR>
                      <a:noFill/>
                    </a:lnR>
                    <a:lnT>
                      <a:noFill/>
                    </a:lnT>
                    <a:lnB>
                      <a:noFill/>
                    </a:lnB>
                    <a:solidFill>
                      <a:srgbClr val="FCCC8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-0.100</a:t>
                      </a:r>
                    </a:p>
                  </a:txBody>
                  <a:tcPr marL="2533" marR="2533" marT="2533" marB="0" anchor="ctr">
                    <a:lnL>
                      <a:noFill/>
                    </a:lnL>
                    <a:lnR>
                      <a:noFill/>
                    </a:lnR>
                    <a:lnT>
                      <a:noFill/>
                    </a:lnT>
                    <a:lnB>
                      <a:noFill/>
                    </a:lnB>
                    <a:solidFill>
                      <a:srgbClr val="FDCD8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0.184</a:t>
                      </a:r>
                    </a:p>
                  </a:txBody>
                  <a:tcPr marL="2533" marR="2533" marT="2533" marB="0" anchor="ctr">
                    <a:lnL>
                      <a:noFill/>
                    </a:lnL>
                    <a:lnR>
                      <a:noFill/>
                    </a:lnR>
                    <a:lnT>
                      <a:noFill/>
                    </a:lnT>
                    <a:lnB>
                      <a:noFill/>
                    </a:lnB>
                    <a:solidFill>
                      <a:srgbClr val="F2895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0.135</a:t>
                      </a:r>
                    </a:p>
                  </a:txBody>
                  <a:tcPr marL="2533" marR="2533" marT="2533" marB="0" anchor="ctr">
                    <a:lnL>
                      <a:noFill/>
                    </a:lnL>
                    <a:lnR>
                      <a:noFill/>
                    </a:lnR>
                    <a:lnT>
                      <a:noFill/>
                    </a:lnT>
                    <a:lnB>
                      <a:noFill/>
                    </a:lnB>
                    <a:solidFill>
                      <a:srgbClr val="F4975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0.209</a:t>
                      </a:r>
                    </a:p>
                  </a:txBody>
                  <a:tcPr marL="2533" marR="2533" marT="2533" marB="0" anchor="ctr">
                    <a:lnL>
                      <a:noFill/>
                    </a:lnL>
                    <a:lnR>
                      <a:noFill/>
                    </a:lnR>
                    <a:lnT>
                      <a:noFill/>
                    </a:lnT>
                    <a:lnB>
                      <a:noFill/>
                    </a:lnB>
                    <a:solidFill>
                      <a:srgbClr val="F1814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0.118</a:t>
                      </a:r>
                    </a:p>
                  </a:txBody>
                  <a:tcPr marL="2533" marR="2533" marT="2533" marB="0" anchor="ctr">
                    <a:lnL>
                      <a:noFill/>
                    </a:lnL>
                    <a:lnR>
                      <a:noFill/>
                    </a:lnR>
                    <a:lnT>
                      <a:noFill/>
                    </a:lnT>
                    <a:lnB>
                      <a:noFill/>
                    </a:lnB>
                    <a:solidFill>
                      <a:srgbClr val="F59D5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0.170</a:t>
                      </a:r>
                    </a:p>
                  </a:txBody>
                  <a:tcPr marL="2533" marR="2533" marT="2533" marB="0" anchor="ctr">
                    <a:lnL>
                      <a:noFill/>
                    </a:lnL>
                    <a:lnR>
                      <a:noFill/>
                    </a:lnR>
                    <a:lnT>
                      <a:noFill/>
                    </a:lnT>
                    <a:lnB>
                      <a:noFill/>
                    </a:lnB>
                    <a:solidFill>
                      <a:srgbClr val="F38D5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0.056</a:t>
                      </a:r>
                    </a:p>
                  </a:txBody>
                  <a:tcPr marL="2533" marR="2533" marT="2533" marB="0" anchor="ctr">
                    <a:lnL>
                      <a:noFill/>
                    </a:lnL>
                    <a:lnR>
                      <a:noFill/>
                    </a:lnR>
                    <a:lnT>
                      <a:noFill/>
                    </a:lnT>
                    <a:lnB>
                      <a:noFill/>
                    </a:lnB>
                    <a:solidFill>
                      <a:srgbClr val="F9AF6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0.145</a:t>
                      </a:r>
                    </a:p>
                  </a:txBody>
                  <a:tcPr marL="2533" marR="2533" marT="2533" marB="0" anchor="ctr">
                    <a:lnL>
                      <a:noFill/>
                    </a:lnL>
                    <a:lnR>
                      <a:noFill/>
                    </a:lnR>
                    <a:lnT>
                      <a:noFill/>
                    </a:lnT>
                    <a:lnB>
                      <a:noFill/>
                    </a:lnB>
                    <a:solidFill>
                      <a:srgbClr val="F4945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0.139</a:t>
                      </a:r>
                    </a:p>
                  </a:txBody>
                  <a:tcPr marL="2533" marR="2533" marT="2533" marB="0" anchor="ctr">
                    <a:lnL>
                      <a:noFill/>
                    </a:lnL>
                    <a:lnR>
                      <a:noFill/>
                    </a:lnR>
                    <a:lnT>
                      <a:noFill/>
                    </a:lnT>
                    <a:lnB>
                      <a:noFill/>
                    </a:lnB>
                    <a:solidFill>
                      <a:srgbClr val="F4965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0.036</a:t>
                      </a:r>
                    </a:p>
                  </a:txBody>
                  <a:tcPr marL="2533" marR="2533" marT="2533" marB="0" anchor="ctr">
                    <a:lnL>
                      <a:noFill/>
                    </a:lnL>
                    <a:lnR>
                      <a:noFill/>
                    </a:lnR>
                    <a:lnT>
                      <a:noFill/>
                    </a:lnT>
                    <a:lnB>
                      <a:noFill/>
                    </a:lnB>
                    <a:solidFill>
                      <a:srgbClr val="FAB570"/>
                    </a:solidFill>
                  </a:tcPr>
                </a:tc>
                <a:tc>
                  <a:txBody>
                    <a:bodyPr/>
                    <a:lstStyle/>
                    <a:p>
                      <a:pPr algn="ctr" fontAlgn="ctr"/>
                      <a:r>
                        <a:rPr lang="en-US" altLang="zh-TW"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0.180</a:t>
                      </a:r>
                    </a:p>
                  </a:txBody>
                  <a:tcPr marL="2533" marR="2533" marT="2533" marB="0" anchor="ctr">
                    <a:lnL>
                      <a:noFill/>
                    </a:lnL>
                    <a:lnR>
                      <a:noFill/>
                    </a:lnR>
                    <a:lnT>
                      <a:noFill/>
                    </a:lnT>
                    <a:lnB>
                      <a:noFill/>
                    </a:lnB>
                    <a:solidFill>
                      <a:srgbClr val="F28A5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0.170</a:t>
                      </a:r>
                    </a:p>
                  </a:txBody>
                  <a:tcPr marL="2533" marR="2533" marT="2533" marB="0" anchor="ctr">
                    <a:lnL>
                      <a:noFill/>
                    </a:lnL>
                    <a:lnR>
                      <a:noFill/>
                    </a:lnR>
                    <a:lnT>
                      <a:noFill/>
                    </a:lnT>
                    <a:lnB>
                      <a:noFill/>
                    </a:lnB>
                    <a:solidFill>
                      <a:srgbClr val="F38D5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0.133</a:t>
                      </a:r>
                    </a:p>
                  </a:txBody>
                  <a:tcPr marL="2533" marR="2533" marT="2533" marB="0" anchor="ctr">
                    <a:lnL>
                      <a:noFill/>
                    </a:lnL>
                    <a:lnR>
                      <a:noFill/>
                    </a:lnR>
                    <a:lnT>
                      <a:noFill/>
                    </a:lnT>
                    <a:lnB>
                      <a:noFill/>
                    </a:lnB>
                    <a:solidFill>
                      <a:srgbClr val="F5985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0.201</a:t>
                      </a:r>
                    </a:p>
                  </a:txBody>
                  <a:tcPr marL="2533" marR="2533" marT="2533" marB="0" anchor="ctr">
                    <a:lnL>
                      <a:noFill/>
                    </a:lnL>
                    <a:lnR>
                      <a:noFill/>
                    </a:lnR>
                    <a:lnT>
                      <a:noFill/>
                    </a:lnT>
                    <a:lnB>
                      <a:noFill/>
                    </a:lnB>
                    <a:solidFill>
                      <a:srgbClr val="F1844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0.166</a:t>
                      </a:r>
                    </a:p>
                  </a:txBody>
                  <a:tcPr marL="2533" marR="2533" marT="2533" marB="0" anchor="ctr">
                    <a:lnL>
                      <a:noFill/>
                    </a:lnL>
                    <a:lnR>
                      <a:noFill/>
                    </a:lnR>
                    <a:lnT>
                      <a:noFill/>
                    </a:lnT>
                    <a:lnB>
                      <a:noFill/>
                    </a:lnB>
                    <a:solidFill>
                      <a:srgbClr val="F38E5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0.172</a:t>
                      </a:r>
                    </a:p>
                  </a:txBody>
                  <a:tcPr marL="2533" marR="2533" marT="2533" marB="0" anchor="ctr">
                    <a:lnL>
                      <a:noFill/>
                    </a:lnL>
                    <a:lnR>
                      <a:noFill/>
                    </a:lnR>
                    <a:lnT>
                      <a:noFill/>
                    </a:lnT>
                    <a:lnB>
                      <a:noFill/>
                    </a:lnB>
                    <a:solidFill>
                      <a:srgbClr val="F28C5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531781764"/>
                  </a:ext>
                </a:extLst>
              </a:tr>
              <a:tr h="151490">
                <a:tc>
                  <a:txBody>
                    <a:bodyPr/>
                    <a:lstStyle/>
                    <a:p>
                      <a:pPr algn="ctr" fontAlgn="ct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家電安裝費</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0.042</a:t>
                      </a:r>
                    </a:p>
                  </a:txBody>
                  <a:tcPr marL="2533" marR="2533" marT="2533" marB="0" anchor="ctr">
                    <a:lnL>
                      <a:noFill/>
                    </a:lnL>
                    <a:lnR>
                      <a:noFill/>
                    </a:lnR>
                    <a:lnT>
                      <a:noFill/>
                    </a:lnT>
                    <a:lnB>
                      <a:noFill/>
                    </a:lnB>
                    <a:solidFill>
                      <a:srgbClr val="F9B36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0.069</a:t>
                      </a:r>
                    </a:p>
                  </a:txBody>
                  <a:tcPr marL="2533" marR="2533" marT="2533" marB="0" anchor="ctr">
                    <a:lnL>
                      <a:noFill/>
                    </a:lnL>
                    <a:lnR>
                      <a:noFill/>
                    </a:lnR>
                    <a:lnT>
                      <a:noFill/>
                    </a:lnT>
                    <a:lnB>
                      <a:noFill/>
                    </a:lnB>
                    <a:solidFill>
                      <a:srgbClr val="F8AB6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0.182</a:t>
                      </a:r>
                    </a:p>
                  </a:txBody>
                  <a:tcPr marL="2533" marR="2533" marT="2533" marB="0" anchor="ctr">
                    <a:lnL>
                      <a:noFill/>
                    </a:lnL>
                    <a:lnR>
                      <a:noFill/>
                    </a:lnR>
                    <a:lnT>
                      <a:noFill/>
                    </a:lnT>
                    <a:lnB>
                      <a:noFill/>
                    </a:lnB>
                    <a:solidFill>
                      <a:srgbClr val="F2895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0.086</a:t>
                      </a:r>
                    </a:p>
                  </a:txBody>
                  <a:tcPr marL="2533" marR="2533" marT="2533" marB="0" anchor="ctr">
                    <a:lnL>
                      <a:noFill/>
                    </a:lnL>
                    <a:lnR>
                      <a:noFill/>
                    </a:lnR>
                    <a:lnT>
                      <a:noFill/>
                    </a:lnT>
                    <a:lnB>
                      <a:noFill/>
                    </a:lnB>
                    <a:solidFill>
                      <a:srgbClr val="F7A66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0.085</a:t>
                      </a:r>
                    </a:p>
                  </a:txBody>
                  <a:tcPr marL="2533" marR="2533" marT="2533" marB="0" anchor="ctr">
                    <a:lnL>
                      <a:noFill/>
                    </a:lnL>
                    <a:lnR>
                      <a:noFill/>
                    </a:lnR>
                    <a:lnT>
                      <a:noFill/>
                    </a:lnT>
                    <a:lnB>
                      <a:noFill/>
                    </a:lnB>
                    <a:solidFill>
                      <a:srgbClr val="F7A66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0.094</a:t>
                      </a:r>
                    </a:p>
                  </a:txBody>
                  <a:tcPr marL="2533" marR="2533" marT="2533" marB="0" anchor="ctr">
                    <a:lnL>
                      <a:noFill/>
                    </a:lnL>
                    <a:lnR>
                      <a:noFill/>
                    </a:lnR>
                    <a:lnT>
                      <a:noFill/>
                    </a:lnT>
                    <a:lnB>
                      <a:noFill/>
                    </a:lnB>
                    <a:solidFill>
                      <a:srgbClr val="F7A46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0.133</a:t>
                      </a:r>
                    </a:p>
                  </a:txBody>
                  <a:tcPr marL="2533" marR="2533" marT="2533" marB="0" anchor="ctr">
                    <a:lnL>
                      <a:noFill/>
                    </a:lnL>
                    <a:lnR>
                      <a:noFill/>
                    </a:lnR>
                    <a:lnT>
                      <a:noFill/>
                    </a:lnT>
                    <a:lnB>
                      <a:noFill/>
                    </a:lnB>
                    <a:solidFill>
                      <a:srgbClr val="F5985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0.130</a:t>
                      </a:r>
                    </a:p>
                  </a:txBody>
                  <a:tcPr marL="2533" marR="2533" marT="2533" marB="0" anchor="ctr">
                    <a:lnL>
                      <a:noFill/>
                    </a:lnL>
                    <a:lnR>
                      <a:noFill/>
                    </a:lnR>
                    <a:lnT>
                      <a:noFill/>
                    </a:lnT>
                    <a:lnB>
                      <a:noFill/>
                    </a:lnB>
                    <a:solidFill>
                      <a:srgbClr val="F5995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0.136</a:t>
                      </a:r>
                    </a:p>
                  </a:txBody>
                  <a:tcPr marL="2533" marR="2533" marT="2533" marB="0" anchor="ctr">
                    <a:lnL>
                      <a:noFill/>
                    </a:lnL>
                    <a:lnR>
                      <a:noFill/>
                    </a:lnR>
                    <a:lnT>
                      <a:noFill/>
                    </a:lnT>
                    <a:lnB>
                      <a:noFill/>
                    </a:lnB>
                    <a:solidFill>
                      <a:srgbClr val="F4975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0.121</a:t>
                      </a:r>
                    </a:p>
                  </a:txBody>
                  <a:tcPr marL="2533" marR="2533" marT="2533" marB="0" anchor="ctr">
                    <a:lnL>
                      <a:noFill/>
                    </a:lnL>
                    <a:lnR>
                      <a:noFill/>
                    </a:lnR>
                    <a:lnT>
                      <a:noFill/>
                    </a:lnT>
                    <a:lnB>
                      <a:noFill/>
                    </a:lnB>
                    <a:solidFill>
                      <a:srgbClr val="F59B5E"/>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0.026</a:t>
                      </a:r>
                    </a:p>
                  </a:txBody>
                  <a:tcPr marL="2533" marR="2533" marT="2533" marB="0" anchor="ctr">
                    <a:lnL>
                      <a:noFill/>
                    </a:lnL>
                    <a:lnR>
                      <a:noFill/>
                    </a:lnR>
                    <a:lnT>
                      <a:noFill/>
                    </a:lnT>
                    <a:lnB>
                      <a:noFill/>
                    </a:lnB>
                    <a:solidFill>
                      <a:srgbClr val="FAB872"/>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-0.016</a:t>
                      </a:r>
                    </a:p>
                  </a:txBody>
                  <a:tcPr marL="2533" marR="2533" marT="2533" marB="0" anchor="ctr">
                    <a:lnL>
                      <a:noFill/>
                    </a:lnL>
                    <a:lnR>
                      <a:noFill/>
                    </a:lnR>
                    <a:lnT>
                      <a:noFill/>
                    </a:lnT>
                    <a:lnB>
                      <a:noFill/>
                    </a:lnB>
                    <a:solidFill>
                      <a:srgbClr val="FCC27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0.004</a:t>
                      </a:r>
                    </a:p>
                  </a:txBody>
                  <a:tcPr marL="2533" marR="2533" marT="2533" marB="0" anchor="ctr">
                    <a:lnL>
                      <a:noFill/>
                    </a:lnL>
                    <a:lnR>
                      <a:noFill/>
                    </a:lnR>
                    <a:lnT>
                      <a:noFill/>
                    </a:lnT>
                    <a:lnB>
                      <a:noFill/>
                    </a:lnB>
                    <a:solidFill>
                      <a:srgbClr val="FBBE7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0.072</a:t>
                      </a:r>
                    </a:p>
                  </a:txBody>
                  <a:tcPr marL="2533" marR="2533" marT="2533" marB="0" anchor="ctr">
                    <a:lnL>
                      <a:noFill/>
                    </a:lnL>
                    <a:lnR>
                      <a:noFill/>
                    </a:lnR>
                    <a:lnT>
                      <a:noFill/>
                    </a:lnT>
                    <a:lnB>
                      <a:noFill/>
                    </a:lnB>
                    <a:solidFill>
                      <a:srgbClr val="F8AA6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0.038</a:t>
                      </a:r>
                    </a:p>
                  </a:txBody>
                  <a:tcPr marL="2533" marR="2533" marT="2533" marB="0" anchor="ctr">
                    <a:lnL>
                      <a:noFill/>
                    </a:lnL>
                    <a:lnR>
                      <a:noFill/>
                    </a:lnR>
                    <a:lnT>
                      <a:noFill/>
                    </a:lnT>
                    <a:lnB>
                      <a:noFill/>
                    </a:lnB>
                    <a:solidFill>
                      <a:srgbClr val="F9B46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-0.038</a:t>
                      </a:r>
                    </a:p>
                  </a:txBody>
                  <a:tcPr marL="2533" marR="2533" marT="2533" marB="0" anchor="ctr">
                    <a:lnL>
                      <a:noFill/>
                    </a:lnL>
                    <a:lnR>
                      <a:noFill/>
                    </a:lnR>
                    <a:lnT>
                      <a:noFill/>
                    </a:lnT>
                    <a:lnB>
                      <a:noFill/>
                    </a:lnB>
                    <a:solidFill>
                      <a:srgbClr val="FCC48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0.062</a:t>
                      </a:r>
                    </a:p>
                  </a:txBody>
                  <a:tcPr marL="2533" marR="2533" marT="2533" marB="0" anchor="ctr">
                    <a:lnL>
                      <a:noFill/>
                    </a:lnL>
                    <a:lnR>
                      <a:noFill/>
                    </a:lnR>
                    <a:lnT>
                      <a:noFill/>
                    </a:lnT>
                    <a:lnB>
                      <a:noFill/>
                    </a:lnB>
                    <a:solidFill>
                      <a:srgbClr val="F8AD6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0.142</a:t>
                      </a:r>
                    </a:p>
                  </a:txBody>
                  <a:tcPr marL="2533" marR="2533" marT="2533" marB="0" anchor="ctr">
                    <a:lnL>
                      <a:noFill/>
                    </a:lnL>
                    <a:lnR>
                      <a:noFill/>
                    </a:lnR>
                    <a:lnT>
                      <a:noFill/>
                    </a:lnT>
                    <a:lnB>
                      <a:noFill/>
                    </a:lnB>
                    <a:solidFill>
                      <a:srgbClr val="F4955A"/>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0.022</a:t>
                      </a:r>
                    </a:p>
                  </a:txBody>
                  <a:tcPr marL="2533" marR="2533" marT="2533" marB="0" anchor="ctr">
                    <a:lnL>
                      <a:noFill/>
                    </a:lnL>
                    <a:lnR>
                      <a:noFill/>
                    </a:lnR>
                    <a:lnT>
                      <a:noFill/>
                    </a:lnT>
                    <a:lnB>
                      <a:noFill/>
                    </a:lnB>
                    <a:solidFill>
                      <a:srgbClr val="FAB97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0.166</a:t>
                      </a:r>
                    </a:p>
                  </a:txBody>
                  <a:tcPr marL="2533" marR="2533" marT="2533" marB="0" anchor="ctr">
                    <a:lnL>
                      <a:noFill/>
                    </a:lnL>
                    <a:lnR>
                      <a:noFill/>
                    </a:lnR>
                    <a:lnT>
                      <a:noFill/>
                    </a:lnT>
                    <a:lnB>
                      <a:noFill/>
                    </a:lnB>
                    <a:solidFill>
                      <a:srgbClr val="F38E55"/>
                    </a:solidFill>
                  </a:tcPr>
                </a:tc>
                <a:tc>
                  <a:txBody>
                    <a:bodyPr/>
                    <a:lstStyle/>
                    <a:p>
                      <a:pPr algn="ctr" fontAlgn="ctr"/>
                      <a:r>
                        <a:rPr lang="en-US" altLang="zh-TW"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-0.284</a:t>
                      </a:r>
                    </a:p>
                  </a:txBody>
                  <a:tcPr marL="2533" marR="2533" marT="2533" marB="0" anchor="ctr">
                    <a:lnL>
                      <a:noFill/>
                    </a:lnL>
                    <a:lnR>
                      <a:noFill/>
                    </a:lnR>
                    <a:lnT>
                      <a:noFill/>
                    </a:lnT>
                    <a:lnB>
                      <a:noFill/>
                    </a:lnB>
                    <a:solidFill>
                      <a:srgbClr val="FEE4B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0.114</a:t>
                      </a:r>
                    </a:p>
                  </a:txBody>
                  <a:tcPr marL="2533" marR="2533" marT="2533" marB="0" anchor="ctr">
                    <a:lnL>
                      <a:noFill/>
                    </a:lnL>
                    <a:lnR>
                      <a:noFill/>
                    </a:lnR>
                    <a:lnT>
                      <a:noFill/>
                    </a:lnT>
                    <a:lnB>
                      <a:noFill/>
                    </a:lnB>
                    <a:solidFill>
                      <a:srgbClr val="F69E6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0.166</a:t>
                      </a:r>
                    </a:p>
                  </a:txBody>
                  <a:tcPr marL="2533" marR="2533" marT="2533" marB="0" anchor="ctr">
                    <a:lnL>
                      <a:noFill/>
                    </a:lnL>
                    <a:lnR>
                      <a:noFill/>
                    </a:lnR>
                    <a:lnT>
                      <a:noFill/>
                    </a:lnT>
                    <a:lnB>
                      <a:noFill/>
                    </a:lnB>
                    <a:solidFill>
                      <a:srgbClr val="F38E5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0.088</a:t>
                      </a:r>
                    </a:p>
                  </a:txBody>
                  <a:tcPr marL="2533" marR="2533" marT="2533" marB="0" anchor="ctr">
                    <a:lnL>
                      <a:noFill/>
                    </a:lnL>
                    <a:lnR>
                      <a:noFill/>
                    </a:lnR>
                    <a:lnT>
                      <a:noFill/>
                    </a:lnT>
                    <a:lnB>
                      <a:noFill/>
                    </a:lnB>
                    <a:solidFill>
                      <a:srgbClr val="F7A56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0.105</a:t>
                      </a:r>
                    </a:p>
                  </a:txBody>
                  <a:tcPr marL="2533" marR="2533" marT="2533" marB="0" anchor="ctr">
                    <a:lnL>
                      <a:noFill/>
                    </a:lnL>
                    <a:lnR>
                      <a:noFill/>
                    </a:lnR>
                    <a:lnT>
                      <a:noFill/>
                    </a:lnT>
                    <a:lnB>
                      <a:noFill/>
                    </a:lnB>
                    <a:solidFill>
                      <a:srgbClr val="F6A06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0.112</a:t>
                      </a:r>
                    </a:p>
                  </a:txBody>
                  <a:tcPr marL="2533" marR="2533" marT="2533" marB="0" anchor="ctr">
                    <a:lnL>
                      <a:noFill/>
                    </a:lnL>
                    <a:lnR>
                      <a:noFill/>
                    </a:lnR>
                    <a:lnT>
                      <a:noFill/>
                    </a:lnT>
                    <a:lnB>
                      <a:noFill/>
                    </a:lnB>
                    <a:solidFill>
                      <a:srgbClr val="F69E6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-0.044</a:t>
                      </a:r>
                    </a:p>
                  </a:txBody>
                  <a:tcPr marL="2533" marR="2533" marT="2533" marB="0" anchor="ctr">
                    <a:lnL>
                      <a:noFill/>
                    </a:lnL>
                    <a:lnR>
                      <a:noFill/>
                    </a:lnR>
                    <a:lnT>
                      <a:noFill/>
                    </a:lnT>
                    <a:lnB>
                      <a:noFill/>
                    </a:lnB>
                    <a:solidFill>
                      <a:srgbClr val="FCC58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0.011</a:t>
                      </a:r>
                    </a:p>
                  </a:txBody>
                  <a:tcPr marL="2533" marR="2533" marT="2533" marB="0" anchor="ctr">
                    <a:lnL>
                      <a:noFill/>
                    </a:lnL>
                    <a:lnR>
                      <a:noFill/>
                    </a:lnR>
                    <a:lnT>
                      <a:noFill/>
                    </a:lnT>
                    <a:lnB>
                      <a:noFill/>
                    </a:lnB>
                    <a:solidFill>
                      <a:srgbClr val="FBBC7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tc>
                  <a:txBody>
                    <a:bodyPr/>
                    <a:lstStyle/>
                    <a:p>
                      <a:pPr algn="ctr" fontAlgn="ctr"/>
                      <a:endParaRPr lang="zh-TW" altLang="en-US" sz="400" b="0" i="0" u="none" strike="noStrike">
                        <a:solidFill>
                          <a:srgbClr val="000000"/>
                        </a:solidFill>
                        <a:effectLst/>
                        <a:latin typeface="冬青黑体简体中文 W3" panose="020B0300000000000000" pitchFamily="34" charset="-128"/>
                        <a:ea typeface="冬青黑体简体中文 W3" panose="020B0300000000000000" pitchFamily="34" charset="-128"/>
                      </a:endParaRPr>
                    </a:p>
                  </a:txBody>
                  <a:tcPr marL="2533" marR="2533" marT="2533" marB="0" anchor="ctr">
                    <a:lnL>
                      <a:noFill/>
                    </a:lnL>
                    <a:lnR>
                      <a:noFill/>
                    </a:lnR>
                    <a:lnT>
                      <a:noFill/>
                    </a:lnT>
                    <a:lnB>
                      <a:noFill/>
                    </a:lnB>
                  </a:tcPr>
                </a:tc>
                <a:extLst>
                  <a:ext uri="{0D108BD9-81ED-4DB2-BD59-A6C34878D82A}">
                    <a16:rowId xmlns:a16="http://schemas.microsoft.com/office/drawing/2014/main" val="3962733619"/>
                  </a:ext>
                </a:extLst>
              </a:tr>
              <a:tr h="151490">
                <a:tc>
                  <a:txBody>
                    <a:bodyPr/>
                    <a:lstStyle/>
                    <a:p>
                      <a:pPr algn="ctr" fontAlgn="ct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數位</a:t>
                      </a:r>
                      <a:r>
                        <a:rPr lang="en"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MP3</a:t>
                      </a:r>
                      <a:r>
                        <a:rPr lang="zh-TW" altLang="en-US" sz="5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隨身聽</a:t>
                      </a:r>
                    </a:p>
                  </a:txBody>
                  <a:tcPr marL="2533" marR="2533" marT="2533" marB="0" anchor="ctr">
                    <a:lnL>
                      <a:noFill/>
                    </a:lnL>
                    <a:lnR>
                      <a:noFill/>
                    </a:lnR>
                    <a:lnT>
                      <a:noFill/>
                    </a:lnT>
                    <a:lnB>
                      <a:noFill/>
                    </a:lnB>
                    <a:solidFill>
                      <a:schemeClr val="bg1">
                        <a:lumMod val="75000"/>
                      </a:schemeClr>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0.258</a:t>
                      </a:r>
                    </a:p>
                  </a:txBody>
                  <a:tcPr marL="2533" marR="2533" marT="2533" marB="0" anchor="ctr">
                    <a:lnL>
                      <a:noFill/>
                    </a:lnL>
                    <a:lnR>
                      <a:noFill/>
                    </a:lnR>
                    <a:lnT>
                      <a:noFill/>
                    </a:lnT>
                    <a:lnB>
                      <a:noFill/>
                    </a:lnB>
                    <a:solidFill>
                      <a:srgbClr val="EE734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0.267</a:t>
                      </a:r>
                    </a:p>
                  </a:txBody>
                  <a:tcPr marL="2533" marR="2533" marT="2533" marB="0" anchor="ctr">
                    <a:lnL>
                      <a:noFill/>
                    </a:lnL>
                    <a:lnR>
                      <a:noFill/>
                    </a:lnR>
                    <a:lnT>
                      <a:noFill/>
                    </a:lnT>
                    <a:lnB>
                      <a:noFill/>
                    </a:lnB>
                    <a:solidFill>
                      <a:srgbClr val="ED703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0.071</a:t>
                      </a:r>
                    </a:p>
                  </a:txBody>
                  <a:tcPr marL="2533" marR="2533" marT="2533" marB="0" anchor="ctr">
                    <a:lnL>
                      <a:noFill/>
                    </a:lnL>
                    <a:lnR>
                      <a:noFill/>
                    </a:lnR>
                    <a:lnT>
                      <a:noFill/>
                    </a:lnT>
                    <a:lnB>
                      <a:noFill/>
                    </a:lnB>
                    <a:solidFill>
                      <a:srgbClr val="F8AA6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0.214</a:t>
                      </a:r>
                    </a:p>
                  </a:txBody>
                  <a:tcPr marL="2533" marR="2533" marT="2533" marB="0" anchor="ctr">
                    <a:lnL>
                      <a:noFill/>
                    </a:lnL>
                    <a:lnR>
                      <a:noFill/>
                    </a:lnR>
                    <a:lnT>
                      <a:noFill/>
                    </a:lnT>
                    <a:lnB>
                      <a:noFill/>
                    </a:lnB>
                    <a:solidFill>
                      <a:srgbClr val="F0804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0.042</a:t>
                      </a:r>
                    </a:p>
                  </a:txBody>
                  <a:tcPr marL="2533" marR="2533" marT="2533" marB="0" anchor="ctr">
                    <a:lnL>
                      <a:noFill/>
                    </a:lnL>
                    <a:lnR>
                      <a:noFill/>
                    </a:lnR>
                    <a:lnT>
                      <a:noFill/>
                    </a:lnT>
                    <a:lnB>
                      <a:noFill/>
                    </a:lnB>
                    <a:solidFill>
                      <a:srgbClr val="F9B36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0.205</a:t>
                      </a:r>
                    </a:p>
                  </a:txBody>
                  <a:tcPr marL="2533" marR="2533" marT="2533" marB="0" anchor="ctr">
                    <a:lnL>
                      <a:noFill/>
                    </a:lnL>
                    <a:lnR>
                      <a:noFill/>
                    </a:lnR>
                    <a:lnT>
                      <a:noFill/>
                    </a:lnT>
                    <a:lnB>
                      <a:noFill/>
                    </a:lnB>
                    <a:solidFill>
                      <a:srgbClr val="F1834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0.089</a:t>
                      </a:r>
                    </a:p>
                  </a:txBody>
                  <a:tcPr marL="2533" marR="2533" marT="2533" marB="0" anchor="ctr">
                    <a:lnL>
                      <a:noFill/>
                    </a:lnL>
                    <a:lnR>
                      <a:noFill/>
                    </a:lnR>
                    <a:lnT>
                      <a:noFill/>
                    </a:lnT>
                    <a:lnB>
                      <a:noFill/>
                    </a:lnB>
                    <a:solidFill>
                      <a:srgbClr val="F7A56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0.138</a:t>
                      </a:r>
                    </a:p>
                  </a:txBody>
                  <a:tcPr marL="2533" marR="2533" marT="2533" marB="0" anchor="ctr">
                    <a:lnL>
                      <a:noFill/>
                    </a:lnL>
                    <a:lnR>
                      <a:noFill/>
                    </a:lnR>
                    <a:lnT>
                      <a:noFill/>
                    </a:lnT>
                    <a:lnB>
                      <a:noFill/>
                    </a:lnB>
                    <a:solidFill>
                      <a:srgbClr val="F4965B"/>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0.236</a:t>
                      </a:r>
                    </a:p>
                  </a:txBody>
                  <a:tcPr marL="2533" marR="2533" marT="2533" marB="0" anchor="ctr">
                    <a:lnL>
                      <a:noFill/>
                    </a:lnL>
                    <a:lnR>
                      <a:noFill/>
                    </a:lnR>
                    <a:lnT>
                      <a:noFill/>
                    </a:lnT>
                    <a:lnB>
                      <a:noFill/>
                    </a:lnB>
                    <a:solidFill>
                      <a:srgbClr val="EF7946"/>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0.264</a:t>
                      </a:r>
                    </a:p>
                  </a:txBody>
                  <a:tcPr marL="2533" marR="2533" marT="2533" marB="0" anchor="ctr">
                    <a:lnL>
                      <a:noFill/>
                    </a:lnL>
                    <a:lnR>
                      <a:noFill/>
                    </a:lnR>
                    <a:lnT>
                      <a:noFill/>
                    </a:lnT>
                    <a:lnB>
                      <a:noFill/>
                    </a:lnB>
                    <a:solidFill>
                      <a:srgbClr val="EE714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-0.262</a:t>
                      </a:r>
                    </a:p>
                  </a:txBody>
                  <a:tcPr marL="2533" marR="2533" marT="2533" marB="0" anchor="ctr">
                    <a:lnL>
                      <a:noFill/>
                    </a:lnL>
                    <a:lnR>
                      <a:noFill/>
                    </a:lnR>
                    <a:lnT>
                      <a:noFill/>
                    </a:lnT>
                    <a:lnB>
                      <a:noFill/>
                    </a:lnB>
                    <a:solidFill>
                      <a:srgbClr val="FEE2A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-0.302</a:t>
                      </a:r>
                    </a:p>
                  </a:txBody>
                  <a:tcPr marL="2533" marR="2533" marT="2533" marB="0" anchor="ctr">
                    <a:lnL>
                      <a:noFill/>
                    </a:lnL>
                    <a:lnR>
                      <a:noFill/>
                    </a:lnR>
                    <a:lnT>
                      <a:noFill/>
                    </a:lnT>
                    <a:lnB>
                      <a:noFill/>
                    </a:lnB>
                    <a:solidFill>
                      <a:srgbClr val="FFE7B8"/>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0.263</a:t>
                      </a:r>
                    </a:p>
                  </a:txBody>
                  <a:tcPr marL="2533" marR="2533" marT="2533" marB="0" anchor="ctr">
                    <a:lnL>
                      <a:noFill/>
                    </a:lnL>
                    <a:lnR>
                      <a:noFill/>
                    </a:lnR>
                    <a:lnT>
                      <a:noFill/>
                    </a:lnT>
                    <a:lnB>
                      <a:noFill/>
                    </a:lnB>
                    <a:solidFill>
                      <a:srgbClr val="EE714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0.258</a:t>
                      </a:r>
                    </a:p>
                  </a:txBody>
                  <a:tcPr marL="2533" marR="2533" marT="2533" marB="0" anchor="ctr">
                    <a:lnL>
                      <a:noFill/>
                    </a:lnL>
                    <a:lnR>
                      <a:noFill/>
                    </a:lnR>
                    <a:lnT>
                      <a:noFill/>
                    </a:lnT>
                    <a:lnB>
                      <a:noFill/>
                    </a:lnB>
                    <a:solidFill>
                      <a:srgbClr val="EE7341"/>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0.252</a:t>
                      </a:r>
                    </a:p>
                  </a:txBody>
                  <a:tcPr marL="2533" marR="2533" marT="2533" marB="0" anchor="ctr">
                    <a:lnL>
                      <a:noFill/>
                    </a:lnL>
                    <a:lnR>
                      <a:noFill/>
                    </a:lnR>
                    <a:lnT>
                      <a:noFill/>
                    </a:lnT>
                    <a:lnB>
                      <a:noFill/>
                    </a:lnB>
                    <a:solidFill>
                      <a:srgbClr val="EE7443"/>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0.279</a:t>
                      </a:r>
                    </a:p>
                  </a:txBody>
                  <a:tcPr marL="2533" marR="2533" marT="2533" marB="0" anchor="ctr">
                    <a:lnL>
                      <a:noFill/>
                    </a:lnL>
                    <a:lnR>
                      <a:noFill/>
                    </a:lnR>
                    <a:lnT>
                      <a:noFill/>
                    </a:lnT>
                    <a:lnB>
                      <a:noFill/>
                    </a:lnB>
                    <a:solidFill>
                      <a:srgbClr val="ED6D3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0.195</a:t>
                      </a:r>
                    </a:p>
                  </a:txBody>
                  <a:tcPr marL="2533" marR="2533" marT="2533" marB="0" anchor="ctr">
                    <a:lnL>
                      <a:noFill/>
                    </a:lnL>
                    <a:lnR>
                      <a:noFill/>
                    </a:lnR>
                    <a:lnT>
                      <a:noFill/>
                    </a:lnT>
                    <a:lnB>
                      <a:noFill/>
                    </a:lnB>
                    <a:solidFill>
                      <a:srgbClr val="F1854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0.147</a:t>
                      </a:r>
                    </a:p>
                  </a:txBody>
                  <a:tcPr marL="2533" marR="2533" marT="2533" marB="0" anchor="ctr">
                    <a:lnL>
                      <a:noFill/>
                    </a:lnL>
                    <a:lnR>
                      <a:noFill/>
                    </a:lnR>
                    <a:lnT>
                      <a:noFill/>
                    </a:lnT>
                    <a:lnB>
                      <a:noFill/>
                    </a:lnB>
                    <a:solidFill>
                      <a:srgbClr val="F49459"/>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0.194</a:t>
                      </a:r>
                    </a:p>
                  </a:txBody>
                  <a:tcPr marL="2533" marR="2533" marT="2533" marB="0" anchor="ctr">
                    <a:lnL>
                      <a:noFill/>
                    </a:lnL>
                    <a:lnR>
                      <a:noFill/>
                    </a:lnR>
                    <a:lnT>
                      <a:noFill/>
                    </a:lnT>
                    <a:lnB>
                      <a:noFill/>
                    </a:lnB>
                    <a:solidFill>
                      <a:srgbClr val="F1864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0.161</a:t>
                      </a:r>
                    </a:p>
                  </a:txBody>
                  <a:tcPr marL="2533" marR="2533" marT="2533" marB="0" anchor="ctr">
                    <a:lnL>
                      <a:noFill/>
                    </a:lnL>
                    <a:lnR>
                      <a:noFill/>
                    </a:lnR>
                    <a:lnT>
                      <a:noFill/>
                    </a:lnT>
                    <a:lnB>
                      <a:noFill/>
                    </a:lnB>
                    <a:solidFill>
                      <a:srgbClr val="F39056"/>
                    </a:solidFill>
                  </a:tcPr>
                </a:tc>
                <a:tc>
                  <a:txBody>
                    <a:bodyPr/>
                    <a:lstStyle/>
                    <a:p>
                      <a:pPr algn="ctr" fontAlgn="ctr"/>
                      <a:r>
                        <a:rPr lang="en-US" altLang="zh-TW"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0.091</a:t>
                      </a:r>
                    </a:p>
                  </a:txBody>
                  <a:tcPr marL="2533" marR="2533" marT="2533" marB="0" anchor="ctr">
                    <a:lnL>
                      <a:noFill/>
                    </a:lnL>
                    <a:lnR>
                      <a:noFill/>
                    </a:lnR>
                    <a:lnT>
                      <a:noFill/>
                    </a:lnT>
                    <a:lnB>
                      <a:noFill/>
                    </a:lnB>
                    <a:solidFill>
                      <a:srgbClr val="F7A56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0.283</a:t>
                      </a:r>
                    </a:p>
                  </a:txBody>
                  <a:tcPr marL="2533" marR="2533" marT="2533" marB="0" anchor="ctr">
                    <a:lnL>
                      <a:noFill/>
                    </a:lnL>
                    <a:lnR>
                      <a:noFill/>
                    </a:lnR>
                    <a:lnT>
                      <a:noFill/>
                    </a:lnT>
                    <a:lnB>
                      <a:noFill/>
                    </a:lnB>
                    <a:solidFill>
                      <a:srgbClr val="ED6B3C"/>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0.230</a:t>
                      </a:r>
                    </a:p>
                  </a:txBody>
                  <a:tcPr marL="2533" marR="2533" marT="2533" marB="0" anchor="ctr">
                    <a:lnL>
                      <a:noFill/>
                    </a:lnL>
                    <a:lnR>
                      <a:noFill/>
                    </a:lnR>
                    <a:lnT>
                      <a:noFill/>
                    </a:lnT>
                    <a:lnB>
                      <a:noFill/>
                    </a:lnB>
                    <a:solidFill>
                      <a:srgbClr val="EF7B47"/>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0.092</a:t>
                      </a:r>
                    </a:p>
                  </a:txBody>
                  <a:tcPr marL="2533" marR="2533" marT="2533" marB="0" anchor="ctr">
                    <a:lnL>
                      <a:noFill/>
                    </a:lnL>
                    <a:lnR>
                      <a:noFill/>
                    </a:lnR>
                    <a:lnT>
                      <a:noFill/>
                    </a:lnT>
                    <a:lnB>
                      <a:noFill/>
                    </a:lnB>
                    <a:solidFill>
                      <a:srgbClr val="F7A464"/>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0.189</a:t>
                      </a:r>
                    </a:p>
                  </a:txBody>
                  <a:tcPr marL="2533" marR="2533" marT="2533" marB="0" anchor="ctr">
                    <a:lnL>
                      <a:noFill/>
                    </a:lnL>
                    <a:lnR>
                      <a:noFill/>
                    </a:lnR>
                    <a:lnT>
                      <a:noFill/>
                    </a:lnT>
                    <a:lnB>
                      <a:noFill/>
                    </a:lnB>
                    <a:solidFill>
                      <a:srgbClr val="F28750"/>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0.126</a:t>
                      </a:r>
                    </a:p>
                  </a:txBody>
                  <a:tcPr marL="2533" marR="2533" marT="2533" marB="0" anchor="ctr">
                    <a:lnL>
                      <a:noFill/>
                    </a:lnL>
                    <a:lnR>
                      <a:noFill/>
                    </a:lnR>
                    <a:lnT>
                      <a:noFill/>
                    </a:lnT>
                    <a:lnB>
                      <a:noFill/>
                    </a:lnB>
                    <a:solidFill>
                      <a:srgbClr val="F59A5D"/>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0.241</a:t>
                      </a:r>
                    </a:p>
                  </a:txBody>
                  <a:tcPr marL="2533" marR="2533" marT="2533" marB="0" anchor="ctr">
                    <a:lnL>
                      <a:noFill/>
                    </a:lnL>
                    <a:lnR>
                      <a:noFill/>
                    </a:lnR>
                    <a:lnT>
                      <a:noFill/>
                    </a:lnT>
                    <a:lnB>
                      <a:noFill/>
                    </a:lnB>
                    <a:solidFill>
                      <a:srgbClr val="EF7845"/>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0.270</a:t>
                      </a:r>
                    </a:p>
                  </a:txBody>
                  <a:tcPr marL="2533" marR="2533" marT="2533" marB="0" anchor="ctr">
                    <a:lnL>
                      <a:noFill/>
                    </a:lnL>
                    <a:lnR>
                      <a:noFill/>
                    </a:lnR>
                    <a:lnT>
                      <a:noFill/>
                    </a:lnT>
                    <a:lnB>
                      <a:noFill/>
                    </a:lnB>
                    <a:solidFill>
                      <a:srgbClr val="ED6F3F"/>
                    </a:solidFill>
                  </a:tcPr>
                </a:tc>
                <a:tc>
                  <a:txBody>
                    <a:bodyPr/>
                    <a:lstStyle/>
                    <a:p>
                      <a:pPr algn="ctr" fontAlgn="ctr"/>
                      <a:r>
                        <a:rPr lang="en-US" altLang="zh-TW" sz="400" b="0" i="0" u="none" strike="noStrike">
                          <a:solidFill>
                            <a:srgbClr val="000000"/>
                          </a:solidFill>
                          <a:effectLst/>
                          <a:latin typeface="冬青黑体简体中文 W3" panose="020B0300000000000000" pitchFamily="34" charset="-128"/>
                          <a:ea typeface="冬青黑体简体中文 W3" panose="020B0300000000000000" pitchFamily="34" charset="-128"/>
                        </a:rPr>
                        <a:t>0.005</a:t>
                      </a:r>
                    </a:p>
                  </a:txBody>
                  <a:tcPr marL="2533" marR="2533" marT="2533" marB="0" anchor="ctr">
                    <a:lnL>
                      <a:noFill/>
                    </a:lnL>
                    <a:lnR>
                      <a:noFill/>
                    </a:lnR>
                    <a:lnT>
                      <a:noFill/>
                    </a:lnT>
                    <a:lnB>
                      <a:noFill/>
                    </a:lnB>
                    <a:solidFill>
                      <a:srgbClr val="FBBE76"/>
                    </a:solidFill>
                  </a:tcPr>
                </a:tc>
                <a:tc>
                  <a:txBody>
                    <a:bodyPr/>
                    <a:lstStyle/>
                    <a:p>
                      <a:pPr algn="ctr" fontAlgn="ctr"/>
                      <a:r>
                        <a:rPr lang="en-US" altLang="zh-TW" sz="4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1.000</a:t>
                      </a:r>
                    </a:p>
                  </a:txBody>
                  <a:tcPr marL="2533" marR="2533" marT="2533" marB="0" anchor="ctr">
                    <a:lnL>
                      <a:noFill/>
                    </a:lnL>
                    <a:lnR>
                      <a:noFill/>
                    </a:lnR>
                    <a:lnT>
                      <a:noFill/>
                    </a:lnT>
                    <a:lnB>
                      <a:noFill/>
                    </a:lnB>
                    <a:solidFill>
                      <a:srgbClr val="E64823"/>
                    </a:solidFill>
                  </a:tcPr>
                </a:tc>
                <a:extLst>
                  <a:ext uri="{0D108BD9-81ED-4DB2-BD59-A6C34878D82A}">
                    <a16:rowId xmlns:a16="http://schemas.microsoft.com/office/drawing/2014/main" val="2478122855"/>
                  </a:ext>
                </a:extLst>
              </a:tr>
            </a:tbl>
          </a:graphicData>
        </a:graphic>
      </p:graphicFrame>
      <p:sp>
        <p:nvSpPr>
          <p:cNvPr id="13" name="文字方塊 12">
            <a:extLst>
              <a:ext uri="{FF2B5EF4-FFF2-40B4-BE49-F238E27FC236}">
                <a16:creationId xmlns:a16="http://schemas.microsoft.com/office/drawing/2014/main" id="{0384EC99-C11A-8F47-ADBD-308D303F2BB1}"/>
              </a:ext>
            </a:extLst>
          </p:cNvPr>
          <p:cNvSpPr txBox="1"/>
          <p:nvPr/>
        </p:nvSpPr>
        <p:spPr>
          <a:xfrm>
            <a:off x="671555" y="9609944"/>
            <a:ext cx="6216563" cy="263662"/>
          </a:xfrm>
          <a:prstGeom prst="rect">
            <a:avLst/>
          </a:prstGeom>
          <a:noFill/>
        </p:spPr>
        <p:txBody>
          <a:bodyPr wrap="square" rtlCol="0">
            <a:spAutoFit/>
          </a:bodyPr>
          <a:lstStyle/>
          <a:p>
            <a:pPr algn="ctr">
              <a:lnSpc>
                <a:spcPct val="120000"/>
              </a:lnSpc>
            </a:pPr>
            <a:r>
              <a:rPr kumimoji="1" lang="zh-CN" altLang="en-US" sz="1000" dirty="0">
                <a:latin typeface="Hiragino Sans GB W3" panose="020B0300000000000000" pitchFamily="34" charset="-128"/>
                <a:ea typeface="Hiragino Sans GB W3" panose="020B0300000000000000" pitchFamily="34" charset="-128"/>
              </a:rPr>
              <a:t>表</a:t>
            </a:r>
            <a:r>
              <a:rPr kumimoji="1" lang="en-US" altLang="zh-TW" sz="1000" dirty="0">
                <a:latin typeface="Hiragino Sans GB W3" panose="020B0300000000000000" pitchFamily="34" charset="-128"/>
                <a:ea typeface="Hiragino Sans GB W3" panose="020B0300000000000000" pitchFamily="34" charset="-128"/>
              </a:rPr>
              <a:t>4.1</a:t>
            </a:r>
            <a:r>
              <a:rPr kumimoji="1" lang="zh-TW" altLang="en-US" sz="1000" dirty="0">
                <a:latin typeface="Hiragino Sans GB W3" panose="020B0300000000000000" pitchFamily="34" charset="-128"/>
                <a:ea typeface="Hiragino Sans GB W3" panose="020B0300000000000000" pitchFamily="34" charset="-128"/>
              </a:rPr>
              <a:t>：賣場</a:t>
            </a:r>
            <a:r>
              <a:rPr kumimoji="1" lang="en-US" altLang="zh-TW" sz="1000" dirty="0">
                <a:latin typeface="Hiragino Sans GB W3" panose="020B0300000000000000" pitchFamily="34" charset="-128"/>
                <a:ea typeface="Hiragino Sans GB W3" panose="020B0300000000000000" pitchFamily="34" charset="-128"/>
              </a:rPr>
              <a:t>30</a:t>
            </a:r>
            <a:r>
              <a:rPr kumimoji="1" lang="zh-CN" altLang="en-US" sz="1000" dirty="0">
                <a:latin typeface="Hiragino Sans GB W3" panose="020B0300000000000000" pitchFamily="34" charset="-128"/>
                <a:ea typeface="Hiragino Sans GB W3" panose="020B0300000000000000" pitchFamily="34" charset="-128"/>
              </a:rPr>
              <a:t>類</a:t>
            </a:r>
            <a:r>
              <a:rPr kumimoji="1" lang="zh-TW" altLang="en-US" sz="1000" dirty="0">
                <a:latin typeface="Hiragino Sans GB W3" panose="020B0300000000000000" pitchFamily="34" charset="-128"/>
                <a:ea typeface="Hiragino Sans GB W3" panose="020B0300000000000000" pitchFamily="34" charset="-128"/>
              </a:rPr>
              <a:t>商品之相關係數矩陣</a:t>
            </a:r>
          </a:p>
        </p:txBody>
      </p:sp>
      <p:sp>
        <p:nvSpPr>
          <p:cNvPr id="14" name="文字方塊 13">
            <a:extLst>
              <a:ext uri="{FF2B5EF4-FFF2-40B4-BE49-F238E27FC236}">
                <a16:creationId xmlns:a16="http://schemas.microsoft.com/office/drawing/2014/main" id="{D413FAD8-670D-8346-856C-AADCA78E87D8}"/>
              </a:ext>
            </a:extLst>
          </p:cNvPr>
          <p:cNvSpPr txBox="1"/>
          <p:nvPr/>
        </p:nvSpPr>
        <p:spPr>
          <a:xfrm>
            <a:off x="3637008" y="10079665"/>
            <a:ext cx="386644"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17</a:t>
            </a:r>
            <a:endParaRPr kumimoji="1" lang="zh-TW" altLang="en-US" sz="1200" dirty="0">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114120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9898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EB8D586A-15D9-D04F-A14A-6F6FB507AC36}"/>
              </a:ext>
            </a:extLst>
          </p:cNvPr>
          <p:cNvSpPr txBox="1"/>
          <p:nvPr/>
        </p:nvSpPr>
        <p:spPr>
          <a:xfrm>
            <a:off x="671555" y="1076427"/>
            <a:ext cx="6216563" cy="1400063"/>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對</a:t>
            </a:r>
            <a:r>
              <a:rPr kumimoji="1" lang="en-US" altLang="zh-CN" sz="1200" dirty="0">
                <a:latin typeface="Hiragino Sans GB W3" panose="020B0300000000000000" pitchFamily="34" charset="-128"/>
                <a:ea typeface="Hiragino Sans GB W3" panose="020B0300000000000000" pitchFamily="34" charset="-128"/>
              </a:rPr>
              <a:t>30</a:t>
            </a:r>
            <a:r>
              <a:rPr kumimoji="1" lang="zh-CN" altLang="en-US" sz="1200" dirty="0">
                <a:latin typeface="Hiragino Sans GB W3" panose="020B0300000000000000" pitchFamily="34" charset="-128"/>
                <a:ea typeface="Hiragino Sans GB W3" panose="020B0300000000000000" pitchFamily="34" charset="-128"/>
              </a:rPr>
              <a:t>類商品製作相關係數矩陣後，相關係數越高代表兩項商品越有可能被同一個顧客購買，以下為相關係數前</a:t>
            </a:r>
            <a:r>
              <a:rPr kumimoji="1" lang="en-US" altLang="zh-CN" sz="1200" dirty="0">
                <a:latin typeface="Hiragino Sans GB W3" panose="020B0300000000000000" pitchFamily="34" charset="-128"/>
                <a:ea typeface="Hiragino Sans GB W3" panose="020B0300000000000000" pitchFamily="34" charset="-128"/>
              </a:rPr>
              <a:t>20</a:t>
            </a:r>
            <a:r>
              <a:rPr kumimoji="1" lang="zh-CN" altLang="en-US" sz="1200" dirty="0">
                <a:latin typeface="Hiragino Sans GB W3" panose="020B0300000000000000" pitchFamily="34" charset="-128"/>
                <a:ea typeface="Hiragino Sans GB W3" panose="020B0300000000000000" pitchFamily="34" charset="-128"/>
              </a:rPr>
              <a:t>高的購買組合，有些購買組合非常直觀易懂，如記憶卡與數位相機、讀卡機與記憶卡、</a:t>
            </a:r>
            <a:r>
              <a:rPr kumimoji="1" lang="en-US" altLang="zh-CN" sz="1200" dirty="0">
                <a:latin typeface="Hiragino Sans GB W3" panose="020B0300000000000000" pitchFamily="34" charset="-128"/>
                <a:ea typeface="Hiragino Sans GB W3" panose="020B0300000000000000" pitchFamily="34" charset="-128"/>
              </a:rPr>
              <a:t>DVD</a:t>
            </a:r>
            <a:r>
              <a:rPr kumimoji="1" lang="zh-CN" altLang="en-US" sz="1200" dirty="0">
                <a:latin typeface="Hiragino Sans GB W3" panose="020B0300000000000000" pitchFamily="34" charset="-128"/>
                <a:ea typeface="Hiragino Sans GB W3" panose="020B0300000000000000" pitchFamily="34" charset="-128"/>
              </a:rPr>
              <a:t>燒錄器與</a:t>
            </a:r>
            <a:r>
              <a:rPr kumimoji="1" lang="en-US" altLang="zh-CN" sz="1200" dirty="0">
                <a:latin typeface="Hiragino Sans GB W3" panose="020B0300000000000000" pitchFamily="34" charset="-128"/>
                <a:ea typeface="Hiragino Sans GB W3" panose="020B0300000000000000" pitchFamily="34" charset="-128"/>
              </a:rPr>
              <a:t>DVD</a:t>
            </a:r>
            <a:r>
              <a:rPr kumimoji="1" lang="zh-CN" altLang="en-US" sz="1200" dirty="0">
                <a:latin typeface="Hiragino Sans GB W3" panose="020B0300000000000000" pitchFamily="34" charset="-128"/>
                <a:ea typeface="Hiragino Sans GB W3" panose="020B0300000000000000" pitchFamily="34" charset="-128"/>
              </a:rPr>
              <a:t>燒錄片等，但亦有些意想不到的購買組合，如</a:t>
            </a:r>
            <a:r>
              <a:rPr kumimoji="1" lang="en-US" altLang="zh-CN" sz="1200" dirty="0">
                <a:latin typeface="Hiragino Sans GB W3" panose="020B0300000000000000" pitchFamily="34" charset="-128"/>
                <a:ea typeface="Hiragino Sans GB W3" panose="020B0300000000000000" pitchFamily="34" charset="-128"/>
              </a:rPr>
              <a:t>MP3/MP4</a:t>
            </a:r>
            <a:r>
              <a:rPr kumimoji="1" lang="zh-CN" altLang="en-US" sz="1200" dirty="0">
                <a:latin typeface="Hiragino Sans GB W3" panose="020B0300000000000000" pitchFamily="34" charset="-128"/>
                <a:ea typeface="Hiragino Sans GB W3" panose="020B0300000000000000" pitchFamily="34" charset="-128"/>
              </a:rPr>
              <a:t>與</a:t>
            </a:r>
            <a:r>
              <a:rPr kumimoji="1" lang="en-US" altLang="zh-CN" sz="1200" dirty="0">
                <a:latin typeface="Hiragino Sans GB W3" panose="020B0300000000000000" pitchFamily="34" charset="-128"/>
                <a:ea typeface="Hiragino Sans GB W3" panose="020B0300000000000000" pitchFamily="34" charset="-128"/>
              </a:rPr>
              <a:t>EPSON</a:t>
            </a:r>
            <a:r>
              <a:rPr kumimoji="1" lang="zh-CN" altLang="en-US" sz="1200" dirty="0">
                <a:latin typeface="Hiragino Sans GB W3" panose="020B0300000000000000" pitchFamily="34" charset="-128"/>
                <a:ea typeface="Hiragino Sans GB W3" panose="020B0300000000000000" pitchFamily="34" charset="-128"/>
              </a:rPr>
              <a:t>墨水、</a:t>
            </a:r>
            <a:r>
              <a:rPr kumimoji="1" lang="en-US" altLang="zh-CN" sz="1200" dirty="0">
                <a:latin typeface="Hiragino Sans GB W3" panose="020B0300000000000000" pitchFamily="34" charset="-128"/>
                <a:ea typeface="Hiragino Sans GB W3" panose="020B0300000000000000" pitchFamily="34" charset="-128"/>
              </a:rPr>
              <a:t>CD</a:t>
            </a:r>
            <a:r>
              <a:rPr kumimoji="1" lang="zh-CN" altLang="en-US" sz="1200" dirty="0">
                <a:latin typeface="Hiragino Sans GB W3" panose="020B0300000000000000" pitchFamily="34" charset="-128"/>
                <a:ea typeface="Hiragino Sans GB W3" panose="020B0300000000000000" pitchFamily="34" charset="-128"/>
              </a:rPr>
              <a:t>燒錄片與</a:t>
            </a:r>
            <a:r>
              <a:rPr kumimoji="1" lang="en-US" altLang="zh-CN" sz="1200" dirty="0">
                <a:latin typeface="Hiragino Sans GB W3" panose="020B0300000000000000" pitchFamily="34" charset="-128"/>
                <a:ea typeface="Hiragino Sans GB W3" panose="020B0300000000000000" pitchFamily="34" charset="-128"/>
              </a:rPr>
              <a:t>EPSON</a:t>
            </a:r>
            <a:r>
              <a:rPr kumimoji="1" lang="zh-CN" altLang="en-US" sz="1200" dirty="0">
                <a:latin typeface="Hiragino Sans GB W3" panose="020B0300000000000000" pitchFamily="34" charset="-128"/>
                <a:ea typeface="Hiragino Sans GB W3" panose="020B0300000000000000" pitchFamily="34" charset="-128"/>
              </a:rPr>
              <a:t>墨水等，因此在進行購買組合分析時，雖然有多數為可直觀、無須數據分析就能想到的購買組合，但卻有少數是無法想到卻實際存在的購買組合，因此其分析亦有一定程度的價值。</a:t>
            </a:r>
            <a:endParaRPr kumimoji="1" lang="zh-TW" altLang="en-US" sz="1200" dirty="0">
              <a:latin typeface="Hiragino Sans GB W3" panose="020B0300000000000000" pitchFamily="34" charset="-128"/>
              <a:ea typeface="Hiragino Sans GB W3" panose="020B0300000000000000" pitchFamily="34" charset="-128"/>
            </a:endParaRPr>
          </a:p>
        </p:txBody>
      </p:sp>
      <p:graphicFrame>
        <p:nvGraphicFramePr>
          <p:cNvPr id="5" name="表格 4">
            <a:extLst>
              <a:ext uri="{FF2B5EF4-FFF2-40B4-BE49-F238E27FC236}">
                <a16:creationId xmlns:a16="http://schemas.microsoft.com/office/drawing/2014/main" id="{E08F08B3-C876-C041-9973-084F6A4D1960}"/>
              </a:ext>
            </a:extLst>
          </p:cNvPr>
          <p:cNvGraphicFramePr>
            <a:graphicFrameLocks noGrp="1"/>
          </p:cNvGraphicFramePr>
          <p:nvPr>
            <p:extLst>
              <p:ext uri="{D42A27DB-BD31-4B8C-83A1-F6EECF244321}">
                <p14:modId xmlns:p14="http://schemas.microsoft.com/office/powerpoint/2010/main" val="1383845262"/>
              </p:ext>
            </p:extLst>
          </p:nvPr>
        </p:nvGraphicFramePr>
        <p:xfrm>
          <a:off x="671555" y="2476490"/>
          <a:ext cx="6216563" cy="2120608"/>
        </p:xfrm>
        <a:graphic>
          <a:graphicData uri="http://schemas.openxmlformats.org/drawingml/2006/table">
            <a:tbl>
              <a:tblPr/>
              <a:tblGrid>
                <a:gridCol w="496203">
                  <a:extLst>
                    <a:ext uri="{9D8B030D-6E8A-4147-A177-3AD203B41FA5}">
                      <a16:colId xmlns:a16="http://schemas.microsoft.com/office/drawing/2014/main" val="3502583196"/>
                    </a:ext>
                  </a:extLst>
                </a:gridCol>
                <a:gridCol w="1179641">
                  <a:extLst>
                    <a:ext uri="{9D8B030D-6E8A-4147-A177-3AD203B41FA5}">
                      <a16:colId xmlns:a16="http://schemas.microsoft.com/office/drawing/2014/main" val="916445803"/>
                    </a:ext>
                  </a:extLst>
                </a:gridCol>
                <a:gridCol w="934565">
                  <a:extLst>
                    <a:ext uri="{9D8B030D-6E8A-4147-A177-3AD203B41FA5}">
                      <a16:colId xmlns:a16="http://schemas.microsoft.com/office/drawing/2014/main" val="4027808470"/>
                    </a:ext>
                  </a:extLst>
                </a:gridCol>
                <a:gridCol w="548923">
                  <a:extLst>
                    <a:ext uri="{9D8B030D-6E8A-4147-A177-3AD203B41FA5}">
                      <a16:colId xmlns:a16="http://schemas.microsoft.com/office/drawing/2014/main" val="3717460780"/>
                    </a:ext>
                  </a:extLst>
                </a:gridCol>
                <a:gridCol w="496203">
                  <a:extLst>
                    <a:ext uri="{9D8B030D-6E8A-4147-A177-3AD203B41FA5}">
                      <a16:colId xmlns:a16="http://schemas.microsoft.com/office/drawing/2014/main" val="2239997541"/>
                    </a:ext>
                  </a:extLst>
                </a:gridCol>
                <a:gridCol w="1077540">
                  <a:extLst>
                    <a:ext uri="{9D8B030D-6E8A-4147-A177-3AD203B41FA5}">
                      <a16:colId xmlns:a16="http://schemas.microsoft.com/office/drawing/2014/main" val="266389860"/>
                    </a:ext>
                  </a:extLst>
                </a:gridCol>
                <a:gridCol w="934565">
                  <a:extLst>
                    <a:ext uri="{9D8B030D-6E8A-4147-A177-3AD203B41FA5}">
                      <a16:colId xmlns:a16="http://schemas.microsoft.com/office/drawing/2014/main" val="109272839"/>
                    </a:ext>
                  </a:extLst>
                </a:gridCol>
                <a:gridCol w="548923">
                  <a:extLst>
                    <a:ext uri="{9D8B030D-6E8A-4147-A177-3AD203B41FA5}">
                      <a16:colId xmlns:a16="http://schemas.microsoft.com/office/drawing/2014/main" val="2039281551"/>
                    </a:ext>
                  </a:extLst>
                </a:gridCol>
              </a:tblGrid>
              <a:tr h="182418">
                <a:tc>
                  <a:txBody>
                    <a:bodyPr/>
                    <a:lstStyle/>
                    <a:p>
                      <a:pPr algn="ctr" fontAlgn="ctr"/>
                      <a:r>
                        <a:rPr lang="en"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Top 20</a:t>
                      </a:r>
                      <a:endPar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8551" marR="8551" marT="8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BFBFBF"/>
                    </a:solidFill>
                  </a:tcPr>
                </a:tc>
                <a:tc gridSpan="2">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購買組合</a:t>
                      </a:r>
                    </a:p>
                  </a:txBody>
                  <a:tcPr marL="8551" marR="8551" marT="8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BFBFBF"/>
                    </a:solidFill>
                  </a:tcPr>
                </a:tc>
                <a:tc hMerge="1">
                  <a:txBody>
                    <a:bodyPr/>
                    <a:lstStyle/>
                    <a:p>
                      <a:endParaRPr lang="zh-TW" altLang="en-US"/>
                    </a:p>
                  </a:txBody>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相關係數</a:t>
                      </a:r>
                    </a:p>
                  </a:txBody>
                  <a:tcPr marL="8551" marR="8551" marT="8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BFBFBF"/>
                    </a:solidFill>
                  </a:tcPr>
                </a:tc>
                <a:tc>
                  <a:txBody>
                    <a:bodyPr/>
                    <a:lstStyle/>
                    <a:p>
                      <a:pPr algn="ctr" fontAlgn="ctr"/>
                      <a:r>
                        <a:rPr lang="en"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Top 20</a:t>
                      </a:r>
                      <a:endPar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8551" marR="8551" marT="8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BFBFBF"/>
                    </a:solidFill>
                  </a:tcPr>
                </a:tc>
                <a:tc gridSpan="2">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購買組合</a:t>
                      </a:r>
                    </a:p>
                  </a:txBody>
                  <a:tcPr marL="8551" marR="8551" marT="8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BFBFBF"/>
                    </a:solidFill>
                  </a:tcPr>
                </a:tc>
                <a:tc hMerge="1">
                  <a:txBody>
                    <a:bodyPr/>
                    <a:lstStyle/>
                    <a:p>
                      <a:endParaRPr lang="zh-TW" altLang="en-US"/>
                    </a:p>
                  </a:txBody>
                  <a:tcPr/>
                </a:tc>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相關係數</a:t>
                      </a:r>
                    </a:p>
                  </a:txBody>
                  <a:tcPr marL="8551" marR="8551" marT="8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3905911289"/>
                  </a:ext>
                </a:extLst>
              </a:tr>
              <a:tr h="193819">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會員補卡</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會員贈品</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0.8847</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11</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記憶卡</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USB </a:t>
                      </a: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儲存碟</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0.3711</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1857966"/>
                  </a:ext>
                </a:extLst>
              </a:tr>
              <a:tr h="193819">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記憶卡</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數位相機</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0.5349</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12</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CD</a:t>
                      </a: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燒錄片</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EPSON</a:t>
                      </a: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墨水</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0.3691</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4931894"/>
                  </a:ext>
                </a:extLst>
              </a:tr>
              <a:tr h="193819">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CD</a:t>
                      </a: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燒錄片</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DVD</a:t>
                      </a: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燒錄片</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0.4634</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13</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整理耗材</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DVD</a:t>
                      </a: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燒錄片</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0.3610</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962057"/>
                  </a:ext>
                </a:extLst>
              </a:tr>
              <a:tr h="193819">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LCD</a:t>
                      </a: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螢幕</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網路線材</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0.4505</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14</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DVD </a:t>
                      </a: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燒錄器</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DVD</a:t>
                      </a: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燒錄片</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0.3575</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4489323"/>
                  </a:ext>
                </a:extLst>
              </a:tr>
              <a:tr h="193819">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讀卡機</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a:t>
                      </a: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轉接卡</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記憶卡</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0.3934</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15</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數位相機</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DVD </a:t>
                      </a: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燒錄器</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0.3572</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511726"/>
                  </a:ext>
                </a:extLst>
              </a:tr>
              <a:tr h="193819">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鍵盤</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有線光學鼠</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0.3834</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16</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網路線材</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DVD</a:t>
                      </a: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燒錄片</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0.3509</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7881111"/>
                  </a:ext>
                </a:extLst>
              </a:tr>
              <a:tr h="193819">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7</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記憶卡</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DVD </a:t>
                      </a: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燒錄器</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0.3756</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17</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延長線</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網路線材</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0.3479</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4005496"/>
                  </a:ext>
                </a:extLst>
              </a:tr>
              <a:tr h="193819">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8</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家電維修費</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DVD</a:t>
                      </a: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燒錄片</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0.3745</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18</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LCD</a:t>
                      </a: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螢幕</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延長線</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0.3458</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2176879"/>
                  </a:ext>
                </a:extLst>
              </a:tr>
              <a:tr h="193819">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9</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線材</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有線光學鼠</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0.3730</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19</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整理耗材</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延長線</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0.3440</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1033243"/>
                  </a:ext>
                </a:extLst>
              </a:tr>
              <a:tr h="193819">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10</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MP3\MP4</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EPSON</a:t>
                      </a: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墨水</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0.3715</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20</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USB </a:t>
                      </a: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儲存碟</a:t>
                      </a:r>
                    </a:p>
                  </a:txBody>
                  <a:tcPr marL="8551" marR="8551" marT="8551" marB="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網路線材</a:t>
                      </a:r>
                    </a:p>
                  </a:txBody>
                  <a:tcPr marL="8551" marR="8551" marT="8551"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0.3414</a:t>
                      </a:r>
                    </a:p>
                  </a:txBody>
                  <a:tcPr marL="8551" marR="8551" marT="8551"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09548"/>
                  </a:ext>
                </a:extLst>
              </a:tr>
            </a:tbl>
          </a:graphicData>
        </a:graphic>
      </p:graphicFrame>
      <p:sp>
        <p:nvSpPr>
          <p:cNvPr id="6" name="文字方塊 5">
            <a:extLst>
              <a:ext uri="{FF2B5EF4-FFF2-40B4-BE49-F238E27FC236}">
                <a16:creationId xmlns:a16="http://schemas.microsoft.com/office/drawing/2014/main" id="{952EE42E-A145-1043-BFC3-815C17B3CB73}"/>
              </a:ext>
            </a:extLst>
          </p:cNvPr>
          <p:cNvSpPr txBox="1"/>
          <p:nvPr/>
        </p:nvSpPr>
        <p:spPr>
          <a:xfrm>
            <a:off x="671555" y="4597098"/>
            <a:ext cx="6216563" cy="263662"/>
          </a:xfrm>
          <a:prstGeom prst="rect">
            <a:avLst/>
          </a:prstGeom>
          <a:noFill/>
        </p:spPr>
        <p:txBody>
          <a:bodyPr wrap="square" rtlCol="0">
            <a:spAutoFit/>
          </a:bodyPr>
          <a:lstStyle/>
          <a:p>
            <a:pPr algn="ctr">
              <a:lnSpc>
                <a:spcPct val="120000"/>
              </a:lnSpc>
            </a:pPr>
            <a:r>
              <a:rPr kumimoji="1" lang="zh-CN" altLang="en-US" sz="1000" dirty="0">
                <a:latin typeface="Hiragino Sans GB W3" panose="020B0300000000000000" pitchFamily="34" charset="-128"/>
                <a:ea typeface="Hiragino Sans GB W3" panose="020B0300000000000000" pitchFamily="34" charset="-128"/>
              </a:rPr>
              <a:t>表</a:t>
            </a:r>
            <a:r>
              <a:rPr kumimoji="1" lang="en-US" altLang="zh-TW" sz="1000" dirty="0">
                <a:latin typeface="Hiragino Sans GB W3" panose="020B0300000000000000" pitchFamily="34" charset="-128"/>
                <a:ea typeface="Hiragino Sans GB W3" panose="020B0300000000000000" pitchFamily="34" charset="-128"/>
              </a:rPr>
              <a:t>4.2</a:t>
            </a:r>
            <a:r>
              <a:rPr kumimoji="1" lang="zh-TW" altLang="en-US" sz="1000" dirty="0">
                <a:latin typeface="Hiragino Sans GB W3" panose="020B0300000000000000" pitchFamily="34" charset="-128"/>
                <a:ea typeface="Hiragino Sans GB W3" panose="020B0300000000000000" pitchFamily="34" charset="-128"/>
              </a:rPr>
              <a:t>：</a:t>
            </a:r>
            <a:r>
              <a:rPr kumimoji="1" lang="en-US" altLang="zh-TW" sz="1000" dirty="0">
                <a:latin typeface="Hiragino Sans GB W3" panose="020B0300000000000000" pitchFamily="34" charset="-128"/>
                <a:ea typeface="Hiragino Sans GB W3" panose="020B0300000000000000" pitchFamily="34" charset="-128"/>
              </a:rPr>
              <a:t>Top20</a:t>
            </a:r>
            <a:r>
              <a:rPr kumimoji="1" lang="zh-CN" altLang="en-US" sz="1000" dirty="0">
                <a:latin typeface="Hiragino Sans GB W3" panose="020B0300000000000000" pitchFamily="34" charset="-128"/>
                <a:ea typeface="Hiragino Sans GB W3" panose="020B0300000000000000" pitchFamily="34" charset="-128"/>
              </a:rPr>
              <a:t>購買組合</a:t>
            </a:r>
            <a:endParaRPr kumimoji="1" lang="zh-TW" altLang="en-US" sz="1000" dirty="0">
              <a:latin typeface="Hiragino Sans GB W3" panose="020B0300000000000000" pitchFamily="34" charset="-128"/>
              <a:ea typeface="Hiragino Sans GB W3" panose="020B0300000000000000" pitchFamily="34" charset="-128"/>
            </a:endParaRPr>
          </a:p>
        </p:txBody>
      </p:sp>
      <p:sp>
        <p:nvSpPr>
          <p:cNvPr id="7" name="文字方塊 6">
            <a:extLst>
              <a:ext uri="{FF2B5EF4-FFF2-40B4-BE49-F238E27FC236}">
                <a16:creationId xmlns:a16="http://schemas.microsoft.com/office/drawing/2014/main" id="{9371724D-D8FA-E84F-8843-F7DF0E4A34E5}"/>
              </a:ext>
            </a:extLst>
          </p:cNvPr>
          <p:cNvSpPr txBox="1"/>
          <p:nvPr/>
        </p:nvSpPr>
        <p:spPr>
          <a:xfrm>
            <a:off x="671555" y="5038129"/>
            <a:ext cx="1505540" cy="307777"/>
          </a:xfrm>
          <a:prstGeom prst="rect">
            <a:avLst/>
          </a:prstGeom>
          <a:noFill/>
        </p:spPr>
        <p:txBody>
          <a:bodyPr wrap="none" rtlCol="0">
            <a:spAutoFit/>
          </a:bodyPr>
          <a:lstStyle/>
          <a:p>
            <a:r>
              <a:rPr kumimoji="1" lang="en-US" altLang="zh-CN" sz="1400" b="1" dirty="0">
                <a:latin typeface="Hiragino Sans GB W6" panose="020B0300000000000000" pitchFamily="34" charset="-128"/>
                <a:ea typeface="Hiragino Sans GB W6" panose="020B0300000000000000" pitchFamily="34" charset="-128"/>
              </a:rPr>
              <a:t>4.2  </a:t>
            </a:r>
            <a:r>
              <a:rPr kumimoji="1" lang="zh-CN" altLang="en-US" sz="1400" b="1" dirty="0">
                <a:latin typeface="Hiragino Sans GB W6" panose="020B0300000000000000" pitchFamily="34" charset="-128"/>
                <a:ea typeface="Hiragino Sans GB W6" panose="020B0300000000000000" pitchFamily="34" charset="-128"/>
              </a:rPr>
              <a:t>購物籃分析</a:t>
            </a:r>
            <a:endParaRPr kumimoji="1" lang="zh-TW" altLang="en-US" sz="1400" b="1" dirty="0">
              <a:latin typeface="Hiragino Sans GB W6" panose="020B0300000000000000" pitchFamily="34" charset="-128"/>
              <a:ea typeface="Hiragino Sans GB W6" panose="020B0300000000000000" pitchFamily="34" charset="-128"/>
            </a:endParaRPr>
          </a:p>
        </p:txBody>
      </p:sp>
      <p:sp>
        <p:nvSpPr>
          <p:cNvPr id="8" name="文字方塊 7">
            <a:extLst>
              <a:ext uri="{FF2B5EF4-FFF2-40B4-BE49-F238E27FC236}">
                <a16:creationId xmlns:a16="http://schemas.microsoft.com/office/drawing/2014/main" id="{2615C4AF-7831-B645-918A-7F40E99C155F}"/>
              </a:ext>
            </a:extLst>
          </p:cNvPr>
          <p:cNvSpPr txBox="1"/>
          <p:nvPr/>
        </p:nvSpPr>
        <p:spPr>
          <a:xfrm>
            <a:off x="671555" y="5345906"/>
            <a:ext cx="6216563" cy="513667"/>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初步分析完購買組合</a:t>
            </a:r>
            <a:r>
              <a:rPr kumimoji="1" lang="zh-CN" altLang="en-US" sz="1200" dirty="0">
                <a:latin typeface="Hiragino Sans GB W3" panose="020B0300000000000000" pitchFamily="34" charset="-128"/>
                <a:ea typeface="Hiragino Sans GB W3" panose="020B0300000000000000" pitchFamily="34" charset="-128"/>
              </a:rPr>
              <a:t>後，接下來將真正將</a:t>
            </a:r>
            <a:r>
              <a:rPr kumimoji="1" lang="en-US" altLang="zh-CN" sz="1200" dirty="0">
                <a:latin typeface="Hiragino Sans GB W3" panose="020B0300000000000000" pitchFamily="34" charset="-128"/>
                <a:ea typeface="Hiragino Sans GB W3" panose="020B0300000000000000" pitchFamily="34" charset="-128"/>
              </a:rPr>
              <a:t>30</a:t>
            </a:r>
            <a:r>
              <a:rPr kumimoji="1" lang="zh-CN" altLang="en-US" sz="1200" dirty="0">
                <a:latin typeface="Hiragino Sans GB W3" panose="020B0300000000000000" pitchFamily="34" charset="-128"/>
                <a:ea typeface="Hiragino Sans GB W3" panose="020B0300000000000000" pitchFamily="34" charset="-128"/>
              </a:rPr>
              <a:t>項購買品項進行分群，用</a:t>
            </a:r>
            <a:r>
              <a:rPr kumimoji="1" lang="en-US" altLang="zh-CN" sz="1200" dirty="0">
                <a:latin typeface="Hiragino Sans GB W3" panose="020B0300000000000000" pitchFamily="34" charset="-128"/>
                <a:ea typeface="Hiragino Sans GB W3" panose="020B0300000000000000" pitchFamily="34" charset="-128"/>
              </a:rPr>
              <a:t>SPSS</a:t>
            </a:r>
            <a:r>
              <a:rPr kumimoji="1" lang="zh-CN" altLang="en-US" sz="1200" dirty="0">
                <a:latin typeface="Hiragino Sans GB W3" panose="020B0300000000000000" pitchFamily="34" charset="-128"/>
                <a:ea typeface="Hiragino Sans GB W3" panose="020B0300000000000000" pitchFamily="34" charset="-128"/>
              </a:rPr>
              <a:t>進行主成份分析，將</a:t>
            </a:r>
            <a:r>
              <a:rPr kumimoji="1" lang="en-US" altLang="zh-CN" sz="1200" dirty="0">
                <a:latin typeface="Hiragino Sans GB W3" panose="020B0300000000000000" pitchFamily="34" charset="-128"/>
                <a:ea typeface="Hiragino Sans GB W3" panose="020B0300000000000000" pitchFamily="34" charset="-128"/>
              </a:rPr>
              <a:t>30</a:t>
            </a:r>
            <a:r>
              <a:rPr kumimoji="1" lang="zh-CN" altLang="en-US" sz="1200" dirty="0">
                <a:latin typeface="Hiragino Sans GB W3" panose="020B0300000000000000" pitchFamily="34" charset="-128"/>
                <a:ea typeface="Hiragino Sans GB W3" panose="020B0300000000000000" pitchFamily="34" charset="-128"/>
              </a:rPr>
              <a:t>類商品依相關係數分成</a:t>
            </a:r>
            <a:r>
              <a:rPr kumimoji="1" lang="en-US" altLang="zh-CN" sz="1200" dirty="0">
                <a:latin typeface="Hiragino Sans GB W3" panose="020B0300000000000000" pitchFamily="34" charset="-128"/>
                <a:ea typeface="Hiragino Sans GB W3" panose="020B0300000000000000" pitchFamily="34" charset="-128"/>
              </a:rPr>
              <a:t>10</a:t>
            </a:r>
            <a:r>
              <a:rPr kumimoji="1" lang="zh-CN" altLang="en-US" sz="1200" dirty="0">
                <a:latin typeface="Hiragino Sans GB W3" panose="020B0300000000000000" pitchFamily="34" charset="-128"/>
                <a:ea typeface="Hiragino Sans GB W3" panose="020B0300000000000000" pitchFamily="34" charset="-128"/>
              </a:rPr>
              <a:t>大類，其分析結果如下：</a:t>
            </a:r>
            <a:endParaRPr kumimoji="1" lang="zh-TW" altLang="en-US" sz="1200" dirty="0">
              <a:latin typeface="Hiragino Sans GB W3" panose="020B0300000000000000" pitchFamily="34" charset="-128"/>
              <a:ea typeface="Hiragino Sans GB W3" panose="020B0300000000000000" pitchFamily="34" charset="-128"/>
            </a:endParaRPr>
          </a:p>
        </p:txBody>
      </p:sp>
      <p:graphicFrame>
        <p:nvGraphicFramePr>
          <p:cNvPr id="10" name="表格 9">
            <a:extLst>
              <a:ext uri="{FF2B5EF4-FFF2-40B4-BE49-F238E27FC236}">
                <a16:creationId xmlns:a16="http://schemas.microsoft.com/office/drawing/2014/main" id="{9752AE19-EC7A-504F-938D-B955E3C03096}"/>
              </a:ext>
            </a:extLst>
          </p:cNvPr>
          <p:cNvGraphicFramePr>
            <a:graphicFrameLocks noGrp="1"/>
          </p:cNvGraphicFramePr>
          <p:nvPr>
            <p:extLst>
              <p:ext uri="{D42A27DB-BD31-4B8C-83A1-F6EECF244321}">
                <p14:modId xmlns:p14="http://schemas.microsoft.com/office/powerpoint/2010/main" val="1217829723"/>
              </p:ext>
            </p:extLst>
          </p:nvPr>
        </p:nvGraphicFramePr>
        <p:xfrm>
          <a:off x="671556" y="5859573"/>
          <a:ext cx="6216565" cy="3672643"/>
        </p:xfrm>
        <a:graphic>
          <a:graphicData uri="http://schemas.openxmlformats.org/drawingml/2006/table">
            <a:tbl>
              <a:tblPr/>
              <a:tblGrid>
                <a:gridCol w="774055">
                  <a:extLst>
                    <a:ext uri="{9D8B030D-6E8A-4147-A177-3AD203B41FA5}">
                      <a16:colId xmlns:a16="http://schemas.microsoft.com/office/drawing/2014/main" val="3820371124"/>
                    </a:ext>
                  </a:extLst>
                </a:gridCol>
                <a:gridCol w="544251">
                  <a:extLst>
                    <a:ext uri="{9D8B030D-6E8A-4147-A177-3AD203B41FA5}">
                      <a16:colId xmlns:a16="http://schemas.microsoft.com/office/drawing/2014/main" val="3586739444"/>
                    </a:ext>
                  </a:extLst>
                </a:gridCol>
                <a:gridCol w="544251">
                  <a:extLst>
                    <a:ext uri="{9D8B030D-6E8A-4147-A177-3AD203B41FA5}">
                      <a16:colId xmlns:a16="http://schemas.microsoft.com/office/drawing/2014/main" val="1007213556"/>
                    </a:ext>
                  </a:extLst>
                </a:gridCol>
                <a:gridCol w="544251">
                  <a:extLst>
                    <a:ext uri="{9D8B030D-6E8A-4147-A177-3AD203B41FA5}">
                      <a16:colId xmlns:a16="http://schemas.microsoft.com/office/drawing/2014/main" val="3145065394"/>
                    </a:ext>
                  </a:extLst>
                </a:gridCol>
                <a:gridCol w="544251">
                  <a:extLst>
                    <a:ext uri="{9D8B030D-6E8A-4147-A177-3AD203B41FA5}">
                      <a16:colId xmlns:a16="http://schemas.microsoft.com/office/drawing/2014/main" val="3492671862"/>
                    </a:ext>
                  </a:extLst>
                </a:gridCol>
                <a:gridCol w="544251">
                  <a:extLst>
                    <a:ext uri="{9D8B030D-6E8A-4147-A177-3AD203B41FA5}">
                      <a16:colId xmlns:a16="http://schemas.microsoft.com/office/drawing/2014/main" val="2241353601"/>
                    </a:ext>
                  </a:extLst>
                </a:gridCol>
                <a:gridCol w="544251">
                  <a:extLst>
                    <a:ext uri="{9D8B030D-6E8A-4147-A177-3AD203B41FA5}">
                      <a16:colId xmlns:a16="http://schemas.microsoft.com/office/drawing/2014/main" val="2590399685"/>
                    </a:ext>
                  </a:extLst>
                </a:gridCol>
                <a:gridCol w="544251">
                  <a:extLst>
                    <a:ext uri="{9D8B030D-6E8A-4147-A177-3AD203B41FA5}">
                      <a16:colId xmlns:a16="http://schemas.microsoft.com/office/drawing/2014/main" val="386991048"/>
                    </a:ext>
                  </a:extLst>
                </a:gridCol>
                <a:gridCol w="544251">
                  <a:extLst>
                    <a:ext uri="{9D8B030D-6E8A-4147-A177-3AD203B41FA5}">
                      <a16:colId xmlns:a16="http://schemas.microsoft.com/office/drawing/2014/main" val="2607465467"/>
                    </a:ext>
                  </a:extLst>
                </a:gridCol>
                <a:gridCol w="544251">
                  <a:extLst>
                    <a:ext uri="{9D8B030D-6E8A-4147-A177-3AD203B41FA5}">
                      <a16:colId xmlns:a16="http://schemas.microsoft.com/office/drawing/2014/main" val="4265773889"/>
                    </a:ext>
                  </a:extLst>
                </a:gridCol>
                <a:gridCol w="544251">
                  <a:extLst>
                    <a:ext uri="{9D8B030D-6E8A-4147-A177-3AD203B41FA5}">
                      <a16:colId xmlns:a16="http://schemas.microsoft.com/office/drawing/2014/main" val="3477679203"/>
                    </a:ext>
                  </a:extLst>
                </a:gridCol>
              </a:tblGrid>
              <a:tr h="100868">
                <a:tc>
                  <a:txBody>
                    <a:bodyPr/>
                    <a:lstStyle/>
                    <a:p>
                      <a:pPr algn="ctr" fontAlgn="b"/>
                      <a:r>
                        <a:rPr lang="zh-CN" altLang="en-US"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商品</a:t>
                      </a:r>
                      <a:endParaRPr lang="zh-TW" altLang="en-US"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endParaRPr>
                    </a:p>
                  </a:txBody>
                  <a:tcPr marL="4275" marR="4275" marT="3886"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US" altLang="zh-TW"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1</a:t>
                      </a:r>
                    </a:p>
                  </a:txBody>
                  <a:tcPr marL="4275" marR="4275" marT="3886"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US" altLang="zh-TW" sz="700" b="0" i="0" u="none" strike="noStrike">
                          <a:solidFill>
                            <a:schemeClr val="tx1"/>
                          </a:solidFill>
                          <a:effectLst/>
                          <a:latin typeface="冬青黑体简体中文 W3" panose="020B0300000000000000" pitchFamily="34" charset="-128"/>
                          <a:ea typeface="冬青黑体简体中文 W3" panose="020B0300000000000000" pitchFamily="34" charset="-128"/>
                        </a:rPr>
                        <a:t>2</a:t>
                      </a:r>
                    </a:p>
                  </a:txBody>
                  <a:tcPr marL="4275" marR="4275" marT="3886"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US" altLang="zh-TW" sz="700" b="0" i="0" u="none" strike="noStrike">
                          <a:solidFill>
                            <a:schemeClr val="tx1"/>
                          </a:solidFill>
                          <a:effectLst/>
                          <a:latin typeface="冬青黑体简体中文 W3" panose="020B0300000000000000" pitchFamily="34" charset="-128"/>
                          <a:ea typeface="冬青黑体简体中文 W3" panose="020B0300000000000000" pitchFamily="34" charset="-128"/>
                        </a:rPr>
                        <a:t>3</a:t>
                      </a:r>
                    </a:p>
                  </a:txBody>
                  <a:tcPr marL="4275" marR="4275" marT="3886"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US" altLang="zh-TW"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4</a:t>
                      </a:r>
                    </a:p>
                  </a:txBody>
                  <a:tcPr marL="4275" marR="4275" marT="3886"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US" altLang="zh-TW" sz="700" b="0" i="0" u="none" strike="noStrike">
                          <a:solidFill>
                            <a:schemeClr val="tx1"/>
                          </a:solidFill>
                          <a:effectLst/>
                          <a:latin typeface="冬青黑体简体中文 W3" panose="020B0300000000000000" pitchFamily="34" charset="-128"/>
                          <a:ea typeface="冬青黑体简体中文 W3" panose="020B0300000000000000" pitchFamily="34" charset="-128"/>
                        </a:rPr>
                        <a:t>5</a:t>
                      </a:r>
                    </a:p>
                  </a:txBody>
                  <a:tcPr marL="4275" marR="4275" marT="3886"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US" altLang="zh-TW" sz="700" b="0" i="0" u="none" strike="noStrike">
                          <a:solidFill>
                            <a:schemeClr val="tx1"/>
                          </a:solidFill>
                          <a:effectLst/>
                          <a:latin typeface="冬青黑体简体中文 W3" panose="020B0300000000000000" pitchFamily="34" charset="-128"/>
                          <a:ea typeface="冬青黑体简体中文 W3" panose="020B0300000000000000" pitchFamily="34" charset="-128"/>
                        </a:rPr>
                        <a:t>6</a:t>
                      </a:r>
                    </a:p>
                  </a:txBody>
                  <a:tcPr marL="4275" marR="4275" marT="3886"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US" altLang="zh-TW"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7</a:t>
                      </a:r>
                    </a:p>
                  </a:txBody>
                  <a:tcPr marL="4275" marR="4275" marT="3886"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US" altLang="zh-TW"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8</a:t>
                      </a:r>
                    </a:p>
                  </a:txBody>
                  <a:tcPr marL="4275" marR="4275" marT="3886"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US" altLang="zh-TW"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9</a:t>
                      </a:r>
                    </a:p>
                  </a:txBody>
                  <a:tcPr marL="4275" marR="4275" marT="3886"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US" altLang="zh-TW"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10</a:t>
                      </a:r>
                    </a:p>
                  </a:txBody>
                  <a:tcPr marL="4275" marR="4275" marT="3886"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27558878"/>
                  </a:ext>
                </a:extLst>
              </a:tr>
              <a:tr h="105641">
                <a:tc>
                  <a:txBody>
                    <a:bodyPr/>
                    <a:lstStyle/>
                    <a:p>
                      <a:pPr algn="ctr" fontAlgn="t"/>
                      <a:r>
                        <a:rPr lang="zh-TW" altLang="en-US" sz="700" b="0" i="0" u="none" strike="noStrike">
                          <a:solidFill>
                            <a:schemeClr val="tx1"/>
                          </a:solidFill>
                          <a:effectLst/>
                          <a:latin typeface="冬青黑体简体中文 W3" panose="020B0300000000000000" pitchFamily="34" charset="-128"/>
                          <a:ea typeface="冬青黑体简体中文 W3" panose="020B0300000000000000" pitchFamily="34" charset="-128"/>
                        </a:rPr>
                        <a:t>會員補卡</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-0.847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-0.124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-0.197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-0.132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-0.085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-0.146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-0.126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-0.013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0.062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-0.076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0709050"/>
                  </a:ext>
                </a:extLst>
              </a:tr>
              <a:tr h="105641">
                <a:tc>
                  <a:txBody>
                    <a:bodyPr/>
                    <a:lstStyle/>
                    <a:p>
                      <a:pPr algn="ctr" fontAlgn="t"/>
                      <a:r>
                        <a:rPr lang="zh-TW" altLang="en-US"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會員贈品</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-0.844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-0.138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-0.186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-0.106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-0.102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-0.148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-0.077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-0.014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0.075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-0.092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4720974"/>
                  </a:ext>
                </a:extLst>
              </a:tr>
              <a:tr h="105641">
                <a:tc>
                  <a:txBody>
                    <a:bodyPr/>
                    <a:lstStyle/>
                    <a:p>
                      <a:pPr algn="ctr" fontAlgn="t"/>
                      <a:r>
                        <a:rPr lang="zh-TW" altLang="en-US" sz="700" b="0" i="0" u="none" strike="noStrike">
                          <a:solidFill>
                            <a:schemeClr val="tx1"/>
                          </a:solidFill>
                          <a:effectLst/>
                          <a:latin typeface="冬青黑体简体中文 W3" panose="020B0300000000000000" pitchFamily="34" charset="-128"/>
                          <a:ea typeface="冬青黑体简体中文 W3" panose="020B0300000000000000" pitchFamily="34" charset="-128"/>
                        </a:rPr>
                        <a:t>其他費用</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-0.415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-0.189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0.237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-0.055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0.046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0.287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0.391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0.145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0.143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0.038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1234839"/>
                  </a:ext>
                </a:extLst>
              </a:tr>
              <a:tr h="105641">
                <a:tc>
                  <a:txBody>
                    <a:bodyPr/>
                    <a:lstStyle/>
                    <a:p>
                      <a:pPr algn="ctr" fontAlgn="t"/>
                      <a:r>
                        <a:rPr lang="en" sz="700" b="0" i="0" u="none" strike="noStrike">
                          <a:solidFill>
                            <a:schemeClr val="tx1"/>
                          </a:solidFill>
                          <a:effectLst/>
                          <a:latin typeface="冬青黑体简体中文 W3" panose="020B0300000000000000" pitchFamily="34" charset="-128"/>
                          <a:ea typeface="冬青黑体简体中文 W3" panose="020B0300000000000000" pitchFamily="34" charset="-128"/>
                        </a:rPr>
                        <a:t>HP</a:t>
                      </a:r>
                      <a:r>
                        <a:rPr lang="zh-TW" altLang="en-US" sz="700" b="0" i="0" u="none" strike="noStrike">
                          <a:solidFill>
                            <a:schemeClr val="tx1"/>
                          </a:solidFill>
                          <a:effectLst/>
                          <a:latin typeface="冬青黑体简体中文 W3" panose="020B0300000000000000" pitchFamily="34" charset="-128"/>
                          <a:ea typeface="冬青黑体简体中文 W3" panose="020B0300000000000000" pitchFamily="34" charset="-128"/>
                        </a:rPr>
                        <a:t>墨水</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0.410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-0.021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-0.026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0.021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0.132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0.079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0.243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0.315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0.406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-0.133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5453597"/>
                  </a:ext>
                </a:extLst>
              </a:tr>
              <a:tr h="105641">
                <a:tc>
                  <a:txBody>
                    <a:bodyPr/>
                    <a:lstStyle/>
                    <a:p>
                      <a:pPr algn="ctr" fontAlgn="t"/>
                      <a:r>
                        <a:rPr lang="zh-TW" altLang="en-US" sz="700" b="0" i="0" u="none" strike="noStrike">
                          <a:solidFill>
                            <a:schemeClr val="tx1"/>
                          </a:solidFill>
                          <a:effectLst/>
                          <a:latin typeface="冬青黑体简体中文 W3" panose="020B0300000000000000" pitchFamily="34" charset="-128"/>
                          <a:ea typeface="冬青黑体简体中文 W3" panose="020B0300000000000000" pitchFamily="34" charset="-128"/>
                        </a:rPr>
                        <a:t>延長線</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0.134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0.740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0.130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0.054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0.023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0.042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0.126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0.084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-0.006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0.135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7288616"/>
                  </a:ext>
                </a:extLst>
              </a:tr>
              <a:tr h="105641">
                <a:tc>
                  <a:txBody>
                    <a:bodyPr/>
                    <a:lstStyle/>
                    <a:p>
                      <a:pPr algn="ctr" fontAlgn="t"/>
                      <a:r>
                        <a:rPr lang="zh-TW" altLang="en-US" sz="700" b="0" i="0" u="none" strike="noStrike">
                          <a:solidFill>
                            <a:schemeClr val="tx1"/>
                          </a:solidFill>
                          <a:effectLst/>
                          <a:latin typeface="冬青黑体简体中文 W3" panose="020B0300000000000000" pitchFamily="34" charset="-128"/>
                          <a:ea typeface="冬青黑体简体中文 W3" panose="020B0300000000000000" pitchFamily="34" charset="-128"/>
                        </a:rPr>
                        <a:t>整理耗材</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0.008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0.585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0.051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0.072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0.402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0.151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0.021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0.026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-0.005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0.070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712288"/>
                  </a:ext>
                </a:extLst>
              </a:tr>
              <a:tr h="105641">
                <a:tc>
                  <a:txBody>
                    <a:bodyPr/>
                    <a:lstStyle/>
                    <a:p>
                      <a:pPr algn="ctr" fontAlgn="t"/>
                      <a:r>
                        <a:rPr lang="zh-TW" altLang="en-US" sz="700" b="0" i="0" u="none" strike="noStrike">
                          <a:solidFill>
                            <a:schemeClr val="tx1"/>
                          </a:solidFill>
                          <a:effectLst/>
                          <a:latin typeface="冬青黑体简体中文 W3" panose="020B0300000000000000" pitchFamily="34" charset="-128"/>
                          <a:ea typeface="冬青黑体简体中文 W3" panose="020B0300000000000000" pitchFamily="34" charset="-128"/>
                        </a:rPr>
                        <a:t>網路線材</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0.332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0.447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0.013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0.311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0.301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0.201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0.123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-0.186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0.022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-0.085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0169502"/>
                  </a:ext>
                </a:extLst>
              </a:tr>
              <a:tr h="105641">
                <a:tc>
                  <a:txBody>
                    <a:bodyPr/>
                    <a:lstStyle/>
                    <a:p>
                      <a:pPr algn="ctr" fontAlgn="t"/>
                      <a:r>
                        <a:rPr lang="en"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LCD</a:t>
                      </a:r>
                      <a:r>
                        <a:rPr lang="zh-TW" altLang="en-US"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螢幕</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0.257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0.436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-0.015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0.239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0.394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0.104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-0.129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0.101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0.134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-0.092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264295"/>
                  </a:ext>
                </a:extLst>
              </a:tr>
              <a:tr h="105641">
                <a:tc>
                  <a:txBody>
                    <a:bodyPr/>
                    <a:lstStyle/>
                    <a:p>
                      <a:pPr algn="ctr" fontAlgn="t"/>
                      <a:r>
                        <a:rPr lang="zh-TW" altLang="en-US" sz="700" b="0" i="0" u="none" strike="noStrike">
                          <a:solidFill>
                            <a:schemeClr val="tx1"/>
                          </a:solidFill>
                          <a:effectLst/>
                          <a:latin typeface="冬青黑体简体中文 W3" panose="020B0300000000000000" pitchFamily="34" charset="-128"/>
                          <a:ea typeface="冬青黑体简体中文 W3" panose="020B0300000000000000" pitchFamily="34" charset="-128"/>
                        </a:rPr>
                        <a:t>記憶卡</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0.106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0.037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0.800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0.189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0.168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0.034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0.059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0.069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-0.048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0.071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4195354"/>
                  </a:ext>
                </a:extLst>
              </a:tr>
              <a:tr h="105641">
                <a:tc>
                  <a:txBody>
                    <a:bodyPr/>
                    <a:lstStyle/>
                    <a:p>
                      <a:pPr algn="ctr" fontAlgn="t"/>
                      <a:r>
                        <a:rPr lang="zh-TW" altLang="en-US" sz="700" b="0" i="0" u="none" strike="noStrike">
                          <a:solidFill>
                            <a:schemeClr val="tx1"/>
                          </a:solidFill>
                          <a:effectLst/>
                          <a:latin typeface="冬青黑体简体中文 W3" panose="020B0300000000000000" pitchFamily="34" charset="-128"/>
                          <a:ea typeface="冬青黑体简体中文 W3" panose="020B0300000000000000" pitchFamily="34" charset="-128"/>
                        </a:rPr>
                        <a:t>數位相機</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0.086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0.056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0.799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0.022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0.047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0.075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0.007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-0.022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0.120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0.037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4743214"/>
                  </a:ext>
                </a:extLst>
              </a:tr>
              <a:tr h="105641">
                <a:tc>
                  <a:txBody>
                    <a:bodyPr/>
                    <a:lstStyle/>
                    <a:p>
                      <a:pPr algn="ctr" fontAlgn="t"/>
                      <a:r>
                        <a:rPr lang="en" sz="700" b="0" i="0" u="none" strike="noStrike">
                          <a:solidFill>
                            <a:schemeClr val="tx1"/>
                          </a:solidFill>
                          <a:effectLst/>
                          <a:latin typeface="冬青黑体简体中文 W3" panose="020B0300000000000000" pitchFamily="34" charset="-128"/>
                          <a:ea typeface="冬青黑体简体中文 W3" panose="020B0300000000000000" pitchFamily="34" charset="-128"/>
                        </a:rPr>
                        <a:t>DVD </a:t>
                      </a:r>
                      <a:r>
                        <a:rPr lang="zh-TW" altLang="en-US" sz="700" b="0" i="0" u="none" strike="noStrike">
                          <a:solidFill>
                            <a:schemeClr val="tx1"/>
                          </a:solidFill>
                          <a:effectLst/>
                          <a:latin typeface="冬青黑体简体中文 W3" panose="020B0300000000000000" pitchFamily="34" charset="-128"/>
                          <a:ea typeface="冬青黑体简体中文 W3" panose="020B0300000000000000" pitchFamily="34" charset="-128"/>
                        </a:rPr>
                        <a:t>燒錄器</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0.049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0.121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0.457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0.118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0.420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-0.017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0.127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0.107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0.072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0.084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6418399"/>
                  </a:ext>
                </a:extLst>
              </a:tr>
              <a:tr h="105641">
                <a:tc>
                  <a:txBody>
                    <a:bodyPr/>
                    <a:lstStyle/>
                    <a:p>
                      <a:pPr algn="ctr" fontAlgn="t"/>
                      <a:r>
                        <a:rPr lang="zh-TW" altLang="en-US"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讀卡機</a:t>
                      </a:r>
                      <a:r>
                        <a:rPr lang="en-US" altLang="zh-TW"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a:t>
                      </a:r>
                      <a:r>
                        <a:rPr lang="zh-TW" altLang="en-US"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轉接卡</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0.207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0.395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0.426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0.199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-0.065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0.016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-0.013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0.263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-0.251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-0.149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85453"/>
                  </a:ext>
                </a:extLst>
              </a:tr>
              <a:tr h="105641">
                <a:tc>
                  <a:txBody>
                    <a:bodyPr/>
                    <a:lstStyle/>
                    <a:p>
                      <a:pPr algn="ctr" fontAlgn="t"/>
                      <a:r>
                        <a:rPr lang="zh-TW" altLang="en-US" sz="700" b="0" i="0" u="none" strike="noStrike">
                          <a:solidFill>
                            <a:schemeClr val="tx1"/>
                          </a:solidFill>
                          <a:effectLst/>
                          <a:latin typeface="冬青黑体简体中文 W3" panose="020B0300000000000000" pitchFamily="34" charset="-128"/>
                          <a:ea typeface="冬青黑体简体中文 W3" panose="020B0300000000000000" pitchFamily="34" charset="-128"/>
                        </a:rPr>
                        <a:t>有線光學鼠</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0.134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-0.029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0.129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0.781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0.100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0.098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0.079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0.084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-0.092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0.041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7615252"/>
                  </a:ext>
                </a:extLst>
              </a:tr>
              <a:tr h="105641">
                <a:tc>
                  <a:txBody>
                    <a:bodyPr/>
                    <a:lstStyle/>
                    <a:p>
                      <a:pPr algn="ctr" fontAlgn="t"/>
                      <a:r>
                        <a:rPr lang="zh-TW" altLang="en-US" sz="700" b="0" i="0" u="none" strike="noStrike">
                          <a:solidFill>
                            <a:schemeClr val="tx1"/>
                          </a:solidFill>
                          <a:effectLst/>
                          <a:latin typeface="冬青黑体简体中文 W3" panose="020B0300000000000000" pitchFamily="34" charset="-128"/>
                          <a:ea typeface="冬青黑体简体中文 W3" panose="020B0300000000000000" pitchFamily="34" charset="-128"/>
                        </a:rPr>
                        <a:t>鍵盤</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0.055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0.128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0.094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0.615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0.142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0.035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0.151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0.047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0.087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0.086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3972673"/>
                  </a:ext>
                </a:extLst>
              </a:tr>
              <a:tr h="105641">
                <a:tc>
                  <a:txBody>
                    <a:bodyPr/>
                    <a:lstStyle/>
                    <a:p>
                      <a:pPr algn="ctr" fontAlgn="t"/>
                      <a:r>
                        <a:rPr lang="zh-TW" altLang="en-US" sz="700" b="0" i="0" u="none" strike="noStrike">
                          <a:solidFill>
                            <a:schemeClr val="tx1"/>
                          </a:solidFill>
                          <a:effectLst/>
                          <a:latin typeface="冬青黑体简体中文 W3" panose="020B0300000000000000" pitchFamily="34" charset="-128"/>
                          <a:ea typeface="冬青黑体简体中文 W3" panose="020B0300000000000000" pitchFamily="34" charset="-128"/>
                        </a:rPr>
                        <a:t>線材</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0.102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0.446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0.037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0.535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0.053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-0.209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0.080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0.157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0.003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0.165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10916"/>
                  </a:ext>
                </a:extLst>
              </a:tr>
              <a:tr h="105641">
                <a:tc>
                  <a:txBody>
                    <a:bodyPr/>
                    <a:lstStyle/>
                    <a:p>
                      <a:pPr algn="ctr" fontAlgn="t"/>
                      <a:r>
                        <a:rPr lang="en" sz="700" b="0" i="0" u="none" strike="noStrike">
                          <a:solidFill>
                            <a:schemeClr val="tx1"/>
                          </a:solidFill>
                          <a:effectLst/>
                          <a:latin typeface="冬青黑体简体中文 W3" panose="020B0300000000000000" pitchFamily="34" charset="-128"/>
                          <a:ea typeface="冬青黑体简体中文 W3" panose="020B0300000000000000" pitchFamily="34" charset="-128"/>
                        </a:rPr>
                        <a:t>USB </a:t>
                      </a:r>
                      <a:r>
                        <a:rPr lang="zh-TW" altLang="en-US" sz="700" b="0" i="0" u="none" strike="noStrike">
                          <a:solidFill>
                            <a:schemeClr val="tx1"/>
                          </a:solidFill>
                          <a:effectLst/>
                          <a:latin typeface="冬青黑体简体中文 W3" panose="020B0300000000000000" pitchFamily="34" charset="-128"/>
                          <a:ea typeface="冬青黑体简体中文 W3" panose="020B0300000000000000" pitchFamily="34" charset="-128"/>
                        </a:rPr>
                        <a:t>儲存碟</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0.045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0.306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0.324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0.443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0.015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0.297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0.206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-0.077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0.040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-0.144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0497306"/>
                  </a:ext>
                </a:extLst>
              </a:tr>
              <a:tr h="105641">
                <a:tc>
                  <a:txBody>
                    <a:bodyPr/>
                    <a:lstStyle/>
                    <a:p>
                      <a:pPr algn="ctr" fontAlgn="t"/>
                      <a:r>
                        <a:rPr lang="en"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DVD</a:t>
                      </a:r>
                      <a:r>
                        <a:rPr lang="zh-TW" altLang="en-US"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燒錄片</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0.105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0.126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0.117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0.105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0.702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0.231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0.155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0.140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0.041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0.184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6991187"/>
                  </a:ext>
                </a:extLst>
              </a:tr>
              <a:tr h="105641">
                <a:tc>
                  <a:txBody>
                    <a:bodyPr/>
                    <a:lstStyle/>
                    <a:p>
                      <a:pPr algn="ctr" fontAlgn="t"/>
                      <a:r>
                        <a:rPr lang="en" sz="700" b="0" i="0" u="none" strike="noStrike">
                          <a:solidFill>
                            <a:schemeClr val="tx1"/>
                          </a:solidFill>
                          <a:effectLst/>
                          <a:latin typeface="冬青黑体简体中文 W3" panose="020B0300000000000000" pitchFamily="34" charset="-128"/>
                          <a:ea typeface="冬青黑体简体中文 W3" panose="020B0300000000000000" pitchFamily="34" charset="-128"/>
                        </a:rPr>
                        <a:t>CD</a:t>
                      </a:r>
                      <a:r>
                        <a:rPr lang="zh-TW" altLang="en-US" sz="700" b="0" i="0" u="none" strike="noStrike">
                          <a:solidFill>
                            <a:schemeClr val="tx1"/>
                          </a:solidFill>
                          <a:effectLst/>
                          <a:latin typeface="冬青黑体简体中文 W3" panose="020B0300000000000000" pitchFamily="34" charset="-128"/>
                          <a:ea typeface="冬青黑体简体中文 W3" panose="020B0300000000000000" pitchFamily="34" charset="-128"/>
                        </a:rPr>
                        <a:t>燒錄片</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0.096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0.100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0.173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0.180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0.614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0.292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0.055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0.056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-0.218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-0.085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3084976"/>
                  </a:ext>
                </a:extLst>
              </a:tr>
              <a:tr h="105641">
                <a:tc>
                  <a:txBody>
                    <a:bodyPr/>
                    <a:lstStyle/>
                    <a:p>
                      <a:pPr algn="ctr" fontAlgn="t"/>
                      <a:r>
                        <a:rPr lang="en"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EPSON</a:t>
                      </a:r>
                      <a:r>
                        <a:rPr lang="zh-TW" altLang="en-US"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墨水</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0.086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0.112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0.007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0.133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0.206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0.700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0.154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0.045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-0.134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-0.008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8109329"/>
                  </a:ext>
                </a:extLst>
              </a:tr>
              <a:tr h="105641">
                <a:tc>
                  <a:txBody>
                    <a:bodyPr/>
                    <a:lstStyle/>
                    <a:p>
                      <a:pPr algn="ctr" fontAlgn="t"/>
                      <a:r>
                        <a:rPr lang="en" sz="700" b="0" i="0" u="none" strike="noStrike">
                          <a:solidFill>
                            <a:schemeClr val="tx1"/>
                          </a:solidFill>
                          <a:effectLst/>
                          <a:latin typeface="冬青黑体简体中文 W3" panose="020B0300000000000000" pitchFamily="34" charset="-128"/>
                          <a:ea typeface="冬青黑体简体中文 W3" panose="020B0300000000000000" pitchFamily="34" charset="-128"/>
                        </a:rPr>
                        <a:t>MP3\MP4</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0.240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0.028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0.083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-0.075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0.175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0.567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0.081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0.065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0.028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0.245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4126307"/>
                  </a:ext>
                </a:extLst>
              </a:tr>
              <a:tr h="105641">
                <a:tc>
                  <a:txBody>
                    <a:bodyPr/>
                    <a:lstStyle/>
                    <a:p>
                      <a:pPr algn="ctr" fontAlgn="t"/>
                      <a:r>
                        <a:rPr lang="zh-TW" altLang="en-US" sz="700" b="0" i="0" u="none" strike="noStrike">
                          <a:solidFill>
                            <a:schemeClr val="tx1"/>
                          </a:solidFill>
                          <a:effectLst/>
                          <a:latin typeface="冬青黑体简体中文 W3" panose="020B0300000000000000" pitchFamily="34" charset="-128"/>
                          <a:ea typeface="冬青黑体简体中文 W3" panose="020B0300000000000000" pitchFamily="34" charset="-128"/>
                        </a:rPr>
                        <a:t>筆記型電腦</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0.022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0.107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0.082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0.245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0.038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0.185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0.631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-0.043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0.011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0.037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8247863"/>
                  </a:ext>
                </a:extLst>
              </a:tr>
              <a:tr h="105641">
                <a:tc>
                  <a:txBody>
                    <a:bodyPr/>
                    <a:lstStyle/>
                    <a:p>
                      <a:pPr algn="ctr" fontAlgn="t"/>
                      <a:r>
                        <a:rPr lang="zh-TW" altLang="en-US"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耳機麥克風</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0.318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0.227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-0.101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0.111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0.132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0.012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0.487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0.156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-0.004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-0.017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8898698"/>
                  </a:ext>
                </a:extLst>
              </a:tr>
              <a:tr h="105641">
                <a:tc>
                  <a:txBody>
                    <a:bodyPr/>
                    <a:lstStyle/>
                    <a:p>
                      <a:pPr algn="ctr" fontAlgn="t"/>
                      <a:r>
                        <a:rPr lang="zh-TW" altLang="en-US" sz="700" b="0" i="0" u="none" strike="noStrike">
                          <a:solidFill>
                            <a:schemeClr val="tx1"/>
                          </a:solidFill>
                          <a:effectLst/>
                          <a:latin typeface="冬青黑体简体中文 W3" panose="020B0300000000000000" pitchFamily="34" charset="-128"/>
                          <a:ea typeface="冬青黑体简体中文 W3" panose="020B0300000000000000" pitchFamily="34" charset="-128"/>
                        </a:rPr>
                        <a:t>數位</a:t>
                      </a:r>
                      <a:r>
                        <a:rPr lang="en" sz="700" b="0" i="0" u="none" strike="noStrike">
                          <a:solidFill>
                            <a:schemeClr val="tx1"/>
                          </a:solidFill>
                          <a:effectLst/>
                          <a:latin typeface="冬青黑体简体中文 W3" panose="020B0300000000000000" pitchFamily="34" charset="-128"/>
                          <a:ea typeface="冬青黑体简体中文 W3" panose="020B0300000000000000" pitchFamily="34" charset="-128"/>
                        </a:rPr>
                        <a:t>MP3</a:t>
                      </a:r>
                      <a:r>
                        <a:rPr lang="zh-TW" altLang="en-US" sz="700" b="0" i="0" u="none" strike="noStrike">
                          <a:solidFill>
                            <a:schemeClr val="tx1"/>
                          </a:solidFill>
                          <a:effectLst/>
                          <a:latin typeface="冬青黑体简体中文 W3" panose="020B0300000000000000" pitchFamily="34" charset="-128"/>
                          <a:ea typeface="冬青黑体简体中文 W3" panose="020B0300000000000000" pitchFamily="34" charset="-128"/>
                        </a:rPr>
                        <a:t>隨身聽</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0.192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-0.032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0.208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0.201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0.257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-0.047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0.479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0.277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-0.136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0.009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7785481"/>
                  </a:ext>
                </a:extLst>
              </a:tr>
              <a:tr h="105641">
                <a:tc>
                  <a:txBody>
                    <a:bodyPr/>
                    <a:lstStyle/>
                    <a:p>
                      <a:pPr algn="ctr" fontAlgn="t"/>
                      <a:r>
                        <a:rPr lang="zh-TW" altLang="en-US" sz="700" b="0" i="0" u="none" strike="noStrike">
                          <a:solidFill>
                            <a:schemeClr val="tx1"/>
                          </a:solidFill>
                          <a:effectLst/>
                          <a:latin typeface="冬青黑体简体中文 W3" panose="020B0300000000000000" pitchFamily="34" charset="-128"/>
                          <a:ea typeface="冬青黑体简体中文 W3" panose="020B0300000000000000" pitchFamily="34" charset="-128"/>
                        </a:rPr>
                        <a:t>省電燈泡</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-0.027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-0.019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0.050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0.204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0.217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-0.013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0.035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0.725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-0.027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0.122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9364170"/>
                  </a:ext>
                </a:extLst>
              </a:tr>
              <a:tr h="105641">
                <a:tc>
                  <a:txBody>
                    <a:bodyPr/>
                    <a:lstStyle/>
                    <a:p>
                      <a:pPr algn="ctr" fontAlgn="t"/>
                      <a:r>
                        <a:rPr lang="zh-TW" altLang="en-US" sz="700" b="0" i="0" u="none" strike="noStrike">
                          <a:solidFill>
                            <a:schemeClr val="tx1"/>
                          </a:solidFill>
                          <a:effectLst/>
                          <a:latin typeface="冬青黑体简体中文 W3" panose="020B0300000000000000" pitchFamily="34" charset="-128"/>
                          <a:ea typeface="冬青黑体简体中文 W3" panose="020B0300000000000000" pitchFamily="34" charset="-128"/>
                        </a:rPr>
                        <a:t>一般電池</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0.068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0.314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0.074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-0.194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-0.116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0.213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0.330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0.617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-0.063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0.007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3184144"/>
                  </a:ext>
                </a:extLst>
              </a:tr>
              <a:tr h="105641">
                <a:tc>
                  <a:txBody>
                    <a:bodyPr/>
                    <a:lstStyle/>
                    <a:p>
                      <a:pPr algn="ctr" fontAlgn="t"/>
                      <a:r>
                        <a:rPr lang="zh-TW" altLang="en-US"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鹼性電池</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0.005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0.170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0.080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0.202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0.114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0.451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-0.375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0.460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0.175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0.084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7318674"/>
                  </a:ext>
                </a:extLst>
              </a:tr>
              <a:tr h="197850">
                <a:tc>
                  <a:txBody>
                    <a:bodyPr/>
                    <a:lstStyle/>
                    <a:p>
                      <a:pPr algn="ctr" fontAlgn="t"/>
                      <a:r>
                        <a:rPr lang="en-US" altLang="zh-TW"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30</a:t>
                      </a:r>
                      <a:r>
                        <a:rPr lang="zh-TW" altLang="en-US"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公升以下微電腦微波爐</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0.063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0.067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-0.026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0.046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0.001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0.175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0.143</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-0.006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-0.794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0.132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3309374"/>
                  </a:ext>
                </a:extLst>
              </a:tr>
              <a:tr h="105641">
                <a:tc>
                  <a:txBody>
                    <a:bodyPr/>
                    <a:lstStyle/>
                    <a:p>
                      <a:pPr algn="ctr" fontAlgn="t"/>
                      <a:r>
                        <a:rPr lang="zh-TW" altLang="en-US"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家電安裝費</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-0.130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0.168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0.134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0.129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-0.147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0.181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0.136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-0.141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0.605</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0.349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2882552"/>
                  </a:ext>
                </a:extLst>
              </a:tr>
              <a:tr h="105641">
                <a:tc>
                  <a:txBody>
                    <a:bodyPr/>
                    <a:lstStyle/>
                    <a:p>
                      <a:pPr algn="ctr" fontAlgn="t"/>
                      <a:r>
                        <a:rPr lang="en"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DVD</a:t>
                      </a:r>
                      <a:r>
                        <a:rPr lang="zh-TW" altLang="en-US"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光碟機</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0.072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0.004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-0.020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0.190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-0.008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0.211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-0.031</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0.134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-0.052</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0.767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475424327"/>
                  </a:ext>
                </a:extLst>
              </a:tr>
              <a:tr h="105641">
                <a:tc>
                  <a:txBody>
                    <a:bodyPr/>
                    <a:lstStyle/>
                    <a:p>
                      <a:pPr algn="ctr" fontAlgn="t"/>
                      <a:r>
                        <a:rPr lang="zh-TW" altLang="en-US" sz="700" b="0" i="0" u="none" strike="noStrike" dirty="0">
                          <a:solidFill>
                            <a:schemeClr val="tx1"/>
                          </a:solidFill>
                          <a:effectLst/>
                          <a:latin typeface="冬青黑体简体中文 W3" panose="020B0300000000000000" pitchFamily="34" charset="-128"/>
                          <a:ea typeface="冬青黑体简体中文 W3" panose="020B0300000000000000" pitchFamily="34" charset="-128"/>
                        </a:rPr>
                        <a:t>家電維修費</a:t>
                      </a:r>
                    </a:p>
                  </a:txBody>
                  <a:tcPr marL="4275" marR="4275" marT="3886"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0.058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0.284</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0.256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-0.108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0.407</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-0.160</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0.066</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-0.008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a:solidFill>
                            <a:srgbClr val="010205"/>
                          </a:solidFill>
                          <a:effectLst/>
                          <a:latin typeface="冬青黑体简体中文 W3" panose="020B0300000000000000" pitchFamily="34" charset="-128"/>
                          <a:ea typeface="冬青黑体简体中文 W3" panose="020B0300000000000000" pitchFamily="34" charset="-128"/>
                        </a:rPr>
                        <a:t>0.039</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t"/>
                      <a:r>
                        <a:rPr lang="en-US" altLang="zh-TW" sz="700" b="0" i="0" u="none" strike="noStrike" dirty="0">
                          <a:solidFill>
                            <a:srgbClr val="010205"/>
                          </a:solidFill>
                          <a:effectLst/>
                          <a:latin typeface="冬青黑体简体中文 W3" panose="020B0300000000000000" pitchFamily="34" charset="-128"/>
                          <a:ea typeface="冬青黑体简体中文 W3" panose="020B0300000000000000" pitchFamily="34" charset="-128"/>
                        </a:rPr>
                        <a:t>0.588</a:t>
                      </a:r>
                    </a:p>
                  </a:txBody>
                  <a:tcPr marL="9525" marR="9525" marT="865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12484282"/>
                  </a:ext>
                </a:extLst>
              </a:tr>
            </a:tbl>
          </a:graphicData>
        </a:graphic>
      </p:graphicFrame>
      <p:sp>
        <p:nvSpPr>
          <p:cNvPr id="11" name="文字方塊 10">
            <a:extLst>
              <a:ext uri="{FF2B5EF4-FFF2-40B4-BE49-F238E27FC236}">
                <a16:creationId xmlns:a16="http://schemas.microsoft.com/office/drawing/2014/main" id="{93B9EDE5-9548-8D40-8732-29A27F3F23BE}"/>
              </a:ext>
            </a:extLst>
          </p:cNvPr>
          <p:cNvSpPr txBox="1"/>
          <p:nvPr/>
        </p:nvSpPr>
        <p:spPr>
          <a:xfrm>
            <a:off x="671555" y="9542278"/>
            <a:ext cx="6216563" cy="263662"/>
          </a:xfrm>
          <a:prstGeom prst="rect">
            <a:avLst/>
          </a:prstGeom>
          <a:noFill/>
        </p:spPr>
        <p:txBody>
          <a:bodyPr wrap="square" rtlCol="0">
            <a:spAutoFit/>
          </a:bodyPr>
          <a:lstStyle/>
          <a:p>
            <a:pPr algn="ctr">
              <a:lnSpc>
                <a:spcPct val="120000"/>
              </a:lnSpc>
            </a:pPr>
            <a:r>
              <a:rPr kumimoji="1" lang="zh-CN" altLang="en-US" sz="1000" dirty="0">
                <a:latin typeface="Hiragino Sans GB W3" panose="020B0300000000000000" pitchFamily="34" charset="-128"/>
                <a:ea typeface="Hiragino Sans GB W3" panose="020B0300000000000000" pitchFamily="34" charset="-128"/>
              </a:rPr>
              <a:t>表</a:t>
            </a:r>
            <a:r>
              <a:rPr kumimoji="1" lang="en-US" altLang="zh-TW" sz="1000" dirty="0">
                <a:latin typeface="Hiragino Sans GB W3" panose="020B0300000000000000" pitchFamily="34" charset="-128"/>
                <a:ea typeface="Hiragino Sans GB W3" panose="020B0300000000000000" pitchFamily="34" charset="-128"/>
              </a:rPr>
              <a:t>4.3</a:t>
            </a:r>
            <a:r>
              <a:rPr kumimoji="1" lang="zh-TW" altLang="en-US" sz="1000" dirty="0">
                <a:latin typeface="Hiragino Sans GB W3" panose="020B0300000000000000" pitchFamily="34" charset="-128"/>
                <a:ea typeface="Hiragino Sans GB W3" panose="020B0300000000000000" pitchFamily="34" charset="-128"/>
              </a:rPr>
              <a:t>：主成份分析結果</a:t>
            </a:r>
          </a:p>
        </p:txBody>
      </p:sp>
      <p:sp>
        <p:nvSpPr>
          <p:cNvPr id="12" name="文字方塊 11">
            <a:extLst>
              <a:ext uri="{FF2B5EF4-FFF2-40B4-BE49-F238E27FC236}">
                <a16:creationId xmlns:a16="http://schemas.microsoft.com/office/drawing/2014/main" id="{4153124E-79E2-344A-AADF-33ACCF043E49}"/>
              </a:ext>
            </a:extLst>
          </p:cNvPr>
          <p:cNvSpPr txBox="1"/>
          <p:nvPr/>
        </p:nvSpPr>
        <p:spPr>
          <a:xfrm>
            <a:off x="3637008" y="10079665"/>
            <a:ext cx="386644"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18</a:t>
            </a:r>
            <a:endParaRPr kumimoji="1" lang="zh-TW" altLang="en-US" sz="1200" dirty="0">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922970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9C171CB6-7E30-0A4C-9DCD-719440A5B7A0}"/>
              </a:ext>
            </a:extLst>
          </p:cNvPr>
          <p:cNvSpPr txBox="1"/>
          <p:nvPr/>
        </p:nvSpPr>
        <p:spPr>
          <a:xfrm>
            <a:off x="671555" y="1076427"/>
            <a:ext cx="6216563" cy="735266"/>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由上頁主成分分析的結果可發現，在形成購物籃的過程中有一些負相關性的項目，因此並不能由以上分析結果直接進行分群，而是需要進行適當的整理，整理後的結果如下，共分為以下</a:t>
            </a:r>
            <a:r>
              <a:rPr kumimoji="1" lang="en-US" altLang="zh-TW" sz="1200" dirty="0">
                <a:latin typeface="Hiragino Sans GB W3" panose="020B0300000000000000" pitchFamily="34" charset="-128"/>
                <a:ea typeface="Hiragino Sans GB W3" panose="020B0300000000000000" pitchFamily="34" charset="-128"/>
              </a:rPr>
              <a:t>11</a:t>
            </a:r>
            <a:r>
              <a:rPr kumimoji="1" lang="zh-CN" altLang="en-US" sz="1200" dirty="0">
                <a:latin typeface="Hiragino Sans GB W3" panose="020B0300000000000000" pitchFamily="34" charset="-128"/>
                <a:ea typeface="Hiragino Sans GB W3" panose="020B0300000000000000" pitchFamily="34" charset="-128"/>
              </a:rPr>
              <a:t>群商品群，每群有</a:t>
            </a:r>
            <a:r>
              <a:rPr kumimoji="1" lang="en-US" altLang="zh-CN" sz="1200" dirty="0">
                <a:latin typeface="Hiragino Sans GB W3" panose="020B0300000000000000" pitchFamily="34" charset="-128"/>
                <a:ea typeface="Hiragino Sans GB W3" panose="020B0300000000000000" pitchFamily="34" charset="-128"/>
              </a:rPr>
              <a:t>1~4</a:t>
            </a:r>
            <a:r>
              <a:rPr kumimoji="1" lang="zh-CN" altLang="en-US" sz="1200" dirty="0">
                <a:latin typeface="Hiragino Sans GB W3" panose="020B0300000000000000" pitchFamily="34" charset="-128"/>
                <a:ea typeface="Hiragino Sans GB W3" panose="020B0300000000000000" pitchFamily="34" charset="-128"/>
              </a:rPr>
              <a:t>個品項不等。</a:t>
            </a:r>
            <a:endParaRPr kumimoji="1" lang="zh-TW" altLang="en-US" sz="1200" dirty="0">
              <a:latin typeface="Hiragino Sans GB W3" panose="020B0300000000000000" pitchFamily="34" charset="-128"/>
              <a:ea typeface="Hiragino Sans GB W3" panose="020B0300000000000000" pitchFamily="34" charset="-128"/>
            </a:endParaRPr>
          </a:p>
        </p:txBody>
      </p:sp>
      <p:graphicFrame>
        <p:nvGraphicFramePr>
          <p:cNvPr id="4" name="表格 3">
            <a:extLst>
              <a:ext uri="{FF2B5EF4-FFF2-40B4-BE49-F238E27FC236}">
                <a16:creationId xmlns:a16="http://schemas.microsoft.com/office/drawing/2014/main" id="{8BA5327D-4C50-A445-83B1-9CE4B0A6F82E}"/>
              </a:ext>
            </a:extLst>
          </p:cNvPr>
          <p:cNvGraphicFramePr>
            <a:graphicFrameLocks noGrp="1"/>
          </p:cNvGraphicFramePr>
          <p:nvPr>
            <p:extLst>
              <p:ext uri="{D42A27DB-BD31-4B8C-83A1-F6EECF244321}">
                <p14:modId xmlns:p14="http://schemas.microsoft.com/office/powerpoint/2010/main" val="1909800241"/>
              </p:ext>
            </p:extLst>
          </p:nvPr>
        </p:nvGraphicFramePr>
        <p:xfrm>
          <a:off x="671555" y="1811693"/>
          <a:ext cx="6216563" cy="2578100"/>
        </p:xfrm>
        <a:graphic>
          <a:graphicData uri="http://schemas.openxmlformats.org/drawingml/2006/table">
            <a:tbl>
              <a:tblPr/>
              <a:tblGrid>
                <a:gridCol w="458904">
                  <a:extLst>
                    <a:ext uri="{9D8B030D-6E8A-4147-A177-3AD203B41FA5}">
                      <a16:colId xmlns:a16="http://schemas.microsoft.com/office/drawing/2014/main" val="1221943786"/>
                    </a:ext>
                  </a:extLst>
                </a:gridCol>
                <a:gridCol w="5757659">
                  <a:extLst>
                    <a:ext uri="{9D8B030D-6E8A-4147-A177-3AD203B41FA5}">
                      <a16:colId xmlns:a16="http://schemas.microsoft.com/office/drawing/2014/main" val="143262003"/>
                    </a:ext>
                  </a:extLst>
                </a:gridCol>
              </a:tblGrid>
              <a:tr h="203200">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商品群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商品品項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767955251"/>
                  </a:ext>
                </a:extLst>
              </a:tr>
              <a:tr h="2159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會員補卡、會員贈品、其他費用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244015"/>
                  </a:ext>
                </a:extLst>
              </a:tr>
              <a:tr h="2159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延長線、整理耗材、網路線材、</a:t>
                      </a:r>
                      <a:r>
                        <a:rPr lang="en"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LCD</a:t>
                      </a: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螢幕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014077"/>
                  </a:ext>
                </a:extLst>
              </a:tr>
              <a:tr h="2159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記憶卡、數位相機、</a:t>
                      </a:r>
                      <a:r>
                        <a:rPr lang="en"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DVD </a:t>
                      </a: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燒錄器、讀卡機</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a:t>
                      </a: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轉接卡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2629706"/>
                  </a:ext>
                </a:extLst>
              </a:tr>
              <a:tr h="2159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有線光學鼠、鍵盤、線材、</a:t>
                      </a:r>
                      <a:r>
                        <a:rPr lang="en"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USB </a:t>
                      </a: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儲存碟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0199102"/>
                  </a:ext>
                </a:extLst>
              </a:tr>
              <a:tr h="2159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DVD</a:t>
                      </a: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燒錄片、</a:t>
                      </a:r>
                      <a:r>
                        <a:rPr lang="en"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CD</a:t>
                      </a: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燒錄片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4073955"/>
                  </a:ext>
                </a:extLst>
              </a:tr>
              <a:tr h="2159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EPSON</a:t>
                      </a: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墨水、</a:t>
                      </a:r>
                      <a:r>
                        <a:rPr lang="en"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MP3\MP4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3816548"/>
                  </a:ext>
                </a:extLst>
              </a:tr>
              <a:tr h="2159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筆記型電腦、耳機麥克風、數位</a:t>
                      </a:r>
                      <a:r>
                        <a:rPr lang="en"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MP3</a:t>
                      </a: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隨身聽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8705778"/>
                  </a:ext>
                </a:extLst>
              </a:tr>
              <a:tr h="2159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省電燈泡、一般電池、鹼性電池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5042820"/>
                  </a:ext>
                </a:extLst>
              </a:tr>
              <a:tr h="2159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家電安裝費、</a:t>
                      </a:r>
                      <a:r>
                        <a:rPr lang="en"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HP</a:t>
                      </a: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墨水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832977"/>
                  </a:ext>
                </a:extLst>
              </a:tr>
              <a:tr h="2159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DVD</a:t>
                      </a: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光碟機、家電維修費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489207"/>
                  </a:ext>
                </a:extLst>
              </a:tr>
              <a:tr h="2159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30</a:t>
                      </a: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公升以下微電腦微波爐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5187369"/>
                  </a:ext>
                </a:extLst>
              </a:tr>
            </a:tbl>
          </a:graphicData>
        </a:graphic>
      </p:graphicFrame>
      <p:sp>
        <p:nvSpPr>
          <p:cNvPr id="5" name="文字方塊 4">
            <a:extLst>
              <a:ext uri="{FF2B5EF4-FFF2-40B4-BE49-F238E27FC236}">
                <a16:creationId xmlns:a16="http://schemas.microsoft.com/office/drawing/2014/main" id="{1793AA31-A3FD-5249-B4A1-6E69E1531F02}"/>
              </a:ext>
            </a:extLst>
          </p:cNvPr>
          <p:cNvSpPr txBox="1"/>
          <p:nvPr/>
        </p:nvSpPr>
        <p:spPr>
          <a:xfrm>
            <a:off x="671555" y="4403837"/>
            <a:ext cx="6216563" cy="263662"/>
          </a:xfrm>
          <a:prstGeom prst="rect">
            <a:avLst/>
          </a:prstGeom>
          <a:noFill/>
        </p:spPr>
        <p:txBody>
          <a:bodyPr wrap="square" rtlCol="0">
            <a:spAutoFit/>
          </a:bodyPr>
          <a:lstStyle/>
          <a:p>
            <a:pPr algn="ctr">
              <a:lnSpc>
                <a:spcPct val="120000"/>
              </a:lnSpc>
            </a:pPr>
            <a:r>
              <a:rPr kumimoji="1" lang="zh-CN" altLang="en-US" sz="1000" dirty="0">
                <a:latin typeface="Hiragino Sans GB W3" panose="020B0300000000000000" pitchFamily="34" charset="-128"/>
                <a:ea typeface="Hiragino Sans GB W3" panose="020B0300000000000000" pitchFamily="34" charset="-128"/>
              </a:rPr>
              <a:t>表</a:t>
            </a:r>
            <a:r>
              <a:rPr kumimoji="1" lang="en-US" altLang="zh-TW" sz="1000" dirty="0">
                <a:latin typeface="Hiragino Sans GB W3" panose="020B0300000000000000" pitchFamily="34" charset="-128"/>
                <a:ea typeface="Hiragino Sans GB W3" panose="020B0300000000000000" pitchFamily="34" charset="-128"/>
              </a:rPr>
              <a:t>4.4</a:t>
            </a:r>
            <a:r>
              <a:rPr kumimoji="1" lang="zh-TW" altLang="en-US" sz="1000" dirty="0">
                <a:latin typeface="Hiragino Sans GB W3" panose="020B0300000000000000" pitchFamily="34" charset="-128"/>
                <a:ea typeface="Hiragino Sans GB W3" panose="020B0300000000000000" pitchFamily="34" charset="-128"/>
              </a:rPr>
              <a:t>：商品分群結果</a:t>
            </a:r>
          </a:p>
        </p:txBody>
      </p:sp>
      <p:sp>
        <p:nvSpPr>
          <p:cNvPr id="6" name="文字方塊 5">
            <a:extLst>
              <a:ext uri="{FF2B5EF4-FFF2-40B4-BE49-F238E27FC236}">
                <a16:creationId xmlns:a16="http://schemas.microsoft.com/office/drawing/2014/main" id="{8CD2A789-FEB8-3F45-AC2F-C44BD5AD9F88}"/>
              </a:ext>
            </a:extLst>
          </p:cNvPr>
          <p:cNvSpPr txBox="1"/>
          <p:nvPr/>
        </p:nvSpPr>
        <p:spPr>
          <a:xfrm>
            <a:off x="671555" y="4667499"/>
            <a:ext cx="6216563" cy="2508059"/>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如此一來，便可對顧客分群、商品分群進行分析，觀察每一群顧客消費的商品群結構是否有所差異。下表為</a:t>
            </a:r>
            <a:r>
              <a:rPr kumimoji="1" lang="en-US" altLang="zh-TW" sz="1200" dirty="0">
                <a:latin typeface="Hiragino Sans GB W3" panose="020B0300000000000000" pitchFamily="34" charset="-128"/>
                <a:ea typeface="Hiragino Sans GB W3" panose="020B0300000000000000" pitchFamily="34" charset="-128"/>
              </a:rPr>
              <a:t>P.13</a:t>
            </a:r>
            <a:r>
              <a:rPr kumimoji="1" lang="zh-CN" altLang="en-US" sz="1200" dirty="0">
                <a:latin typeface="Hiragino Sans GB W3" panose="020B0300000000000000" pitchFamily="34" charset="-128"/>
                <a:ea typeface="Hiragino Sans GB W3" panose="020B0300000000000000" pitchFamily="34" charset="-128"/>
              </a:rPr>
              <a:t>中表</a:t>
            </a:r>
            <a:r>
              <a:rPr kumimoji="1" lang="en-US" altLang="zh-CN" sz="1200" dirty="0">
                <a:latin typeface="Hiragino Sans GB W3" panose="020B0300000000000000" pitchFamily="34" charset="-128"/>
                <a:ea typeface="Hiragino Sans GB W3" panose="020B0300000000000000" pitchFamily="34" charset="-128"/>
              </a:rPr>
              <a:t>3.4</a:t>
            </a:r>
            <a:r>
              <a:rPr kumimoji="1" lang="zh-CN" altLang="en-US" sz="1200" dirty="0">
                <a:latin typeface="Hiragino Sans GB W3" panose="020B0300000000000000" pitchFamily="34" charset="-128"/>
                <a:ea typeface="Hiragino Sans GB W3" panose="020B0300000000000000" pitchFamily="34" charset="-128"/>
              </a:rPr>
              <a:t>的</a:t>
            </a:r>
            <a:r>
              <a:rPr kumimoji="1" lang="en-US" altLang="zh-CN" sz="1200" dirty="0">
                <a:latin typeface="Hiragino Sans GB W3" panose="020B0300000000000000" pitchFamily="34" charset="-128"/>
                <a:ea typeface="Hiragino Sans GB W3" panose="020B0300000000000000" pitchFamily="34" charset="-128"/>
              </a:rPr>
              <a:t>A~H</a:t>
            </a:r>
            <a:r>
              <a:rPr kumimoji="1" lang="zh-TW" altLang="en-US" sz="1200" dirty="0">
                <a:latin typeface="Hiragino Sans GB W3" panose="020B0300000000000000" pitchFamily="34" charset="-128"/>
                <a:ea typeface="Hiragino Sans GB W3" panose="020B0300000000000000" pitchFamily="34" charset="-128"/>
              </a:rPr>
              <a:t>群顧客購買過上表</a:t>
            </a:r>
            <a:r>
              <a:rPr kumimoji="1" lang="en-US" altLang="zh-TW" sz="1200" dirty="0">
                <a:latin typeface="Hiragino Sans GB W3" panose="020B0300000000000000" pitchFamily="34" charset="-128"/>
                <a:ea typeface="Hiragino Sans GB W3" panose="020B0300000000000000" pitchFamily="34" charset="-128"/>
              </a:rPr>
              <a:t>1~11</a:t>
            </a:r>
            <a:r>
              <a:rPr kumimoji="1" lang="zh-CN" altLang="en-US" sz="1200" dirty="0">
                <a:latin typeface="Hiragino Sans GB W3" panose="020B0300000000000000" pitchFamily="34" charset="-128"/>
                <a:ea typeface="Hiragino Sans GB W3" panose="020B0300000000000000" pitchFamily="34" charset="-128"/>
              </a:rPr>
              <a:t>類商品群的比例，可發現在某些商品群下，不同客戶群購買過的比例差異甚大，例如</a:t>
            </a:r>
            <a:r>
              <a:rPr lang="zh-TW" altLang="en-US" sz="1200" dirty="0">
                <a:solidFill>
                  <a:srgbClr val="000000"/>
                </a:solidFill>
                <a:latin typeface="冬青黑体简体中文 W3" panose="020B0300000000000000" pitchFamily="34" charset="-128"/>
                <a:ea typeface="冬青黑体简体中文 W3" panose="020B0300000000000000" pitchFamily="34" charset="-128"/>
              </a:rPr>
              <a:t>筆記型電腦、耳機麥克風、數位</a:t>
            </a:r>
            <a:r>
              <a:rPr lang="en" altLang="zh-TW" sz="1200" dirty="0">
                <a:solidFill>
                  <a:srgbClr val="000000"/>
                </a:solidFill>
                <a:latin typeface="冬青黑体简体中文 W3" panose="020B0300000000000000" pitchFamily="34" charset="-128"/>
                <a:ea typeface="冬青黑体简体中文 W3" panose="020B0300000000000000" pitchFamily="34" charset="-128"/>
              </a:rPr>
              <a:t>MP3</a:t>
            </a:r>
            <a:r>
              <a:rPr lang="zh-TW" altLang="en-US" sz="1200" dirty="0">
                <a:solidFill>
                  <a:srgbClr val="000000"/>
                </a:solidFill>
                <a:latin typeface="冬青黑体简体中文 W3" panose="020B0300000000000000" pitchFamily="34" charset="-128"/>
                <a:ea typeface="冬青黑体简体中文 W3" panose="020B0300000000000000" pitchFamily="34" charset="-128"/>
              </a:rPr>
              <a:t>隨身聽等品項於</a:t>
            </a:r>
            <a:r>
              <a:rPr lang="en-US" altLang="zh-TW" sz="1200" dirty="0">
                <a:solidFill>
                  <a:srgbClr val="000000"/>
                </a:solidFill>
                <a:latin typeface="冬青黑体简体中文 W3" panose="020B0300000000000000" pitchFamily="34" charset="-128"/>
                <a:ea typeface="冬青黑体简体中文 W3" panose="020B0300000000000000" pitchFamily="34" charset="-128"/>
              </a:rPr>
              <a:t>A</a:t>
            </a:r>
            <a:r>
              <a:rPr kumimoji="1" lang="zh-TW" altLang="en-US" sz="1200" dirty="0">
                <a:solidFill>
                  <a:srgbClr val="000000"/>
                </a:solidFill>
                <a:latin typeface="Hiragino Sans GB W3" panose="020B0300000000000000" pitchFamily="34" charset="-128"/>
                <a:ea typeface="Hiragino Sans GB W3" panose="020B0300000000000000" pitchFamily="34" charset="-128"/>
              </a:rPr>
              <a:t>群的顧客消費的比例遠高於其他族群，尤其是和</a:t>
            </a:r>
            <a:r>
              <a:rPr kumimoji="1" lang="en-US" altLang="zh-TW" sz="1200" dirty="0">
                <a:solidFill>
                  <a:srgbClr val="000000"/>
                </a:solidFill>
                <a:latin typeface="Hiragino Sans GB W3" panose="020B0300000000000000" pitchFamily="34" charset="-128"/>
                <a:ea typeface="Hiragino Sans GB W3" panose="020B0300000000000000" pitchFamily="34" charset="-128"/>
              </a:rPr>
              <a:t>H</a:t>
            </a:r>
            <a:r>
              <a:rPr kumimoji="1" lang="zh-CN" altLang="en-US" sz="1200" dirty="0">
                <a:solidFill>
                  <a:srgbClr val="000000"/>
                </a:solidFill>
                <a:latin typeface="Hiragino Sans GB W3" panose="020B0300000000000000" pitchFamily="34" charset="-128"/>
                <a:ea typeface="Hiragino Sans GB W3" panose="020B0300000000000000" pitchFamily="34" charset="-128"/>
              </a:rPr>
              <a:t>群的顧客差了</a:t>
            </a:r>
            <a:r>
              <a:rPr kumimoji="1" lang="en-US" altLang="zh-CN" sz="1200" dirty="0">
                <a:solidFill>
                  <a:srgbClr val="000000"/>
                </a:solidFill>
                <a:latin typeface="Hiragino Sans GB W3" panose="020B0300000000000000" pitchFamily="34" charset="-128"/>
                <a:ea typeface="Hiragino Sans GB W3" panose="020B0300000000000000" pitchFamily="34" charset="-128"/>
              </a:rPr>
              <a:t>75%</a:t>
            </a:r>
            <a:r>
              <a:rPr kumimoji="1" lang="zh-CN" altLang="en-US" sz="1200" dirty="0">
                <a:solidFill>
                  <a:srgbClr val="000000"/>
                </a:solidFill>
                <a:latin typeface="Hiragino Sans GB W3" panose="020B0300000000000000" pitchFamily="34" charset="-128"/>
                <a:ea typeface="Hiragino Sans GB W3" panose="020B0300000000000000" pitchFamily="34" charset="-128"/>
              </a:rPr>
              <a:t>之多。分析每一群顧客購買每一群商品的比率後，可針對賣場所欲達成的目標而制定行銷決策，可能是提升商品群較高的重複購買率，或是提高購買率較低的購買率。</a:t>
            </a:r>
            <a:endParaRPr kumimoji="1" lang="en-US" altLang="zh-CN" sz="1200" dirty="0">
              <a:solidFill>
                <a:srgbClr val="000000"/>
              </a:solidFill>
              <a:latin typeface="Hiragino Sans GB W3" panose="020B0300000000000000" pitchFamily="34" charset="-128"/>
              <a:ea typeface="Hiragino Sans GB W3" panose="020B0300000000000000" pitchFamily="34" charset="-128"/>
            </a:endParaRPr>
          </a:p>
          <a:p>
            <a:pPr algn="just">
              <a:lnSpc>
                <a:spcPct val="120000"/>
              </a:lnSpc>
            </a:pPr>
            <a:r>
              <a:rPr kumimoji="1" lang="en-US" altLang="zh-CN" sz="1200" dirty="0">
                <a:solidFill>
                  <a:srgbClr val="000000"/>
                </a:solidFill>
                <a:latin typeface="Hiragino Sans GB W3" panose="020B0300000000000000" pitchFamily="34" charset="-128"/>
                <a:ea typeface="Hiragino Sans GB W3" panose="020B0300000000000000" pitchFamily="34" charset="-128"/>
              </a:rPr>
              <a:t>	</a:t>
            </a:r>
            <a:r>
              <a:rPr kumimoji="1" lang="zh-CN" altLang="en-US" sz="1200" dirty="0">
                <a:solidFill>
                  <a:srgbClr val="000000"/>
                </a:solidFill>
                <a:latin typeface="Hiragino Sans GB W3" panose="020B0300000000000000" pitchFamily="34" charset="-128"/>
                <a:ea typeface="Hiragino Sans GB W3" panose="020B0300000000000000" pitchFamily="34" charset="-128"/>
              </a:rPr>
              <a:t>此外，大多數的商品群購買率也會因消費次數較少而較低，</a:t>
            </a:r>
            <a:r>
              <a:rPr kumimoji="1" lang="en-US" altLang="zh-CN" sz="1200" dirty="0">
                <a:solidFill>
                  <a:srgbClr val="000000"/>
                </a:solidFill>
                <a:latin typeface="Hiragino Sans GB W3" panose="020B0300000000000000" pitchFamily="34" charset="-128"/>
                <a:ea typeface="Hiragino Sans GB W3" panose="020B0300000000000000" pitchFamily="34" charset="-128"/>
              </a:rPr>
              <a:t>A</a:t>
            </a:r>
            <a:r>
              <a:rPr kumimoji="1" lang="zh-CN" altLang="en-US" sz="1200" dirty="0">
                <a:solidFill>
                  <a:srgbClr val="000000"/>
                </a:solidFill>
                <a:latin typeface="Hiragino Sans GB W3" panose="020B0300000000000000" pitchFamily="34" charset="-128"/>
                <a:ea typeface="Hiragino Sans GB W3" panose="020B0300000000000000" pitchFamily="34" charset="-128"/>
              </a:rPr>
              <a:t>、</a:t>
            </a:r>
            <a:r>
              <a:rPr kumimoji="1" lang="en-US" altLang="zh-CN" sz="1200" dirty="0">
                <a:solidFill>
                  <a:srgbClr val="000000"/>
                </a:solidFill>
                <a:latin typeface="Hiragino Sans GB W3" panose="020B0300000000000000" pitchFamily="34" charset="-128"/>
                <a:ea typeface="Hiragino Sans GB W3" panose="020B0300000000000000" pitchFamily="34" charset="-128"/>
              </a:rPr>
              <a:t>B</a:t>
            </a:r>
            <a:r>
              <a:rPr kumimoji="1" lang="zh-CN" altLang="en-US" sz="1200" dirty="0">
                <a:solidFill>
                  <a:srgbClr val="000000"/>
                </a:solidFill>
                <a:latin typeface="Hiragino Sans GB W3" panose="020B0300000000000000" pitchFamily="34" charset="-128"/>
                <a:ea typeface="Hiragino Sans GB W3" panose="020B0300000000000000" pitchFamily="34" charset="-128"/>
              </a:rPr>
              <a:t>、</a:t>
            </a:r>
            <a:r>
              <a:rPr kumimoji="1" lang="en-US" altLang="zh-CN" sz="1200" dirty="0">
                <a:solidFill>
                  <a:srgbClr val="000000"/>
                </a:solidFill>
                <a:latin typeface="Hiragino Sans GB W3" panose="020B0300000000000000" pitchFamily="34" charset="-128"/>
                <a:ea typeface="Hiragino Sans GB W3" panose="020B0300000000000000" pitchFamily="34" charset="-128"/>
              </a:rPr>
              <a:t>E</a:t>
            </a:r>
            <a:r>
              <a:rPr kumimoji="1" lang="zh-CN" altLang="en-US" sz="1200" dirty="0">
                <a:solidFill>
                  <a:srgbClr val="000000"/>
                </a:solidFill>
                <a:latin typeface="Hiragino Sans GB W3" panose="020B0300000000000000" pitchFamily="34" charset="-128"/>
                <a:ea typeface="Hiragino Sans GB W3" panose="020B0300000000000000" pitchFamily="34" charset="-128"/>
              </a:rPr>
              <a:t>、</a:t>
            </a:r>
            <a:r>
              <a:rPr kumimoji="1" lang="en-US" altLang="zh-CN" sz="1200" dirty="0">
                <a:solidFill>
                  <a:srgbClr val="000000"/>
                </a:solidFill>
                <a:latin typeface="Hiragino Sans GB W3" panose="020B0300000000000000" pitchFamily="34" charset="-128"/>
                <a:ea typeface="Hiragino Sans GB W3" panose="020B0300000000000000" pitchFamily="34" charset="-128"/>
              </a:rPr>
              <a:t>F</a:t>
            </a:r>
            <a:r>
              <a:rPr kumimoji="1" lang="zh-CN" altLang="en-US" sz="1200" dirty="0">
                <a:solidFill>
                  <a:srgbClr val="000000"/>
                </a:solidFill>
                <a:latin typeface="Hiragino Sans GB W3" panose="020B0300000000000000" pitchFamily="34" charset="-128"/>
                <a:ea typeface="Hiragino Sans GB W3" panose="020B0300000000000000" pitchFamily="34" charset="-128"/>
              </a:rPr>
              <a:t>群的顧客為消費次數較多的顧客，</a:t>
            </a:r>
            <a:r>
              <a:rPr kumimoji="1" lang="en-US" altLang="zh-CN" sz="1200" dirty="0">
                <a:solidFill>
                  <a:srgbClr val="000000"/>
                </a:solidFill>
                <a:latin typeface="Hiragino Sans GB W3" panose="020B0300000000000000" pitchFamily="34" charset="-128"/>
                <a:ea typeface="Hiragino Sans GB W3" panose="020B0300000000000000" pitchFamily="34" charset="-128"/>
              </a:rPr>
              <a:t>C</a:t>
            </a:r>
            <a:r>
              <a:rPr kumimoji="1" lang="zh-CN" altLang="en-US" sz="1200" dirty="0">
                <a:solidFill>
                  <a:srgbClr val="000000"/>
                </a:solidFill>
                <a:latin typeface="Hiragino Sans GB W3" panose="020B0300000000000000" pitchFamily="34" charset="-128"/>
                <a:ea typeface="Hiragino Sans GB W3" panose="020B0300000000000000" pitchFamily="34" charset="-128"/>
              </a:rPr>
              <a:t>、</a:t>
            </a:r>
            <a:r>
              <a:rPr kumimoji="1" lang="en-US" altLang="zh-CN" sz="1200" dirty="0">
                <a:solidFill>
                  <a:srgbClr val="000000"/>
                </a:solidFill>
                <a:latin typeface="Hiragino Sans GB W3" panose="020B0300000000000000" pitchFamily="34" charset="-128"/>
                <a:ea typeface="Hiragino Sans GB W3" panose="020B0300000000000000" pitchFamily="34" charset="-128"/>
              </a:rPr>
              <a:t>D</a:t>
            </a:r>
            <a:r>
              <a:rPr kumimoji="1" lang="zh-CN" altLang="en-US" sz="1200" dirty="0">
                <a:solidFill>
                  <a:srgbClr val="000000"/>
                </a:solidFill>
                <a:latin typeface="Hiragino Sans GB W3" panose="020B0300000000000000" pitchFamily="34" charset="-128"/>
                <a:ea typeface="Hiragino Sans GB W3" panose="020B0300000000000000" pitchFamily="34" charset="-128"/>
              </a:rPr>
              <a:t>、</a:t>
            </a:r>
            <a:r>
              <a:rPr kumimoji="1" lang="en-US" altLang="zh-CN" sz="1200" dirty="0">
                <a:solidFill>
                  <a:srgbClr val="000000"/>
                </a:solidFill>
                <a:latin typeface="Hiragino Sans GB W3" panose="020B0300000000000000" pitchFamily="34" charset="-128"/>
                <a:ea typeface="Hiragino Sans GB W3" panose="020B0300000000000000" pitchFamily="34" charset="-128"/>
              </a:rPr>
              <a:t>G</a:t>
            </a:r>
            <a:r>
              <a:rPr kumimoji="1" lang="zh-CN" altLang="en-US" sz="1200" dirty="0">
                <a:solidFill>
                  <a:srgbClr val="000000"/>
                </a:solidFill>
                <a:latin typeface="Hiragino Sans GB W3" panose="020B0300000000000000" pitchFamily="34" charset="-128"/>
                <a:ea typeface="Hiragino Sans GB W3" panose="020B0300000000000000" pitchFamily="34" charset="-128"/>
              </a:rPr>
              <a:t>、</a:t>
            </a:r>
            <a:r>
              <a:rPr kumimoji="1" lang="en-US" altLang="zh-CN" sz="1200" dirty="0">
                <a:solidFill>
                  <a:srgbClr val="000000"/>
                </a:solidFill>
                <a:latin typeface="Hiragino Sans GB W3" panose="020B0300000000000000" pitchFamily="34" charset="-128"/>
                <a:ea typeface="Hiragino Sans GB W3" panose="020B0300000000000000" pitchFamily="34" charset="-128"/>
              </a:rPr>
              <a:t>H</a:t>
            </a:r>
            <a:r>
              <a:rPr kumimoji="1" lang="zh-CN" altLang="en-US" sz="1200" dirty="0">
                <a:solidFill>
                  <a:srgbClr val="000000"/>
                </a:solidFill>
                <a:latin typeface="Hiragino Sans GB W3" panose="020B0300000000000000" pitchFamily="34" charset="-128"/>
                <a:ea typeface="Hiragino Sans GB W3" panose="020B0300000000000000" pitchFamily="34" charset="-128"/>
              </a:rPr>
              <a:t>為購買次數較少的顧客，而第</a:t>
            </a:r>
            <a:r>
              <a:rPr kumimoji="1" lang="en-US" altLang="zh-CN" sz="1200" dirty="0">
                <a:solidFill>
                  <a:srgbClr val="000000"/>
                </a:solidFill>
                <a:latin typeface="Hiragino Sans GB W3" panose="020B0300000000000000" pitchFamily="34" charset="-128"/>
                <a:ea typeface="Hiragino Sans GB W3" panose="020B0300000000000000" pitchFamily="34" charset="-128"/>
              </a:rPr>
              <a:t>2~6</a:t>
            </a:r>
            <a:r>
              <a:rPr kumimoji="1" lang="zh-CN" altLang="en-US" sz="1200" dirty="0">
                <a:solidFill>
                  <a:srgbClr val="000000"/>
                </a:solidFill>
                <a:latin typeface="Hiragino Sans GB W3" panose="020B0300000000000000" pitchFamily="34" charset="-128"/>
                <a:ea typeface="Hiragino Sans GB W3" panose="020B0300000000000000" pitchFamily="34" charset="-128"/>
              </a:rPr>
              <a:t>群商品群的購買比例大致和購買頻率呈高度正相關，第</a:t>
            </a:r>
            <a:r>
              <a:rPr kumimoji="1" lang="en-US" altLang="zh-CN" sz="1200" dirty="0">
                <a:solidFill>
                  <a:srgbClr val="000000"/>
                </a:solidFill>
                <a:latin typeface="Hiragino Sans GB W3" panose="020B0300000000000000" pitchFamily="34" charset="-128"/>
                <a:ea typeface="Hiragino Sans GB W3" panose="020B0300000000000000" pitchFamily="34" charset="-128"/>
              </a:rPr>
              <a:t>7~11</a:t>
            </a:r>
            <a:r>
              <a:rPr kumimoji="1" lang="zh-CN" altLang="en-US" sz="1200" dirty="0">
                <a:solidFill>
                  <a:srgbClr val="000000"/>
                </a:solidFill>
                <a:latin typeface="Hiragino Sans GB W3" panose="020B0300000000000000" pitchFamily="34" charset="-128"/>
                <a:ea typeface="Hiragino Sans GB W3" panose="020B0300000000000000" pitchFamily="34" charset="-128"/>
              </a:rPr>
              <a:t>群商品群呈中度正相關，而值得注意的是第</a:t>
            </a:r>
            <a:r>
              <a:rPr kumimoji="1" lang="en-US" altLang="zh-CN" sz="1200" dirty="0">
                <a:solidFill>
                  <a:srgbClr val="000000"/>
                </a:solidFill>
                <a:latin typeface="Hiragino Sans GB W3" panose="020B0300000000000000" pitchFamily="34" charset="-128"/>
                <a:ea typeface="Hiragino Sans GB W3" panose="020B0300000000000000" pitchFamily="34" charset="-128"/>
              </a:rPr>
              <a:t>1</a:t>
            </a:r>
            <a:r>
              <a:rPr kumimoji="1" lang="zh-CN" altLang="en-US" sz="1200" dirty="0">
                <a:solidFill>
                  <a:srgbClr val="000000"/>
                </a:solidFill>
                <a:latin typeface="Hiragino Sans GB W3" panose="020B0300000000000000" pitchFamily="34" charset="-128"/>
                <a:ea typeface="Hiragino Sans GB W3" panose="020B0300000000000000" pitchFamily="34" charset="-128"/>
              </a:rPr>
              <a:t>群商品群的購買比例和購買頻率呈負相關，可見購買頻率較低的客戶可能是因需要會員補卡或是會員贈品才前來消費。</a:t>
            </a:r>
            <a:endParaRPr lang="zh-TW" altLang="en-US" sz="1200" dirty="0">
              <a:solidFill>
                <a:srgbClr val="000000"/>
              </a:solidFill>
              <a:latin typeface="冬青黑体简体中文 W3" panose="020B0300000000000000" pitchFamily="34" charset="-128"/>
              <a:ea typeface="冬青黑体简体中文 W3" panose="020B0300000000000000" pitchFamily="34" charset="-128"/>
            </a:endParaRPr>
          </a:p>
        </p:txBody>
      </p:sp>
      <p:graphicFrame>
        <p:nvGraphicFramePr>
          <p:cNvPr id="8" name="表格 7">
            <a:extLst>
              <a:ext uri="{FF2B5EF4-FFF2-40B4-BE49-F238E27FC236}">
                <a16:creationId xmlns:a16="http://schemas.microsoft.com/office/drawing/2014/main" id="{42FD6BAD-E336-324F-A7F7-13EF79DB3EB6}"/>
              </a:ext>
            </a:extLst>
          </p:cNvPr>
          <p:cNvGraphicFramePr>
            <a:graphicFrameLocks noGrp="1"/>
          </p:cNvGraphicFramePr>
          <p:nvPr>
            <p:extLst>
              <p:ext uri="{D42A27DB-BD31-4B8C-83A1-F6EECF244321}">
                <p14:modId xmlns:p14="http://schemas.microsoft.com/office/powerpoint/2010/main" val="2534452988"/>
              </p:ext>
            </p:extLst>
          </p:nvPr>
        </p:nvGraphicFramePr>
        <p:xfrm>
          <a:off x="671555" y="7175558"/>
          <a:ext cx="6216563" cy="2160004"/>
        </p:xfrm>
        <a:graphic>
          <a:graphicData uri="http://schemas.openxmlformats.org/drawingml/2006/table">
            <a:tbl>
              <a:tblPr/>
              <a:tblGrid>
                <a:gridCol w="406533">
                  <a:extLst>
                    <a:ext uri="{9D8B030D-6E8A-4147-A177-3AD203B41FA5}">
                      <a16:colId xmlns:a16="http://schemas.microsoft.com/office/drawing/2014/main" val="2090076315"/>
                    </a:ext>
                  </a:extLst>
                </a:gridCol>
                <a:gridCol w="406533">
                  <a:extLst>
                    <a:ext uri="{9D8B030D-6E8A-4147-A177-3AD203B41FA5}">
                      <a16:colId xmlns:a16="http://schemas.microsoft.com/office/drawing/2014/main" val="1528650120"/>
                    </a:ext>
                  </a:extLst>
                </a:gridCol>
                <a:gridCol w="491227">
                  <a:extLst>
                    <a:ext uri="{9D8B030D-6E8A-4147-A177-3AD203B41FA5}">
                      <a16:colId xmlns:a16="http://schemas.microsoft.com/office/drawing/2014/main" val="2166588203"/>
                    </a:ext>
                  </a:extLst>
                </a:gridCol>
                <a:gridCol w="491227">
                  <a:extLst>
                    <a:ext uri="{9D8B030D-6E8A-4147-A177-3AD203B41FA5}">
                      <a16:colId xmlns:a16="http://schemas.microsoft.com/office/drawing/2014/main" val="2178203456"/>
                    </a:ext>
                  </a:extLst>
                </a:gridCol>
                <a:gridCol w="491227">
                  <a:extLst>
                    <a:ext uri="{9D8B030D-6E8A-4147-A177-3AD203B41FA5}">
                      <a16:colId xmlns:a16="http://schemas.microsoft.com/office/drawing/2014/main" val="1677307991"/>
                    </a:ext>
                  </a:extLst>
                </a:gridCol>
                <a:gridCol w="491227">
                  <a:extLst>
                    <a:ext uri="{9D8B030D-6E8A-4147-A177-3AD203B41FA5}">
                      <a16:colId xmlns:a16="http://schemas.microsoft.com/office/drawing/2014/main" val="1924361850"/>
                    </a:ext>
                  </a:extLst>
                </a:gridCol>
                <a:gridCol w="491227">
                  <a:extLst>
                    <a:ext uri="{9D8B030D-6E8A-4147-A177-3AD203B41FA5}">
                      <a16:colId xmlns:a16="http://schemas.microsoft.com/office/drawing/2014/main" val="3096564152"/>
                    </a:ext>
                  </a:extLst>
                </a:gridCol>
                <a:gridCol w="491227">
                  <a:extLst>
                    <a:ext uri="{9D8B030D-6E8A-4147-A177-3AD203B41FA5}">
                      <a16:colId xmlns:a16="http://schemas.microsoft.com/office/drawing/2014/main" val="1618750337"/>
                    </a:ext>
                  </a:extLst>
                </a:gridCol>
                <a:gridCol w="491227">
                  <a:extLst>
                    <a:ext uri="{9D8B030D-6E8A-4147-A177-3AD203B41FA5}">
                      <a16:colId xmlns:a16="http://schemas.microsoft.com/office/drawing/2014/main" val="1697676112"/>
                    </a:ext>
                  </a:extLst>
                </a:gridCol>
                <a:gridCol w="491227">
                  <a:extLst>
                    <a:ext uri="{9D8B030D-6E8A-4147-A177-3AD203B41FA5}">
                      <a16:colId xmlns:a16="http://schemas.microsoft.com/office/drawing/2014/main" val="3566023210"/>
                    </a:ext>
                  </a:extLst>
                </a:gridCol>
                <a:gridCol w="491227">
                  <a:extLst>
                    <a:ext uri="{9D8B030D-6E8A-4147-A177-3AD203B41FA5}">
                      <a16:colId xmlns:a16="http://schemas.microsoft.com/office/drawing/2014/main" val="3399666347"/>
                    </a:ext>
                  </a:extLst>
                </a:gridCol>
                <a:gridCol w="491227">
                  <a:extLst>
                    <a:ext uri="{9D8B030D-6E8A-4147-A177-3AD203B41FA5}">
                      <a16:colId xmlns:a16="http://schemas.microsoft.com/office/drawing/2014/main" val="2998308207"/>
                    </a:ext>
                  </a:extLst>
                </a:gridCol>
                <a:gridCol w="491227">
                  <a:extLst>
                    <a:ext uri="{9D8B030D-6E8A-4147-A177-3AD203B41FA5}">
                      <a16:colId xmlns:a16="http://schemas.microsoft.com/office/drawing/2014/main" val="426392838"/>
                    </a:ext>
                  </a:extLst>
                </a:gridCol>
              </a:tblGrid>
              <a:tr h="216601">
                <a:tc gridSpan="2">
                  <a:txBody>
                    <a:bodyPr/>
                    <a:lstStyle/>
                    <a:p>
                      <a:pPr algn="ctr" fontAlgn="ctr"/>
                      <a:r>
                        <a:rPr lang="zh-TW" altLang="en-US"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BFBFBF"/>
                    </a:solidFill>
                  </a:tcPr>
                </a:tc>
                <a:tc hMerge="1">
                  <a:txBody>
                    <a:bodyPr/>
                    <a:lstStyle/>
                    <a:p>
                      <a:endParaRPr lang="zh-TW" altLang="en-US"/>
                    </a:p>
                  </a:txBody>
                  <a:tcPr/>
                </a:tc>
                <a:tc gridSpan="11">
                  <a:txBody>
                    <a:bodyPr/>
                    <a:lstStyle/>
                    <a:p>
                      <a:pPr algn="ctr" fontAlgn="ctr"/>
                      <a:r>
                        <a:rPr lang="zh-TW" altLang="en-US"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商品群</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218254751"/>
                  </a:ext>
                </a:extLst>
              </a:tr>
              <a:tr h="210595">
                <a:tc>
                  <a:txBody>
                    <a:bodyPr/>
                    <a:lstStyle/>
                    <a:p>
                      <a:pPr algn="ctr" fontAlgn="ctr"/>
                      <a:r>
                        <a:rPr lang="zh-TW" altLang="en-US"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顧客群</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TW" altLang="en-US"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樣本數</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3</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6</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7</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8</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9</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10</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11</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95568519"/>
                  </a:ext>
                </a:extLst>
              </a:tr>
              <a:tr h="216601">
                <a:tc>
                  <a:txBody>
                    <a:bodyPr/>
                    <a:lstStyle/>
                    <a:p>
                      <a:pPr algn="ctr" fontAlgn="ctr"/>
                      <a:r>
                        <a:rPr lang="en"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A</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16</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43.75%</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B992"/>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87.50%</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5732"/>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75.00%</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34E"/>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93.75%</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4924"/>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75.00%</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34E"/>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62.50%</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8F69"/>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93.75%</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4924"/>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68.75%</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815B"/>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68.75%</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815B"/>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56.25%</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9D77"/>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62.50%</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8F69"/>
                    </a:solidFill>
                  </a:tcPr>
                </a:tc>
                <a:extLst>
                  <a:ext uri="{0D108BD9-81ED-4DB2-BD59-A6C34878D82A}">
                    <a16:rowId xmlns:a16="http://schemas.microsoft.com/office/drawing/2014/main" val="1794896805"/>
                  </a:ext>
                </a:extLst>
              </a:tr>
              <a:tr h="216601">
                <a:tc>
                  <a:txBody>
                    <a:bodyPr/>
                    <a:lstStyle/>
                    <a:p>
                      <a:pPr algn="ctr" fontAlgn="ctr"/>
                      <a:r>
                        <a:rPr lang="en"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B</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21</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33.33%</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0A9"/>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80.95%</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6640"/>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71.43%</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7B55"/>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90.48%</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512C"/>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80.95%</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6640"/>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66.67%</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8660"/>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38.10%</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C59F"/>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71.43%</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7B55"/>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42.86%</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BB94"/>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42.86%</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BB94"/>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52.38%</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A67F"/>
                    </a:solidFill>
                  </a:tcPr>
                </a:tc>
                <a:extLst>
                  <a:ext uri="{0D108BD9-81ED-4DB2-BD59-A6C34878D82A}">
                    <a16:rowId xmlns:a16="http://schemas.microsoft.com/office/drawing/2014/main" val="1714814900"/>
                  </a:ext>
                </a:extLst>
              </a:tr>
              <a:tr h="216601">
                <a:tc>
                  <a:txBody>
                    <a:bodyPr/>
                    <a:lstStyle/>
                    <a:p>
                      <a:pPr algn="ctr" fontAlgn="ctr"/>
                      <a:r>
                        <a:rPr lang="en"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C</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17</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58.82%</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9771"/>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41.18%</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BE98"/>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52.94%</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A47E"/>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41.18%</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BE98"/>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41.18%</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BE98"/>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35.29%</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CA5"/>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52.94%</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A47E"/>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35.29%</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CA5"/>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47.06%</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B18B"/>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29.41%</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9B2"/>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58.82%</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9771"/>
                    </a:solidFill>
                  </a:tcPr>
                </a:tc>
                <a:extLst>
                  <a:ext uri="{0D108BD9-81ED-4DB2-BD59-A6C34878D82A}">
                    <a16:rowId xmlns:a16="http://schemas.microsoft.com/office/drawing/2014/main" val="1586754815"/>
                  </a:ext>
                </a:extLst>
              </a:tr>
              <a:tr h="216601">
                <a:tc>
                  <a:txBody>
                    <a:bodyPr/>
                    <a:lstStyle/>
                    <a:p>
                      <a:pPr algn="ctr" fontAlgn="ctr"/>
                      <a:r>
                        <a:rPr lang="en"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D</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24</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62.50%</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8F69"/>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29.17%</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9B3"/>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37.50%</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C7A0"/>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45.83%</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B48E"/>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37.50%</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C7A0"/>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20.83%</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C5"/>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37.50%</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C7A0"/>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66.67%</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8660"/>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41.67%</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BD97"/>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41.67%</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BD97"/>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58.33%</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9872"/>
                    </a:solidFill>
                  </a:tcPr>
                </a:tc>
                <a:extLst>
                  <a:ext uri="{0D108BD9-81ED-4DB2-BD59-A6C34878D82A}">
                    <a16:rowId xmlns:a16="http://schemas.microsoft.com/office/drawing/2014/main" val="958156324"/>
                  </a:ext>
                </a:extLst>
              </a:tr>
              <a:tr h="216601">
                <a:tc>
                  <a:txBody>
                    <a:bodyPr/>
                    <a:lstStyle/>
                    <a:p>
                      <a:pPr algn="ctr" fontAlgn="ctr"/>
                      <a:r>
                        <a:rPr lang="en"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E</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17</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47.06%</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B18B"/>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94.12%</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4823"/>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82.35%</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633D"/>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88.24%</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5630"/>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88.24%</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5630"/>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64.71%</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8A64"/>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70.59%</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7D57"/>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58.82%</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9771"/>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58.82%</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9771"/>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82.35%</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633D"/>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88.24%</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5630"/>
                    </a:solidFill>
                  </a:tcPr>
                </a:tc>
                <a:extLst>
                  <a:ext uri="{0D108BD9-81ED-4DB2-BD59-A6C34878D82A}">
                    <a16:rowId xmlns:a16="http://schemas.microsoft.com/office/drawing/2014/main" val="2685473905"/>
                  </a:ext>
                </a:extLst>
              </a:tr>
              <a:tr h="216601">
                <a:tc>
                  <a:txBody>
                    <a:bodyPr/>
                    <a:lstStyle/>
                    <a:p>
                      <a:pPr algn="ctr" fontAlgn="ctr"/>
                      <a:r>
                        <a:rPr lang="en"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F</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12</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50.00%</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AB85"/>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75.00%</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34E"/>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83.33%</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613B"/>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91.67%</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4E29"/>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83.33%</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613B"/>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75.00%</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34E"/>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58.33%</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9872"/>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58.33%</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9872"/>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66.67%</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8660"/>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75.00%</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34E"/>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41.67%</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BD97"/>
                    </a:solidFill>
                  </a:tcPr>
                </a:tc>
                <a:extLst>
                  <a:ext uri="{0D108BD9-81ED-4DB2-BD59-A6C34878D82A}">
                    <a16:rowId xmlns:a16="http://schemas.microsoft.com/office/drawing/2014/main" val="3024218828"/>
                  </a:ext>
                </a:extLst>
              </a:tr>
              <a:tr h="216601">
                <a:tc>
                  <a:txBody>
                    <a:bodyPr/>
                    <a:lstStyle/>
                    <a:p>
                      <a:pPr algn="ctr" fontAlgn="ctr"/>
                      <a:r>
                        <a:rPr lang="en"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G</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19</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73.68%</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651"/>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52.63%</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A57F"/>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47.37%</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B18A"/>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68.42%</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825C"/>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36.84%</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C8A2"/>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21.05%</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C4"/>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63.16%</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8D68"/>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21.05%</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C4"/>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36.84%</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C8A2"/>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42.11%</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BC96"/>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36.84%</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C8A2"/>
                    </a:solidFill>
                  </a:tcPr>
                </a:tc>
                <a:extLst>
                  <a:ext uri="{0D108BD9-81ED-4DB2-BD59-A6C34878D82A}">
                    <a16:rowId xmlns:a16="http://schemas.microsoft.com/office/drawing/2014/main" val="3484864965"/>
                  </a:ext>
                </a:extLst>
              </a:tr>
              <a:tr h="216601">
                <a:tc>
                  <a:txBody>
                    <a:bodyPr/>
                    <a:lstStyle/>
                    <a:p>
                      <a:pPr algn="ctr" fontAlgn="ctr"/>
                      <a:r>
                        <a:rPr lang="en"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H</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23</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56.52%</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9C76"/>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47.83%</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B089"/>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26.09%</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0B9"/>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60.87%</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936D"/>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39.13%</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39D"/>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17.39%</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17.39%</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30.43%</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6B0"/>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43.48%</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B993"/>
                    </a:solidFill>
                  </a:tcPr>
                </a:tc>
                <a:tc>
                  <a:txBody>
                    <a:bodyPr/>
                    <a:lstStyle/>
                    <a:p>
                      <a:pPr algn="ctr" fontAlgn="ctr"/>
                      <a:r>
                        <a:rPr lang="en-US" altLang="zh-TW" sz="800" b="0" i="0" u="none" strike="noStrike">
                          <a:solidFill>
                            <a:srgbClr val="000000"/>
                          </a:solidFill>
                          <a:effectLst/>
                          <a:latin typeface="冬青黑体简体中文 W3" panose="020B0300000000000000" pitchFamily="34" charset="-128"/>
                          <a:ea typeface="冬青黑体简体中文 W3" panose="020B0300000000000000" pitchFamily="34" charset="-128"/>
                        </a:rPr>
                        <a:t>34.78%</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DA6"/>
                    </a:solidFill>
                  </a:tcPr>
                </a:tc>
                <a:tc>
                  <a:txBody>
                    <a:bodyPr/>
                    <a:lstStyle/>
                    <a:p>
                      <a:pPr algn="ctr" fontAlgn="ctr"/>
                      <a:r>
                        <a:rPr lang="en-US" altLang="zh-TW" sz="8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47.83%</a:t>
                      </a:r>
                    </a:p>
                  </a:txBody>
                  <a:tcPr marL="5943" marR="5943" marT="59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B089"/>
                    </a:solidFill>
                  </a:tcPr>
                </a:tc>
                <a:extLst>
                  <a:ext uri="{0D108BD9-81ED-4DB2-BD59-A6C34878D82A}">
                    <a16:rowId xmlns:a16="http://schemas.microsoft.com/office/drawing/2014/main" val="4192510516"/>
                  </a:ext>
                </a:extLst>
              </a:tr>
            </a:tbl>
          </a:graphicData>
        </a:graphic>
      </p:graphicFrame>
      <p:sp>
        <p:nvSpPr>
          <p:cNvPr id="9" name="文字方塊 8">
            <a:extLst>
              <a:ext uri="{FF2B5EF4-FFF2-40B4-BE49-F238E27FC236}">
                <a16:creationId xmlns:a16="http://schemas.microsoft.com/office/drawing/2014/main" id="{CE714992-6863-9D4C-944B-AA118652DB73}"/>
              </a:ext>
            </a:extLst>
          </p:cNvPr>
          <p:cNvSpPr txBox="1"/>
          <p:nvPr/>
        </p:nvSpPr>
        <p:spPr>
          <a:xfrm>
            <a:off x="671555" y="9351724"/>
            <a:ext cx="6216563" cy="263662"/>
          </a:xfrm>
          <a:prstGeom prst="rect">
            <a:avLst/>
          </a:prstGeom>
          <a:noFill/>
        </p:spPr>
        <p:txBody>
          <a:bodyPr wrap="square" rtlCol="0">
            <a:spAutoFit/>
          </a:bodyPr>
          <a:lstStyle/>
          <a:p>
            <a:pPr algn="ctr">
              <a:lnSpc>
                <a:spcPct val="120000"/>
              </a:lnSpc>
            </a:pPr>
            <a:r>
              <a:rPr kumimoji="1" lang="zh-CN" altLang="en-US" sz="1000" dirty="0">
                <a:latin typeface="Hiragino Sans GB W3" panose="020B0300000000000000" pitchFamily="34" charset="-128"/>
                <a:ea typeface="Hiragino Sans GB W3" panose="020B0300000000000000" pitchFamily="34" charset="-128"/>
              </a:rPr>
              <a:t>表</a:t>
            </a:r>
            <a:r>
              <a:rPr kumimoji="1" lang="en-US" altLang="zh-TW" sz="1000" dirty="0">
                <a:latin typeface="Hiragino Sans GB W3" panose="020B0300000000000000" pitchFamily="34" charset="-128"/>
                <a:ea typeface="Hiragino Sans GB W3" panose="020B0300000000000000" pitchFamily="34" charset="-128"/>
              </a:rPr>
              <a:t>4.5</a:t>
            </a:r>
            <a:r>
              <a:rPr kumimoji="1" lang="zh-TW" altLang="en-US" sz="1000" dirty="0">
                <a:latin typeface="Hiragino Sans GB W3" panose="020B0300000000000000" pitchFamily="34" charset="-128"/>
                <a:ea typeface="Hiragino Sans GB W3" panose="020B0300000000000000" pitchFamily="34" charset="-128"/>
              </a:rPr>
              <a:t>：不同顧客群對不同商品群的購買率</a:t>
            </a:r>
          </a:p>
        </p:txBody>
      </p:sp>
      <p:sp>
        <p:nvSpPr>
          <p:cNvPr id="10" name="文字方塊 9">
            <a:extLst>
              <a:ext uri="{FF2B5EF4-FFF2-40B4-BE49-F238E27FC236}">
                <a16:creationId xmlns:a16="http://schemas.microsoft.com/office/drawing/2014/main" id="{64C601A6-6EE3-7F4A-A8CB-9EBBF51AD7D5}"/>
              </a:ext>
            </a:extLst>
          </p:cNvPr>
          <p:cNvSpPr txBox="1"/>
          <p:nvPr/>
        </p:nvSpPr>
        <p:spPr>
          <a:xfrm>
            <a:off x="3637008" y="10079665"/>
            <a:ext cx="386644"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19</a:t>
            </a:r>
            <a:endParaRPr kumimoji="1" lang="zh-TW" altLang="en-US" sz="1200" dirty="0">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865638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CC4393AC-4ED4-6D4B-BC57-394C2B05CBE6}"/>
              </a:ext>
            </a:extLst>
          </p:cNvPr>
          <p:cNvSpPr txBox="1"/>
          <p:nvPr/>
        </p:nvSpPr>
        <p:spPr>
          <a:xfrm>
            <a:off x="671555" y="1081869"/>
            <a:ext cx="2236510" cy="338554"/>
          </a:xfrm>
          <a:prstGeom prst="rect">
            <a:avLst/>
          </a:prstGeom>
          <a:noFill/>
        </p:spPr>
        <p:txBody>
          <a:bodyPr wrap="none" rtlCol="0">
            <a:spAutoFit/>
          </a:bodyPr>
          <a:lstStyle/>
          <a:p>
            <a:r>
              <a:rPr kumimoji="1" lang="zh-CN" altLang="en-US" sz="1600" b="1" u="sng" dirty="0">
                <a:latin typeface="Hiragino Sans GB W6" panose="020B0300000000000000" pitchFamily="34" charset="-128"/>
                <a:ea typeface="Hiragino Sans GB W6" panose="020B0300000000000000" pitchFamily="34" charset="-128"/>
              </a:rPr>
              <a:t>結語：行銷決策與展望</a:t>
            </a:r>
            <a:endParaRPr kumimoji="1" lang="zh-TW" altLang="en-US" sz="1600" b="1" u="sng" dirty="0">
              <a:latin typeface="Hiragino Sans GB W6" panose="020B0300000000000000" pitchFamily="34" charset="-128"/>
              <a:ea typeface="Hiragino Sans GB W6" panose="020B0300000000000000" pitchFamily="34" charset="-128"/>
            </a:endParaRPr>
          </a:p>
        </p:txBody>
      </p:sp>
      <p:sp>
        <p:nvSpPr>
          <p:cNvPr id="3" name="文字方塊 2">
            <a:extLst>
              <a:ext uri="{FF2B5EF4-FFF2-40B4-BE49-F238E27FC236}">
                <a16:creationId xmlns:a16="http://schemas.microsoft.com/office/drawing/2014/main" id="{E1616A3F-586B-7A45-A356-52F6F7B67714}"/>
              </a:ext>
            </a:extLst>
          </p:cNvPr>
          <p:cNvSpPr txBox="1"/>
          <p:nvPr/>
        </p:nvSpPr>
        <p:spPr>
          <a:xfrm>
            <a:off x="671555" y="1622691"/>
            <a:ext cx="6216563" cy="1621662"/>
          </a:xfrm>
          <a:prstGeom prst="rect">
            <a:avLst/>
          </a:prstGeom>
          <a:noFill/>
        </p:spPr>
        <p:txBody>
          <a:bodyPr wrap="square" rtlCol="0">
            <a:spAutoFit/>
          </a:bodyPr>
          <a:lstStyle/>
          <a:p>
            <a:pPr algn="just">
              <a:lnSpc>
                <a:spcPct val="120000"/>
              </a:lnSpc>
            </a:pPr>
            <a:r>
              <a:rPr kumimoji="1" lang="zh-TW" altLang="en-US"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將顧客及商品進行分群，並將兩者分群的結果進行分析，無疑大大降低了制定行銷決策所需的成本及效率，若將原本</a:t>
            </a:r>
            <a:r>
              <a:rPr kumimoji="1" lang="en-US" altLang="zh-CN" sz="1200" dirty="0">
                <a:latin typeface="Hiragino Sans GB W3" panose="020B0300000000000000" pitchFamily="34" charset="-128"/>
                <a:ea typeface="Hiragino Sans GB W3" panose="020B0300000000000000" pitchFamily="34" charset="-128"/>
              </a:rPr>
              <a:t>200</a:t>
            </a:r>
            <a:r>
              <a:rPr kumimoji="1" lang="zh-CN" altLang="en-US" sz="1200" dirty="0">
                <a:latin typeface="Hiragino Sans GB W3" panose="020B0300000000000000" pitchFamily="34" charset="-128"/>
                <a:ea typeface="Hiragino Sans GB W3" panose="020B0300000000000000" pitchFamily="34" charset="-128"/>
              </a:rPr>
              <a:t>個樣本對所有商品的購買紀錄進行分析，則需要處理</a:t>
            </a:r>
            <a:r>
              <a:rPr kumimoji="1" lang="en-US" altLang="zh-CN" sz="1200" dirty="0">
                <a:latin typeface="Hiragino Sans GB W3" panose="020B0300000000000000" pitchFamily="34" charset="-128"/>
                <a:ea typeface="Hiragino Sans GB W3" panose="020B0300000000000000" pitchFamily="34" charset="-128"/>
              </a:rPr>
              <a:t>200×30</a:t>
            </a:r>
            <a:r>
              <a:rPr kumimoji="1" lang="zh-CN" altLang="en-US" sz="1200" dirty="0">
                <a:latin typeface="Hiragino Sans GB W3" panose="020B0300000000000000" pitchFamily="34" charset="-128"/>
                <a:ea typeface="Hiragino Sans GB W3" panose="020B0300000000000000" pitchFamily="34" charset="-128"/>
              </a:rPr>
              <a:t>＝</a:t>
            </a:r>
            <a:r>
              <a:rPr kumimoji="1" lang="en-US" altLang="zh-CN" sz="1200" dirty="0">
                <a:latin typeface="Hiragino Sans GB W3" panose="020B0300000000000000" pitchFamily="34" charset="-128"/>
                <a:ea typeface="Hiragino Sans GB W3" panose="020B0300000000000000" pitchFamily="34" charset="-128"/>
              </a:rPr>
              <a:t>6000</a:t>
            </a:r>
            <a:r>
              <a:rPr kumimoji="1" lang="zh-CN" altLang="en-US" sz="1200" dirty="0">
                <a:latin typeface="Hiragino Sans GB W3" panose="020B0300000000000000" pitchFamily="34" charset="-128"/>
                <a:ea typeface="Hiragino Sans GB W3" panose="020B0300000000000000" pitchFamily="34" charset="-128"/>
              </a:rPr>
              <a:t>次運算，而經過適當的分群後，只需要進行</a:t>
            </a:r>
            <a:r>
              <a:rPr kumimoji="1" lang="en-US" altLang="zh-CN" sz="1200" dirty="0">
                <a:latin typeface="Hiragino Sans GB W3" panose="020B0300000000000000" pitchFamily="34" charset="-128"/>
                <a:ea typeface="Hiragino Sans GB W3" panose="020B0300000000000000" pitchFamily="34" charset="-128"/>
              </a:rPr>
              <a:t>8×11</a:t>
            </a:r>
            <a:r>
              <a:rPr kumimoji="1" lang="zh-CN" altLang="en-US" sz="1200" dirty="0">
                <a:latin typeface="Hiragino Sans GB W3" panose="020B0300000000000000" pitchFamily="34" charset="-128"/>
                <a:ea typeface="Hiragino Sans GB W3" panose="020B0300000000000000" pitchFamily="34" charset="-128"/>
              </a:rPr>
              <a:t>＝</a:t>
            </a:r>
            <a:r>
              <a:rPr kumimoji="1" lang="en-US" altLang="zh-CN" sz="1200" dirty="0">
                <a:latin typeface="Hiragino Sans GB W3" panose="020B0300000000000000" pitchFamily="34" charset="-128"/>
                <a:ea typeface="Hiragino Sans GB W3" panose="020B0300000000000000" pitchFamily="34" charset="-128"/>
              </a:rPr>
              <a:t>88</a:t>
            </a:r>
            <a:r>
              <a:rPr kumimoji="1" lang="zh-CN" altLang="en-US" sz="1200" dirty="0">
                <a:latin typeface="Hiragino Sans GB W3" panose="020B0300000000000000" pitchFamily="34" charset="-128"/>
                <a:ea typeface="Hiragino Sans GB W3" panose="020B0300000000000000" pitchFamily="34" charset="-128"/>
              </a:rPr>
              <a:t>次運算，需要運算的資料只剩原本的</a:t>
            </a:r>
            <a:r>
              <a:rPr kumimoji="1" lang="en-US" altLang="zh-CN" sz="1200" dirty="0">
                <a:latin typeface="Hiragino Sans GB W3" panose="020B0300000000000000" pitchFamily="34" charset="-128"/>
                <a:ea typeface="Hiragino Sans GB W3" panose="020B0300000000000000" pitchFamily="34" charset="-128"/>
              </a:rPr>
              <a:t>1.5%</a:t>
            </a:r>
            <a:r>
              <a:rPr kumimoji="1" lang="zh-CN" altLang="en-US" sz="1200" dirty="0">
                <a:latin typeface="Hiragino Sans GB W3" panose="020B0300000000000000" pitchFamily="34" charset="-128"/>
                <a:ea typeface="Hiragino Sans GB W3" panose="020B0300000000000000" pitchFamily="34" charset="-128"/>
              </a:rPr>
              <a:t>；此外，分群的結果可以再繼續沿用至其他顧客，而非僅僅限用於</a:t>
            </a:r>
            <a:r>
              <a:rPr kumimoji="1" lang="en-US" altLang="zh-CN" sz="1200" dirty="0">
                <a:latin typeface="Hiragino Sans GB W3" panose="020B0300000000000000" pitchFamily="34" charset="-128"/>
                <a:ea typeface="Hiragino Sans GB W3" panose="020B0300000000000000" pitchFamily="34" charset="-128"/>
              </a:rPr>
              <a:t>200</a:t>
            </a:r>
            <a:r>
              <a:rPr kumimoji="1" lang="zh-CN" altLang="en-US" sz="1200" dirty="0">
                <a:latin typeface="Hiragino Sans GB W3" panose="020B0300000000000000" pitchFamily="34" charset="-128"/>
                <a:ea typeface="Hiragino Sans GB W3" panose="020B0300000000000000" pitchFamily="34" charset="-128"/>
              </a:rPr>
              <a:t>名顧客身上，成功達到了顧客分群的意義</a:t>
            </a:r>
            <a:r>
              <a:rPr kumimoji="1" lang="zh-TW" altLang="en-US" sz="1200" dirty="0">
                <a:latin typeface="Hiragino Sans GB W3" panose="020B0300000000000000" pitchFamily="34" charset="-128"/>
                <a:ea typeface="Hiragino Sans GB W3" panose="020B0300000000000000" pitchFamily="34" charset="-128"/>
              </a:rPr>
              <a:t>。</a:t>
            </a:r>
            <a:endParaRPr kumimoji="1" lang="en-US" altLang="zh-TW" sz="1200" dirty="0">
              <a:latin typeface="Hiragino Sans GB W3" panose="020B0300000000000000" pitchFamily="34" charset="-128"/>
              <a:ea typeface="Hiragino Sans GB W3" panose="020B0300000000000000" pitchFamily="34" charset="-128"/>
            </a:endParaRPr>
          </a:p>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而針對所分出的</a:t>
            </a:r>
            <a:r>
              <a:rPr kumimoji="1" lang="en-US" altLang="zh-TW" sz="1200" dirty="0">
                <a:latin typeface="Hiragino Sans GB W3" panose="020B0300000000000000" pitchFamily="34" charset="-128"/>
                <a:ea typeface="Hiragino Sans GB W3" panose="020B0300000000000000" pitchFamily="34" charset="-128"/>
              </a:rPr>
              <a:t>8</a:t>
            </a:r>
            <a:r>
              <a:rPr kumimoji="1" lang="zh-CN" altLang="en-US" sz="1200" dirty="0">
                <a:latin typeface="Hiragino Sans GB W3" panose="020B0300000000000000" pitchFamily="34" charset="-128"/>
                <a:ea typeface="Hiragino Sans GB W3" panose="020B0300000000000000" pitchFamily="34" charset="-128"/>
              </a:rPr>
              <a:t>群顧客，也可以分別制定不同的行銷決策，或對欲提升買氣的商品群進行特定的促銷，以下將分別舉例可為</a:t>
            </a:r>
            <a:r>
              <a:rPr kumimoji="1" lang="en-US" altLang="zh-CN" sz="1200" dirty="0">
                <a:latin typeface="Hiragino Sans GB W3" panose="020B0300000000000000" pitchFamily="34" charset="-128"/>
                <a:ea typeface="Hiragino Sans GB W3" panose="020B0300000000000000" pitchFamily="34" charset="-128"/>
              </a:rPr>
              <a:t>8</a:t>
            </a:r>
            <a:r>
              <a:rPr kumimoji="1" lang="zh-CN" altLang="en-US" sz="1200" dirty="0">
                <a:latin typeface="Hiragino Sans GB W3" panose="020B0300000000000000" pitchFamily="34" charset="-128"/>
                <a:ea typeface="Hiragino Sans GB W3" panose="020B0300000000000000" pitchFamily="34" charset="-128"/>
              </a:rPr>
              <a:t>群顧客制定的行銷決策：</a:t>
            </a:r>
            <a:endParaRPr kumimoji="1" lang="zh-TW" altLang="en-US" sz="1200" dirty="0">
              <a:latin typeface="Hiragino Sans GB W3" panose="020B0300000000000000" pitchFamily="34" charset="-128"/>
              <a:ea typeface="Hiragino Sans GB W3" panose="020B0300000000000000" pitchFamily="34" charset="-128"/>
            </a:endParaRPr>
          </a:p>
        </p:txBody>
      </p:sp>
      <p:graphicFrame>
        <p:nvGraphicFramePr>
          <p:cNvPr id="4" name="表格 3">
            <a:extLst>
              <a:ext uri="{FF2B5EF4-FFF2-40B4-BE49-F238E27FC236}">
                <a16:creationId xmlns:a16="http://schemas.microsoft.com/office/drawing/2014/main" id="{9159BEDC-1B63-DC41-9314-92A07F288932}"/>
              </a:ext>
            </a:extLst>
          </p:cNvPr>
          <p:cNvGraphicFramePr>
            <a:graphicFrameLocks noGrp="1"/>
          </p:cNvGraphicFramePr>
          <p:nvPr>
            <p:extLst>
              <p:ext uri="{D42A27DB-BD31-4B8C-83A1-F6EECF244321}">
                <p14:modId xmlns:p14="http://schemas.microsoft.com/office/powerpoint/2010/main" val="2114397697"/>
              </p:ext>
            </p:extLst>
          </p:nvPr>
        </p:nvGraphicFramePr>
        <p:xfrm>
          <a:off x="671555" y="3244353"/>
          <a:ext cx="6152210" cy="4569612"/>
        </p:xfrm>
        <a:graphic>
          <a:graphicData uri="http://schemas.openxmlformats.org/drawingml/2006/table">
            <a:tbl>
              <a:tblPr/>
              <a:tblGrid>
                <a:gridCol w="256849">
                  <a:extLst>
                    <a:ext uri="{9D8B030D-6E8A-4147-A177-3AD203B41FA5}">
                      <a16:colId xmlns:a16="http://schemas.microsoft.com/office/drawing/2014/main" val="2846954852"/>
                    </a:ext>
                  </a:extLst>
                </a:gridCol>
                <a:gridCol w="1743078">
                  <a:extLst>
                    <a:ext uri="{9D8B030D-6E8A-4147-A177-3AD203B41FA5}">
                      <a16:colId xmlns:a16="http://schemas.microsoft.com/office/drawing/2014/main" val="117149183"/>
                    </a:ext>
                  </a:extLst>
                </a:gridCol>
                <a:gridCol w="4152283">
                  <a:extLst>
                    <a:ext uri="{9D8B030D-6E8A-4147-A177-3AD203B41FA5}">
                      <a16:colId xmlns:a16="http://schemas.microsoft.com/office/drawing/2014/main" val="431208276"/>
                    </a:ext>
                  </a:extLst>
                </a:gridCol>
              </a:tblGrid>
              <a:tr h="237572">
                <a:tc gridSpan="2">
                  <a:txBody>
                    <a:bodyPr/>
                    <a:lstStyle/>
                    <a:p>
                      <a:pPr algn="ctr" rtl="0"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分群結果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zh-TW" altLang="en-US"/>
                    </a:p>
                  </a:txBody>
                  <a:tcPr/>
                </a:tc>
                <a:tc>
                  <a:txBody>
                    <a:bodyPr/>
                    <a:lstStyle/>
                    <a:p>
                      <a:pPr algn="ctr" rtl="0"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行銷決策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383287024"/>
                  </a:ext>
                </a:extLst>
              </a:tr>
              <a:tr h="541505">
                <a:tc>
                  <a:txBody>
                    <a:bodyPr/>
                    <a:lstStyle/>
                    <a:p>
                      <a:pPr algn="ctr"/>
                      <a:r>
                        <a:rPr lang="en-US" altLang="zh-TW" sz="1000" b="0" i="0" dirty="0">
                          <a:latin typeface="Hiragino Sans GB W3" panose="020B0300000000000000" pitchFamily="34" charset="-128"/>
                          <a:ea typeface="Hiragino Sans GB W3" panose="020B0300000000000000" pitchFamily="34" charset="-128"/>
                        </a:rPr>
                        <a:t>A</a:t>
                      </a:r>
                      <a:endParaRPr lang="zh-TW" altLang="en-US" sz="1000" b="0" i="0" dirty="0">
                        <a:latin typeface="Hiragino Sans GB W3" panose="020B0300000000000000" pitchFamily="34" charset="-128"/>
                        <a:ea typeface="Hiragino Sans GB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937B"/>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漸 趨 活 躍、次數多、金額高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937B"/>
                    </a:solidFill>
                  </a:tcPr>
                </a:tc>
                <a:tc>
                  <a:txBody>
                    <a:bodyPr/>
                    <a:lstStyle/>
                    <a:p>
                      <a:pPr algn="l" fontAlgn="ctr"/>
                      <a:r>
                        <a:rPr lang="zh-CN"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此群顧客為顧客價值最高的顧客，應制定行銷決策留住顧客，例如將顧客列為</a:t>
                      </a:r>
                      <a:r>
                        <a:rPr lang="en-US" altLang="zh-CN"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VIP</a:t>
                      </a:r>
                      <a:r>
                        <a:rPr lang="zh-CN"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，提供專屬服務，並於公司制訂重大決策時，可以對這群顧客進行問券調查，瞭解高價值顧客對於新決策的接納程度。</a:t>
                      </a:r>
                      <a:endPar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937B"/>
                    </a:solidFill>
                  </a:tcPr>
                </a:tc>
                <a:extLst>
                  <a:ext uri="{0D108BD9-81ED-4DB2-BD59-A6C34878D82A}">
                    <a16:rowId xmlns:a16="http://schemas.microsoft.com/office/drawing/2014/main" val="653749453"/>
                  </a:ext>
                </a:extLst>
              </a:tr>
              <a:tr h="541505">
                <a:tc>
                  <a:txBody>
                    <a:bodyPr/>
                    <a:lstStyle/>
                    <a:p>
                      <a:pPr algn="ctr"/>
                      <a:r>
                        <a:rPr lang="en-US" altLang="zh-TW" sz="1000" b="0" i="0" dirty="0">
                          <a:latin typeface="Hiragino Sans GB W3" panose="020B0300000000000000" pitchFamily="34" charset="-128"/>
                          <a:ea typeface="Hiragino Sans GB W3" panose="020B0300000000000000" pitchFamily="34" charset="-128"/>
                        </a:rPr>
                        <a:t>B</a:t>
                      </a:r>
                      <a:endParaRPr lang="zh-TW" altLang="en-US" sz="1000" b="0" i="0" dirty="0">
                        <a:latin typeface="Hiragino Sans GB W3" panose="020B0300000000000000" pitchFamily="34" charset="-128"/>
                        <a:ea typeface="Hiragino Sans GB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漸 趨 活 躍、次數多、金額低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marL="0" marR="0" lvl="0" indent="0" algn="l" defTabSz="755934" rtl="0" eaLnBrk="1" fontAlgn="ctr" latinLnBrk="0" hangingPunct="1">
                        <a:lnSpc>
                          <a:spcPct val="100000"/>
                        </a:lnSpc>
                        <a:spcBef>
                          <a:spcPts val="0"/>
                        </a:spcBef>
                        <a:spcAft>
                          <a:spcPts val="0"/>
                        </a:spcAft>
                        <a:buClrTx/>
                        <a:buSzTx/>
                        <a:buFontTx/>
                        <a:buNone/>
                        <a:tabLst/>
                        <a:defRPr/>
                      </a:pPr>
                      <a:r>
                        <a:rPr lang="zh-CN"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此群顧客為可開發的潛力客群，可使用商品推薦系統，視顧客的消費習慣推薦顧客可能想購買的商品，提升顧客購買商品的廣度。</a:t>
                      </a:r>
                      <a:endPar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687374985"/>
                  </a:ext>
                </a:extLst>
              </a:tr>
              <a:tr h="541505">
                <a:tc>
                  <a:txBody>
                    <a:bodyPr/>
                    <a:lstStyle/>
                    <a:p>
                      <a:pPr algn="ctr"/>
                      <a:r>
                        <a:rPr lang="en-US" altLang="zh-TW" sz="1000" b="0" i="0" dirty="0">
                          <a:latin typeface="Hiragino Sans GB W3" panose="020B0300000000000000" pitchFamily="34" charset="-128"/>
                          <a:ea typeface="Hiragino Sans GB W3" panose="020B0300000000000000" pitchFamily="34" charset="-128"/>
                        </a:rPr>
                        <a:t>C</a:t>
                      </a:r>
                      <a:endParaRPr lang="zh-TW" altLang="en-US" sz="1000" b="0" i="0" dirty="0">
                        <a:latin typeface="Hiragino Sans GB W3" panose="020B0300000000000000" pitchFamily="34" charset="-128"/>
                        <a:ea typeface="Hiragino Sans GB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漸 趨 活 躍、次數少、金額高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zh-CN"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此群顧客應以增加消費次數為目標，可發放限時優惠券，對特定的商品進行優惠，以提升顧客在短期內再次消費的意願。</a:t>
                      </a:r>
                      <a:endPar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682986357"/>
                  </a:ext>
                </a:extLst>
              </a:tr>
              <a:tr h="541505">
                <a:tc>
                  <a:txBody>
                    <a:bodyPr/>
                    <a:lstStyle/>
                    <a:p>
                      <a:pPr algn="ctr"/>
                      <a:r>
                        <a:rPr lang="en-US" altLang="zh-TW" sz="1000" b="0" i="0" dirty="0">
                          <a:latin typeface="Hiragino Sans GB W3" panose="020B0300000000000000" pitchFamily="34" charset="-128"/>
                          <a:ea typeface="Hiragino Sans GB W3" panose="020B0300000000000000" pitchFamily="34" charset="-128"/>
                        </a:rPr>
                        <a:t>D</a:t>
                      </a:r>
                      <a:endParaRPr lang="zh-TW" altLang="en-US" sz="1000" b="0" i="0" dirty="0">
                        <a:latin typeface="Hiragino Sans GB W3" panose="020B0300000000000000" pitchFamily="34" charset="-128"/>
                        <a:ea typeface="Hiragino Sans GB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漸 趨 活 躍、次數少、金額低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zh-CN"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此群顧客雖然次數少、金額低，但其有漸趨活躍的趨勢，可能是因為是新顧客，只會購買幾項特定的商品，因此可透過商品推薦系統開發客戶的需求，提升消費意願。</a:t>
                      </a:r>
                      <a:endPar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725302162"/>
                  </a:ext>
                </a:extLst>
              </a:tr>
              <a:tr h="541505">
                <a:tc>
                  <a:txBody>
                    <a:bodyPr/>
                    <a:lstStyle/>
                    <a:p>
                      <a:pPr algn="ctr"/>
                      <a:r>
                        <a:rPr lang="en-US" altLang="zh-TW" sz="1000" b="0" i="0" dirty="0">
                          <a:latin typeface="Hiragino Sans GB W3" panose="020B0300000000000000" pitchFamily="34" charset="-128"/>
                          <a:ea typeface="Hiragino Sans GB W3" panose="020B0300000000000000" pitchFamily="34" charset="-128"/>
                        </a:rPr>
                        <a:t>E</a:t>
                      </a:r>
                      <a:endParaRPr lang="zh-TW" altLang="en-US" sz="1000" b="0" i="0" dirty="0">
                        <a:latin typeface="Hiragino Sans GB W3" panose="020B0300000000000000" pitchFamily="34" charset="-128"/>
                        <a:ea typeface="Hiragino Sans GB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A972"/>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漸趨不活躍、次數多、金額高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A972"/>
                    </a:solidFill>
                  </a:tcPr>
                </a:tc>
                <a:tc>
                  <a:txBody>
                    <a:bodyPr/>
                    <a:lstStyle/>
                    <a:p>
                      <a:pPr marL="0" marR="0" lvl="0" indent="0" algn="l" defTabSz="755934" rtl="0" eaLnBrk="1" fontAlgn="ctr" latinLnBrk="0" hangingPunct="1">
                        <a:lnSpc>
                          <a:spcPct val="100000"/>
                        </a:lnSpc>
                        <a:spcBef>
                          <a:spcPts val="0"/>
                        </a:spcBef>
                        <a:spcAft>
                          <a:spcPts val="0"/>
                        </a:spcAft>
                        <a:buClrTx/>
                        <a:buSzTx/>
                        <a:buFontTx/>
                        <a:buNone/>
                        <a:tabLst/>
                        <a:defRPr/>
                      </a:pPr>
                      <a:r>
                        <a:rPr lang="zh-CN"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此群顧客雖消費次數多、平均金額亦高，但其活躍程度有逐漸下降的趨勢，因此應特別關照這群顧客，洞察消費頻率日趨下降的原因，以設法留住這群顧客繼續登門消費。</a:t>
                      </a:r>
                      <a:endPar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A972"/>
                    </a:solidFill>
                  </a:tcPr>
                </a:tc>
                <a:extLst>
                  <a:ext uri="{0D108BD9-81ED-4DB2-BD59-A6C34878D82A}">
                    <a16:rowId xmlns:a16="http://schemas.microsoft.com/office/drawing/2014/main" val="3083591566"/>
                  </a:ext>
                </a:extLst>
              </a:tr>
              <a:tr h="541505">
                <a:tc>
                  <a:txBody>
                    <a:bodyPr/>
                    <a:lstStyle/>
                    <a:p>
                      <a:pPr algn="ctr"/>
                      <a:r>
                        <a:rPr lang="en-US" altLang="zh-TW" sz="1000" b="0" i="0" dirty="0">
                          <a:latin typeface="Hiragino Sans GB W3" panose="020B0300000000000000" pitchFamily="34" charset="-128"/>
                          <a:ea typeface="Hiragino Sans GB W3" panose="020B0300000000000000" pitchFamily="34" charset="-128"/>
                        </a:rPr>
                        <a:t>F</a:t>
                      </a:r>
                      <a:endParaRPr lang="zh-TW" altLang="en-US" sz="1000" b="0" i="0" dirty="0">
                        <a:latin typeface="Hiragino Sans GB W3" panose="020B0300000000000000" pitchFamily="34" charset="-128"/>
                        <a:ea typeface="Hiragino Sans GB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漸趨不活躍、次數多、金額低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zh-CN"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此群消費者雖然消費歷史紀錄豐富，但其購買頻率卻逐漸下降中，如果沒有制訂相對應的行銷決策，則此群客戶可能會是潛在流失客戶群，因此應洞察消費頻率日趨下降的原因，並想辦法提升購買意願及購買金額。</a:t>
                      </a:r>
                      <a:endPar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288982835"/>
                  </a:ext>
                </a:extLst>
              </a:tr>
              <a:tr h="541505">
                <a:tc>
                  <a:txBody>
                    <a:bodyPr/>
                    <a:lstStyle/>
                    <a:p>
                      <a:pPr algn="ctr"/>
                      <a:r>
                        <a:rPr lang="en-US" altLang="zh-TW" sz="1000" b="0" i="0" dirty="0">
                          <a:latin typeface="Hiragino Sans GB W3" panose="020B0300000000000000" pitchFamily="34" charset="-128"/>
                          <a:ea typeface="Hiragino Sans GB W3" panose="020B0300000000000000" pitchFamily="34" charset="-128"/>
                        </a:rPr>
                        <a:t>G</a:t>
                      </a:r>
                      <a:endParaRPr lang="zh-TW" altLang="en-US" sz="1000" b="0" i="0" dirty="0">
                        <a:latin typeface="Hiragino Sans GB W3" panose="020B0300000000000000" pitchFamily="34" charset="-128"/>
                        <a:ea typeface="Hiragino Sans GB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漸趨不活躍、次數少、金額高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zh-CN"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此群客戶雖然次數少，但其金額高，因此應以提升顧客忠誠度為目標，可發放商品優惠券，試圖提升顧客回流的意願。</a:t>
                      </a:r>
                      <a:endPar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60656091"/>
                  </a:ext>
                </a:extLst>
              </a:tr>
              <a:tr h="541505">
                <a:tc>
                  <a:txBody>
                    <a:bodyPr/>
                    <a:lstStyle/>
                    <a:p>
                      <a:pPr algn="ctr"/>
                      <a:r>
                        <a:rPr lang="en-US" altLang="zh-TW" sz="1000" b="0" i="0" dirty="0">
                          <a:latin typeface="Hiragino Sans GB W3" panose="020B0300000000000000" pitchFamily="34" charset="-128"/>
                          <a:ea typeface="Hiragino Sans GB W3" panose="020B0300000000000000" pitchFamily="34" charset="-128"/>
                        </a:rPr>
                        <a:t>H</a:t>
                      </a:r>
                      <a:endParaRPr lang="zh-TW" altLang="en-US" sz="1000" b="0" i="0" dirty="0">
                        <a:latin typeface="Hiragino Sans GB W3" panose="020B0300000000000000" pitchFamily="34" charset="-128"/>
                        <a:ea typeface="Hiragino Sans GB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漸趨不活躍、次數少、金額低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l" fontAlgn="ctr"/>
                      <a:r>
                        <a:rPr lang="zh-CN"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此群顧客是顧客價值最低的顧客，因此其所需要制定的決策較多，且投報率較低，因此應先以上述七種顧客群為優先訂定決策對象。</a:t>
                      </a:r>
                      <a:endPar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007408643"/>
                  </a:ext>
                </a:extLst>
              </a:tr>
            </a:tbl>
          </a:graphicData>
        </a:graphic>
      </p:graphicFrame>
      <p:sp>
        <p:nvSpPr>
          <p:cNvPr id="5" name="文字方塊 4">
            <a:extLst>
              <a:ext uri="{FF2B5EF4-FFF2-40B4-BE49-F238E27FC236}">
                <a16:creationId xmlns:a16="http://schemas.microsoft.com/office/drawing/2014/main" id="{BC2629D7-488A-BA48-A109-2132182D6965}"/>
              </a:ext>
            </a:extLst>
          </p:cNvPr>
          <p:cNvSpPr txBox="1"/>
          <p:nvPr/>
        </p:nvSpPr>
        <p:spPr>
          <a:xfrm>
            <a:off x="671555" y="7813965"/>
            <a:ext cx="6152210" cy="1621662"/>
          </a:xfrm>
          <a:prstGeom prst="rect">
            <a:avLst/>
          </a:prstGeom>
          <a:noFill/>
        </p:spPr>
        <p:txBody>
          <a:bodyPr wrap="square" rtlCol="0">
            <a:spAutoFit/>
          </a:bodyPr>
          <a:lstStyle/>
          <a:p>
            <a:pPr algn="just">
              <a:lnSpc>
                <a:spcPct val="120000"/>
              </a:lnSpc>
            </a:pPr>
            <a:r>
              <a:rPr kumimoji="1" lang="zh-TW" altLang="en-US" sz="1200" dirty="0">
                <a:latin typeface="Hiragino Sans GB W3" panose="020B0300000000000000" pitchFamily="34" charset="-128"/>
                <a:ea typeface="Hiragino Sans GB W3" panose="020B0300000000000000" pitchFamily="34" charset="-128"/>
              </a:rPr>
              <a:t>      而除了顧客與商品分群進行決策外，其他分析也對於制定行銷決策有所幫助，例如</a:t>
            </a:r>
            <a:r>
              <a:rPr kumimoji="1" lang="en-US" altLang="zh-TW" sz="1200" dirty="0">
                <a:latin typeface="Hiragino Sans GB W3" panose="020B0300000000000000" pitchFamily="34" charset="-128"/>
                <a:ea typeface="Hiragino Sans GB W3" panose="020B0300000000000000" pitchFamily="34" charset="-128"/>
              </a:rPr>
              <a:t>3.2</a:t>
            </a:r>
            <a:r>
              <a:rPr kumimoji="1" lang="zh-CN" altLang="en-US" sz="1200" dirty="0">
                <a:latin typeface="Hiragino Sans GB W3" panose="020B0300000000000000" pitchFamily="34" charset="-128"/>
                <a:ea typeface="Hiragino Sans GB W3" panose="020B0300000000000000" pitchFamily="34" charset="-128"/>
              </a:rPr>
              <a:t>節對於顧客交易穩定度的分析，可評估每一位顧客相對於所屬群體的消費型態，其平均消費金額、平均購買天數等是高於還是低於該群體的平均，而資料庫若有更多變數，更可以增加同一群體的同質性，提升</a:t>
            </a:r>
            <a:r>
              <a:rPr kumimoji="1" lang="en-US" altLang="zh-CN" sz="1200" dirty="0">
                <a:latin typeface="Hiragino Sans GB W3" panose="020B0300000000000000" pitchFamily="34" charset="-128"/>
                <a:ea typeface="Hiragino Sans GB W3" panose="020B0300000000000000" pitchFamily="34" charset="-128"/>
              </a:rPr>
              <a:t>CRI</a:t>
            </a:r>
            <a:r>
              <a:rPr kumimoji="1" lang="zh-CN" altLang="en-US" sz="1200" dirty="0">
                <a:latin typeface="Hiragino Sans GB W3" panose="020B0300000000000000" pitchFamily="34" charset="-128"/>
                <a:ea typeface="Hiragino Sans GB W3" panose="020B0300000000000000" pitchFamily="34" charset="-128"/>
              </a:rPr>
              <a:t>指標的預測力；</a:t>
            </a:r>
            <a:r>
              <a:rPr kumimoji="1" lang="en-US" altLang="zh-CN" sz="1200" dirty="0">
                <a:latin typeface="Hiragino Sans GB W3" panose="020B0300000000000000" pitchFamily="34" charset="-128"/>
                <a:ea typeface="Hiragino Sans GB W3" panose="020B0300000000000000" pitchFamily="34" charset="-128"/>
              </a:rPr>
              <a:t>3.3</a:t>
            </a:r>
            <a:r>
              <a:rPr kumimoji="1" lang="zh-CN" altLang="en-US" sz="1200" dirty="0">
                <a:latin typeface="Hiragino Sans GB W3" panose="020B0300000000000000" pitchFamily="34" charset="-128"/>
                <a:ea typeface="Hiragino Sans GB W3" panose="020B0300000000000000" pitchFamily="34" charset="-128"/>
              </a:rPr>
              <a:t>節對於評估顧客潛在流失風險，雖然分析的方式看似靜態，但若行銷資料庫可每天或一週更新一次，便可於顧客超過一定期間未消費時，自動發放</a:t>
            </a:r>
            <a:r>
              <a:rPr kumimoji="1" lang="en-US" altLang="zh-CN" sz="1200" dirty="0">
                <a:latin typeface="Hiragino Sans GB W3" panose="020B0300000000000000" pitchFamily="34" charset="-128"/>
                <a:ea typeface="Hiragino Sans GB W3" panose="020B0300000000000000" pitchFamily="34" charset="-128"/>
              </a:rPr>
              <a:t>E-mail</a:t>
            </a:r>
            <a:r>
              <a:rPr kumimoji="1" lang="zh-CN" altLang="en-US" sz="1200" dirty="0">
                <a:latin typeface="Hiragino Sans GB W3" panose="020B0300000000000000" pitchFamily="34" charset="-128"/>
                <a:ea typeface="Hiragino Sans GB W3" panose="020B0300000000000000" pitchFamily="34" charset="-128"/>
              </a:rPr>
              <a:t>或簡訊了解顧客未消費的原因，由主動關心客戶變成自動關心客戶，若系統成功串接亦可大幅提升效率，同時減少顧客流失的風險。</a:t>
            </a:r>
            <a:endParaRPr kumimoji="1" lang="zh-TW" altLang="en-US" sz="1200" dirty="0">
              <a:latin typeface="Hiragino Sans GB W3" panose="020B0300000000000000" pitchFamily="34" charset="-128"/>
              <a:ea typeface="Hiragino Sans GB W3" panose="020B0300000000000000" pitchFamily="34" charset="-128"/>
            </a:endParaRPr>
          </a:p>
        </p:txBody>
      </p:sp>
      <p:sp>
        <p:nvSpPr>
          <p:cNvPr id="6" name="文字方塊 5">
            <a:extLst>
              <a:ext uri="{FF2B5EF4-FFF2-40B4-BE49-F238E27FC236}">
                <a16:creationId xmlns:a16="http://schemas.microsoft.com/office/drawing/2014/main" id="{09D1C463-9C8A-1648-9DED-1152571A1BBE}"/>
              </a:ext>
            </a:extLst>
          </p:cNvPr>
          <p:cNvSpPr txBox="1"/>
          <p:nvPr/>
        </p:nvSpPr>
        <p:spPr>
          <a:xfrm>
            <a:off x="3637008" y="10079665"/>
            <a:ext cx="386644"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20</a:t>
            </a:r>
            <a:endParaRPr kumimoji="1" lang="zh-TW" altLang="en-US" sz="1200" dirty="0">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3169193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307671DC-D1FA-B048-8DD6-C314CD9F4476}"/>
              </a:ext>
            </a:extLst>
          </p:cNvPr>
          <p:cNvSpPr txBox="1"/>
          <p:nvPr/>
        </p:nvSpPr>
        <p:spPr>
          <a:xfrm>
            <a:off x="3637008" y="10079665"/>
            <a:ext cx="386644"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21</a:t>
            </a:r>
            <a:endParaRPr kumimoji="1" lang="zh-TW" altLang="en-US" sz="1200" dirty="0">
              <a:latin typeface="Hiragino Sans GB W3" panose="020B0300000000000000" pitchFamily="34" charset="-128"/>
              <a:ea typeface="Hiragino Sans GB W3" panose="020B0300000000000000" pitchFamily="34" charset="-128"/>
            </a:endParaRPr>
          </a:p>
        </p:txBody>
      </p:sp>
      <p:sp>
        <p:nvSpPr>
          <p:cNvPr id="3" name="文字方塊 2">
            <a:extLst>
              <a:ext uri="{FF2B5EF4-FFF2-40B4-BE49-F238E27FC236}">
                <a16:creationId xmlns:a16="http://schemas.microsoft.com/office/drawing/2014/main" id="{84A9C70A-4D6B-734F-AEE4-5339F9606DB3}"/>
              </a:ext>
            </a:extLst>
          </p:cNvPr>
          <p:cNvSpPr txBox="1"/>
          <p:nvPr/>
        </p:nvSpPr>
        <p:spPr>
          <a:xfrm>
            <a:off x="5801710" y="9787597"/>
            <a:ext cx="1022055" cy="292068"/>
          </a:xfrm>
          <a:prstGeom prst="rect">
            <a:avLst/>
          </a:prstGeom>
          <a:noFill/>
        </p:spPr>
        <p:txBody>
          <a:bodyPr wrap="square" rtlCol="0">
            <a:spAutoFit/>
          </a:bodyPr>
          <a:lstStyle/>
          <a:p>
            <a:pPr algn="r">
              <a:lnSpc>
                <a:spcPct val="120000"/>
              </a:lnSpc>
            </a:pPr>
            <a:r>
              <a:rPr kumimoji="1" lang="en-US" altLang="zh-TW" sz="1200" b="1" dirty="0">
                <a:latin typeface="Hiragino Sans GB W3" panose="020B0300000000000000" pitchFamily="34" charset="-128"/>
                <a:ea typeface="Hiragino Sans GB W3" panose="020B0300000000000000" pitchFamily="34" charset="-128"/>
              </a:rPr>
              <a:t>THE END</a:t>
            </a:r>
            <a:endParaRPr kumimoji="1" lang="zh-TW" altLang="en-US" sz="1200" b="1" dirty="0">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2125683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196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99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828D1867-E86A-9744-8382-04F8AADC111A}"/>
              </a:ext>
            </a:extLst>
          </p:cNvPr>
          <p:cNvSpPr txBox="1"/>
          <p:nvPr/>
        </p:nvSpPr>
        <p:spPr>
          <a:xfrm>
            <a:off x="671555" y="1081869"/>
            <a:ext cx="2646878" cy="338554"/>
          </a:xfrm>
          <a:prstGeom prst="rect">
            <a:avLst/>
          </a:prstGeom>
          <a:noFill/>
        </p:spPr>
        <p:txBody>
          <a:bodyPr wrap="none" rtlCol="0">
            <a:spAutoFit/>
          </a:bodyPr>
          <a:lstStyle/>
          <a:p>
            <a:r>
              <a:rPr kumimoji="1" lang="zh-CN" altLang="en-US" sz="1600" b="1" u="sng" dirty="0">
                <a:latin typeface="Hiragino Sans GB W6" panose="020B0300000000000000" pitchFamily="34" charset="-128"/>
                <a:ea typeface="Hiragino Sans GB W6" panose="020B0300000000000000" pitchFamily="34" charset="-128"/>
              </a:rPr>
              <a:t>前言：主動行銷與行為剖析</a:t>
            </a:r>
            <a:endParaRPr kumimoji="1" lang="zh-TW" altLang="en-US" sz="1600" b="1" u="sng" dirty="0">
              <a:latin typeface="Hiragino Sans GB W6" panose="020B0300000000000000" pitchFamily="34" charset="-128"/>
              <a:ea typeface="Hiragino Sans GB W6" panose="020B0300000000000000" pitchFamily="34" charset="-128"/>
            </a:endParaRPr>
          </a:p>
        </p:txBody>
      </p:sp>
      <p:sp>
        <p:nvSpPr>
          <p:cNvPr id="5" name="文字方塊 4">
            <a:extLst>
              <a:ext uri="{FF2B5EF4-FFF2-40B4-BE49-F238E27FC236}">
                <a16:creationId xmlns:a16="http://schemas.microsoft.com/office/drawing/2014/main" id="{23B02F2D-E684-CC4A-8B42-2E26B1F544C6}"/>
              </a:ext>
            </a:extLst>
          </p:cNvPr>
          <p:cNvSpPr txBox="1"/>
          <p:nvPr/>
        </p:nvSpPr>
        <p:spPr>
          <a:xfrm>
            <a:off x="671555" y="1622691"/>
            <a:ext cx="6216563" cy="4059253"/>
          </a:xfrm>
          <a:prstGeom prst="rect">
            <a:avLst/>
          </a:prstGeom>
          <a:noFill/>
        </p:spPr>
        <p:txBody>
          <a:bodyPr wrap="square" rtlCol="0">
            <a:spAutoFit/>
          </a:bodyPr>
          <a:lstStyle/>
          <a:p>
            <a:pPr algn="just">
              <a:lnSpc>
                <a:spcPct val="120000"/>
              </a:lnSpc>
            </a:pPr>
            <a:r>
              <a:rPr kumimoji="1" lang="zh-TW" altLang="en-US" sz="1200" dirty="0">
                <a:latin typeface="Hiragino Sans GB W3" panose="020B0300000000000000" pitchFamily="34" charset="-128"/>
                <a:ea typeface="Hiragino Sans GB W3" panose="020B0300000000000000" pitchFamily="34" charset="-128"/>
              </a:rPr>
              <a:t>      有鑑於網路購物的迅速發展，對於</a:t>
            </a:r>
            <a:r>
              <a:rPr kumimoji="1" lang="en-US" altLang="zh-TW" sz="1200" dirty="0">
                <a:latin typeface="Hiragino Sans GB W3" panose="020B0300000000000000" pitchFamily="34" charset="-128"/>
                <a:ea typeface="Hiragino Sans GB W3" panose="020B0300000000000000" pitchFamily="34" charset="-128"/>
              </a:rPr>
              <a:t>3C</a:t>
            </a:r>
            <a:r>
              <a:rPr kumimoji="1" lang="zh-TW" altLang="en-US" sz="1200" dirty="0">
                <a:latin typeface="Hiragino Sans GB W3" panose="020B0300000000000000" pitchFamily="34" charset="-128"/>
                <a:ea typeface="Hiragino Sans GB W3" panose="020B0300000000000000" pitchFamily="34" charset="-128"/>
              </a:rPr>
              <a:t>實體店面的銷售有一定程度的影響，因此行銷方式亦需要有所轉變，由以往的待客戶有需求時消費，轉變為主動吸引客戶前來消費。而主動吸引客戶的方式有許多種，例如推出促銷折扣、發送電子郵件或行銷簡訊優惠券、於特殊節日進行促銷等。</a:t>
            </a:r>
            <a:endParaRPr kumimoji="1" lang="en-US" altLang="zh-TW" sz="1200" dirty="0">
              <a:latin typeface="Hiragino Sans GB W3" panose="020B0300000000000000" pitchFamily="34" charset="-128"/>
              <a:ea typeface="Hiragino Sans GB W3" panose="020B0300000000000000" pitchFamily="34" charset="-128"/>
            </a:endParaRPr>
          </a:p>
          <a:p>
            <a:pPr algn="just">
              <a:lnSpc>
                <a:spcPct val="120000"/>
              </a:lnSpc>
            </a:pPr>
            <a:r>
              <a:rPr kumimoji="1" lang="zh-TW" altLang="en-US" sz="1200" dirty="0">
                <a:latin typeface="Hiragino Sans GB W3" panose="020B0300000000000000" pitchFamily="34" charset="-128"/>
                <a:ea typeface="Hiragino Sans GB W3" panose="020B0300000000000000" pitchFamily="34" charset="-128"/>
              </a:rPr>
              <a:t>      然而，由於各個消費者有不同的出生背景、人格特質、生活經驗，造就每一個消費者的思考、行為、需求各有特色，而同一個消費者的行為在不同時間地點也會有所差異。如此一來制定行銷決策時需要考慮更多的因素，若透過以往行銷經驗制定決策，可能會達到不如預期的成效。因此，透過建立資料庫，針對客觀的歷史數據對現有客戶及潛在客戶的消費行為、生活型態等影響消費選擇的行為進行統計分析，再根據分析出來的結果制訂客製化的行銷策略，或佐證現有的行銷策略。在行銷科學的助力下，除了可可更精準、更有效率的達到所欲達到的成效，節省行銷活動的成本外，也使消費者增進對品牌的印象，進而提升品牌忠誠度。</a:t>
            </a:r>
            <a:endParaRPr kumimoji="1" lang="en-US" altLang="zh-TW" sz="1200" dirty="0">
              <a:latin typeface="Hiragino Sans GB W3" panose="020B0300000000000000" pitchFamily="34" charset="-128"/>
              <a:ea typeface="Hiragino Sans GB W3" panose="020B0300000000000000" pitchFamily="34" charset="-128"/>
            </a:endParaRPr>
          </a:p>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全文架構大致可分成五個段落。第一階段是先建置一個行銷分析專用的資料庫，進一步對資料庫的樣本進行抽樣，對於抽出的樣本資料進行敘述性統計。第二階段和第三階段分別會對樣本資料進行靜態價值及動態價值的分析，將顧客依其消費習性進行分群，並分析年齡、性別和消費習性的關聯性。第四階段是對不同種類的產品進行分群，建立購物籃，在結合顧客分群，建立不同消費族群的購物籃。最後將歸納各項行銷分析的結果，針對不同消費族群制定行銷決策，及對數據行銷未來發展作結。</a:t>
            </a:r>
          </a:p>
        </p:txBody>
      </p:sp>
      <p:sp>
        <p:nvSpPr>
          <p:cNvPr id="6" name="文字方塊 5">
            <a:extLst>
              <a:ext uri="{FF2B5EF4-FFF2-40B4-BE49-F238E27FC236}">
                <a16:creationId xmlns:a16="http://schemas.microsoft.com/office/drawing/2014/main" id="{96B9D127-B6EE-2549-AA63-079937BD7125}"/>
              </a:ext>
            </a:extLst>
          </p:cNvPr>
          <p:cNvSpPr txBox="1"/>
          <p:nvPr/>
        </p:nvSpPr>
        <p:spPr>
          <a:xfrm>
            <a:off x="3637008" y="10079665"/>
            <a:ext cx="285656"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2</a:t>
            </a:r>
            <a:endParaRPr kumimoji="1" lang="zh-TW" altLang="en-US" sz="1200" dirty="0">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1169600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64796888-9D04-7245-B090-42B66E3568AC}"/>
              </a:ext>
            </a:extLst>
          </p:cNvPr>
          <p:cNvSpPr txBox="1"/>
          <p:nvPr/>
        </p:nvSpPr>
        <p:spPr>
          <a:xfrm>
            <a:off x="671555" y="1081869"/>
            <a:ext cx="2109873" cy="338554"/>
          </a:xfrm>
          <a:prstGeom prst="rect">
            <a:avLst/>
          </a:prstGeom>
          <a:noFill/>
        </p:spPr>
        <p:txBody>
          <a:bodyPr wrap="none" rtlCol="0">
            <a:spAutoFit/>
          </a:bodyPr>
          <a:lstStyle/>
          <a:p>
            <a:r>
              <a:rPr kumimoji="1" lang="en-US" altLang="zh-CN" sz="1600" b="1" u="sng" dirty="0">
                <a:latin typeface="Hiragino Sans GB W6" panose="020B0300000000000000" pitchFamily="34" charset="-128"/>
                <a:ea typeface="Hiragino Sans GB W6" panose="020B0300000000000000" pitchFamily="34" charset="-128"/>
              </a:rPr>
              <a:t>1  </a:t>
            </a:r>
            <a:r>
              <a:rPr kumimoji="1" lang="zh-CN" altLang="en-US" sz="1600" b="1" u="sng" dirty="0">
                <a:latin typeface="Hiragino Sans GB W6" panose="020B0300000000000000" pitchFamily="34" charset="-128"/>
                <a:ea typeface="Hiragino Sans GB W6" panose="020B0300000000000000" pitchFamily="34" charset="-128"/>
              </a:rPr>
              <a:t>資料庫設計與抽樣</a:t>
            </a:r>
            <a:endParaRPr kumimoji="1" lang="zh-TW" altLang="en-US" sz="1600" b="1" u="sng" dirty="0">
              <a:latin typeface="Hiragino Sans GB W6" panose="020B0300000000000000" pitchFamily="34" charset="-128"/>
              <a:ea typeface="Hiragino Sans GB W6" panose="020B0300000000000000" pitchFamily="34" charset="-128"/>
            </a:endParaRPr>
          </a:p>
        </p:txBody>
      </p:sp>
      <p:sp>
        <p:nvSpPr>
          <p:cNvPr id="3" name="文字方塊 2">
            <a:extLst>
              <a:ext uri="{FF2B5EF4-FFF2-40B4-BE49-F238E27FC236}">
                <a16:creationId xmlns:a16="http://schemas.microsoft.com/office/drawing/2014/main" id="{077A9B70-5D95-EC47-9C6A-B761269CCF03}"/>
              </a:ext>
            </a:extLst>
          </p:cNvPr>
          <p:cNvSpPr txBox="1"/>
          <p:nvPr/>
        </p:nvSpPr>
        <p:spPr>
          <a:xfrm>
            <a:off x="671555" y="1622691"/>
            <a:ext cx="6216563" cy="956865"/>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工欲善其事，必先利其器。要對顧客進行一對一行銷分析，一定要建立一個行銷專屬的資料庫，若資料庫設計不當，可能導致錯誤的分析結果，導致做出錯誤的行銷決策。因此在進行資料庫分析之前，要先決定行銷資料庫的各項變數，再進行小規模的抽樣，進行分群後在套用至消費行為相似的群體。</a:t>
            </a:r>
          </a:p>
        </p:txBody>
      </p:sp>
      <p:sp>
        <p:nvSpPr>
          <p:cNvPr id="4" name="文字方塊 3">
            <a:extLst>
              <a:ext uri="{FF2B5EF4-FFF2-40B4-BE49-F238E27FC236}">
                <a16:creationId xmlns:a16="http://schemas.microsoft.com/office/drawing/2014/main" id="{6E02116A-CD49-314B-8A87-C486C5869B6D}"/>
              </a:ext>
            </a:extLst>
          </p:cNvPr>
          <p:cNvSpPr txBox="1"/>
          <p:nvPr/>
        </p:nvSpPr>
        <p:spPr>
          <a:xfrm>
            <a:off x="671555" y="2781824"/>
            <a:ext cx="1864613" cy="307777"/>
          </a:xfrm>
          <a:prstGeom prst="rect">
            <a:avLst/>
          </a:prstGeom>
          <a:noFill/>
        </p:spPr>
        <p:txBody>
          <a:bodyPr wrap="none" rtlCol="0">
            <a:spAutoFit/>
          </a:bodyPr>
          <a:lstStyle/>
          <a:p>
            <a:r>
              <a:rPr kumimoji="1" lang="en-US" altLang="zh-CN" sz="1400" b="1" dirty="0">
                <a:latin typeface="Hiragino Sans GB W6" panose="020B0300000000000000" pitchFamily="34" charset="-128"/>
                <a:ea typeface="Hiragino Sans GB W6" panose="020B0300000000000000" pitchFamily="34" charset="-128"/>
              </a:rPr>
              <a:t>1.1  </a:t>
            </a:r>
            <a:r>
              <a:rPr kumimoji="1" lang="zh-CN" altLang="en-US" sz="1400" b="1" dirty="0">
                <a:latin typeface="Hiragino Sans GB W6" panose="020B0300000000000000" pitchFamily="34" charset="-128"/>
                <a:ea typeface="Hiragino Sans GB W6" panose="020B0300000000000000" pitchFamily="34" charset="-128"/>
              </a:rPr>
              <a:t>行銷資料庫設計</a:t>
            </a:r>
            <a:endParaRPr kumimoji="1" lang="zh-TW" altLang="en-US" sz="1400" b="1" dirty="0">
              <a:latin typeface="Hiragino Sans GB W6" panose="020B0300000000000000" pitchFamily="34" charset="-128"/>
              <a:ea typeface="Hiragino Sans GB W6" panose="020B0300000000000000" pitchFamily="34" charset="-128"/>
            </a:endParaRPr>
          </a:p>
        </p:txBody>
      </p:sp>
      <p:sp>
        <p:nvSpPr>
          <p:cNvPr id="5" name="文字方塊 4">
            <a:extLst>
              <a:ext uri="{FF2B5EF4-FFF2-40B4-BE49-F238E27FC236}">
                <a16:creationId xmlns:a16="http://schemas.microsoft.com/office/drawing/2014/main" id="{399DEF50-3145-6544-99E0-6EEBB605FD2D}"/>
              </a:ext>
            </a:extLst>
          </p:cNvPr>
          <p:cNvSpPr txBox="1"/>
          <p:nvPr/>
        </p:nvSpPr>
        <p:spPr>
          <a:xfrm>
            <a:off x="671555" y="3089601"/>
            <a:ext cx="6216563" cy="1843262"/>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在建立</a:t>
            </a:r>
            <a:r>
              <a:rPr kumimoji="1" lang="en-US" altLang="zh-CN" sz="1200" dirty="0">
                <a:latin typeface="Hiragino Sans GB W3" panose="020B0300000000000000" pitchFamily="34" charset="-128"/>
                <a:ea typeface="Hiragino Sans GB W3" panose="020B0300000000000000" pitchFamily="34" charset="-128"/>
              </a:rPr>
              <a:t>3C</a:t>
            </a:r>
            <a:r>
              <a:rPr kumimoji="1" lang="zh-CN" altLang="en-US" sz="1200" dirty="0">
                <a:latin typeface="Hiragino Sans GB W3" panose="020B0300000000000000" pitchFamily="34" charset="-128"/>
                <a:ea typeface="Hiragino Sans GB W3" panose="020B0300000000000000" pitchFamily="34" charset="-128"/>
              </a:rPr>
              <a:t>賣場</a:t>
            </a:r>
            <a:r>
              <a:rPr kumimoji="1" lang="zh-TW" altLang="en-US" sz="1200" dirty="0">
                <a:latin typeface="Hiragino Sans GB W3" panose="020B0300000000000000" pitchFamily="34" charset="-128"/>
                <a:ea typeface="Hiragino Sans GB W3" panose="020B0300000000000000" pitchFamily="34" charset="-128"/>
              </a:rPr>
              <a:t>行銷資料庫，可以建立三大主要資料庫。一是客戶基本資料檔，記載每一個客戶的基本資料，如生日、居住地區、工作等，可於建立會員系統的當下紀錄；二是客戶交易明細檔，於客戶每次消費時建立一筆獨特的交易編號，並記載客戶消費的每一個品項；三是建立產品特性編碼檔，除了將每一個產品編碼外，針對每一項產品的客觀屬性加以編碼，以利推論每一位消費者的偏好結構，作為新產品推薦系統的決策依據。惟報告在客戶基本資料檔部分提供之資料僅有年齡、居住地區，提供之變數梢少，因此無法進行更多深入的分析，因此以下列示較完整的資料庫應包含的各項資料結構，以作為客戶基本資料的較佳範例。</a:t>
            </a:r>
          </a:p>
        </p:txBody>
      </p:sp>
      <p:pic>
        <p:nvPicPr>
          <p:cNvPr id="16" name="圖片 15">
            <a:extLst>
              <a:ext uri="{FF2B5EF4-FFF2-40B4-BE49-F238E27FC236}">
                <a16:creationId xmlns:a16="http://schemas.microsoft.com/office/drawing/2014/main" id="{DFE0B2A5-DFEE-424E-83A9-8BF46D025A21}"/>
              </a:ext>
            </a:extLst>
          </p:cNvPr>
          <p:cNvPicPr>
            <a:picLocks noChangeAspect="1"/>
          </p:cNvPicPr>
          <p:nvPr/>
        </p:nvPicPr>
        <p:blipFill>
          <a:blip r:embed="rId2"/>
          <a:stretch>
            <a:fillRect/>
          </a:stretch>
        </p:blipFill>
        <p:spPr>
          <a:xfrm>
            <a:off x="671555" y="4938667"/>
            <a:ext cx="6216563" cy="3475010"/>
          </a:xfrm>
          <a:prstGeom prst="rect">
            <a:avLst/>
          </a:prstGeom>
        </p:spPr>
      </p:pic>
      <p:sp>
        <p:nvSpPr>
          <p:cNvPr id="17" name="文字方塊 16">
            <a:extLst>
              <a:ext uri="{FF2B5EF4-FFF2-40B4-BE49-F238E27FC236}">
                <a16:creationId xmlns:a16="http://schemas.microsoft.com/office/drawing/2014/main" id="{960C7F96-A14B-2D49-BC33-BCA66643B795}"/>
              </a:ext>
            </a:extLst>
          </p:cNvPr>
          <p:cNvSpPr txBox="1"/>
          <p:nvPr/>
        </p:nvSpPr>
        <p:spPr>
          <a:xfrm>
            <a:off x="671555" y="8413677"/>
            <a:ext cx="6216563" cy="258789"/>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圖</a:t>
            </a:r>
            <a:r>
              <a:rPr kumimoji="1" lang="en-US" altLang="zh-TW" sz="1000" dirty="0">
                <a:latin typeface="Hiragino Sans GB W3" panose="020B0300000000000000" pitchFamily="34" charset="-128"/>
                <a:ea typeface="Hiragino Sans GB W3" panose="020B0300000000000000" pitchFamily="34" charset="-128"/>
              </a:rPr>
              <a:t>1.1</a:t>
            </a:r>
            <a:r>
              <a:rPr kumimoji="1" lang="zh-TW" altLang="en-US" sz="1000" dirty="0">
                <a:latin typeface="Hiragino Sans GB W3" panose="020B0300000000000000" pitchFamily="34" charset="-128"/>
                <a:ea typeface="Hiragino Sans GB W3" panose="020B0300000000000000" pitchFamily="34" charset="-128"/>
              </a:rPr>
              <a:t>：客戶基本資料示例</a:t>
            </a:r>
            <a:r>
              <a:rPr kumimoji="1" lang="en-US" altLang="zh-TW" sz="1000" dirty="0">
                <a:latin typeface="Hiragino Sans GB W3" panose="020B0300000000000000" pitchFamily="34" charset="-128"/>
                <a:ea typeface="Hiragino Sans GB W3" panose="020B0300000000000000" pitchFamily="34" charset="-128"/>
              </a:rPr>
              <a:t>——</a:t>
            </a:r>
            <a:r>
              <a:rPr kumimoji="1" lang="zh-TW" altLang="en-US" sz="1000" dirty="0">
                <a:latin typeface="Hiragino Sans GB W3" panose="020B0300000000000000" pitchFamily="34" charset="-128"/>
                <a:ea typeface="Hiragino Sans GB W3" panose="020B0300000000000000" pitchFamily="34" charset="-128"/>
              </a:rPr>
              <a:t>會員資料卡</a:t>
            </a:r>
          </a:p>
        </p:txBody>
      </p:sp>
      <p:sp>
        <p:nvSpPr>
          <p:cNvPr id="18" name="文字方塊 17">
            <a:extLst>
              <a:ext uri="{FF2B5EF4-FFF2-40B4-BE49-F238E27FC236}">
                <a16:creationId xmlns:a16="http://schemas.microsoft.com/office/drawing/2014/main" id="{5010EB72-E9DF-A642-886E-F1D820A5FDE7}"/>
              </a:ext>
            </a:extLst>
          </p:cNvPr>
          <p:cNvSpPr txBox="1"/>
          <p:nvPr/>
        </p:nvSpPr>
        <p:spPr>
          <a:xfrm>
            <a:off x="3637008" y="10079665"/>
            <a:ext cx="285656"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3</a:t>
            </a:r>
            <a:endParaRPr kumimoji="1" lang="zh-TW" altLang="en-US" sz="1200" dirty="0">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2361301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F6ACEA39-171B-9541-8BCC-D96840A9CAA4}"/>
              </a:ext>
            </a:extLst>
          </p:cNvPr>
          <p:cNvSpPr txBox="1"/>
          <p:nvPr/>
        </p:nvSpPr>
        <p:spPr>
          <a:xfrm>
            <a:off x="671555" y="1074944"/>
            <a:ext cx="2044149" cy="307777"/>
          </a:xfrm>
          <a:prstGeom prst="rect">
            <a:avLst/>
          </a:prstGeom>
          <a:noFill/>
        </p:spPr>
        <p:txBody>
          <a:bodyPr wrap="none" rtlCol="0">
            <a:spAutoFit/>
          </a:bodyPr>
          <a:lstStyle/>
          <a:p>
            <a:r>
              <a:rPr kumimoji="1" lang="en-US" altLang="zh-CN" sz="1400" b="1" dirty="0">
                <a:latin typeface="Hiragino Sans GB W6" panose="020B0300000000000000" pitchFamily="34" charset="-128"/>
                <a:ea typeface="Hiragino Sans GB W6" panose="020B0300000000000000" pitchFamily="34" charset="-128"/>
              </a:rPr>
              <a:t>1.2  </a:t>
            </a:r>
            <a:r>
              <a:rPr kumimoji="1" lang="zh-CN" altLang="en-US" sz="1400" b="1" dirty="0">
                <a:latin typeface="Hiragino Sans GB W6" panose="020B0300000000000000" pitchFamily="34" charset="-128"/>
                <a:ea typeface="Hiragino Sans GB W6" panose="020B0300000000000000" pitchFamily="34" charset="-128"/>
              </a:rPr>
              <a:t>抽樣資料敘述統計</a:t>
            </a:r>
            <a:endParaRPr kumimoji="1" lang="zh-TW" altLang="en-US" sz="1400" b="1" dirty="0">
              <a:latin typeface="Hiragino Sans GB W6" panose="020B0300000000000000" pitchFamily="34" charset="-128"/>
              <a:ea typeface="Hiragino Sans GB W6" panose="020B0300000000000000" pitchFamily="34" charset="-128"/>
            </a:endParaRPr>
          </a:p>
        </p:txBody>
      </p:sp>
      <p:sp>
        <p:nvSpPr>
          <p:cNvPr id="3" name="文字方塊 2">
            <a:extLst>
              <a:ext uri="{FF2B5EF4-FFF2-40B4-BE49-F238E27FC236}">
                <a16:creationId xmlns:a16="http://schemas.microsoft.com/office/drawing/2014/main" id="{9FA63635-69F8-0743-9CF2-B482A912CA64}"/>
              </a:ext>
            </a:extLst>
          </p:cNvPr>
          <p:cNvSpPr txBox="1"/>
          <p:nvPr/>
        </p:nvSpPr>
        <p:spPr>
          <a:xfrm>
            <a:off x="671555" y="1382721"/>
            <a:ext cx="6216563" cy="735266"/>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建構好三大行銷資料庫後，便可針對具有基本資料的會員進行分析，但因為會員數量眾多，對所有客戶進行分析的成本極高，因此將隨機抽出</a:t>
            </a:r>
            <a:r>
              <a:rPr kumimoji="1" lang="en-US" altLang="zh-TW" sz="1200" dirty="0">
                <a:latin typeface="Hiragino Sans GB W3" panose="020B0300000000000000" pitchFamily="34" charset="-128"/>
                <a:ea typeface="Hiragino Sans GB W3" panose="020B0300000000000000" pitchFamily="34" charset="-128"/>
              </a:rPr>
              <a:t>200</a:t>
            </a:r>
            <a:r>
              <a:rPr kumimoji="1" lang="zh-CN" altLang="en-US" sz="1200" dirty="0">
                <a:latin typeface="Hiragino Sans GB W3" panose="020B0300000000000000" pitchFamily="34" charset="-128"/>
                <a:ea typeface="Hiragino Sans GB W3" panose="020B0300000000000000" pitchFamily="34" charset="-128"/>
              </a:rPr>
              <a:t>位客戶資料進行分析</a:t>
            </a:r>
            <a:r>
              <a:rPr kumimoji="1" lang="zh-TW" altLang="en-US" sz="1200" dirty="0">
                <a:latin typeface="Hiragino Sans GB W3" panose="020B0300000000000000" pitchFamily="34" charset="-128"/>
                <a:ea typeface="Hiragino Sans GB W3" panose="020B0300000000000000" pitchFamily="34" charset="-128"/>
              </a:rPr>
              <a:t>。先將客戶依性別、居住地區、年齡進行初步統計。</a:t>
            </a:r>
          </a:p>
        </p:txBody>
      </p:sp>
      <p:grpSp>
        <p:nvGrpSpPr>
          <p:cNvPr id="41" name="群組 40">
            <a:extLst>
              <a:ext uri="{FF2B5EF4-FFF2-40B4-BE49-F238E27FC236}">
                <a16:creationId xmlns:a16="http://schemas.microsoft.com/office/drawing/2014/main" id="{F12E5F52-1B0E-A847-B101-8D6C7579E27E}"/>
              </a:ext>
            </a:extLst>
          </p:cNvPr>
          <p:cNvGrpSpPr/>
          <p:nvPr/>
        </p:nvGrpSpPr>
        <p:grpSpPr>
          <a:xfrm>
            <a:off x="671553" y="2117987"/>
            <a:ext cx="6216565" cy="2354586"/>
            <a:chOff x="671555" y="1896097"/>
            <a:chExt cx="6216565" cy="2354586"/>
          </a:xfrm>
        </p:grpSpPr>
        <p:pic>
          <p:nvPicPr>
            <p:cNvPr id="28" name="圖片 27">
              <a:extLst>
                <a:ext uri="{FF2B5EF4-FFF2-40B4-BE49-F238E27FC236}">
                  <a16:creationId xmlns:a16="http://schemas.microsoft.com/office/drawing/2014/main" id="{5C5ACE69-B08A-1847-A894-ADB344B28DDB}"/>
                </a:ext>
              </a:extLst>
            </p:cNvPr>
            <p:cNvPicPr>
              <a:picLocks/>
            </p:cNvPicPr>
            <p:nvPr/>
          </p:nvPicPr>
          <p:blipFill>
            <a:blip r:embed="rId2"/>
            <a:stretch>
              <a:fillRect/>
            </a:stretch>
          </p:blipFill>
          <p:spPr>
            <a:xfrm>
              <a:off x="4798883" y="1896097"/>
              <a:ext cx="2088000" cy="2088000"/>
            </a:xfrm>
            <a:prstGeom prst="rect">
              <a:avLst/>
            </a:prstGeom>
          </p:spPr>
        </p:pic>
        <p:pic>
          <p:nvPicPr>
            <p:cNvPr id="31" name="圖片 30">
              <a:extLst>
                <a:ext uri="{FF2B5EF4-FFF2-40B4-BE49-F238E27FC236}">
                  <a16:creationId xmlns:a16="http://schemas.microsoft.com/office/drawing/2014/main" id="{CD32CEF8-DCF6-0645-99D8-E3A611FED0FD}"/>
                </a:ext>
              </a:extLst>
            </p:cNvPr>
            <p:cNvPicPr>
              <a:picLocks/>
            </p:cNvPicPr>
            <p:nvPr/>
          </p:nvPicPr>
          <p:blipFill>
            <a:blip r:embed="rId3"/>
            <a:stretch>
              <a:fillRect/>
            </a:stretch>
          </p:blipFill>
          <p:spPr>
            <a:xfrm>
              <a:off x="2736396" y="1896097"/>
              <a:ext cx="2086884" cy="2088000"/>
            </a:xfrm>
            <a:prstGeom prst="rect">
              <a:avLst/>
            </a:prstGeom>
          </p:spPr>
        </p:pic>
        <p:pic>
          <p:nvPicPr>
            <p:cNvPr id="37" name="圖片 36">
              <a:extLst>
                <a:ext uri="{FF2B5EF4-FFF2-40B4-BE49-F238E27FC236}">
                  <a16:creationId xmlns:a16="http://schemas.microsoft.com/office/drawing/2014/main" id="{3A80AD9A-4612-EA48-96C1-65A239C0C380}"/>
                </a:ext>
              </a:extLst>
            </p:cNvPr>
            <p:cNvPicPr>
              <a:picLocks/>
            </p:cNvPicPr>
            <p:nvPr/>
          </p:nvPicPr>
          <p:blipFill>
            <a:blip r:embed="rId4"/>
            <a:stretch>
              <a:fillRect/>
            </a:stretch>
          </p:blipFill>
          <p:spPr>
            <a:xfrm>
              <a:off x="672792" y="1896097"/>
              <a:ext cx="2088000" cy="2088000"/>
            </a:xfrm>
            <a:prstGeom prst="rect">
              <a:avLst/>
            </a:prstGeom>
          </p:spPr>
        </p:pic>
        <p:sp>
          <p:nvSpPr>
            <p:cNvPr id="38" name="文字方塊 37">
              <a:extLst>
                <a:ext uri="{FF2B5EF4-FFF2-40B4-BE49-F238E27FC236}">
                  <a16:creationId xmlns:a16="http://schemas.microsoft.com/office/drawing/2014/main" id="{FFD6B6AD-F7B4-4D4B-8F76-9FA748997BBA}"/>
                </a:ext>
              </a:extLst>
            </p:cNvPr>
            <p:cNvSpPr txBox="1"/>
            <p:nvPr/>
          </p:nvSpPr>
          <p:spPr>
            <a:xfrm>
              <a:off x="671555" y="3985854"/>
              <a:ext cx="2044149" cy="258789"/>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圖</a:t>
              </a:r>
              <a:r>
                <a:rPr kumimoji="1" lang="en-US" altLang="zh-TW" sz="1000" dirty="0">
                  <a:latin typeface="Hiragino Sans GB W3" panose="020B0300000000000000" pitchFamily="34" charset="-128"/>
                  <a:ea typeface="Hiragino Sans GB W3" panose="020B0300000000000000" pitchFamily="34" charset="-128"/>
                </a:rPr>
                <a:t>1.2</a:t>
              </a:r>
              <a:r>
                <a:rPr kumimoji="1" lang="zh-TW" altLang="en-US" sz="1000" dirty="0">
                  <a:latin typeface="Hiragino Sans GB W3" panose="020B0300000000000000" pitchFamily="34" charset="-128"/>
                  <a:ea typeface="Hiragino Sans GB W3" panose="020B0300000000000000" pitchFamily="34" charset="-128"/>
                </a:rPr>
                <a:t>：</a:t>
              </a:r>
              <a:r>
                <a:rPr kumimoji="1" lang="zh-CN" altLang="en-US" sz="1000" dirty="0">
                  <a:latin typeface="Hiragino Sans GB W3" panose="020B0300000000000000" pitchFamily="34" charset="-128"/>
                  <a:ea typeface="Hiragino Sans GB W3" panose="020B0300000000000000" pitchFamily="34" charset="-128"/>
                </a:rPr>
                <a:t>抽樣資料性別比例</a:t>
              </a:r>
              <a:endParaRPr kumimoji="1" lang="zh-TW" altLang="en-US" sz="1000" dirty="0">
                <a:latin typeface="Hiragino Sans GB W3" panose="020B0300000000000000" pitchFamily="34" charset="-128"/>
                <a:ea typeface="Hiragino Sans GB W3" panose="020B0300000000000000" pitchFamily="34" charset="-128"/>
              </a:endParaRPr>
            </a:p>
          </p:txBody>
        </p:sp>
        <p:sp>
          <p:nvSpPr>
            <p:cNvPr id="39" name="文字方塊 38">
              <a:extLst>
                <a:ext uri="{FF2B5EF4-FFF2-40B4-BE49-F238E27FC236}">
                  <a16:creationId xmlns:a16="http://schemas.microsoft.com/office/drawing/2014/main" id="{4950E06F-F256-3640-AF41-DB8417AFCCFD}"/>
                </a:ext>
              </a:extLst>
            </p:cNvPr>
            <p:cNvSpPr txBox="1"/>
            <p:nvPr/>
          </p:nvSpPr>
          <p:spPr>
            <a:xfrm>
              <a:off x="2757763" y="3984097"/>
              <a:ext cx="2044149" cy="258789"/>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圖</a:t>
              </a:r>
              <a:r>
                <a:rPr kumimoji="1" lang="en-US" altLang="zh-TW" sz="1000" dirty="0">
                  <a:latin typeface="Hiragino Sans GB W3" panose="020B0300000000000000" pitchFamily="34" charset="-128"/>
                  <a:ea typeface="Hiragino Sans GB W3" panose="020B0300000000000000" pitchFamily="34" charset="-128"/>
                </a:rPr>
                <a:t>1.3</a:t>
              </a:r>
              <a:r>
                <a:rPr kumimoji="1" lang="zh-TW" altLang="en-US" sz="1000" dirty="0">
                  <a:latin typeface="Hiragino Sans GB W3" panose="020B0300000000000000" pitchFamily="34" charset="-128"/>
                  <a:ea typeface="Hiragino Sans GB W3" panose="020B0300000000000000" pitchFamily="34" charset="-128"/>
                </a:rPr>
                <a:t>：</a:t>
              </a:r>
              <a:r>
                <a:rPr kumimoji="1" lang="zh-CN" altLang="en-US" sz="1000" dirty="0">
                  <a:latin typeface="Hiragino Sans GB W3" panose="020B0300000000000000" pitchFamily="34" charset="-128"/>
                  <a:ea typeface="Hiragino Sans GB W3" panose="020B0300000000000000" pitchFamily="34" charset="-128"/>
                </a:rPr>
                <a:t>抽樣資料居住地區比例</a:t>
              </a:r>
              <a:endParaRPr kumimoji="1" lang="zh-TW" altLang="en-US" sz="1000" dirty="0">
                <a:latin typeface="Hiragino Sans GB W3" panose="020B0300000000000000" pitchFamily="34" charset="-128"/>
                <a:ea typeface="Hiragino Sans GB W3" panose="020B0300000000000000" pitchFamily="34" charset="-128"/>
              </a:endParaRPr>
            </a:p>
          </p:txBody>
        </p:sp>
        <p:sp>
          <p:nvSpPr>
            <p:cNvPr id="40" name="文字方塊 39">
              <a:extLst>
                <a:ext uri="{FF2B5EF4-FFF2-40B4-BE49-F238E27FC236}">
                  <a16:creationId xmlns:a16="http://schemas.microsoft.com/office/drawing/2014/main" id="{92E45733-87B9-DF4C-AA7E-5BBFAC237CA6}"/>
                </a:ext>
              </a:extLst>
            </p:cNvPr>
            <p:cNvSpPr txBox="1"/>
            <p:nvPr/>
          </p:nvSpPr>
          <p:spPr>
            <a:xfrm>
              <a:off x="4843971" y="3991894"/>
              <a:ext cx="2044149" cy="258789"/>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圖</a:t>
              </a:r>
              <a:r>
                <a:rPr kumimoji="1" lang="en-US" altLang="zh-TW" sz="1000" dirty="0">
                  <a:latin typeface="Hiragino Sans GB W3" panose="020B0300000000000000" pitchFamily="34" charset="-128"/>
                  <a:ea typeface="Hiragino Sans GB W3" panose="020B0300000000000000" pitchFamily="34" charset="-128"/>
                </a:rPr>
                <a:t>1.4</a:t>
              </a:r>
              <a:r>
                <a:rPr kumimoji="1" lang="zh-TW" altLang="en-US" sz="1000" dirty="0">
                  <a:latin typeface="Hiragino Sans GB W3" panose="020B0300000000000000" pitchFamily="34" charset="-128"/>
                  <a:ea typeface="Hiragino Sans GB W3" panose="020B0300000000000000" pitchFamily="34" charset="-128"/>
                </a:rPr>
                <a:t>：</a:t>
              </a:r>
              <a:r>
                <a:rPr kumimoji="1" lang="zh-CN" altLang="en-US" sz="1000" dirty="0">
                  <a:latin typeface="Hiragino Sans GB W3" panose="020B0300000000000000" pitchFamily="34" charset="-128"/>
                  <a:ea typeface="Hiragino Sans GB W3" panose="020B0300000000000000" pitchFamily="34" charset="-128"/>
                </a:rPr>
                <a:t>抽樣資料年齡區間比例</a:t>
              </a:r>
              <a:endParaRPr kumimoji="1" lang="zh-TW" altLang="en-US" sz="1000" dirty="0">
                <a:latin typeface="Hiragino Sans GB W3" panose="020B0300000000000000" pitchFamily="34" charset="-128"/>
                <a:ea typeface="Hiragino Sans GB W3" panose="020B0300000000000000" pitchFamily="34" charset="-128"/>
              </a:endParaRPr>
            </a:p>
          </p:txBody>
        </p:sp>
      </p:grpSp>
      <p:sp>
        <p:nvSpPr>
          <p:cNvPr id="43" name="文字方塊 42">
            <a:extLst>
              <a:ext uri="{FF2B5EF4-FFF2-40B4-BE49-F238E27FC236}">
                <a16:creationId xmlns:a16="http://schemas.microsoft.com/office/drawing/2014/main" id="{B582010D-39F5-5F41-933A-FA85C6BE6939}"/>
              </a:ext>
            </a:extLst>
          </p:cNvPr>
          <p:cNvSpPr txBox="1"/>
          <p:nvPr/>
        </p:nvSpPr>
        <p:spPr>
          <a:xfrm>
            <a:off x="670318" y="4615397"/>
            <a:ext cx="6216563" cy="1400063"/>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如上圖，可以大約推估全部客戶的男女</a:t>
            </a:r>
            <a:r>
              <a:rPr kumimoji="1" lang="zh-CN" altLang="en-US" sz="1200" dirty="0">
                <a:latin typeface="Hiragino Sans GB W3" panose="020B0300000000000000" pitchFamily="34" charset="-128"/>
                <a:ea typeface="Hiragino Sans GB W3" panose="020B0300000000000000" pitchFamily="34" charset="-128"/>
              </a:rPr>
              <a:t>比例大約為</a:t>
            </a:r>
            <a:r>
              <a:rPr kumimoji="1" lang="en-US" altLang="zh-CN" sz="1200" dirty="0">
                <a:latin typeface="Hiragino Sans GB W3" panose="020B0300000000000000" pitchFamily="34" charset="-128"/>
                <a:ea typeface="Hiragino Sans GB W3" panose="020B0300000000000000" pitchFamily="34" charset="-128"/>
              </a:rPr>
              <a:t>6:4</a:t>
            </a:r>
            <a:r>
              <a:rPr kumimoji="1" lang="zh-CN" altLang="en-US" sz="1200" dirty="0">
                <a:latin typeface="Hiragino Sans GB W3" panose="020B0300000000000000" pitchFamily="34" charset="-128"/>
                <a:ea typeface="Hiragino Sans GB W3" panose="020B0300000000000000" pitchFamily="34" charset="-128"/>
              </a:rPr>
              <a:t>，而大約有二分之一的顧客居住於北部，中部及南部大約各占四分之一</a:t>
            </a:r>
            <a:r>
              <a:rPr kumimoji="1" lang="zh-TW" altLang="en-US" sz="1200" dirty="0">
                <a:latin typeface="Hiragino Sans GB W3" panose="020B0300000000000000" pitchFamily="34" charset="-128"/>
                <a:ea typeface="Hiragino Sans GB W3" panose="020B0300000000000000" pitchFamily="34" charset="-128"/>
              </a:rPr>
              <a:t>。而年齡以</a:t>
            </a:r>
            <a:r>
              <a:rPr kumimoji="1" lang="en-US" altLang="zh-TW" sz="1200" dirty="0">
                <a:latin typeface="Hiragino Sans GB W3" panose="020B0300000000000000" pitchFamily="34" charset="-128"/>
                <a:ea typeface="Hiragino Sans GB W3" panose="020B0300000000000000" pitchFamily="34" charset="-128"/>
              </a:rPr>
              <a:t>31~50</a:t>
            </a:r>
            <a:r>
              <a:rPr kumimoji="1" lang="zh-CN" altLang="en-US" sz="1200" dirty="0">
                <a:latin typeface="Hiragino Sans GB W3" panose="020B0300000000000000" pitchFamily="34" charset="-128"/>
                <a:ea typeface="Hiragino Sans GB W3" panose="020B0300000000000000" pitchFamily="34" charset="-128"/>
              </a:rPr>
              <a:t>歲為主，約占全部的</a:t>
            </a:r>
            <a:r>
              <a:rPr kumimoji="1" lang="en-US" altLang="zh-CN" sz="1200" dirty="0">
                <a:latin typeface="Hiragino Sans GB W3" panose="020B0300000000000000" pitchFamily="34" charset="-128"/>
                <a:ea typeface="Hiragino Sans GB W3" panose="020B0300000000000000" pitchFamily="34" charset="-128"/>
              </a:rPr>
              <a:t>60~70%</a:t>
            </a:r>
            <a:r>
              <a:rPr kumimoji="1" lang="zh-CN" altLang="en-US" sz="1200" dirty="0">
                <a:latin typeface="Hiragino Sans GB W3" panose="020B0300000000000000" pitchFamily="34" charset="-128"/>
                <a:ea typeface="Hiragino Sans GB W3" panose="020B0300000000000000" pitchFamily="34" charset="-128"/>
              </a:rPr>
              <a:t>。</a:t>
            </a:r>
            <a:endParaRPr kumimoji="1" lang="en-US" altLang="zh-CN" sz="1200" dirty="0">
              <a:latin typeface="Hiragino Sans GB W3" panose="020B0300000000000000" pitchFamily="34" charset="-128"/>
              <a:ea typeface="Hiragino Sans GB W3" panose="020B0300000000000000" pitchFamily="34" charset="-128"/>
            </a:endParaRPr>
          </a:p>
          <a:p>
            <a:pPr algn="just">
              <a:lnSpc>
                <a:spcPct val="120000"/>
              </a:lnSpc>
            </a:pPr>
            <a:endParaRPr kumimoji="1" lang="en-US" altLang="zh-TW" sz="1200" dirty="0">
              <a:latin typeface="Hiragino Sans GB W3" panose="020B0300000000000000" pitchFamily="34" charset="-128"/>
              <a:ea typeface="Hiragino Sans GB W3" panose="020B0300000000000000" pitchFamily="34" charset="-128"/>
            </a:endParaRPr>
          </a:p>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除統計客戶的基本資料外，亦可對顧客消費次數進行初步統計，其中約有</a:t>
            </a:r>
            <a:r>
              <a:rPr kumimoji="1" lang="en-US" altLang="zh-CN" sz="1200" dirty="0">
                <a:latin typeface="Hiragino Sans GB W3" panose="020B0300000000000000" pitchFamily="34" charset="-128"/>
                <a:ea typeface="Hiragino Sans GB W3" panose="020B0300000000000000" pitchFamily="34" charset="-128"/>
              </a:rPr>
              <a:t>43%</a:t>
            </a:r>
            <a:r>
              <a:rPr kumimoji="1" lang="zh-CN" altLang="en-US" sz="1200" dirty="0">
                <a:latin typeface="Hiragino Sans GB W3" panose="020B0300000000000000" pitchFamily="34" charset="-128"/>
                <a:ea typeface="Hiragino Sans GB W3" panose="020B0300000000000000" pitchFamily="34" charset="-128"/>
              </a:rPr>
              <a:t>的顧客在兩年內消費的次數在</a:t>
            </a:r>
            <a:r>
              <a:rPr kumimoji="1" lang="en-US" altLang="zh-CN" sz="1200" dirty="0">
                <a:latin typeface="Hiragino Sans GB W3" panose="020B0300000000000000" pitchFamily="34" charset="-128"/>
                <a:ea typeface="Hiragino Sans GB W3" panose="020B0300000000000000" pitchFamily="34" charset="-128"/>
              </a:rPr>
              <a:t>5</a:t>
            </a:r>
            <a:r>
              <a:rPr kumimoji="1" lang="zh-CN" altLang="en-US" sz="1200" dirty="0">
                <a:latin typeface="Hiragino Sans GB W3" panose="020B0300000000000000" pitchFamily="34" charset="-128"/>
                <a:ea typeface="Hiragino Sans GB W3" panose="020B0300000000000000" pitchFamily="34" charset="-128"/>
              </a:rPr>
              <a:t>次以下，消費頻率較低；而約有</a:t>
            </a:r>
            <a:r>
              <a:rPr kumimoji="1" lang="en-US" altLang="zh-CN" sz="1200" dirty="0">
                <a:latin typeface="Hiragino Sans GB W3" panose="020B0300000000000000" pitchFamily="34" charset="-128"/>
                <a:ea typeface="Hiragino Sans GB W3" panose="020B0300000000000000" pitchFamily="34" charset="-128"/>
              </a:rPr>
              <a:t>25%</a:t>
            </a:r>
            <a:r>
              <a:rPr kumimoji="1" lang="zh-CN" altLang="en-US" sz="1200" dirty="0">
                <a:latin typeface="Hiragino Sans GB W3" panose="020B0300000000000000" pitchFamily="34" charset="-128"/>
                <a:ea typeface="Hiragino Sans GB W3" panose="020B0300000000000000" pitchFamily="34" charset="-128"/>
              </a:rPr>
              <a:t>的客戶消費次數在</a:t>
            </a:r>
            <a:r>
              <a:rPr kumimoji="1" lang="en-US" altLang="zh-CN" sz="1200" dirty="0">
                <a:latin typeface="Hiragino Sans GB W3" panose="020B0300000000000000" pitchFamily="34" charset="-128"/>
                <a:ea typeface="Hiragino Sans GB W3" panose="020B0300000000000000" pitchFamily="34" charset="-128"/>
              </a:rPr>
              <a:t>15</a:t>
            </a:r>
            <a:r>
              <a:rPr kumimoji="1" lang="zh-CN" altLang="en-US" sz="1200" dirty="0">
                <a:latin typeface="Hiragino Sans GB W3" panose="020B0300000000000000" pitchFamily="34" charset="-128"/>
                <a:ea typeface="Hiragino Sans GB W3" panose="020B0300000000000000" pitchFamily="34" charset="-128"/>
              </a:rPr>
              <a:t>次以上，屬於消費平率較低的客戶，如下圖所示。</a:t>
            </a:r>
            <a:endParaRPr kumimoji="1" lang="zh-TW" altLang="en-US" sz="1200" dirty="0">
              <a:latin typeface="Hiragino Sans GB W3" panose="020B0300000000000000" pitchFamily="34" charset="-128"/>
              <a:ea typeface="Hiragino Sans GB W3" panose="020B0300000000000000" pitchFamily="34" charset="-128"/>
            </a:endParaRPr>
          </a:p>
        </p:txBody>
      </p:sp>
      <p:sp>
        <p:nvSpPr>
          <p:cNvPr id="44" name="文字方塊 43">
            <a:extLst>
              <a:ext uri="{FF2B5EF4-FFF2-40B4-BE49-F238E27FC236}">
                <a16:creationId xmlns:a16="http://schemas.microsoft.com/office/drawing/2014/main" id="{A32F763D-DD8F-E943-8212-EADC7C8BD455}"/>
              </a:ext>
            </a:extLst>
          </p:cNvPr>
          <p:cNvSpPr txBox="1"/>
          <p:nvPr/>
        </p:nvSpPr>
        <p:spPr>
          <a:xfrm>
            <a:off x="670318" y="9358080"/>
            <a:ext cx="6216563" cy="258789"/>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圖</a:t>
            </a:r>
            <a:r>
              <a:rPr kumimoji="1" lang="en-US" altLang="zh-TW" sz="1000" dirty="0">
                <a:latin typeface="Hiragino Sans GB W3" panose="020B0300000000000000" pitchFamily="34" charset="-128"/>
                <a:ea typeface="Hiragino Sans GB W3" panose="020B0300000000000000" pitchFamily="34" charset="-128"/>
              </a:rPr>
              <a:t>1.5</a:t>
            </a:r>
            <a:r>
              <a:rPr kumimoji="1" lang="zh-TW" altLang="en-US" sz="1000" dirty="0">
                <a:latin typeface="Hiragino Sans GB W3" panose="020B0300000000000000" pitchFamily="34" charset="-128"/>
                <a:ea typeface="Hiragino Sans GB W3" panose="020B0300000000000000" pitchFamily="34" charset="-128"/>
              </a:rPr>
              <a:t>：</a:t>
            </a:r>
            <a:r>
              <a:rPr kumimoji="1" lang="zh-CN" altLang="en-US" sz="1000" dirty="0">
                <a:latin typeface="Hiragino Sans GB W3" panose="020B0300000000000000" pitchFamily="34" charset="-128"/>
                <a:ea typeface="Hiragino Sans GB W3" panose="020B0300000000000000" pitchFamily="34" charset="-128"/>
              </a:rPr>
              <a:t>抽樣資料顧客近兩年消費次數統計</a:t>
            </a:r>
            <a:endParaRPr kumimoji="1" lang="zh-TW" altLang="en-US" sz="1000" dirty="0">
              <a:latin typeface="Hiragino Sans GB W3" panose="020B0300000000000000" pitchFamily="34" charset="-128"/>
              <a:ea typeface="Hiragino Sans GB W3" panose="020B0300000000000000" pitchFamily="34" charset="-128"/>
            </a:endParaRPr>
          </a:p>
        </p:txBody>
      </p:sp>
      <p:sp>
        <p:nvSpPr>
          <p:cNvPr id="46" name="文字方塊 45">
            <a:extLst>
              <a:ext uri="{FF2B5EF4-FFF2-40B4-BE49-F238E27FC236}">
                <a16:creationId xmlns:a16="http://schemas.microsoft.com/office/drawing/2014/main" id="{093B0F59-7AA9-834D-B92B-6DD4EBC54BB9}"/>
              </a:ext>
            </a:extLst>
          </p:cNvPr>
          <p:cNvSpPr txBox="1"/>
          <p:nvPr/>
        </p:nvSpPr>
        <p:spPr>
          <a:xfrm>
            <a:off x="3637008" y="10079665"/>
            <a:ext cx="285656"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4</a:t>
            </a:r>
            <a:endParaRPr kumimoji="1" lang="zh-TW" altLang="en-US" sz="1200" dirty="0">
              <a:latin typeface="Hiragino Sans GB W3" panose="020B0300000000000000" pitchFamily="34" charset="-128"/>
              <a:ea typeface="Hiragino Sans GB W3" panose="020B0300000000000000" pitchFamily="34" charset="-128"/>
            </a:endParaRPr>
          </a:p>
        </p:txBody>
      </p:sp>
      <p:pic>
        <p:nvPicPr>
          <p:cNvPr id="4" name="圖片 3">
            <a:extLst>
              <a:ext uri="{FF2B5EF4-FFF2-40B4-BE49-F238E27FC236}">
                <a16:creationId xmlns:a16="http://schemas.microsoft.com/office/drawing/2014/main" id="{360E7EC8-8FC6-EF4D-B88C-18FDDE8D5DEB}"/>
              </a:ext>
            </a:extLst>
          </p:cNvPr>
          <p:cNvPicPr>
            <a:picLocks noChangeAspect="1"/>
          </p:cNvPicPr>
          <p:nvPr/>
        </p:nvPicPr>
        <p:blipFill>
          <a:blip r:embed="rId5"/>
          <a:stretch>
            <a:fillRect/>
          </a:stretch>
        </p:blipFill>
        <p:spPr>
          <a:xfrm>
            <a:off x="1413890" y="6177230"/>
            <a:ext cx="4731893" cy="3275926"/>
          </a:xfrm>
          <a:prstGeom prst="rect">
            <a:avLst/>
          </a:prstGeom>
        </p:spPr>
      </p:pic>
    </p:spTree>
    <p:extLst>
      <p:ext uri="{BB962C8B-B14F-4D97-AF65-F5344CB8AC3E}">
        <p14:creationId xmlns:p14="http://schemas.microsoft.com/office/powerpoint/2010/main" val="343619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6D1A9044-2908-3149-B69B-B8DE24817081}"/>
              </a:ext>
            </a:extLst>
          </p:cNvPr>
          <p:cNvSpPr txBox="1"/>
          <p:nvPr/>
        </p:nvSpPr>
        <p:spPr>
          <a:xfrm>
            <a:off x="671555" y="1081869"/>
            <a:ext cx="2109873" cy="338554"/>
          </a:xfrm>
          <a:prstGeom prst="rect">
            <a:avLst/>
          </a:prstGeom>
          <a:noFill/>
        </p:spPr>
        <p:txBody>
          <a:bodyPr wrap="none" rtlCol="0">
            <a:spAutoFit/>
          </a:bodyPr>
          <a:lstStyle/>
          <a:p>
            <a:r>
              <a:rPr kumimoji="1" lang="en-US" altLang="zh-CN" sz="1600" b="1" u="sng" dirty="0">
                <a:latin typeface="Hiragino Sans GB W6" panose="020B0300000000000000" pitchFamily="34" charset="-128"/>
                <a:ea typeface="Hiragino Sans GB W6" panose="020B0300000000000000" pitchFamily="34" charset="-128"/>
              </a:rPr>
              <a:t>2  </a:t>
            </a:r>
            <a:r>
              <a:rPr kumimoji="1" lang="zh-CN" altLang="en-US" sz="1600" b="1" u="sng" dirty="0">
                <a:latin typeface="Hiragino Sans GB W6" panose="020B0300000000000000" pitchFamily="34" charset="-128"/>
                <a:ea typeface="Hiragino Sans GB W6" panose="020B0300000000000000" pitchFamily="34" charset="-128"/>
              </a:rPr>
              <a:t>顧客靜態價值分析</a:t>
            </a:r>
            <a:endParaRPr kumimoji="1" lang="zh-TW" altLang="en-US" sz="1600" b="1" u="sng" dirty="0">
              <a:latin typeface="Hiragino Sans GB W6" panose="020B0300000000000000" pitchFamily="34" charset="-128"/>
              <a:ea typeface="Hiragino Sans GB W6" panose="020B0300000000000000" pitchFamily="34" charset="-128"/>
            </a:endParaRPr>
          </a:p>
        </p:txBody>
      </p:sp>
      <p:sp>
        <p:nvSpPr>
          <p:cNvPr id="3" name="文字方塊 2">
            <a:extLst>
              <a:ext uri="{FF2B5EF4-FFF2-40B4-BE49-F238E27FC236}">
                <a16:creationId xmlns:a16="http://schemas.microsoft.com/office/drawing/2014/main" id="{B0746D3D-6663-114C-9D62-D2812161C615}"/>
              </a:ext>
            </a:extLst>
          </p:cNvPr>
          <p:cNvSpPr txBox="1"/>
          <p:nvPr/>
        </p:nvSpPr>
        <p:spPr>
          <a:xfrm>
            <a:off x="671555" y="1622691"/>
            <a:ext cx="6216563" cy="956865"/>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將整體客戶結構進行初步統計後，接下來進一步將客戶的消費紀錄進行更深層的分析，以分析每位顧客對企業的價值，以下將以</a:t>
            </a:r>
            <a:r>
              <a:rPr kumimoji="1" lang="en-US" altLang="zh-TW" sz="1200" dirty="0">
                <a:latin typeface="Hiragino Sans GB W3" panose="020B0300000000000000" pitchFamily="34" charset="-128"/>
                <a:ea typeface="Hiragino Sans GB W3" panose="020B0300000000000000" pitchFamily="34" charset="-128"/>
              </a:rPr>
              <a:t>RFM</a:t>
            </a:r>
            <a:r>
              <a:rPr kumimoji="1" lang="zh-TW" altLang="en-US" sz="1200" dirty="0">
                <a:latin typeface="Hiragino Sans GB W3" panose="020B0300000000000000" pitchFamily="34" charset="-128"/>
                <a:ea typeface="Hiragino Sans GB W3" panose="020B0300000000000000" pitchFamily="34" charset="-128"/>
              </a:rPr>
              <a:t>等分法、</a:t>
            </a:r>
            <a:r>
              <a:rPr kumimoji="1" lang="en-US" altLang="zh-TW" sz="1200" dirty="0">
                <a:latin typeface="Hiragino Sans GB W3" panose="020B0300000000000000" pitchFamily="34" charset="-128"/>
                <a:ea typeface="Hiragino Sans GB W3" panose="020B0300000000000000" pitchFamily="34" charset="-128"/>
              </a:rPr>
              <a:t>RFM</a:t>
            </a:r>
            <a:r>
              <a:rPr kumimoji="1" lang="zh-CN" altLang="en-US" sz="1200" dirty="0">
                <a:latin typeface="Hiragino Sans GB W3" panose="020B0300000000000000" pitchFamily="34" charset="-128"/>
                <a:ea typeface="Hiragino Sans GB W3" panose="020B0300000000000000" pitchFamily="34" charset="-128"/>
              </a:rPr>
              <a:t>評分來分析顧客的價值分數，再進一步</a:t>
            </a:r>
            <a:r>
              <a:rPr kumimoji="1" lang="zh-TW" altLang="en-US" sz="1200" dirty="0">
                <a:latin typeface="Hiragino Sans GB W3" panose="020B0300000000000000" pitchFamily="34" charset="-128"/>
                <a:ea typeface="Hiragino Sans GB W3" panose="020B0300000000000000" pitchFamily="34" charset="-128"/>
              </a:rPr>
              <a:t>依顧客的平均購買期間、平均消費金額進行集群分析，以分析每一份樣本資料所屬的集群。</a:t>
            </a:r>
          </a:p>
        </p:txBody>
      </p:sp>
      <p:sp>
        <p:nvSpPr>
          <p:cNvPr id="4" name="文字方塊 3">
            <a:extLst>
              <a:ext uri="{FF2B5EF4-FFF2-40B4-BE49-F238E27FC236}">
                <a16:creationId xmlns:a16="http://schemas.microsoft.com/office/drawing/2014/main" id="{3E383C68-60F1-8C48-96FB-99A4E3FF376C}"/>
              </a:ext>
            </a:extLst>
          </p:cNvPr>
          <p:cNvSpPr txBox="1"/>
          <p:nvPr/>
        </p:nvSpPr>
        <p:spPr>
          <a:xfrm>
            <a:off x="671555" y="2781824"/>
            <a:ext cx="1938351" cy="307777"/>
          </a:xfrm>
          <a:prstGeom prst="rect">
            <a:avLst/>
          </a:prstGeom>
          <a:noFill/>
        </p:spPr>
        <p:txBody>
          <a:bodyPr wrap="none" rtlCol="0">
            <a:spAutoFit/>
          </a:bodyPr>
          <a:lstStyle/>
          <a:p>
            <a:r>
              <a:rPr kumimoji="1" lang="en-US" altLang="zh-CN" sz="1400" b="1" dirty="0">
                <a:latin typeface="Hiragino Sans GB W6" panose="020B0300000000000000" pitchFamily="34" charset="-128"/>
                <a:ea typeface="Hiragino Sans GB W6" panose="020B0300000000000000" pitchFamily="34" charset="-128"/>
              </a:rPr>
              <a:t>2.1  RFM</a:t>
            </a:r>
            <a:r>
              <a:rPr kumimoji="1" lang="zh-CN" altLang="en-US" sz="1400" b="1" dirty="0">
                <a:latin typeface="Hiragino Sans GB W6" panose="020B0300000000000000" pitchFamily="34" charset="-128"/>
                <a:ea typeface="Hiragino Sans GB W6" panose="020B0300000000000000" pitchFamily="34" charset="-128"/>
              </a:rPr>
              <a:t>等分法分析</a:t>
            </a:r>
            <a:endParaRPr kumimoji="1" lang="zh-TW" altLang="en-US" sz="1400" b="1" dirty="0">
              <a:latin typeface="Hiragino Sans GB W6" panose="020B0300000000000000" pitchFamily="34" charset="-128"/>
              <a:ea typeface="Hiragino Sans GB W6" panose="020B0300000000000000" pitchFamily="34" charset="-128"/>
            </a:endParaRPr>
          </a:p>
        </p:txBody>
      </p:sp>
      <p:sp>
        <p:nvSpPr>
          <p:cNvPr id="5" name="文字方塊 4">
            <a:extLst>
              <a:ext uri="{FF2B5EF4-FFF2-40B4-BE49-F238E27FC236}">
                <a16:creationId xmlns:a16="http://schemas.microsoft.com/office/drawing/2014/main" id="{6CDB396B-151F-454A-B680-E6339CB4A040}"/>
              </a:ext>
            </a:extLst>
          </p:cNvPr>
          <p:cNvSpPr txBox="1"/>
          <p:nvPr/>
        </p:nvSpPr>
        <p:spPr>
          <a:xfrm>
            <a:off x="671555" y="3089601"/>
            <a:ext cx="6216563" cy="956865"/>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分析顧客靜態價值的方式有許多種，而等分法則是其中一種基本的分群方式，</a:t>
            </a:r>
            <a:r>
              <a:rPr kumimoji="1" lang="zh-TW" altLang="en-US" sz="1200" dirty="0">
                <a:latin typeface="Hiragino Sans GB W3" panose="020B0300000000000000" pitchFamily="34" charset="-128"/>
                <a:ea typeface="Hiragino Sans GB W3" panose="020B0300000000000000" pitchFamily="34" charset="-128"/>
              </a:rPr>
              <a:t>將客戶依</a:t>
            </a:r>
            <a:r>
              <a:rPr kumimoji="1" lang="zh-CN" altLang="en-US" sz="1200" dirty="0">
                <a:latin typeface="Hiragino Sans GB W3" panose="020B0300000000000000" pitchFamily="34" charset="-128"/>
                <a:ea typeface="Hiragino Sans GB W3" panose="020B0300000000000000" pitchFamily="34" charset="-128"/>
              </a:rPr>
              <a:t>交易的三大指標：距離上次購買日期</a:t>
            </a:r>
            <a:r>
              <a:rPr kumimoji="1" lang="en-US" altLang="zh-CN" sz="1200" dirty="0">
                <a:latin typeface="Hiragino Sans GB W3" panose="020B0300000000000000" pitchFamily="34" charset="-128"/>
                <a:ea typeface="Hiragino Sans GB W3" panose="020B0300000000000000" pitchFamily="34" charset="-128"/>
              </a:rPr>
              <a:t>(Recency, R)</a:t>
            </a:r>
            <a:r>
              <a:rPr kumimoji="1" lang="zh-CN" altLang="en-US" sz="1200" dirty="0">
                <a:latin typeface="Hiragino Sans GB W3" panose="020B0300000000000000" pitchFamily="34" charset="-128"/>
                <a:ea typeface="Hiragino Sans GB W3" panose="020B0300000000000000" pitchFamily="34" charset="-128"/>
              </a:rPr>
              <a:t>、購買頻率</a:t>
            </a:r>
            <a:r>
              <a:rPr kumimoji="1" lang="en-US" altLang="zh-CN" sz="1200" dirty="0">
                <a:latin typeface="Hiragino Sans GB W3" panose="020B0300000000000000" pitchFamily="34" charset="-128"/>
                <a:ea typeface="Hiragino Sans GB W3" panose="020B0300000000000000" pitchFamily="34" charset="-128"/>
              </a:rPr>
              <a:t>(Frequency, F)</a:t>
            </a:r>
            <a:r>
              <a:rPr kumimoji="1" lang="zh-CN" altLang="en-US" sz="1200" dirty="0">
                <a:latin typeface="Hiragino Sans GB W3" panose="020B0300000000000000" pitchFamily="34" charset="-128"/>
                <a:ea typeface="Hiragino Sans GB W3" panose="020B0300000000000000" pitchFamily="34" charset="-128"/>
              </a:rPr>
              <a:t>、平均購買金額</a:t>
            </a:r>
            <a:r>
              <a:rPr kumimoji="1" lang="en-US" altLang="zh-CN" sz="1200" dirty="0">
                <a:latin typeface="Hiragino Sans GB W3" panose="020B0300000000000000" pitchFamily="34" charset="-128"/>
                <a:ea typeface="Hiragino Sans GB W3" panose="020B0300000000000000" pitchFamily="34" charset="-128"/>
              </a:rPr>
              <a:t>(Monetary Value, M)</a:t>
            </a:r>
            <a:r>
              <a:rPr kumimoji="1" lang="zh-CN" altLang="en-US" sz="1200" dirty="0">
                <a:latin typeface="Hiragino Sans GB W3" panose="020B0300000000000000" pitchFamily="34" charset="-128"/>
                <a:ea typeface="Hiragino Sans GB W3" panose="020B0300000000000000" pitchFamily="34" charset="-128"/>
              </a:rPr>
              <a:t>基於</a:t>
            </a:r>
            <a:r>
              <a:rPr kumimoji="1" lang="en-US" altLang="zh-CN" sz="1200" dirty="0">
                <a:latin typeface="Hiragino Sans GB W3" panose="020B0300000000000000" pitchFamily="34" charset="-128"/>
                <a:ea typeface="Hiragino Sans GB W3" panose="020B0300000000000000" pitchFamily="34" charset="-128"/>
              </a:rPr>
              <a:t>80/20</a:t>
            </a:r>
            <a:r>
              <a:rPr kumimoji="1" lang="zh-CN" altLang="en-US" sz="1200" dirty="0">
                <a:latin typeface="Hiragino Sans GB W3" panose="020B0300000000000000" pitchFamily="34" charset="-128"/>
                <a:ea typeface="Hiragino Sans GB W3" panose="020B0300000000000000" pitchFamily="34" charset="-128"/>
              </a:rPr>
              <a:t>法則，將顧客大致</a:t>
            </a:r>
            <a:r>
              <a:rPr kumimoji="1" lang="zh-TW" altLang="en-US" sz="1200" dirty="0">
                <a:latin typeface="Hiragino Sans GB W3" panose="020B0300000000000000" pitchFamily="34" charset="-128"/>
                <a:ea typeface="Hiragino Sans GB W3" panose="020B0300000000000000" pitchFamily="34" charset="-128"/>
              </a:rPr>
              <a:t>依前</a:t>
            </a:r>
            <a:r>
              <a:rPr kumimoji="1" lang="en-US" altLang="zh-TW" sz="1200" dirty="0">
                <a:latin typeface="Hiragino Sans GB W3" panose="020B0300000000000000" pitchFamily="34" charset="-128"/>
                <a:ea typeface="Hiragino Sans GB W3" panose="020B0300000000000000" pitchFamily="34" charset="-128"/>
              </a:rPr>
              <a:t>20%</a:t>
            </a:r>
            <a:r>
              <a:rPr kumimoji="1" lang="zh-TW" altLang="en-US" sz="1200" dirty="0">
                <a:latin typeface="Hiragino Sans GB W3" panose="020B0300000000000000" pitchFamily="34" charset="-128"/>
                <a:ea typeface="Hiragino Sans GB W3" panose="020B0300000000000000" pitchFamily="34" charset="-128"/>
              </a:rPr>
              <a:t>、中間</a:t>
            </a:r>
            <a:r>
              <a:rPr kumimoji="1" lang="en-US" altLang="zh-TW" sz="1200" dirty="0">
                <a:latin typeface="Hiragino Sans GB W3" panose="020B0300000000000000" pitchFamily="34" charset="-128"/>
                <a:ea typeface="Hiragino Sans GB W3" panose="020B0300000000000000" pitchFamily="34" charset="-128"/>
              </a:rPr>
              <a:t>60%</a:t>
            </a:r>
            <a:r>
              <a:rPr kumimoji="1" lang="zh-TW" altLang="en-US" sz="1200" dirty="0">
                <a:latin typeface="Hiragino Sans GB W3" panose="020B0300000000000000" pitchFamily="34" charset="-128"/>
                <a:ea typeface="Hiragino Sans GB W3" panose="020B0300000000000000" pitchFamily="34" charset="-128"/>
              </a:rPr>
              <a:t>、末</a:t>
            </a:r>
            <a:r>
              <a:rPr kumimoji="1" lang="en-US" altLang="zh-TW" sz="1200" dirty="0">
                <a:latin typeface="Hiragino Sans GB W3" panose="020B0300000000000000" pitchFamily="34" charset="-128"/>
                <a:ea typeface="Hiragino Sans GB W3" panose="020B0300000000000000" pitchFamily="34" charset="-128"/>
              </a:rPr>
              <a:t>20%</a:t>
            </a:r>
            <a:r>
              <a:rPr kumimoji="1" lang="zh-CN" altLang="en-US" sz="1200" dirty="0">
                <a:latin typeface="Hiragino Sans GB W3" panose="020B0300000000000000" pitchFamily="34" charset="-128"/>
                <a:ea typeface="Hiragino Sans GB W3" panose="020B0300000000000000" pitchFamily="34" charset="-128"/>
              </a:rPr>
              <a:t>的比例分成三群，分析每一群的人數的分佈，並大致比較各群的差異</a:t>
            </a:r>
            <a:endParaRPr kumimoji="1" lang="zh-TW" altLang="en-US" sz="1200" dirty="0">
              <a:latin typeface="Hiragino Sans GB W3" panose="020B0300000000000000" pitchFamily="34" charset="-128"/>
              <a:ea typeface="Hiragino Sans GB W3" panose="020B0300000000000000" pitchFamily="34" charset="-128"/>
            </a:endParaRPr>
          </a:p>
        </p:txBody>
      </p:sp>
      <p:sp>
        <p:nvSpPr>
          <p:cNvPr id="14" name="文字方塊 13">
            <a:extLst>
              <a:ext uri="{FF2B5EF4-FFF2-40B4-BE49-F238E27FC236}">
                <a16:creationId xmlns:a16="http://schemas.microsoft.com/office/drawing/2014/main" id="{F5754447-7B35-7348-8174-F3B96075ED56}"/>
              </a:ext>
            </a:extLst>
          </p:cNvPr>
          <p:cNvSpPr txBox="1"/>
          <p:nvPr/>
        </p:nvSpPr>
        <p:spPr>
          <a:xfrm>
            <a:off x="671555" y="5250787"/>
            <a:ext cx="6216563" cy="513667"/>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接下來</a:t>
            </a:r>
            <a:r>
              <a:rPr kumimoji="1" lang="zh-TW" altLang="en-US" sz="1200" dirty="0">
                <a:latin typeface="Hiragino Sans GB W3" panose="020B0300000000000000" pitchFamily="34" charset="-128"/>
                <a:ea typeface="Hiragino Sans GB W3" panose="020B0300000000000000" pitchFamily="34" charset="-128"/>
              </a:rPr>
              <a:t>依每位顧客</a:t>
            </a:r>
            <a:r>
              <a:rPr kumimoji="1" lang="en-US" altLang="zh-TW" sz="1200" dirty="0">
                <a:latin typeface="Hiragino Sans GB W3" panose="020B0300000000000000" pitchFamily="34" charset="-128"/>
                <a:ea typeface="Hiragino Sans GB W3" panose="020B0300000000000000" pitchFamily="34" charset="-128"/>
              </a:rPr>
              <a:t>RFM</a:t>
            </a:r>
            <a:r>
              <a:rPr kumimoji="1" lang="zh-CN" altLang="en-US" sz="1200" dirty="0">
                <a:latin typeface="Hiragino Sans GB W3" panose="020B0300000000000000" pitchFamily="34" charset="-128"/>
                <a:ea typeface="Hiragino Sans GB W3" panose="020B0300000000000000" pitchFamily="34" charset="-128"/>
              </a:rPr>
              <a:t>值所屬的區段分成</a:t>
            </a:r>
            <a:r>
              <a:rPr kumimoji="1" lang="en-US" altLang="zh-CN" sz="1200" dirty="0">
                <a:latin typeface="Hiragino Sans GB W3" panose="020B0300000000000000" pitchFamily="34" charset="-128"/>
                <a:ea typeface="Hiragino Sans GB W3" panose="020B0300000000000000" pitchFamily="34" charset="-128"/>
              </a:rPr>
              <a:t>3×3×3</a:t>
            </a:r>
            <a:r>
              <a:rPr kumimoji="1" lang="zh-CN" altLang="en-US" sz="1200" dirty="0">
                <a:latin typeface="Hiragino Sans GB W3" panose="020B0300000000000000" pitchFamily="34" charset="-128"/>
                <a:ea typeface="Hiragino Sans GB W3" panose="020B0300000000000000" pitchFamily="34" charset="-128"/>
              </a:rPr>
              <a:t>＝</a:t>
            </a:r>
            <a:r>
              <a:rPr kumimoji="1" lang="en-US" altLang="zh-CN" sz="1200" dirty="0">
                <a:latin typeface="Hiragino Sans GB W3" panose="020B0300000000000000" pitchFamily="34" charset="-128"/>
                <a:ea typeface="Hiragino Sans GB W3" panose="020B0300000000000000" pitchFamily="34" charset="-128"/>
              </a:rPr>
              <a:t>27</a:t>
            </a:r>
            <a:r>
              <a:rPr kumimoji="1" lang="zh-CN" altLang="en-US" sz="1200" dirty="0">
                <a:latin typeface="Hiragino Sans GB W3" panose="020B0300000000000000" pitchFamily="34" charset="-128"/>
                <a:ea typeface="Hiragino Sans GB W3" panose="020B0300000000000000" pitchFamily="34" charset="-128"/>
              </a:rPr>
              <a:t>群，並比較若</a:t>
            </a:r>
            <a:r>
              <a:rPr kumimoji="1" lang="en-US" altLang="zh-CN" sz="1200" dirty="0">
                <a:latin typeface="Hiragino Sans GB W3" panose="020B0300000000000000" pitchFamily="34" charset="-128"/>
                <a:ea typeface="Hiragino Sans GB W3" panose="020B0300000000000000" pitchFamily="34" charset="-128"/>
              </a:rPr>
              <a:t>RFM</a:t>
            </a:r>
            <a:r>
              <a:rPr kumimoji="1" lang="zh-CN" altLang="en-US" sz="1200" dirty="0">
                <a:latin typeface="Hiragino Sans GB W3" panose="020B0300000000000000" pitchFamily="34" charset="-128"/>
                <a:ea typeface="Hiragino Sans GB W3" panose="020B0300000000000000" pitchFamily="34" charset="-128"/>
              </a:rPr>
              <a:t>值三者彼此無相關性的情況下，各群的預估的人數和及實際人數的比較：</a:t>
            </a:r>
            <a:endParaRPr kumimoji="1" lang="zh-TW" altLang="en-US" sz="1200" dirty="0">
              <a:latin typeface="Hiragino Sans GB W3" panose="020B0300000000000000" pitchFamily="34" charset="-128"/>
              <a:ea typeface="Hiragino Sans GB W3" panose="020B0300000000000000" pitchFamily="34" charset="-128"/>
            </a:endParaRPr>
          </a:p>
        </p:txBody>
      </p:sp>
      <p:graphicFrame>
        <p:nvGraphicFramePr>
          <p:cNvPr id="16" name="表格 15">
            <a:extLst>
              <a:ext uri="{FF2B5EF4-FFF2-40B4-BE49-F238E27FC236}">
                <a16:creationId xmlns:a16="http://schemas.microsoft.com/office/drawing/2014/main" id="{315269FD-9F68-1249-BC1B-DE49AFE1C026}"/>
              </a:ext>
            </a:extLst>
          </p:cNvPr>
          <p:cNvGraphicFramePr>
            <a:graphicFrameLocks noGrp="1"/>
          </p:cNvGraphicFramePr>
          <p:nvPr>
            <p:extLst>
              <p:ext uri="{D42A27DB-BD31-4B8C-83A1-F6EECF244321}">
                <p14:modId xmlns:p14="http://schemas.microsoft.com/office/powerpoint/2010/main" val="3578799582"/>
              </p:ext>
            </p:extLst>
          </p:nvPr>
        </p:nvGraphicFramePr>
        <p:xfrm>
          <a:off x="671555" y="4129051"/>
          <a:ext cx="6216560" cy="809625"/>
        </p:xfrm>
        <a:graphic>
          <a:graphicData uri="http://schemas.openxmlformats.org/drawingml/2006/table">
            <a:tbl>
              <a:tblPr/>
              <a:tblGrid>
                <a:gridCol w="1441292">
                  <a:extLst>
                    <a:ext uri="{9D8B030D-6E8A-4147-A177-3AD203B41FA5}">
                      <a16:colId xmlns:a16="http://schemas.microsoft.com/office/drawing/2014/main" val="3049224788"/>
                    </a:ext>
                  </a:extLst>
                </a:gridCol>
                <a:gridCol w="795878">
                  <a:extLst>
                    <a:ext uri="{9D8B030D-6E8A-4147-A177-3AD203B41FA5}">
                      <a16:colId xmlns:a16="http://schemas.microsoft.com/office/drawing/2014/main" val="669511614"/>
                    </a:ext>
                  </a:extLst>
                </a:gridCol>
                <a:gridCol w="795878">
                  <a:extLst>
                    <a:ext uri="{9D8B030D-6E8A-4147-A177-3AD203B41FA5}">
                      <a16:colId xmlns:a16="http://schemas.microsoft.com/office/drawing/2014/main" val="2765709516"/>
                    </a:ext>
                  </a:extLst>
                </a:gridCol>
                <a:gridCol w="795878">
                  <a:extLst>
                    <a:ext uri="{9D8B030D-6E8A-4147-A177-3AD203B41FA5}">
                      <a16:colId xmlns:a16="http://schemas.microsoft.com/office/drawing/2014/main" val="3430744166"/>
                    </a:ext>
                  </a:extLst>
                </a:gridCol>
                <a:gridCol w="795878">
                  <a:extLst>
                    <a:ext uri="{9D8B030D-6E8A-4147-A177-3AD203B41FA5}">
                      <a16:colId xmlns:a16="http://schemas.microsoft.com/office/drawing/2014/main" val="3750686753"/>
                    </a:ext>
                  </a:extLst>
                </a:gridCol>
                <a:gridCol w="795878">
                  <a:extLst>
                    <a:ext uri="{9D8B030D-6E8A-4147-A177-3AD203B41FA5}">
                      <a16:colId xmlns:a16="http://schemas.microsoft.com/office/drawing/2014/main" val="993546761"/>
                    </a:ext>
                  </a:extLst>
                </a:gridCol>
                <a:gridCol w="795878">
                  <a:extLst>
                    <a:ext uri="{9D8B030D-6E8A-4147-A177-3AD203B41FA5}">
                      <a16:colId xmlns:a16="http://schemas.microsoft.com/office/drawing/2014/main" val="1981331952"/>
                    </a:ext>
                  </a:extLst>
                </a:gridCol>
              </a:tblGrid>
              <a:tr h="118858">
                <a:tc rowSpan="2">
                  <a:txBody>
                    <a:bodyPr/>
                    <a:lstStyle/>
                    <a:p>
                      <a:pPr algn="ctr"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各等份人數</a:t>
                      </a:r>
                      <a:r>
                        <a:rPr lang="en-US" altLang="zh-TW"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a:t>
                      </a: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比例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Recency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zh-TW" altLang="en-US"/>
                    </a:p>
                  </a:txBody>
                  <a:tcPr/>
                </a:tc>
                <a:tc gridSpan="2">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zh-TW" altLang="en-US"/>
                    </a:p>
                  </a:txBody>
                  <a:tcPr/>
                </a:tc>
                <a:tc gridSpan="2">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Monetary 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zh-TW" altLang="en-US"/>
                    </a:p>
                  </a:txBody>
                  <a:tcPr/>
                </a:tc>
                <a:extLst>
                  <a:ext uri="{0D108BD9-81ED-4DB2-BD59-A6C34878D82A}">
                    <a16:rowId xmlns:a16="http://schemas.microsoft.com/office/drawing/2014/main" val="3528177797"/>
                  </a:ext>
                </a:extLst>
              </a:tr>
              <a:tr h="118858">
                <a:tc vMerge="1">
                  <a:txBody>
                    <a:bodyPr/>
                    <a:lstStyle/>
                    <a:p>
                      <a:pPr algn="ctr" fontAlgn="ctr"/>
                      <a:endPar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zh-CN"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人數</a:t>
                      </a:r>
                      <a:endPar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zh-CN"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比例</a:t>
                      </a:r>
                      <a:endPar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zh-CN"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人數</a:t>
                      </a:r>
                      <a:endPar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zh-CN"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比例</a:t>
                      </a:r>
                      <a:endPar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zh-CN"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人數</a:t>
                      </a:r>
                      <a:endPar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zh-CN"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比例</a:t>
                      </a:r>
                      <a:endPar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00607551"/>
                  </a:ext>
                </a:extLst>
              </a:tr>
              <a:tr h="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44</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22.0%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02921442"/>
                  </a:ext>
                </a:extLst>
              </a:tr>
              <a:tr h="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119</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59.5%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105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52.5%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120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984474932"/>
                  </a:ext>
                </a:extLst>
              </a:tr>
              <a:tr h="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25.5%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409647169"/>
                  </a:ext>
                </a:extLst>
              </a:tr>
            </a:tbl>
          </a:graphicData>
        </a:graphic>
      </p:graphicFrame>
      <p:graphicFrame>
        <p:nvGraphicFramePr>
          <p:cNvPr id="18" name="表格 17">
            <a:extLst>
              <a:ext uri="{FF2B5EF4-FFF2-40B4-BE49-F238E27FC236}">
                <a16:creationId xmlns:a16="http://schemas.microsoft.com/office/drawing/2014/main" id="{B159B9E9-F493-1C4A-95EA-E73285DCA9C8}"/>
              </a:ext>
            </a:extLst>
          </p:cNvPr>
          <p:cNvGraphicFramePr>
            <a:graphicFrameLocks noGrp="1"/>
          </p:cNvGraphicFramePr>
          <p:nvPr>
            <p:extLst>
              <p:ext uri="{D42A27DB-BD31-4B8C-83A1-F6EECF244321}">
                <p14:modId xmlns:p14="http://schemas.microsoft.com/office/powerpoint/2010/main" val="4197905690"/>
              </p:ext>
            </p:extLst>
          </p:nvPr>
        </p:nvGraphicFramePr>
        <p:xfrm>
          <a:off x="671555" y="5826211"/>
          <a:ext cx="6216564" cy="3860800"/>
        </p:xfrm>
        <a:graphic>
          <a:graphicData uri="http://schemas.openxmlformats.org/drawingml/2006/table">
            <a:tbl>
              <a:tblPr/>
              <a:tblGrid>
                <a:gridCol w="1411964">
                  <a:extLst>
                    <a:ext uri="{9D8B030D-6E8A-4147-A177-3AD203B41FA5}">
                      <a16:colId xmlns:a16="http://schemas.microsoft.com/office/drawing/2014/main" val="2071715257"/>
                    </a:ext>
                  </a:extLst>
                </a:gridCol>
                <a:gridCol w="1411964">
                  <a:extLst>
                    <a:ext uri="{9D8B030D-6E8A-4147-A177-3AD203B41FA5}">
                      <a16:colId xmlns:a16="http://schemas.microsoft.com/office/drawing/2014/main" val="1983762949"/>
                    </a:ext>
                  </a:extLst>
                </a:gridCol>
                <a:gridCol w="1411964">
                  <a:extLst>
                    <a:ext uri="{9D8B030D-6E8A-4147-A177-3AD203B41FA5}">
                      <a16:colId xmlns:a16="http://schemas.microsoft.com/office/drawing/2014/main" val="3904781022"/>
                    </a:ext>
                  </a:extLst>
                </a:gridCol>
                <a:gridCol w="990336">
                  <a:extLst>
                    <a:ext uri="{9D8B030D-6E8A-4147-A177-3AD203B41FA5}">
                      <a16:colId xmlns:a16="http://schemas.microsoft.com/office/drawing/2014/main" val="2239511296"/>
                    </a:ext>
                  </a:extLst>
                </a:gridCol>
                <a:gridCol w="990336">
                  <a:extLst>
                    <a:ext uri="{9D8B030D-6E8A-4147-A177-3AD203B41FA5}">
                      <a16:colId xmlns:a16="http://schemas.microsoft.com/office/drawing/2014/main" val="1608589211"/>
                    </a:ext>
                  </a:extLst>
                </a:gridCol>
              </a:tblGrid>
              <a:tr h="203200">
                <a:tc>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Recency</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Monetary 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預估人數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實際人數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797734639"/>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5">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5">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51473352"/>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304708178"/>
                  </a:ext>
                </a:extLst>
              </a:tr>
              <a:tr h="203200">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27521462"/>
                  </a:ext>
                </a:extLst>
              </a:tr>
              <a:tr h="203200">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940189966"/>
                  </a:ext>
                </a:extLst>
              </a:tr>
              <a:tr h="203200">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12.92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754119804"/>
                  </a:ext>
                </a:extLst>
              </a:tr>
              <a:tr h="203200">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785406330"/>
                  </a:ext>
                </a:extLst>
              </a:tr>
              <a:tr h="203200">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949926290"/>
                  </a:ext>
                </a:extLst>
              </a:tr>
              <a:tr h="203200">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302217241"/>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17351990"/>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07480382"/>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44758546"/>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818140798"/>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12.50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865605432"/>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37.49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988284319"/>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12.50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57447553"/>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733128018"/>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18.21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32100410"/>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819892"/>
                  </a:ext>
                </a:extLst>
              </a:tr>
            </a:tbl>
          </a:graphicData>
        </a:graphic>
      </p:graphicFrame>
      <p:sp>
        <p:nvSpPr>
          <p:cNvPr id="19" name="文字方塊 18">
            <a:extLst>
              <a:ext uri="{FF2B5EF4-FFF2-40B4-BE49-F238E27FC236}">
                <a16:creationId xmlns:a16="http://schemas.microsoft.com/office/drawing/2014/main" id="{04FC7181-2BCF-9442-9FAD-DFD1CCB91147}"/>
              </a:ext>
            </a:extLst>
          </p:cNvPr>
          <p:cNvSpPr txBox="1"/>
          <p:nvPr/>
        </p:nvSpPr>
        <p:spPr>
          <a:xfrm>
            <a:off x="671555" y="4934001"/>
            <a:ext cx="6216563" cy="258789"/>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表</a:t>
            </a:r>
            <a:r>
              <a:rPr kumimoji="1" lang="en-US" altLang="zh-TW" sz="1000" dirty="0">
                <a:latin typeface="Hiragino Sans GB W3" panose="020B0300000000000000" pitchFamily="34" charset="-128"/>
                <a:ea typeface="Hiragino Sans GB W3" panose="020B0300000000000000" pitchFamily="34" charset="-128"/>
              </a:rPr>
              <a:t>2.1</a:t>
            </a:r>
            <a:r>
              <a:rPr kumimoji="1" lang="zh-TW" altLang="en-US" sz="1000" dirty="0">
                <a:latin typeface="Hiragino Sans GB W3" panose="020B0300000000000000" pitchFamily="34" charset="-128"/>
                <a:ea typeface="Hiragino Sans GB W3" panose="020B0300000000000000" pitchFamily="34" charset="-128"/>
              </a:rPr>
              <a:t>：</a:t>
            </a:r>
            <a:r>
              <a:rPr kumimoji="1" lang="en-US" altLang="zh-TW" sz="1000" dirty="0">
                <a:latin typeface="Hiragino Sans GB W3" panose="020B0300000000000000" pitchFamily="34" charset="-128"/>
                <a:ea typeface="Hiragino Sans GB W3" panose="020B0300000000000000" pitchFamily="34" charset="-128"/>
              </a:rPr>
              <a:t>RFM</a:t>
            </a:r>
            <a:r>
              <a:rPr kumimoji="1" lang="zh-CN" altLang="en-US" sz="1000" dirty="0">
                <a:latin typeface="Hiragino Sans GB W3" panose="020B0300000000000000" pitchFamily="34" charset="-128"/>
                <a:ea typeface="Hiragino Sans GB W3" panose="020B0300000000000000" pitchFamily="34" charset="-128"/>
              </a:rPr>
              <a:t>值等分法人數、比例</a:t>
            </a:r>
            <a:endParaRPr kumimoji="1" lang="zh-TW" altLang="en-US" sz="1000" dirty="0">
              <a:latin typeface="Hiragino Sans GB W3" panose="020B0300000000000000" pitchFamily="34" charset="-128"/>
              <a:ea typeface="Hiragino Sans GB W3" panose="020B0300000000000000" pitchFamily="34" charset="-128"/>
            </a:endParaRPr>
          </a:p>
        </p:txBody>
      </p:sp>
      <p:sp>
        <p:nvSpPr>
          <p:cNvPr id="20" name="文字方塊 19">
            <a:extLst>
              <a:ext uri="{FF2B5EF4-FFF2-40B4-BE49-F238E27FC236}">
                <a16:creationId xmlns:a16="http://schemas.microsoft.com/office/drawing/2014/main" id="{B5FA6548-EE84-CB48-9A38-C05308EACF91}"/>
              </a:ext>
            </a:extLst>
          </p:cNvPr>
          <p:cNvSpPr txBox="1"/>
          <p:nvPr/>
        </p:nvSpPr>
        <p:spPr>
          <a:xfrm>
            <a:off x="3637008" y="10079665"/>
            <a:ext cx="285656"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5</a:t>
            </a:r>
            <a:endParaRPr kumimoji="1" lang="zh-TW" altLang="en-US" sz="1200" dirty="0">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228410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DB139BFF-96FB-1D4F-87DF-C84FDCB3B21E}"/>
              </a:ext>
            </a:extLst>
          </p:cNvPr>
          <p:cNvGraphicFramePr>
            <a:graphicFrameLocks noGrp="1"/>
          </p:cNvGraphicFramePr>
          <p:nvPr>
            <p:extLst>
              <p:ext uri="{D42A27DB-BD31-4B8C-83A1-F6EECF244321}">
                <p14:modId xmlns:p14="http://schemas.microsoft.com/office/powerpoint/2010/main" val="3174170952"/>
              </p:ext>
            </p:extLst>
          </p:nvPr>
        </p:nvGraphicFramePr>
        <p:xfrm>
          <a:off x="671555" y="1081723"/>
          <a:ext cx="6216564" cy="2032000"/>
        </p:xfrm>
        <a:graphic>
          <a:graphicData uri="http://schemas.openxmlformats.org/drawingml/2006/table">
            <a:tbl>
              <a:tblPr/>
              <a:tblGrid>
                <a:gridCol w="1411964">
                  <a:extLst>
                    <a:ext uri="{9D8B030D-6E8A-4147-A177-3AD203B41FA5}">
                      <a16:colId xmlns:a16="http://schemas.microsoft.com/office/drawing/2014/main" val="2071715257"/>
                    </a:ext>
                  </a:extLst>
                </a:gridCol>
                <a:gridCol w="1411964">
                  <a:extLst>
                    <a:ext uri="{9D8B030D-6E8A-4147-A177-3AD203B41FA5}">
                      <a16:colId xmlns:a16="http://schemas.microsoft.com/office/drawing/2014/main" val="1983762949"/>
                    </a:ext>
                  </a:extLst>
                </a:gridCol>
                <a:gridCol w="1411964">
                  <a:extLst>
                    <a:ext uri="{9D8B030D-6E8A-4147-A177-3AD203B41FA5}">
                      <a16:colId xmlns:a16="http://schemas.microsoft.com/office/drawing/2014/main" val="3904781022"/>
                    </a:ext>
                  </a:extLst>
                </a:gridCol>
                <a:gridCol w="990336">
                  <a:extLst>
                    <a:ext uri="{9D8B030D-6E8A-4147-A177-3AD203B41FA5}">
                      <a16:colId xmlns:a16="http://schemas.microsoft.com/office/drawing/2014/main" val="2239511296"/>
                    </a:ext>
                  </a:extLst>
                </a:gridCol>
                <a:gridCol w="990336">
                  <a:extLst>
                    <a:ext uri="{9D8B030D-6E8A-4147-A177-3AD203B41FA5}">
                      <a16:colId xmlns:a16="http://schemas.microsoft.com/office/drawing/2014/main" val="1608589211"/>
                    </a:ext>
                  </a:extLst>
                </a:gridCol>
              </a:tblGrid>
              <a:tr h="203200">
                <a:tc>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Recency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Monetary 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預估人數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實際人數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797734639"/>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5">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5">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87348194"/>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99413491"/>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57217254"/>
                  </a:ext>
                </a:extLst>
              </a:tr>
              <a:tr h="203200">
                <a:tc>
                  <a:txBody>
                    <a:bodyPr/>
                    <a:lstStyle/>
                    <a:p>
                      <a:pPr algn="ctr"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71150762"/>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12.60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78039818"/>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12602266"/>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前</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5">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97110703"/>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中間</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96896859"/>
                  </a:ext>
                </a:extLst>
              </a:tr>
              <a:tr h="203200">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後</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6477787"/>
                  </a:ext>
                </a:extLst>
              </a:tr>
            </a:tbl>
          </a:graphicData>
        </a:graphic>
      </p:graphicFrame>
      <p:sp>
        <p:nvSpPr>
          <p:cNvPr id="4" name="文字方塊 3">
            <a:extLst>
              <a:ext uri="{FF2B5EF4-FFF2-40B4-BE49-F238E27FC236}">
                <a16:creationId xmlns:a16="http://schemas.microsoft.com/office/drawing/2014/main" id="{456FA154-F615-A94C-BCB4-886723C260CE}"/>
              </a:ext>
            </a:extLst>
          </p:cNvPr>
          <p:cNvSpPr txBox="1"/>
          <p:nvPr/>
        </p:nvSpPr>
        <p:spPr>
          <a:xfrm>
            <a:off x="671555" y="3485584"/>
            <a:ext cx="6216563" cy="1400063"/>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藉由上表的分群結果可知，預估人數和實際人數的差距有些大，尤其在前</a:t>
            </a:r>
            <a:r>
              <a:rPr kumimoji="1" lang="en-US" altLang="zh-TW" sz="1200" dirty="0">
                <a:latin typeface="Hiragino Sans GB W3" panose="020B0300000000000000" pitchFamily="34" charset="-128"/>
                <a:ea typeface="Hiragino Sans GB W3" panose="020B0300000000000000" pitchFamily="34" charset="-128"/>
              </a:rPr>
              <a:t>20%</a:t>
            </a:r>
            <a:r>
              <a:rPr kumimoji="1" lang="zh-CN" altLang="en-US" sz="1200" dirty="0">
                <a:latin typeface="Hiragino Sans GB W3" panose="020B0300000000000000" pitchFamily="34" charset="-128"/>
                <a:ea typeface="Hiragino Sans GB W3" panose="020B0300000000000000" pitchFamily="34" charset="-128"/>
              </a:rPr>
              <a:t>及後</a:t>
            </a:r>
            <a:r>
              <a:rPr kumimoji="1" lang="en-US" altLang="zh-CN" sz="1200" dirty="0">
                <a:latin typeface="Hiragino Sans GB W3" panose="020B0300000000000000" pitchFamily="34" charset="-128"/>
                <a:ea typeface="Hiragino Sans GB W3" panose="020B0300000000000000" pitchFamily="34" charset="-128"/>
              </a:rPr>
              <a:t>20%</a:t>
            </a:r>
            <a:r>
              <a:rPr kumimoji="1" lang="zh-CN" altLang="en-US" sz="1200" dirty="0">
                <a:latin typeface="Hiragino Sans GB W3" panose="020B0300000000000000" pitchFamily="34" charset="-128"/>
                <a:ea typeface="Hiragino Sans GB W3" panose="020B0300000000000000" pitchFamily="34" charset="-128"/>
              </a:rPr>
              <a:t>的部分差異更大，可推知其實</a:t>
            </a:r>
            <a:r>
              <a:rPr kumimoji="1" lang="en-US" altLang="zh-CN" sz="1200" dirty="0">
                <a:latin typeface="Hiragino Sans GB W3" panose="020B0300000000000000" pitchFamily="34" charset="-128"/>
                <a:ea typeface="Hiragino Sans GB W3" panose="020B0300000000000000" pitchFamily="34" charset="-128"/>
              </a:rPr>
              <a:t>RFM</a:t>
            </a:r>
            <a:r>
              <a:rPr kumimoji="1" lang="zh-CN" altLang="en-US" sz="1200" dirty="0">
                <a:latin typeface="Hiragino Sans GB W3" panose="020B0300000000000000" pitchFamily="34" charset="-128"/>
                <a:ea typeface="Hiragino Sans GB W3" panose="020B0300000000000000" pitchFamily="34" charset="-128"/>
              </a:rPr>
              <a:t>的關係並非完全獨立，而是彼此有一定相關性。例如最近一次購買期間屬於後</a:t>
            </a:r>
            <a:r>
              <a:rPr kumimoji="1" lang="en-US" altLang="zh-CN" sz="1200" dirty="0">
                <a:latin typeface="Hiragino Sans GB W3" panose="020B0300000000000000" pitchFamily="34" charset="-128"/>
                <a:ea typeface="Hiragino Sans GB W3" panose="020B0300000000000000" pitchFamily="34" charset="-128"/>
              </a:rPr>
              <a:t>20%</a:t>
            </a:r>
            <a:r>
              <a:rPr kumimoji="1" lang="zh-CN" altLang="en-US" sz="1200" dirty="0">
                <a:latin typeface="Hiragino Sans GB W3" panose="020B0300000000000000" pitchFamily="34" charset="-128"/>
                <a:ea typeface="Hiragino Sans GB W3" panose="020B0300000000000000" pitchFamily="34" charset="-128"/>
              </a:rPr>
              <a:t>的顧客，其消費頻率在後</a:t>
            </a:r>
            <a:r>
              <a:rPr kumimoji="1" lang="en-US" altLang="zh-CN" sz="1200" dirty="0">
                <a:latin typeface="Hiragino Sans GB W3" panose="020B0300000000000000" pitchFamily="34" charset="-128"/>
                <a:ea typeface="Hiragino Sans GB W3" panose="020B0300000000000000" pitchFamily="34" charset="-128"/>
              </a:rPr>
              <a:t>20%</a:t>
            </a:r>
            <a:r>
              <a:rPr kumimoji="1" lang="zh-CN" altLang="en-US" sz="1200" dirty="0">
                <a:latin typeface="Hiragino Sans GB W3" panose="020B0300000000000000" pitchFamily="34" charset="-128"/>
                <a:ea typeface="Hiragino Sans GB W3" panose="020B0300000000000000" pitchFamily="34" charset="-128"/>
              </a:rPr>
              <a:t>的比例預估人數只有</a:t>
            </a:r>
            <a:r>
              <a:rPr kumimoji="1" lang="en-US" altLang="zh-CN" sz="1200" dirty="0">
                <a:latin typeface="Hiragino Sans GB W3" panose="020B0300000000000000" pitchFamily="34" charset="-128"/>
                <a:ea typeface="Hiragino Sans GB W3" panose="020B0300000000000000" pitchFamily="34" charset="-128"/>
              </a:rPr>
              <a:t>2.04+6.12+2.04=10.2</a:t>
            </a:r>
            <a:r>
              <a:rPr kumimoji="1" lang="zh-CN" altLang="en-US" sz="1200" dirty="0">
                <a:latin typeface="Hiragino Sans GB W3" panose="020B0300000000000000" pitchFamily="34" charset="-128"/>
                <a:ea typeface="Hiragino Sans GB W3" panose="020B0300000000000000" pitchFamily="34" charset="-128"/>
              </a:rPr>
              <a:t>人，但實際上卻有</a:t>
            </a:r>
            <a:r>
              <a:rPr kumimoji="1" lang="en-US" altLang="zh-CN" sz="1200" dirty="0">
                <a:latin typeface="Hiragino Sans GB W3" panose="020B0300000000000000" pitchFamily="34" charset="-128"/>
                <a:ea typeface="Hiragino Sans GB W3" panose="020B0300000000000000" pitchFamily="34" charset="-128"/>
              </a:rPr>
              <a:t>1+10+12=23</a:t>
            </a:r>
            <a:r>
              <a:rPr kumimoji="1" lang="zh-CN" altLang="en-US" sz="1200" dirty="0">
                <a:latin typeface="Hiragino Sans GB W3" panose="020B0300000000000000" pitchFamily="34" charset="-128"/>
                <a:ea typeface="Hiragino Sans GB W3" panose="020B0300000000000000" pitchFamily="34" charset="-128"/>
              </a:rPr>
              <a:t>人，超過的兩倍以上；此外亦可發現三者皆屬於前</a:t>
            </a:r>
            <a:r>
              <a:rPr kumimoji="1" lang="en-US" altLang="zh-CN" sz="1200" dirty="0">
                <a:latin typeface="Hiragino Sans GB W3" panose="020B0300000000000000" pitchFamily="34" charset="-128"/>
                <a:ea typeface="Hiragino Sans GB W3" panose="020B0300000000000000" pitchFamily="34" charset="-128"/>
              </a:rPr>
              <a:t>20%</a:t>
            </a:r>
            <a:r>
              <a:rPr kumimoji="1" lang="zh-CN" altLang="en-US" sz="1200" dirty="0">
                <a:latin typeface="Hiragino Sans GB W3" panose="020B0300000000000000" pitchFamily="34" charset="-128"/>
                <a:ea typeface="Hiragino Sans GB W3" panose="020B0300000000000000" pitchFamily="34" charset="-128"/>
              </a:rPr>
              <a:t>、三者皆屬於中間</a:t>
            </a:r>
            <a:r>
              <a:rPr kumimoji="1" lang="en-US" altLang="zh-CN" sz="1200" dirty="0">
                <a:latin typeface="Hiragino Sans GB W3" panose="020B0300000000000000" pitchFamily="34" charset="-128"/>
                <a:ea typeface="Hiragino Sans GB W3" panose="020B0300000000000000" pitchFamily="34" charset="-128"/>
              </a:rPr>
              <a:t>60%</a:t>
            </a:r>
            <a:r>
              <a:rPr kumimoji="1" lang="zh-CN" altLang="en-US" sz="1200" dirty="0">
                <a:latin typeface="Hiragino Sans GB W3" panose="020B0300000000000000" pitchFamily="34" charset="-128"/>
                <a:ea typeface="Hiragino Sans GB W3" panose="020B0300000000000000" pitchFamily="34" charset="-128"/>
              </a:rPr>
              <a:t>、及三者皆屬於後</a:t>
            </a:r>
            <a:r>
              <a:rPr kumimoji="1" lang="en-US" altLang="zh-CN" sz="1200" dirty="0">
                <a:latin typeface="Hiragino Sans GB W3" panose="020B0300000000000000" pitchFamily="34" charset="-128"/>
                <a:ea typeface="Hiragino Sans GB W3" panose="020B0300000000000000" pitchFamily="34" charset="-128"/>
              </a:rPr>
              <a:t>20%</a:t>
            </a:r>
            <a:r>
              <a:rPr kumimoji="1" lang="zh-CN" altLang="en-US" sz="1200" dirty="0">
                <a:latin typeface="Hiragino Sans GB W3" panose="020B0300000000000000" pitchFamily="34" charset="-128"/>
                <a:ea typeface="Hiragino Sans GB W3" panose="020B0300000000000000" pitchFamily="34" charset="-128"/>
              </a:rPr>
              <a:t>的實際人數皆遠高於預估人數。由此可知，五等分法的實際分布並不會和預估比例相同，而會有一定程度差距。</a:t>
            </a:r>
            <a:endParaRPr kumimoji="1" lang="zh-TW" altLang="en-US" sz="1200" dirty="0">
              <a:latin typeface="Hiragino Sans GB W3" panose="020B0300000000000000" pitchFamily="34" charset="-128"/>
              <a:ea typeface="Hiragino Sans GB W3" panose="020B0300000000000000" pitchFamily="34" charset="-128"/>
            </a:endParaRPr>
          </a:p>
        </p:txBody>
      </p:sp>
      <p:sp>
        <p:nvSpPr>
          <p:cNvPr id="5" name="文字方塊 4">
            <a:extLst>
              <a:ext uri="{FF2B5EF4-FFF2-40B4-BE49-F238E27FC236}">
                <a16:creationId xmlns:a16="http://schemas.microsoft.com/office/drawing/2014/main" id="{3C252271-AE9C-EB44-AE09-CA2C5507C3A8}"/>
              </a:ext>
            </a:extLst>
          </p:cNvPr>
          <p:cNvSpPr txBox="1"/>
          <p:nvPr/>
        </p:nvSpPr>
        <p:spPr>
          <a:xfrm>
            <a:off x="671555" y="3220062"/>
            <a:ext cx="6216563" cy="265522"/>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表</a:t>
            </a:r>
            <a:r>
              <a:rPr kumimoji="1" lang="en-US" altLang="zh-TW" sz="1000" dirty="0">
                <a:latin typeface="Hiragino Sans GB W3" panose="020B0300000000000000" pitchFamily="34" charset="-128"/>
                <a:ea typeface="Hiragino Sans GB W3" panose="020B0300000000000000" pitchFamily="34" charset="-128"/>
              </a:rPr>
              <a:t>2.2</a:t>
            </a:r>
            <a:r>
              <a:rPr kumimoji="1" lang="zh-TW" altLang="en-US" sz="1000" dirty="0">
                <a:latin typeface="Hiragino Sans GB W3" panose="020B0300000000000000" pitchFamily="34" charset="-128"/>
                <a:ea typeface="Hiragino Sans GB W3" panose="020B0300000000000000" pitchFamily="34" charset="-128"/>
              </a:rPr>
              <a:t>：依</a:t>
            </a:r>
            <a:r>
              <a:rPr kumimoji="1" lang="en-US" altLang="zh-TW" sz="1000" dirty="0">
                <a:latin typeface="Hiragino Sans GB W3" panose="020B0300000000000000" pitchFamily="34" charset="-128"/>
                <a:ea typeface="Hiragino Sans GB W3" panose="020B0300000000000000" pitchFamily="34" charset="-128"/>
              </a:rPr>
              <a:t>RFM</a:t>
            </a:r>
            <a:r>
              <a:rPr kumimoji="1" lang="zh-CN" altLang="en-US" sz="1000" dirty="0">
                <a:latin typeface="Hiragino Sans GB W3" panose="020B0300000000000000" pitchFamily="34" charset="-128"/>
                <a:ea typeface="Hiragino Sans GB W3" panose="020B0300000000000000" pitchFamily="34" charset="-128"/>
              </a:rPr>
              <a:t>值等分法分群結果</a:t>
            </a:r>
            <a:endParaRPr kumimoji="1" lang="zh-TW" altLang="en-US" sz="1000" dirty="0">
              <a:latin typeface="Hiragino Sans GB W3" panose="020B0300000000000000" pitchFamily="34" charset="-128"/>
              <a:ea typeface="Hiragino Sans GB W3" panose="020B0300000000000000" pitchFamily="34" charset="-128"/>
            </a:endParaRPr>
          </a:p>
        </p:txBody>
      </p:sp>
      <p:sp>
        <p:nvSpPr>
          <p:cNvPr id="6" name="文字方塊 5">
            <a:extLst>
              <a:ext uri="{FF2B5EF4-FFF2-40B4-BE49-F238E27FC236}">
                <a16:creationId xmlns:a16="http://schemas.microsoft.com/office/drawing/2014/main" id="{D6651008-12E0-734F-A864-49D83301770C}"/>
              </a:ext>
            </a:extLst>
          </p:cNvPr>
          <p:cNvSpPr txBox="1"/>
          <p:nvPr/>
        </p:nvSpPr>
        <p:spPr>
          <a:xfrm>
            <a:off x="671555" y="4997280"/>
            <a:ext cx="2640466" cy="307777"/>
          </a:xfrm>
          <a:prstGeom prst="rect">
            <a:avLst/>
          </a:prstGeom>
          <a:noFill/>
        </p:spPr>
        <p:txBody>
          <a:bodyPr wrap="none" rtlCol="0">
            <a:spAutoFit/>
          </a:bodyPr>
          <a:lstStyle/>
          <a:p>
            <a:r>
              <a:rPr kumimoji="1" lang="en-US" altLang="zh-CN" sz="1400" b="1" dirty="0">
                <a:latin typeface="Hiragino Sans GB W6" panose="020B0300000000000000" pitchFamily="34" charset="-128"/>
                <a:ea typeface="Hiragino Sans GB W6" panose="020B0300000000000000" pitchFamily="34" charset="-128"/>
              </a:rPr>
              <a:t>2.2  Bob Stone</a:t>
            </a:r>
            <a:r>
              <a:rPr kumimoji="1" lang="zh-TW" altLang="en-US" sz="1400" b="1" dirty="0">
                <a:latin typeface="Hiragino Sans GB W6" panose="020B0300000000000000" pitchFamily="34" charset="-128"/>
                <a:ea typeface="Hiragino Sans GB W6" panose="020B0300000000000000" pitchFamily="34" charset="-128"/>
              </a:rPr>
              <a:t> </a:t>
            </a:r>
            <a:r>
              <a:rPr kumimoji="1" lang="en-US" altLang="zh-CN" sz="1400" b="1" dirty="0">
                <a:latin typeface="Hiragino Sans GB W6" panose="020B0300000000000000" pitchFamily="34" charset="-128"/>
                <a:ea typeface="Hiragino Sans GB W6" panose="020B0300000000000000" pitchFamily="34" charset="-128"/>
              </a:rPr>
              <a:t>RFM</a:t>
            </a:r>
            <a:r>
              <a:rPr kumimoji="1" lang="zh-CN" altLang="en-US" sz="1400" b="1" dirty="0">
                <a:latin typeface="Hiragino Sans GB W6" panose="020B0300000000000000" pitchFamily="34" charset="-128"/>
                <a:ea typeface="Hiragino Sans GB W6" panose="020B0300000000000000" pitchFamily="34" charset="-128"/>
              </a:rPr>
              <a:t>值分析</a:t>
            </a:r>
            <a:endParaRPr kumimoji="1" lang="zh-TW" altLang="en-US" sz="1400" b="1" dirty="0">
              <a:latin typeface="Hiragino Sans GB W6" panose="020B0300000000000000" pitchFamily="34" charset="-128"/>
              <a:ea typeface="Hiragino Sans GB W6" panose="020B0300000000000000" pitchFamily="34" charset="-128"/>
            </a:endParaRPr>
          </a:p>
        </p:txBody>
      </p:sp>
      <p:sp>
        <p:nvSpPr>
          <p:cNvPr id="7" name="文字方塊 6">
            <a:extLst>
              <a:ext uri="{FF2B5EF4-FFF2-40B4-BE49-F238E27FC236}">
                <a16:creationId xmlns:a16="http://schemas.microsoft.com/office/drawing/2014/main" id="{86B9BC46-F11A-5049-B3F5-080802D9CE8C}"/>
              </a:ext>
            </a:extLst>
          </p:cNvPr>
          <p:cNvSpPr txBox="1"/>
          <p:nvPr/>
        </p:nvSpPr>
        <p:spPr>
          <a:xfrm>
            <a:off x="671555" y="5305057"/>
            <a:ext cx="6216563" cy="956865"/>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實際上，對於</a:t>
            </a:r>
            <a:r>
              <a:rPr kumimoji="1" lang="en-US" altLang="zh-TW" sz="1200" dirty="0">
                <a:latin typeface="Hiragino Sans GB W3" panose="020B0300000000000000" pitchFamily="34" charset="-128"/>
                <a:ea typeface="Hiragino Sans GB W3" panose="020B0300000000000000" pitchFamily="34" charset="-128"/>
              </a:rPr>
              <a:t>3C</a:t>
            </a:r>
            <a:r>
              <a:rPr kumimoji="1" lang="zh-TW" altLang="en-US" sz="1200" dirty="0">
                <a:latin typeface="Hiragino Sans GB W3" panose="020B0300000000000000" pitchFamily="34" charset="-128"/>
                <a:ea typeface="Hiragino Sans GB W3" panose="020B0300000000000000" pitchFamily="34" charset="-128"/>
              </a:rPr>
              <a:t>賣場而言，</a:t>
            </a:r>
            <a:r>
              <a:rPr kumimoji="1" lang="en-US" altLang="zh-TW" sz="1200" dirty="0">
                <a:latin typeface="Hiragino Sans GB W3" panose="020B0300000000000000" pitchFamily="34" charset="-128"/>
                <a:ea typeface="Hiragino Sans GB W3" panose="020B0300000000000000" pitchFamily="34" charset="-128"/>
              </a:rPr>
              <a:t>RFM</a:t>
            </a:r>
            <a:r>
              <a:rPr kumimoji="1" lang="zh-CN" altLang="en-US" sz="1200" dirty="0">
                <a:latin typeface="Hiragino Sans GB W3" panose="020B0300000000000000" pitchFamily="34" charset="-128"/>
                <a:ea typeface="Hiragino Sans GB W3" panose="020B0300000000000000" pitchFamily="34" charset="-128"/>
              </a:rPr>
              <a:t>的三個指標其對於衡量顧客價值的重要性一定有所差異，就</a:t>
            </a:r>
            <a:r>
              <a:rPr kumimoji="1" lang="en-US" altLang="zh-CN" sz="1200" dirty="0">
                <a:latin typeface="Hiragino Sans GB W3" panose="020B0300000000000000" pitchFamily="34" charset="-128"/>
                <a:ea typeface="Hiragino Sans GB W3" panose="020B0300000000000000" pitchFamily="34" charset="-128"/>
              </a:rPr>
              <a:t>3C</a:t>
            </a:r>
            <a:r>
              <a:rPr kumimoji="1" lang="zh-CN" altLang="en-US" sz="1200" dirty="0">
                <a:latin typeface="Hiragino Sans GB W3" panose="020B0300000000000000" pitchFamily="34" charset="-128"/>
                <a:ea typeface="Hiragino Sans GB W3" panose="020B0300000000000000" pitchFamily="34" charset="-128"/>
              </a:rPr>
              <a:t>賣場本身的性質而言，通常是消費頻率較低、單次消費金額較高，因此以下採用</a:t>
            </a:r>
            <a:r>
              <a:rPr kumimoji="1" lang="en-US" altLang="zh-CN" sz="1200" dirty="0">
                <a:latin typeface="Hiragino Sans GB W3" panose="020B0300000000000000" pitchFamily="34" charset="-128"/>
                <a:ea typeface="Hiragino Sans GB W3" panose="020B0300000000000000" pitchFamily="34" charset="-128"/>
              </a:rPr>
              <a:t>Bob Stone</a:t>
            </a:r>
            <a:r>
              <a:rPr kumimoji="1" lang="zh-CN" altLang="en-US" sz="1200" dirty="0">
                <a:latin typeface="Hiragino Sans GB W3" panose="020B0300000000000000" pitchFamily="34" charset="-128"/>
                <a:ea typeface="Hiragino Sans GB W3" panose="020B0300000000000000" pitchFamily="34" charset="-128"/>
              </a:rPr>
              <a:t>的給分機制，對顧客價值進行更精確的分析，而對於</a:t>
            </a:r>
            <a:r>
              <a:rPr kumimoji="1" lang="en-US" altLang="zh-CN" sz="1200" dirty="0">
                <a:latin typeface="Hiragino Sans GB W3" panose="020B0300000000000000" pitchFamily="34" charset="-128"/>
                <a:ea typeface="Hiragino Sans GB W3" panose="020B0300000000000000" pitchFamily="34" charset="-128"/>
              </a:rPr>
              <a:t>RFM</a:t>
            </a:r>
            <a:r>
              <a:rPr kumimoji="1" lang="zh-CN" altLang="en-US" sz="1200" dirty="0">
                <a:latin typeface="Hiragino Sans GB W3" panose="020B0300000000000000" pitchFamily="34" charset="-128"/>
                <a:ea typeface="Hiragino Sans GB W3" panose="020B0300000000000000" pitchFamily="34" charset="-128"/>
              </a:rPr>
              <a:t>三個構面的權重計算方式如下：</a:t>
            </a:r>
            <a:endParaRPr kumimoji="1" lang="zh-TW" altLang="en-US" sz="1200" dirty="0">
              <a:latin typeface="Hiragino Sans GB W3" panose="020B0300000000000000" pitchFamily="34" charset="-128"/>
              <a:ea typeface="Hiragino Sans GB W3" panose="020B0300000000000000" pitchFamily="34" charset="-128"/>
            </a:endParaRPr>
          </a:p>
        </p:txBody>
      </p:sp>
      <p:graphicFrame>
        <p:nvGraphicFramePr>
          <p:cNvPr id="8" name="表格 7">
            <a:extLst>
              <a:ext uri="{FF2B5EF4-FFF2-40B4-BE49-F238E27FC236}">
                <a16:creationId xmlns:a16="http://schemas.microsoft.com/office/drawing/2014/main" id="{2F82A8B0-6A7F-E34D-BB92-B1A3BD3F06C5}"/>
              </a:ext>
            </a:extLst>
          </p:cNvPr>
          <p:cNvGraphicFramePr>
            <a:graphicFrameLocks noGrp="1"/>
          </p:cNvGraphicFramePr>
          <p:nvPr>
            <p:extLst>
              <p:ext uri="{D42A27DB-BD31-4B8C-83A1-F6EECF244321}">
                <p14:modId xmlns:p14="http://schemas.microsoft.com/office/powerpoint/2010/main" val="724638423"/>
              </p:ext>
            </p:extLst>
          </p:nvPr>
        </p:nvGraphicFramePr>
        <p:xfrm>
          <a:off x="792128" y="6261922"/>
          <a:ext cx="6095990" cy="2042160"/>
        </p:xfrm>
        <a:graphic>
          <a:graphicData uri="http://schemas.openxmlformats.org/drawingml/2006/table">
            <a:tbl>
              <a:tblPr firstRow="1" bandRow="1">
                <a:tableStyleId>{5940675A-B579-460E-94D1-54222C63F5DA}</a:tableStyleId>
              </a:tblPr>
              <a:tblGrid>
                <a:gridCol w="1253155">
                  <a:extLst>
                    <a:ext uri="{9D8B030D-6E8A-4147-A177-3AD203B41FA5}">
                      <a16:colId xmlns:a16="http://schemas.microsoft.com/office/drawing/2014/main" val="2394167840"/>
                    </a:ext>
                  </a:extLst>
                </a:gridCol>
                <a:gridCol w="827729">
                  <a:extLst>
                    <a:ext uri="{9D8B030D-6E8A-4147-A177-3AD203B41FA5}">
                      <a16:colId xmlns:a16="http://schemas.microsoft.com/office/drawing/2014/main" val="749714599"/>
                    </a:ext>
                  </a:extLst>
                </a:gridCol>
                <a:gridCol w="4015106">
                  <a:extLst>
                    <a:ext uri="{9D8B030D-6E8A-4147-A177-3AD203B41FA5}">
                      <a16:colId xmlns:a16="http://schemas.microsoft.com/office/drawing/2014/main" val="821715367"/>
                    </a:ext>
                  </a:extLst>
                </a:gridCol>
              </a:tblGrid>
              <a:tr h="0">
                <a:tc>
                  <a:txBody>
                    <a:bodyPr/>
                    <a:lstStyle/>
                    <a:p>
                      <a:pPr algn="ctr"/>
                      <a:endParaRPr lang="zh-TW" altLang="en-US" sz="1000" b="1" i="0" dirty="0">
                        <a:latin typeface="Hiragino Sans GB W3" panose="020B0300000000000000" pitchFamily="34" charset="-128"/>
                        <a:ea typeface="Hiragino Sans GB W3" panose="020B0300000000000000" pitchFamily="34" charset="-128"/>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solidFill>
                      <a:schemeClr val="bg1">
                        <a:lumMod val="75000"/>
                      </a:schemeClr>
                    </a:solidFill>
                  </a:tcPr>
                </a:tc>
                <a:tc>
                  <a:txBody>
                    <a:bodyPr/>
                    <a:lstStyle/>
                    <a:p>
                      <a:pPr algn="ctr"/>
                      <a:r>
                        <a:rPr lang="zh-CN" altLang="en-US" sz="1000" b="1" i="0" dirty="0">
                          <a:latin typeface="Hiragino Sans GB W3" panose="020B0300000000000000" pitchFamily="34" charset="-128"/>
                          <a:ea typeface="Hiragino Sans GB W3" panose="020B0300000000000000" pitchFamily="34" charset="-128"/>
                        </a:rPr>
                        <a:t>重要性</a:t>
                      </a:r>
                      <a:endParaRPr lang="zh-TW" altLang="en-US" sz="1000" b="1" i="0" dirty="0">
                        <a:latin typeface="Hiragino Sans GB W3" panose="020B0300000000000000" pitchFamily="34" charset="-128"/>
                        <a:ea typeface="Hiragino Sans GB W3" panose="020B0300000000000000" pitchFamily="34" charset="-128"/>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zh-CN" altLang="en-US" sz="1000" b="1" i="0" dirty="0">
                          <a:latin typeface="Hiragino Sans GB W3" panose="020B0300000000000000" pitchFamily="34" charset="-128"/>
                          <a:ea typeface="Hiragino Sans GB W3" panose="020B0300000000000000" pitchFamily="34" charset="-128"/>
                        </a:rPr>
                        <a:t>計算方式</a:t>
                      </a:r>
                      <a:endParaRPr lang="en-US" altLang="zh-CN" sz="1000" b="1" i="0" dirty="0">
                        <a:latin typeface="Hiragino Sans GB W3" panose="020B0300000000000000" pitchFamily="34" charset="-128"/>
                        <a:ea typeface="Hiragino Sans GB W3" panose="020B0300000000000000" pitchFamily="34" charset="-128"/>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8945404"/>
                  </a:ext>
                </a:extLst>
              </a:tr>
              <a:tr h="424628">
                <a:tc>
                  <a:txBody>
                    <a:bodyPr/>
                    <a:lstStyle/>
                    <a:p>
                      <a:pPr algn="ctr"/>
                      <a:r>
                        <a:rPr lang="en-US" altLang="zh-TW" sz="1000" b="0" i="0" dirty="0">
                          <a:latin typeface="Hiragino Sans GB W3" panose="020B0300000000000000" pitchFamily="34" charset="-128"/>
                          <a:ea typeface="Hiragino Sans GB W3" panose="020B0300000000000000" pitchFamily="34" charset="-128"/>
                        </a:rPr>
                        <a:t>Recency</a:t>
                      </a:r>
                      <a:endParaRPr lang="zh-TW" altLang="en-US" sz="1000" b="0" i="0" dirty="0">
                        <a:latin typeface="Hiragino Sans GB W3" panose="020B0300000000000000" pitchFamily="34" charset="-128"/>
                        <a:ea typeface="Hiragino Sans GB W3" panose="020B0300000000000000" pitchFamily="34" charset="-128"/>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zh-TW" altLang="en-US" sz="1000" b="0" i="0" dirty="0">
                          <a:latin typeface="Hiragino Sans GB W3" panose="020B0300000000000000" pitchFamily="34" charset="-128"/>
                          <a:ea typeface="Hiragino Sans GB W3" panose="020B0300000000000000" pitchFamily="34" charset="-128"/>
                        </a:rPr>
                        <a:t>低</a:t>
                      </a:r>
                      <a:endParaRPr lang="en-US" altLang="zh-TW" sz="1000" b="0" i="0" dirty="0">
                        <a:latin typeface="Hiragino Sans GB W3" panose="020B0300000000000000" pitchFamily="34" charset="-128"/>
                        <a:ea typeface="Hiragino Sans GB W3" panose="020B0300000000000000" pitchFamily="34" charset="-128"/>
                      </a:endParaRPr>
                    </a:p>
                    <a:p>
                      <a:pPr algn="ctr"/>
                      <a:r>
                        <a:rPr lang="en-US" altLang="zh-TW" sz="1000" b="0" i="0" dirty="0">
                          <a:latin typeface="Hiragino Sans GB W3" panose="020B0300000000000000" pitchFamily="34" charset="-128"/>
                          <a:ea typeface="Hiragino Sans GB W3" panose="020B0300000000000000" pitchFamily="34" charset="-128"/>
                        </a:rPr>
                        <a:t>(0~10</a:t>
                      </a:r>
                      <a:r>
                        <a:rPr lang="zh-CN" altLang="en-US" sz="1000" b="0" i="0" dirty="0">
                          <a:latin typeface="Hiragino Sans GB W3" panose="020B0300000000000000" pitchFamily="34" charset="-128"/>
                          <a:ea typeface="Hiragino Sans GB W3" panose="020B0300000000000000" pitchFamily="34" charset="-128"/>
                        </a:rPr>
                        <a:t>分</a:t>
                      </a:r>
                      <a:r>
                        <a:rPr lang="en-US" altLang="zh-TW" sz="1000" b="0" i="0" dirty="0">
                          <a:latin typeface="Hiragino Sans GB W3" panose="020B0300000000000000" pitchFamily="34" charset="-128"/>
                          <a:ea typeface="Hiragino Sans GB W3" panose="020B0300000000000000" pitchFamily="34" charset="-128"/>
                        </a:rPr>
                        <a: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 altLang="zh-TW" sz="1000" b="0" i="0" dirty="0">
                          <a:latin typeface="Hiragino Sans GB W3" panose="020B0300000000000000" pitchFamily="34" charset="-128"/>
                          <a:ea typeface="Hiragino Sans GB W3" panose="020B0300000000000000" pitchFamily="34" charset="-128"/>
                        </a:rPr>
                        <a:t>=MAX(INT((200</a:t>
                      </a:r>
                      <a:r>
                        <a:rPr lang="en-US" altLang="zh-TW" sz="1000" b="0" i="0" dirty="0">
                          <a:latin typeface="Hiragino Sans GB W3" panose="020B0300000000000000" pitchFamily="34" charset="-128"/>
                          <a:ea typeface="Hiragino Sans GB W3" panose="020B0300000000000000" pitchFamily="34" charset="-128"/>
                        </a:rPr>
                        <a:t>−Recency</a:t>
                      </a:r>
                      <a:r>
                        <a:rPr lang="en" altLang="zh-TW" sz="1000" b="0" i="0" dirty="0">
                          <a:latin typeface="Hiragino Sans GB W3" panose="020B0300000000000000" pitchFamily="34" charset="-128"/>
                          <a:ea typeface="Hiragino Sans GB W3" panose="020B0300000000000000" pitchFamily="34" charset="-128"/>
                        </a:rPr>
                        <a:t>)/20)+1,0)</a:t>
                      </a:r>
                    </a:p>
                    <a:p>
                      <a:pPr marL="0" marR="0" lvl="0" indent="0" algn="l" defTabSz="755934" rtl="0" eaLnBrk="1" fontAlgn="auto" latinLnBrk="0" hangingPunct="1">
                        <a:lnSpc>
                          <a:spcPct val="100000"/>
                        </a:lnSpc>
                        <a:spcBef>
                          <a:spcPts val="0"/>
                        </a:spcBef>
                        <a:spcAft>
                          <a:spcPts val="0"/>
                        </a:spcAft>
                        <a:buClrTx/>
                        <a:buSzTx/>
                        <a:buFontTx/>
                        <a:buNone/>
                        <a:tabLst/>
                        <a:defRPr/>
                      </a:pPr>
                      <a:r>
                        <a:rPr lang="zh-TW" altLang="en-US" sz="1000" b="0" i="0" dirty="0">
                          <a:latin typeface="Hiragino Sans GB W3" panose="020B0300000000000000" pitchFamily="34" charset="-128"/>
                          <a:ea typeface="Hiragino Sans GB W3" panose="020B0300000000000000" pitchFamily="34" charset="-128"/>
                        </a:rPr>
                        <a:t>以每</a:t>
                      </a:r>
                      <a:r>
                        <a:rPr lang="en-US" altLang="zh-TW" sz="1000" b="0" i="0" dirty="0">
                          <a:latin typeface="Hiragino Sans GB W3" panose="020B0300000000000000" pitchFamily="34" charset="-128"/>
                          <a:ea typeface="Hiragino Sans GB W3" panose="020B0300000000000000" pitchFamily="34" charset="-128"/>
                        </a:rPr>
                        <a:t>20</a:t>
                      </a:r>
                      <a:r>
                        <a:rPr lang="zh-CN" altLang="en-US" sz="1000" b="0" i="0" dirty="0">
                          <a:latin typeface="Hiragino Sans GB W3" panose="020B0300000000000000" pitchFamily="34" charset="-128"/>
                          <a:ea typeface="Hiragino Sans GB W3" panose="020B0300000000000000" pitchFamily="34" charset="-128"/>
                        </a:rPr>
                        <a:t>天為一個單位，在</a:t>
                      </a:r>
                      <a:r>
                        <a:rPr lang="en-US" altLang="zh-CN" sz="1000" b="0" i="0" dirty="0">
                          <a:latin typeface="Hiragino Sans GB W3" panose="020B0300000000000000" pitchFamily="34" charset="-128"/>
                          <a:ea typeface="Hiragino Sans GB W3" panose="020B0300000000000000" pitchFamily="34" charset="-128"/>
                        </a:rPr>
                        <a:t>20</a:t>
                      </a:r>
                      <a:r>
                        <a:rPr lang="zh-CN" altLang="en-US" sz="1000" b="0" i="0" dirty="0">
                          <a:latin typeface="Hiragino Sans GB W3" panose="020B0300000000000000" pitchFamily="34" charset="-128"/>
                          <a:ea typeface="Hiragino Sans GB W3" panose="020B0300000000000000" pitchFamily="34" charset="-128"/>
                        </a:rPr>
                        <a:t>天內有購買過的人得</a:t>
                      </a:r>
                      <a:r>
                        <a:rPr lang="en-US" altLang="zh-CN" sz="1000" b="0" i="0" dirty="0">
                          <a:latin typeface="Hiragino Sans GB W3" panose="020B0300000000000000" pitchFamily="34" charset="-128"/>
                          <a:ea typeface="Hiragino Sans GB W3" panose="020B0300000000000000" pitchFamily="34" charset="-128"/>
                        </a:rPr>
                        <a:t>10</a:t>
                      </a:r>
                      <a:r>
                        <a:rPr lang="zh-CN" altLang="en-US" sz="1000" b="0" i="0" dirty="0">
                          <a:latin typeface="Hiragino Sans GB W3" panose="020B0300000000000000" pitchFamily="34" charset="-128"/>
                          <a:ea typeface="Hiragino Sans GB W3" panose="020B0300000000000000" pitchFamily="34" charset="-128"/>
                        </a:rPr>
                        <a:t>分，</a:t>
                      </a:r>
                      <a:r>
                        <a:rPr lang="en-US" altLang="zh-CN" sz="1000" b="0" i="0" dirty="0">
                          <a:latin typeface="Hiragino Sans GB W3" panose="020B0300000000000000" pitchFamily="34" charset="-128"/>
                          <a:ea typeface="Hiragino Sans GB W3" panose="020B0300000000000000" pitchFamily="34" charset="-128"/>
                        </a:rPr>
                        <a:t>21</a:t>
                      </a:r>
                      <a:r>
                        <a:rPr lang="zh-CN" altLang="en-US" sz="1000" b="0" i="0" dirty="0">
                          <a:latin typeface="Hiragino Sans GB W3" panose="020B0300000000000000" pitchFamily="34" charset="-128"/>
                          <a:ea typeface="Hiragino Sans GB W3" panose="020B0300000000000000" pitchFamily="34" charset="-128"/>
                        </a:rPr>
                        <a:t>天</a:t>
                      </a:r>
                      <a:r>
                        <a:rPr lang="en-US" altLang="zh-CN" sz="1000" b="0" i="0" dirty="0">
                          <a:latin typeface="Hiragino Sans GB W3" panose="020B0300000000000000" pitchFamily="34" charset="-128"/>
                          <a:ea typeface="Hiragino Sans GB W3" panose="020B0300000000000000" pitchFamily="34" charset="-128"/>
                        </a:rPr>
                        <a:t>~40</a:t>
                      </a:r>
                      <a:r>
                        <a:rPr lang="zh-CN" altLang="en-US" sz="1000" b="0" i="0" dirty="0">
                          <a:latin typeface="Hiragino Sans GB W3" panose="020B0300000000000000" pitchFamily="34" charset="-128"/>
                          <a:ea typeface="Hiragino Sans GB W3" panose="020B0300000000000000" pitchFamily="34" charset="-128"/>
                        </a:rPr>
                        <a:t>天購買過的得</a:t>
                      </a:r>
                      <a:r>
                        <a:rPr lang="en-US" altLang="zh-CN" sz="1000" b="0" i="0" dirty="0">
                          <a:latin typeface="Hiragino Sans GB W3" panose="020B0300000000000000" pitchFamily="34" charset="-128"/>
                          <a:ea typeface="Hiragino Sans GB W3" panose="020B0300000000000000" pitchFamily="34" charset="-128"/>
                        </a:rPr>
                        <a:t>9</a:t>
                      </a:r>
                      <a:r>
                        <a:rPr lang="zh-CN" altLang="en-US" sz="1000" b="0" i="0" dirty="0">
                          <a:latin typeface="Hiragino Sans GB W3" panose="020B0300000000000000" pitchFamily="34" charset="-128"/>
                          <a:ea typeface="Hiragino Sans GB W3" panose="020B0300000000000000" pitchFamily="34" charset="-128"/>
                        </a:rPr>
                        <a:t>分，以此類推</a:t>
                      </a:r>
                      <a:endParaRPr lang="en-US" altLang="zh-CN" sz="1000" b="0" i="0" dirty="0">
                        <a:latin typeface="Hiragino Sans GB W3" panose="020B0300000000000000" pitchFamily="34" charset="-128"/>
                        <a:ea typeface="Hiragino Sans GB W3" panose="020B0300000000000000" pitchFamily="34" charset="-128"/>
                      </a:endParaRPr>
                    </a:p>
                    <a:p>
                      <a:pPr marL="0" marR="0" lvl="0" indent="0" algn="l" defTabSz="755934" rtl="0" eaLnBrk="1" fontAlgn="auto" latinLnBrk="0" hangingPunct="1">
                        <a:lnSpc>
                          <a:spcPct val="100000"/>
                        </a:lnSpc>
                        <a:spcBef>
                          <a:spcPts val="0"/>
                        </a:spcBef>
                        <a:spcAft>
                          <a:spcPts val="0"/>
                        </a:spcAft>
                        <a:buClrTx/>
                        <a:buSzTx/>
                        <a:buFontTx/>
                        <a:buNone/>
                        <a:tabLst/>
                        <a:defRPr/>
                      </a:pPr>
                      <a:r>
                        <a:rPr lang="zh-CN" altLang="en-US" sz="1000" b="0" i="0" dirty="0">
                          <a:latin typeface="Hiragino Sans GB W3" panose="020B0300000000000000" pitchFamily="34" charset="-128"/>
                          <a:ea typeface="Hiragino Sans GB W3" panose="020B0300000000000000" pitchFamily="34" charset="-128"/>
                        </a:rPr>
                        <a:t>超過</a:t>
                      </a:r>
                      <a:r>
                        <a:rPr lang="en-US" altLang="zh-CN" sz="1000" b="0" i="0" dirty="0">
                          <a:latin typeface="Hiragino Sans GB W3" panose="020B0300000000000000" pitchFamily="34" charset="-128"/>
                          <a:ea typeface="Hiragino Sans GB W3" panose="020B0300000000000000" pitchFamily="34" charset="-128"/>
                        </a:rPr>
                        <a:t>200</a:t>
                      </a:r>
                      <a:r>
                        <a:rPr lang="zh-CN" altLang="en-US" sz="1000" b="0" i="0" dirty="0">
                          <a:latin typeface="Hiragino Sans GB W3" panose="020B0300000000000000" pitchFamily="34" charset="-128"/>
                          <a:ea typeface="Hiragino Sans GB W3" panose="020B0300000000000000" pitchFamily="34" charset="-128"/>
                        </a:rPr>
                        <a:t>天以上未購買者以</a:t>
                      </a:r>
                      <a:r>
                        <a:rPr lang="en-US" altLang="zh-CN" sz="1000" b="0" i="0" dirty="0">
                          <a:latin typeface="Hiragino Sans GB W3" panose="020B0300000000000000" pitchFamily="34" charset="-128"/>
                          <a:ea typeface="Hiragino Sans GB W3" panose="020B0300000000000000" pitchFamily="34" charset="-128"/>
                        </a:rPr>
                        <a:t>0</a:t>
                      </a:r>
                      <a:r>
                        <a:rPr lang="zh-CN" altLang="en-US" sz="1000" b="0" i="0" dirty="0">
                          <a:latin typeface="Hiragino Sans GB W3" panose="020B0300000000000000" pitchFamily="34" charset="-128"/>
                          <a:ea typeface="Hiragino Sans GB W3" panose="020B0300000000000000" pitchFamily="34" charset="-128"/>
                        </a:rPr>
                        <a:t>分計算</a:t>
                      </a:r>
                      <a:endParaRPr lang="en-US" altLang="zh-CN" sz="1000" b="0" i="0" dirty="0">
                        <a:latin typeface="Hiragino Sans GB W3" panose="020B0300000000000000" pitchFamily="34" charset="-128"/>
                        <a:ea typeface="Hiragino Sans GB W3" panose="020B0300000000000000" pitchFamily="34" charset="-128"/>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51177945"/>
                  </a:ext>
                </a:extLst>
              </a:tr>
              <a:tr h="0">
                <a:tc>
                  <a:txBody>
                    <a:bodyPr/>
                    <a:lstStyle/>
                    <a:p>
                      <a:pPr algn="ctr"/>
                      <a:r>
                        <a:rPr lang="en-US" altLang="zh-TW" sz="1000" b="0" i="0" dirty="0">
                          <a:latin typeface="Hiragino Sans GB W3" panose="020B0300000000000000" pitchFamily="34" charset="-128"/>
                          <a:ea typeface="Hiragino Sans GB W3" panose="020B0300000000000000" pitchFamily="34" charset="-128"/>
                        </a:rPr>
                        <a:t>Frequency</a:t>
                      </a:r>
                      <a:endParaRPr lang="zh-TW" altLang="en-US" sz="1000" b="0" i="0" dirty="0">
                        <a:latin typeface="Hiragino Sans GB W3" panose="020B0300000000000000" pitchFamily="34" charset="-128"/>
                        <a:ea typeface="Hiragino Sans GB W3" panose="020B0300000000000000" pitchFamily="34" charset="-128"/>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zh-TW" altLang="en-US" sz="1000" b="0" i="0" dirty="0">
                          <a:latin typeface="Hiragino Sans GB W3" panose="020B0300000000000000" pitchFamily="34" charset="-128"/>
                          <a:ea typeface="Hiragino Sans GB W3" panose="020B0300000000000000" pitchFamily="34" charset="-128"/>
                        </a:rPr>
                        <a:t>中</a:t>
                      </a:r>
                      <a:endParaRPr lang="en-US" altLang="zh-TW" sz="1000" b="0" i="0" dirty="0">
                        <a:latin typeface="Hiragino Sans GB W3" panose="020B0300000000000000" pitchFamily="34" charset="-128"/>
                        <a:ea typeface="Hiragino Sans GB W3" panose="020B0300000000000000" pitchFamily="34" charset="-128"/>
                      </a:endParaRPr>
                    </a:p>
                    <a:p>
                      <a:pPr algn="ctr"/>
                      <a:r>
                        <a:rPr lang="en-US" altLang="zh-TW" sz="1000" b="0" i="0" dirty="0">
                          <a:latin typeface="Hiragino Sans GB W3" panose="020B0300000000000000" pitchFamily="34" charset="-128"/>
                          <a:ea typeface="Hiragino Sans GB W3" panose="020B0300000000000000" pitchFamily="34" charset="-128"/>
                        </a:rPr>
                        <a:t>(0~40</a:t>
                      </a:r>
                      <a:r>
                        <a:rPr lang="zh-CN" altLang="en-US" sz="1000" b="0" i="0" dirty="0">
                          <a:latin typeface="Hiragino Sans GB W3" panose="020B0300000000000000" pitchFamily="34" charset="-128"/>
                          <a:ea typeface="Hiragino Sans GB W3" panose="020B0300000000000000" pitchFamily="34" charset="-128"/>
                        </a:rPr>
                        <a:t>分</a:t>
                      </a:r>
                      <a:r>
                        <a:rPr lang="en-US" altLang="zh-TW" sz="1000" b="0" i="0" dirty="0">
                          <a:latin typeface="Hiragino Sans GB W3" panose="020B0300000000000000" pitchFamily="34" charset="-128"/>
                          <a:ea typeface="Hiragino Sans GB W3" panose="020B0300000000000000" pitchFamily="34" charset="-128"/>
                        </a:rPr>
                        <a:t>)</a:t>
                      </a:r>
                      <a:endParaRPr lang="zh-TW" altLang="en-US" sz="1000" b="0" i="0" dirty="0">
                        <a:latin typeface="Hiragino Sans GB W3" panose="020B0300000000000000" pitchFamily="34" charset="-128"/>
                        <a:ea typeface="Hiragino Sans GB W3" panose="020B0300000000000000" pitchFamily="34" charset="-128"/>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l"/>
                      <a:r>
                        <a:rPr lang="en" altLang="zh-TW" sz="1000" b="0" i="0" dirty="0">
                          <a:latin typeface="Hiragino Sans GB W3" panose="020B0300000000000000" pitchFamily="34" charset="-128"/>
                          <a:ea typeface="Hiragino Sans GB W3" panose="020B0300000000000000" pitchFamily="34" charset="-128"/>
                        </a:rPr>
                        <a:t>=MIN(ROUND(Frequency/2,0),40)</a:t>
                      </a:r>
                    </a:p>
                    <a:p>
                      <a:pPr algn="l"/>
                      <a:r>
                        <a:rPr lang="zh-CN" altLang="en-US" sz="1000" b="0" i="0" dirty="0">
                          <a:latin typeface="Hiragino Sans GB W3" panose="020B0300000000000000" pitchFamily="34" charset="-128"/>
                          <a:ea typeface="Hiragino Sans GB W3" panose="020B0300000000000000" pitchFamily="34" charset="-128"/>
                        </a:rPr>
                        <a:t>以購買次數除以</a:t>
                      </a:r>
                      <a:r>
                        <a:rPr lang="en-US" altLang="zh-CN" sz="1000" b="0" i="0" dirty="0">
                          <a:latin typeface="Hiragino Sans GB W3" panose="020B0300000000000000" pitchFamily="34" charset="-128"/>
                          <a:ea typeface="Hiragino Sans GB W3" panose="020B0300000000000000" pitchFamily="34" charset="-128"/>
                        </a:rPr>
                        <a:t>2</a:t>
                      </a:r>
                      <a:r>
                        <a:rPr lang="zh-CN" altLang="en-US" sz="1000" b="0" i="0" dirty="0">
                          <a:latin typeface="Hiragino Sans GB W3" panose="020B0300000000000000" pitchFamily="34" charset="-128"/>
                          <a:ea typeface="Hiragino Sans GB W3" panose="020B0300000000000000" pitchFamily="34" charset="-128"/>
                        </a:rPr>
                        <a:t>計算，四捨五入至個位數</a:t>
                      </a:r>
                      <a:endParaRPr lang="en-US" altLang="zh-CN" sz="1000" b="0" i="0" dirty="0">
                        <a:latin typeface="Hiragino Sans GB W3" panose="020B0300000000000000" pitchFamily="34" charset="-128"/>
                        <a:ea typeface="Hiragino Sans GB W3" panose="020B0300000000000000" pitchFamily="34" charset="-128"/>
                      </a:endParaRPr>
                    </a:p>
                    <a:p>
                      <a:pPr algn="l"/>
                      <a:r>
                        <a:rPr lang="zh-CN" altLang="en-US" sz="1000" b="0" i="0" dirty="0">
                          <a:latin typeface="Hiragino Sans GB W3" panose="020B0300000000000000" pitchFamily="34" charset="-128"/>
                          <a:ea typeface="Hiragino Sans GB W3" panose="020B0300000000000000" pitchFamily="34" charset="-128"/>
                        </a:rPr>
                        <a:t>若購買超過</a:t>
                      </a:r>
                      <a:r>
                        <a:rPr lang="en-US" altLang="zh-CN" sz="1000" b="0" i="0" dirty="0">
                          <a:latin typeface="Hiragino Sans GB W3" panose="020B0300000000000000" pitchFamily="34" charset="-128"/>
                          <a:ea typeface="Hiragino Sans GB W3" panose="020B0300000000000000" pitchFamily="34" charset="-128"/>
                        </a:rPr>
                        <a:t>80</a:t>
                      </a:r>
                      <a:r>
                        <a:rPr lang="zh-CN" altLang="en-US" sz="1000" b="0" i="0" dirty="0">
                          <a:latin typeface="Hiragino Sans GB W3" panose="020B0300000000000000" pitchFamily="34" charset="-128"/>
                          <a:ea typeface="Hiragino Sans GB W3" panose="020B0300000000000000" pitchFamily="34" charset="-128"/>
                        </a:rPr>
                        <a:t>次者以</a:t>
                      </a:r>
                      <a:r>
                        <a:rPr lang="en-US" altLang="zh-CN" sz="1000" b="0" i="0" dirty="0">
                          <a:latin typeface="Hiragino Sans GB W3" panose="020B0300000000000000" pitchFamily="34" charset="-128"/>
                          <a:ea typeface="Hiragino Sans GB W3" panose="020B0300000000000000" pitchFamily="34" charset="-128"/>
                        </a:rPr>
                        <a:t>40</a:t>
                      </a:r>
                      <a:r>
                        <a:rPr lang="zh-CN" altLang="en-US" sz="1000" b="0" i="0" dirty="0">
                          <a:latin typeface="Hiragino Sans GB W3" panose="020B0300000000000000" pitchFamily="34" charset="-128"/>
                          <a:ea typeface="Hiragino Sans GB W3" panose="020B0300000000000000" pitchFamily="34" charset="-128"/>
                        </a:rPr>
                        <a:t>分計算</a:t>
                      </a:r>
                      <a:endParaRPr lang="zh-TW" altLang="en-US" sz="1000" b="0" i="0" dirty="0">
                        <a:latin typeface="Hiragino Sans GB W3" panose="020B0300000000000000" pitchFamily="34" charset="-128"/>
                        <a:ea typeface="Hiragino Sans GB W3" panose="020B0300000000000000" pitchFamily="34" charset="-128"/>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142561332"/>
                  </a:ext>
                </a:extLst>
              </a:tr>
              <a:tr h="0">
                <a:tc>
                  <a:txBody>
                    <a:bodyPr/>
                    <a:lstStyle/>
                    <a:p>
                      <a:pPr algn="ctr"/>
                      <a:r>
                        <a:rPr lang="en-US" altLang="zh-TW" sz="1000" b="0" i="0" dirty="0">
                          <a:latin typeface="Hiragino Sans GB W3" panose="020B0300000000000000" pitchFamily="34" charset="-128"/>
                          <a:ea typeface="Hiragino Sans GB W3" panose="020B0300000000000000" pitchFamily="34" charset="-128"/>
                        </a:rPr>
                        <a:t>Monetary</a:t>
                      </a:r>
                    </a:p>
                    <a:p>
                      <a:pPr algn="ctr"/>
                      <a:r>
                        <a:rPr lang="en-US" altLang="zh-TW" sz="1000" b="0" i="0" dirty="0">
                          <a:latin typeface="Hiragino Sans GB W3" panose="020B0300000000000000" pitchFamily="34" charset="-128"/>
                          <a:ea typeface="Hiragino Sans GB W3" panose="020B0300000000000000" pitchFamily="34" charset="-128"/>
                        </a:rPr>
                        <a:t>Value</a:t>
                      </a:r>
                      <a:endParaRPr lang="zh-TW" altLang="en-US" sz="1000" b="0" i="0" dirty="0">
                        <a:latin typeface="Hiragino Sans GB W3" panose="020B0300000000000000" pitchFamily="34" charset="-128"/>
                        <a:ea typeface="Hiragino Sans GB W3" panose="020B0300000000000000" pitchFamily="34" charset="-128"/>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zh-TW" altLang="en-US" sz="1000" b="0" i="0" dirty="0">
                          <a:latin typeface="Hiragino Sans GB W3" panose="020B0300000000000000" pitchFamily="34" charset="-128"/>
                          <a:ea typeface="Hiragino Sans GB W3" panose="020B0300000000000000" pitchFamily="34" charset="-128"/>
                        </a:rPr>
                        <a:t>高</a:t>
                      </a:r>
                      <a:endParaRPr lang="en-US" altLang="zh-TW" sz="1000" b="0" i="0" dirty="0">
                        <a:latin typeface="Hiragino Sans GB W3" panose="020B0300000000000000" pitchFamily="34" charset="-128"/>
                        <a:ea typeface="Hiragino Sans GB W3" panose="020B0300000000000000" pitchFamily="34" charset="-128"/>
                      </a:endParaRPr>
                    </a:p>
                    <a:p>
                      <a:pPr algn="ctr"/>
                      <a:r>
                        <a:rPr lang="en-US" altLang="zh-TW" sz="1000" b="0" i="0" dirty="0">
                          <a:latin typeface="Hiragino Sans GB W3" panose="020B0300000000000000" pitchFamily="34" charset="-128"/>
                          <a:ea typeface="Hiragino Sans GB W3" panose="020B0300000000000000" pitchFamily="34" charset="-128"/>
                        </a:rPr>
                        <a:t>(0~50</a:t>
                      </a:r>
                      <a:r>
                        <a:rPr lang="zh-TW" altLang="en-US" sz="1000" b="0" i="0" dirty="0">
                          <a:latin typeface="Hiragino Sans GB W3" panose="020B0300000000000000" pitchFamily="34" charset="-128"/>
                          <a:ea typeface="Hiragino Sans GB W3" panose="020B0300000000000000" pitchFamily="34" charset="-128"/>
                        </a:rPr>
                        <a:t>分</a:t>
                      </a:r>
                      <a:r>
                        <a:rPr lang="en-US" altLang="zh-TW" sz="1000" b="0" i="0" dirty="0">
                          <a:latin typeface="Hiragino Sans GB W3" panose="020B0300000000000000" pitchFamily="34" charset="-128"/>
                          <a:ea typeface="Hiragino Sans GB W3" panose="020B0300000000000000" pitchFamily="34" charset="-128"/>
                        </a:rPr>
                        <a:t>)</a:t>
                      </a:r>
                      <a:endParaRPr lang="zh-TW" altLang="en-US" sz="1000" b="0" i="0" dirty="0">
                        <a:latin typeface="Hiragino Sans GB W3" panose="020B0300000000000000" pitchFamily="34" charset="-128"/>
                        <a:ea typeface="Hiragino Sans GB W3" panose="020B0300000000000000" pitchFamily="34" charset="-128"/>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l"/>
                      <a:r>
                        <a:rPr lang="en" altLang="zh-TW" sz="1000" b="0" i="0" dirty="0">
                          <a:latin typeface="Hiragino Sans GB W3" panose="020B0300000000000000" pitchFamily="34" charset="-128"/>
                          <a:ea typeface="Hiragino Sans GB W3" panose="020B0300000000000000" pitchFamily="34" charset="-128"/>
                        </a:rPr>
                        <a:t>=MIN(ROUND(</a:t>
                      </a:r>
                      <a:r>
                        <a:rPr lang="en-US" altLang="zh-CN" sz="1000" b="0" i="0" dirty="0">
                          <a:latin typeface="Hiragino Sans GB W3" panose="020B0300000000000000" pitchFamily="34" charset="-128"/>
                          <a:ea typeface="Hiragino Sans GB W3" panose="020B0300000000000000" pitchFamily="34" charset="-128"/>
                        </a:rPr>
                        <a:t>Monetary Value</a:t>
                      </a:r>
                      <a:r>
                        <a:rPr lang="en" altLang="zh-TW" sz="1000" b="0" i="0" dirty="0">
                          <a:latin typeface="Hiragino Sans GB W3" panose="020B0300000000000000" pitchFamily="34" charset="-128"/>
                          <a:ea typeface="Hiragino Sans GB W3" panose="020B0300000000000000" pitchFamily="34" charset="-128"/>
                        </a:rPr>
                        <a:t>/160,0),50)</a:t>
                      </a:r>
                    </a:p>
                    <a:p>
                      <a:pPr algn="l"/>
                      <a:r>
                        <a:rPr lang="zh-CN" altLang="en-US" sz="1000" b="0" i="0" dirty="0">
                          <a:latin typeface="Hiragino Sans GB W3" panose="020B0300000000000000" pitchFamily="34" charset="-128"/>
                          <a:ea typeface="Hiragino Sans GB W3" panose="020B0300000000000000" pitchFamily="34" charset="-128"/>
                        </a:rPr>
                        <a:t>以購買金額除以</a:t>
                      </a:r>
                      <a:r>
                        <a:rPr lang="en-US" altLang="zh-CN" sz="1000" b="0" i="0" dirty="0">
                          <a:latin typeface="Hiragino Sans GB W3" panose="020B0300000000000000" pitchFamily="34" charset="-128"/>
                          <a:ea typeface="Hiragino Sans GB W3" panose="020B0300000000000000" pitchFamily="34" charset="-128"/>
                        </a:rPr>
                        <a:t>160</a:t>
                      </a:r>
                      <a:r>
                        <a:rPr lang="zh-CN" altLang="en-US" sz="1000" b="0" i="0" dirty="0">
                          <a:latin typeface="Hiragino Sans GB W3" panose="020B0300000000000000" pitchFamily="34" charset="-128"/>
                          <a:ea typeface="Hiragino Sans GB W3" panose="020B0300000000000000" pitchFamily="34" charset="-128"/>
                        </a:rPr>
                        <a:t>元計算，四捨五入至個位數</a:t>
                      </a:r>
                      <a:endParaRPr lang="en-US" altLang="zh-CN" sz="1000" b="0" i="0" dirty="0">
                        <a:latin typeface="Hiragino Sans GB W3" panose="020B0300000000000000" pitchFamily="34" charset="-128"/>
                        <a:ea typeface="Hiragino Sans GB W3" panose="020B0300000000000000" pitchFamily="34" charset="-128"/>
                      </a:endParaRPr>
                    </a:p>
                    <a:p>
                      <a:pPr algn="l"/>
                      <a:r>
                        <a:rPr lang="zh-CN" altLang="en-US" sz="1000" b="0" i="0" dirty="0">
                          <a:latin typeface="Hiragino Sans GB W3" panose="020B0300000000000000" pitchFamily="34" charset="-128"/>
                          <a:ea typeface="Hiragino Sans GB W3" panose="020B0300000000000000" pitchFamily="34" charset="-128"/>
                        </a:rPr>
                        <a:t>若平均購買金額超過</a:t>
                      </a:r>
                      <a:r>
                        <a:rPr lang="en-US" altLang="zh-CN" sz="1000" b="0" i="0" dirty="0">
                          <a:latin typeface="Hiragino Sans GB W3" panose="020B0300000000000000" pitchFamily="34" charset="-128"/>
                          <a:ea typeface="Hiragino Sans GB W3" panose="020B0300000000000000" pitchFamily="34" charset="-128"/>
                        </a:rPr>
                        <a:t>8,000</a:t>
                      </a:r>
                      <a:r>
                        <a:rPr lang="zh-CN" altLang="en-US" sz="1000" b="0" i="0" dirty="0">
                          <a:latin typeface="Hiragino Sans GB W3" panose="020B0300000000000000" pitchFamily="34" charset="-128"/>
                          <a:ea typeface="Hiragino Sans GB W3" panose="020B0300000000000000" pitchFamily="34" charset="-128"/>
                        </a:rPr>
                        <a:t>元者以</a:t>
                      </a:r>
                      <a:r>
                        <a:rPr lang="en-US" altLang="zh-CN" sz="1000" b="0" i="0" dirty="0">
                          <a:latin typeface="Hiragino Sans GB W3" panose="020B0300000000000000" pitchFamily="34" charset="-128"/>
                          <a:ea typeface="Hiragino Sans GB W3" panose="020B0300000000000000" pitchFamily="34" charset="-128"/>
                        </a:rPr>
                        <a:t>50</a:t>
                      </a:r>
                      <a:r>
                        <a:rPr lang="zh-CN" altLang="en-US" sz="1000" b="0" i="0" dirty="0">
                          <a:latin typeface="Hiragino Sans GB W3" panose="020B0300000000000000" pitchFamily="34" charset="-128"/>
                          <a:ea typeface="Hiragino Sans GB W3" panose="020B0300000000000000" pitchFamily="34" charset="-128"/>
                        </a:rPr>
                        <a:t>分計算</a:t>
                      </a:r>
                      <a:endParaRPr lang="zh-TW" altLang="en-US" sz="1000" b="0" i="0" dirty="0">
                        <a:latin typeface="Hiragino Sans GB W3" panose="020B0300000000000000" pitchFamily="34" charset="-128"/>
                        <a:ea typeface="Hiragino Sans GB W3" panose="020B0300000000000000" pitchFamily="34" charset="-128"/>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658916656"/>
                  </a:ext>
                </a:extLst>
              </a:tr>
            </a:tbl>
          </a:graphicData>
        </a:graphic>
      </p:graphicFrame>
      <p:sp>
        <p:nvSpPr>
          <p:cNvPr id="9" name="文字方塊 8">
            <a:extLst>
              <a:ext uri="{FF2B5EF4-FFF2-40B4-BE49-F238E27FC236}">
                <a16:creationId xmlns:a16="http://schemas.microsoft.com/office/drawing/2014/main" id="{6AB61558-7938-644A-A491-0D6C33E83207}"/>
              </a:ext>
            </a:extLst>
          </p:cNvPr>
          <p:cNvSpPr txBox="1"/>
          <p:nvPr/>
        </p:nvSpPr>
        <p:spPr>
          <a:xfrm>
            <a:off x="671553" y="8569604"/>
            <a:ext cx="6216563" cy="735266"/>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CN" altLang="en-US" sz="1200" dirty="0">
                <a:latin typeface="Hiragino Sans GB W3" panose="020B0300000000000000" pitchFamily="34" charset="-128"/>
                <a:ea typeface="Hiragino Sans GB W3" panose="020B0300000000000000" pitchFamily="34" charset="-128"/>
              </a:rPr>
              <a:t>將分析上述加權方式的預測能力，以第一年的消費記錄作為基準，分析第二年消費紀錄與第一年的相關係數為</a:t>
            </a:r>
            <a:r>
              <a:rPr kumimoji="1" lang="en-US" altLang="zh-CN" sz="1200" dirty="0">
                <a:latin typeface="Hiragino Sans GB W3" panose="020B0300000000000000" pitchFamily="34" charset="-128"/>
                <a:ea typeface="Hiragino Sans GB W3" panose="020B0300000000000000" pitchFamily="34" charset="-128"/>
              </a:rPr>
              <a:t>0.46</a:t>
            </a:r>
            <a:r>
              <a:rPr kumimoji="1" lang="zh-CN" altLang="en-US" sz="1200" dirty="0">
                <a:latin typeface="Hiragino Sans GB W3" panose="020B0300000000000000" pitchFamily="34" charset="-128"/>
                <a:ea typeface="Hiragino Sans GB W3" panose="020B0300000000000000" pitchFamily="34" charset="-128"/>
              </a:rPr>
              <a:t>，代表在使用此模型分析之下，其預測能力適中，具有一定程度的預測能力，接下來將舉出</a:t>
            </a:r>
            <a:r>
              <a:rPr kumimoji="1" lang="en-US" altLang="zh-CN" sz="1200" dirty="0">
                <a:latin typeface="Hiragino Sans GB W3" panose="020B0300000000000000" pitchFamily="34" charset="-128"/>
                <a:ea typeface="Hiragino Sans GB W3" panose="020B0300000000000000" pitchFamily="34" charset="-128"/>
              </a:rPr>
              <a:t>RFM</a:t>
            </a:r>
            <a:r>
              <a:rPr kumimoji="1" lang="zh-CN" altLang="en-US" sz="1200" dirty="0">
                <a:latin typeface="Hiragino Sans GB W3" panose="020B0300000000000000" pitchFamily="34" charset="-128"/>
                <a:ea typeface="Hiragino Sans GB W3" panose="020B0300000000000000" pitchFamily="34" charset="-128"/>
              </a:rPr>
              <a:t>值加總最高的前</a:t>
            </a:r>
            <a:r>
              <a:rPr kumimoji="1" lang="en-US" altLang="zh-CN" sz="1200" dirty="0">
                <a:latin typeface="Hiragino Sans GB W3" panose="020B0300000000000000" pitchFamily="34" charset="-128"/>
                <a:ea typeface="Hiragino Sans GB W3" panose="020B0300000000000000" pitchFamily="34" charset="-128"/>
              </a:rPr>
              <a:t>20</a:t>
            </a:r>
            <a:r>
              <a:rPr kumimoji="1" lang="zh-CN" altLang="en-US" sz="1200" dirty="0">
                <a:latin typeface="Hiragino Sans GB W3" panose="020B0300000000000000" pitchFamily="34" charset="-128"/>
                <a:ea typeface="Hiragino Sans GB W3" panose="020B0300000000000000" pitchFamily="34" charset="-128"/>
              </a:rPr>
              <a:t>位客戶進行分析：</a:t>
            </a:r>
            <a:endParaRPr kumimoji="1" lang="zh-TW" altLang="en-US" sz="1200" dirty="0">
              <a:latin typeface="Hiragino Sans GB W3" panose="020B0300000000000000" pitchFamily="34" charset="-128"/>
              <a:ea typeface="Hiragino Sans GB W3" panose="020B0300000000000000" pitchFamily="34" charset="-128"/>
            </a:endParaRPr>
          </a:p>
        </p:txBody>
      </p:sp>
      <p:sp>
        <p:nvSpPr>
          <p:cNvPr id="10" name="文字方塊 9">
            <a:extLst>
              <a:ext uri="{FF2B5EF4-FFF2-40B4-BE49-F238E27FC236}">
                <a16:creationId xmlns:a16="http://schemas.microsoft.com/office/drawing/2014/main" id="{0E6D3FE9-7EF1-BF45-8869-9C151BCB0D3D}"/>
              </a:ext>
            </a:extLst>
          </p:cNvPr>
          <p:cNvSpPr txBox="1"/>
          <p:nvPr/>
        </p:nvSpPr>
        <p:spPr>
          <a:xfrm>
            <a:off x="671553" y="8304082"/>
            <a:ext cx="6216563" cy="265522"/>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表</a:t>
            </a:r>
            <a:r>
              <a:rPr kumimoji="1" lang="en-US" altLang="zh-TW" sz="1000" dirty="0">
                <a:latin typeface="Hiragino Sans GB W3" panose="020B0300000000000000" pitchFamily="34" charset="-128"/>
                <a:ea typeface="Hiragino Sans GB W3" panose="020B0300000000000000" pitchFamily="34" charset="-128"/>
              </a:rPr>
              <a:t>2.3</a:t>
            </a:r>
            <a:r>
              <a:rPr kumimoji="1" lang="zh-TW" altLang="en-US" sz="1000" dirty="0">
                <a:latin typeface="Hiragino Sans GB W3" panose="020B0300000000000000" pitchFamily="34" charset="-128"/>
                <a:ea typeface="Hiragino Sans GB W3" panose="020B0300000000000000" pitchFamily="34" charset="-128"/>
              </a:rPr>
              <a:t>：使用</a:t>
            </a:r>
            <a:r>
              <a:rPr kumimoji="1" lang="en-US" altLang="zh-TW" sz="1000" dirty="0">
                <a:latin typeface="Hiragino Sans GB W3" panose="020B0300000000000000" pitchFamily="34" charset="-128"/>
                <a:ea typeface="Hiragino Sans GB W3" panose="020B0300000000000000" pitchFamily="34" charset="-128"/>
              </a:rPr>
              <a:t>Bob Stone</a:t>
            </a:r>
            <a:r>
              <a:rPr kumimoji="1" lang="zh-CN" altLang="en-US" sz="1000" dirty="0">
                <a:latin typeface="Hiragino Sans GB W3" panose="020B0300000000000000" pitchFamily="34" charset="-128"/>
                <a:ea typeface="Hiragino Sans GB W3" panose="020B0300000000000000" pitchFamily="34" charset="-128"/>
              </a:rPr>
              <a:t>給分機制對</a:t>
            </a:r>
            <a:r>
              <a:rPr kumimoji="1" lang="en-US" altLang="zh-TW" sz="1000" dirty="0">
                <a:latin typeface="Hiragino Sans GB W3" panose="020B0300000000000000" pitchFamily="34" charset="-128"/>
                <a:ea typeface="Hiragino Sans GB W3" panose="020B0300000000000000" pitchFamily="34" charset="-128"/>
              </a:rPr>
              <a:t>RFM</a:t>
            </a:r>
            <a:r>
              <a:rPr kumimoji="1" lang="zh-CN" altLang="en-US" sz="1000" dirty="0">
                <a:latin typeface="Hiragino Sans GB W3" panose="020B0300000000000000" pitchFamily="34" charset="-128"/>
                <a:ea typeface="Hiragino Sans GB W3" panose="020B0300000000000000" pitchFamily="34" charset="-128"/>
              </a:rPr>
              <a:t>值進行評分</a:t>
            </a:r>
            <a:endParaRPr kumimoji="1" lang="zh-TW" altLang="en-US" sz="1000" dirty="0">
              <a:latin typeface="Hiragino Sans GB W3" panose="020B0300000000000000" pitchFamily="34" charset="-128"/>
              <a:ea typeface="Hiragino Sans GB W3" panose="020B0300000000000000" pitchFamily="34" charset="-128"/>
            </a:endParaRPr>
          </a:p>
        </p:txBody>
      </p:sp>
      <p:sp>
        <p:nvSpPr>
          <p:cNvPr id="11" name="文字方塊 10">
            <a:extLst>
              <a:ext uri="{FF2B5EF4-FFF2-40B4-BE49-F238E27FC236}">
                <a16:creationId xmlns:a16="http://schemas.microsoft.com/office/drawing/2014/main" id="{6A6A0CBA-00BB-C141-BC30-3D2A64D24F42}"/>
              </a:ext>
            </a:extLst>
          </p:cNvPr>
          <p:cNvSpPr txBox="1"/>
          <p:nvPr/>
        </p:nvSpPr>
        <p:spPr>
          <a:xfrm>
            <a:off x="3637008" y="10079665"/>
            <a:ext cx="285656"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6</a:t>
            </a:r>
            <a:endParaRPr kumimoji="1" lang="zh-TW" altLang="en-US" sz="1200" dirty="0">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248047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78C9A0F1-9236-2A42-AE75-12A9B11D96CB}"/>
              </a:ext>
            </a:extLst>
          </p:cNvPr>
          <p:cNvGraphicFramePr>
            <a:graphicFrameLocks noGrp="1"/>
          </p:cNvGraphicFramePr>
          <p:nvPr>
            <p:extLst>
              <p:ext uri="{D42A27DB-BD31-4B8C-83A1-F6EECF244321}">
                <p14:modId xmlns:p14="http://schemas.microsoft.com/office/powerpoint/2010/main" val="2456219753"/>
              </p:ext>
            </p:extLst>
          </p:nvPr>
        </p:nvGraphicFramePr>
        <p:xfrm>
          <a:off x="671554" y="1078706"/>
          <a:ext cx="6216567" cy="4378325"/>
        </p:xfrm>
        <a:graphic>
          <a:graphicData uri="http://schemas.openxmlformats.org/drawingml/2006/table">
            <a:tbl>
              <a:tblPr/>
              <a:tblGrid>
                <a:gridCol w="547588">
                  <a:extLst>
                    <a:ext uri="{9D8B030D-6E8A-4147-A177-3AD203B41FA5}">
                      <a16:colId xmlns:a16="http://schemas.microsoft.com/office/drawing/2014/main" val="4182498240"/>
                    </a:ext>
                  </a:extLst>
                </a:gridCol>
                <a:gridCol w="955983">
                  <a:extLst>
                    <a:ext uri="{9D8B030D-6E8A-4147-A177-3AD203B41FA5}">
                      <a16:colId xmlns:a16="http://schemas.microsoft.com/office/drawing/2014/main" val="1398907410"/>
                    </a:ext>
                  </a:extLst>
                </a:gridCol>
                <a:gridCol w="955983">
                  <a:extLst>
                    <a:ext uri="{9D8B030D-6E8A-4147-A177-3AD203B41FA5}">
                      <a16:colId xmlns:a16="http://schemas.microsoft.com/office/drawing/2014/main" val="3891873534"/>
                    </a:ext>
                  </a:extLst>
                </a:gridCol>
                <a:gridCol w="955983">
                  <a:extLst>
                    <a:ext uri="{9D8B030D-6E8A-4147-A177-3AD203B41FA5}">
                      <a16:colId xmlns:a16="http://schemas.microsoft.com/office/drawing/2014/main" val="335360557"/>
                    </a:ext>
                  </a:extLst>
                </a:gridCol>
                <a:gridCol w="609600">
                  <a:extLst>
                    <a:ext uri="{9D8B030D-6E8A-4147-A177-3AD203B41FA5}">
                      <a16:colId xmlns:a16="http://schemas.microsoft.com/office/drawing/2014/main" val="2503763937"/>
                    </a:ext>
                  </a:extLst>
                </a:gridCol>
                <a:gridCol w="609600">
                  <a:extLst>
                    <a:ext uri="{9D8B030D-6E8A-4147-A177-3AD203B41FA5}">
                      <a16:colId xmlns:a16="http://schemas.microsoft.com/office/drawing/2014/main" val="724466711"/>
                    </a:ext>
                  </a:extLst>
                </a:gridCol>
                <a:gridCol w="609600">
                  <a:extLst>
                    <a:ext uri="{9D8B030D-6E8A-4147-A177-3AD203B41FA5}">
                      <a16:colId xmlns:a16="http://schemas.microsoft.com/office/drawing/2014/main" val="1846908160"/>
                    </a:ext>
                  </a:extLst>
                </a:gridCol>
                <a:gridCol w="486115">
                  <a:extLst>
                    <a:ext uri="{9D8B030D-6E8A-4147-A177-3AD203B41FA5}">
                      <a16:colId xmlns:a16="http://schemas.microsoft.com/office/drawing/2014/main" val="1923271251"/>
                    </a:ext>
                  </a:extLst>
                </a:gridCol>
                <a:gridCol w="486115">
                  <a:extLst>
                    <a:ext uri="{9D8B030D-6E8A-4147-A177-3AD203B41FA5}">
                      <a16:colId xmlns:a16="http://schemas.microsoft.com/office/drawing/2014/main" val="1874416846"/>
                    </a:ext>
                  </a:extLst>
                </a:gridCol>
              </a:tblGrid>
              <a:tr h="203200">
                <a:tc>
                  <a:txBody>
                    <a:bodyPr/>
                    <a:lstStyle/>
                    <a:p>
                      <a:pPr algn="ctr" fontAlgn="ctr"/>
                      <a:r>
                        <a:rPr lang="zh-TW" altLang="en-US"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客戶</a:t>
                      </a: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ID</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Recency</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Frequency</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Monetary Value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R Score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F Score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M Score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Total</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 sz="1000" b="1" i="0" u="none" strike="noStrike" dirty="0">
                          <a:solidFill>
                            <a:srgbClr val="000000"/>
                          </a:solidFill>
                          <a:effectLst/>
                          <a:latin typeface="冬青黑体简体中文 W3" panose="020B0300000000000000" pitchFamily="34" charset="-128"/>
                          <a:ea typeface="冬青黑体简体中文 W3" panose="020B0300000000000000" pitchFamily="34" charset="-128"/>
                        </a:rPr>
                        <a:t>Rank</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319728981"/>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1686</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77</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6,419.87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39</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89</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0122385"/>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332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64</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6,639.14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83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102634"/>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450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8,376.68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73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8498883"/>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4785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9,241.60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89049"/>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6828</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10,812.33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7675304"/>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5455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11,730.00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9</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2191820"/>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1672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4,577.26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29</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9046261"/>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3596</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7</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6,922.08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7</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60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8</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5961228"/>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3855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9</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6,955.67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58</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9</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8058763"/>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3868</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98</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7</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7,660.71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48</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58</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9</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2226168"/>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2220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7,217.25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57</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1363637"/>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449</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16</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29</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4,959.76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56</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7851876"/>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284</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72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1,611.01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8</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36</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54</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481671"/>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7276</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151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8,880.50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54</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400495"/>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4608</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172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10,051.25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54</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1294073"/>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4922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6,425.20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16</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9418209"/>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5348</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45</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6</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     6,358.50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8</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17</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6568436"/>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820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723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29,509.00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17</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0768564"/>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1982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23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4,660.96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9</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12</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29</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19</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7720558"/>
                  </a:ext>
                </a:extLst>
              </a:tr>
              <a:tr h="203200">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5943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43</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冬青黑体简体中文 W3" panose="020B0300000000000000" pitchFamily="34" charset="-128"/>
                          <a:ea typeface="冬青黑体简体中文 W3" panose="020B0300000000000000" pitchFamily="34" charset="-128"/>
                        </a:rPr>
                        <a:t>7</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ctr"/>
                      <a:r>
                        <a:rPr lang="zh-TW" altLang="en-US"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a:t>
                      </a: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     6,005.71 </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8</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4</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38</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50</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ctr"/>
                      <a:r>
                        <a:rPr lang="en-US" altLang="zh-TW" sz="1000" b="0" i="0" u="none" strike="noStrike" dirty="0">
                          <a:solidFill>
                            <a:srgbClr val="000000"/>
                          </a:solidFill>
                          <a:effectLst/>
                          <a:latin typeface="冬青黑体简体中文 W3" panose="020B0300000000000000" pitchFamily="34" charset="-128"/>
                          <a:ea typeface="冬青黑体简体中文 W3" panose="020B0300000000000000" pitchFamily="34" charset="-128"/>
                        </a:rPr>
                        <a:t>19</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8630925"/>
                  </a:ext>
                </a:extLst>
              </a:tr>
            </a:tbl>
          </a:graphicData>
        </a:graphic>
      </p:graphicFrame>
      <p:sp>
        <p:nvSpPr>
          <p:cNvPr id="7" name="文字方塊 6">
            <a:extLst>
              <a:ext uri="{FF2B5EF4-FFF2-40B4-BE49-F238E27FC236}">
                <a16:creationId xmlns:a16="http://schemas.microsoft.com/office/drawing/2014/main" id="{E1A31D82-C3DB-D148-8179-C48EDF307227}"/>
              </a:ext>
            </a:extLst>
          </p:cNvPr>
          <p:cNvSpPr txBox="1"/>
          <p:nvPr/>
        </p:nvSpPr>
        <p:spPr>
          <a:xfrm>
            <a:off x="671558" y="5722553"/>
            <a:ext cx="6216563" cy="1400063"/>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由上圖可知，即使顧客價值前</a:t>
            </a:r>
            <a:r>
              <a:rPr kumimoji="1" lang="en-US" altLang="zh-TW" sz="1200" dirty="0">
                <a:latin typeface="Hiragino Sans GB W3" panose="020B0300000000000000" pitchFamily="34" charset="-128"/>
                <a:ea typeface="Hiragino Sans GB W3" panose="020B0300000000000000" pitchFamily="34" charset="-128"/>
              </a:rPr>
              <a:t>20</a:t>
            </a:r>
            <a:r>
              <a:rPr kumimoji="1" lang="zh-CN" altLang="en-US" sz="1200" dirty="0">
                <a:latin typeface="Hiragino Sans GB W3" panose="020B0300000000000000" pitchFamily="34" charset="-128"/>
                <a:ea typeface="Hiragino Sans GB W3" panose="020B0300000000000000" pitchFamily="34" charset="-128"/>
              </a:rPr>
              <a:t>名的客戶看似對公司的貢獻皆很高，但不同顧客間的異質性也相當之高，有消費次數少但平均消費金額在</a:t>
            </a:r>
            <a:r>
              <a:rPr kumimoji="1" lang="en-US" altLang="zh-CN" sz="1200" dirty="0">
                <a:latin typeface="Hiragino Sans GB W3" panose="020B0300000000000000" pitchFamily="34" charset="-128"/>
                <a:ea typeface="Hiragino Sans GB W3" panose="020B0300000000000000" pitchFamily="34" charset="-128"/>
              </a:rPr>
              <a:t>10,000</a:t>
            </a:r>
            <a:r>
              <a:rPr kumimoji="1" lang="zh-CN" altLang="en-US" sz="1200" dirty="0">
                <a:latin typeface="Hiragino Sans GB W3" panose="020B0300000000000000" pitchFamily="34" charset="-128"/>
                <a:ea typeface="Hiragino Sans GB W3" panose="020B0300000000000000" pitchFamily="34" charset="-128"/>
              </a:rPr>
              <a:t>以上者</a:t>
            </a:r>
            <a:r>
              <a:rPr kumimoji="1" lang="en-US" altLang="zh-CN" sz="1200" dirty="0">
                <a:latin typeface="Hiragino Sans GB W3" panose="020B0300000000000000" pitchFamily="34" charset="-128"/>
                <a:ea typeface="Hiragino Sans GB W3" panose="020B0300000000000000" pitchFamily="34" charset="-128"/>
              </a:rPr>
              <a:t>(</a:t>
            </a:r>
            <a:r>
              <a:rPr kumimoji="1" lang="zh-CN" altLang="en-US" sz="1200" dirty="0">
                <a:latin typeface="Hiragino Sans GB W3" panose="020B0300000000000000" pitchFamily="34" charset="-128"/>
                <a:ea typeface="Hiragino Sans GB W3" panose="020B0300000000000000" pitchFamily="34" charset="-128"/>
              </a:rPr>
              <a:t>如客戶</a:t>
            </a:r>
            <a:r>
              <a:rPr kumimoji="1" lang="en-US" altLang="zh-CN" sz="1200" dirty="0">
                <a:latin typeface="Hiragino Sans GB W3" panose="020B0300000000000000" pitchFamily="34" charset="-128"/>
                <a:ea typeface="Hiragino Sans GB W3" panose="020B0300000000000000" pitchFamily="34" charset="-128"/>
              </a:rPr>
              <a:t>6828</a:t>
            </a:r>
            <a:r>
              <a:rPr kumimoji="1" lang="zh-CN" altLang="en-US" sz="1200" dirty="0">
                <a:latin typeface="Hiragino Sans GB W3" panose="020B0300000000000000" pitchFamily="34" charset="-128"/>
                <a:ea typeface="Hiragino Sans GB W3" panose="020B0300000000000000" pitchFamily="34" charset="-128"/>
              </a:rPr>
              <a:t>、</a:t>
            </a:r>
            <a:r>
              <a:rPr kumimoji="1" lang="en-US" altLang="zh-CN" sz="1200" dirty="0">
                <a:latin typeface="Hiragino Sans GB W3" panose="020B0300000000000000" pitchFamily="34" charset="-128"/>
                <a:ea typeface="Hiragino Sans GB W3" panose="020B0300000000000000" pitchFamily="34" charset="-128"/>
              </a:rPr>
              <a:t>5455</a:t>
            </a:r>
            <a:r>
              <a:rPr kumimoji="1" lang="zh-CN" altLang="en-US" sz="1200" dirty="0">
                <a:latin typeface="Hiragino Sans GB W3" panose="020B0300000000000000" pitchFamily="34" charset="-128"/>
                <a:ea typeface="Hiragino Sans GB W3" panose="020B0300000000000000" pitchFamily="34" charset="-128"/>
              </a:rPr>
              <a:t>、</a:t>
            </a:r>
            <a:r>
              <a:rPr kumimoji="1" lang="en-US" altLang="zh-CN" sz="1200" dirty="0">
                <a:latin typeface="Hiragino Sans GB W3" panose="020B0300000000000000" pitchFamily="34" charset="-128"/>
                <a:ea typeface="Hiragino Sans GB W3" panose="020B0300000000000000" pitchFamily="34" charset="-128"/>
              </a:rPr>
              <a:t>7276</a:t>
            </a:r>
            <a:r>
              <a:rPr kumimoji="1" lang="zh-CN" altLang="en-US" sz="1200" dirty="0">
                <a:latin typeface="Hiragino Sans GB W3" panose="020B0300000000000000" pitchFamily="34" charset="-128"/>
                <a:ea typeface="Hiragino Sans GB W3" panose="020B0300000000000000" pitchFamily="34" charset="-128"/>
              </a:rPr>
              <a:t>、</a:t>
            </a:r>
            <a:r>
              <a:rPr kumimoji="1" lang="en-US" altLang="zh-CN" sz="1200" dirty="0">
                <a:latin typeface="Hiragino Sans GB W3" panose="020B0300000000000000" pitchFamily="34" charset="-128"/>
                <a:ea typeface="Hiragino Sans GB W3" panose="020B0300000000000000" pitchFamily="34" charset="-128"/>
              </a:rPr>
              <a:t>820)</a:t>
            </a:r>
            <a:r>
              <a:rPr kumimoji="1" lang="zh-CN" altLang="en-US" sz="1200" dirty="0">
                <a:latin typeface="Hiragino Sans GB W3" panose="020B0300000000000000" pitchFamily="34" charset="-128"/>
                <a:ea typeface="Hiragino Sans GB W3" panose="020B0300000000000000" pitchFamily="34" charset="-128"/>
              </a:rPr>
              <a:t>，也有消費次數在</a:t>
            </a:r>
            <a:r>
              <a:rPr kumimoji="1" lang="en-US" altLang="zh-CN" sz="1200" dirty="0">
                <a:latin typeface="Hiragino Sans GB W3" panose="020B0300000000000000" pitchFamily="34" charset="-128"/>
                <a:ea typeface="Hiragino Sans GB W3" panose="020B0300000000000000" pitchFamily="34" charset="-128"/>
              </a:rPr>
              <a:t>40</a:t>
            </a:r>
            <a:r>
              <a:rPr kumimoji="1" lang="zh-CN" altLang="en-US" sz="1200" dirty="0">
                <a:latin typeface="Hiragino Sans GB W3" panose="020B0300000000000000" pitchFamily="34" charset="-128"/>
                <a:ea typeface="Hiragino Sans GB W3" panose="020B0300000000000000" pitchFamily="34" charset="-128"/>
              </a:rPr>
              <a:t>次以上、平均消費金額在</a:t>
            </a:r>
            <a:r>
              <a:rPr kumimoji="1" lang="en-US" altLang="zh-CN" sz="1200" dirty="0">
                <a:latin typeface="Hiragino Sans GB W3" panose="020B0300000000000000" pitchFamily="34" charset="-128"/>
                <a:ea typeface="Hiragino Sans GB W3" panose="020B0300000000000000" pitchFamily="34" charset="-128"/>
              </a:rPr>
              <a:t>1,000~7,000</a:t>
            </a:r>
            <a:r>
              <a:rPr kumimoji="1" lang="zh-CN" altLang="en-US" sz="1200" dirty="0">
                <a:latin typeface="Hiragino Sans GB W3" panose="020B0300000000000000" pitchFamily="34" charset="-128"/>
                <a:ea typeface="Hiragino Sans GB W3" panose="020B0300000000000000" pitchFamily="34" charset="-128"/>
              </a:rPr>
              <a:t>元者</a:t>
            </a:r>
            <a:r>
              <a:rPr kumimoji="1" lang="en-US" altLang="zh-CN" sz="1200" dirty="0">
                <a:latin typeface="Hiragino Sans GB W3" panose="020B0300000000000000" pitchFamily="34" charset="-128"/>
                <a:ea typeface="Hiragino Sans GB W3" panose="020B0300000000000000" pitchFamily="34" charset="-128"/>
              </a:rPr>
              <a:t>(</a:t>
            </a:r>
            <a:r>
              <a:rPr kumimoji="1" lang="zh-CN" altLang="en-US" sz="1200" dirty="0">
                <a:latin typeface="Hiragino Sans GB W3" panose="020B0300000000000000" pitchFamily="34" charset="-128"/>
                <a:ea typeface="Hiragino Sans GB W3" panose="020B0300000000000000" pitchFamily="34" charset="-128"/>
              </a:rPr>
              <a:t>如客戶</a:t>
            </a:r>
            <a:r>
              <a:rPr kumimoji="1" lang="en-US" altLang="zh-CN" sz="1200" dirty="0">
                <a:latin typeface="Hiragino Sans GB W3" panose="020B0300000000000000" pitchFamily="34" charset="-128"/>
                <a:ea typeface="Hiragino Sans GB W3" panose="020B0300000000000000" pitchFamily="34" charset="-128"/>
              </a:rPr>
              <a:t>1686</a:t>
            </a:r>
            <a:r>
              <a:rPr kumimoji="1" lang="zh-CN" altLang="en-US" sz="1200" dirty="0">
                <a:latin typeface="Hiragino Sans GB W3" panose="020B0300000000000000" pitchFamily="34" charset="-128"/>
                <a:ea typeface="Hiragino Sans GB W3" panose="020B0300000000000000" pitchFamily="34" charset="-128"/>
              </a:rPr>
              <a:t>、</a:t>
            </a:r>
            <a:r>
              <a:rPr kumimoji="1" lang="en-US" altLang="zh-CN" sz="1200" dirty="0">
                <a:latin typeface="Hiragino Sans GB W3" panose="020B0300000000000000" pitchFamily="34" charset="-128"/>
                <a:ea typeface="Hiragino Sans GB W3" panose="020B0300000000000000" pitchFamily="34" charset="-128"/>
              </a:rPr>
              <a:t>332</a:t>
            </a:r>
            <a:r>
              <a:rPr kumimoji="1" lang="zh-CN" altLang="en-US" sz="1200" dirty="0">
                <a:latin typeface="Hiragino Sans GB W3" panose="020B0300000000000000" pitchFamily="34" charset="-128"/>
                <a:ea typeface="Hiragino Sans GB W3" panose="020B0300000000000000" pitchFamily="34" charset="-128"/>
              </a:rPr>
              <a:t>、</a:t>
            </a:r>
            <a:r>
              <a:rPr kumimoji="1" lang="en-US" altLang="zh-CN" sz="1200" dirty="0">
                <a:latin typeface="Hiragino Sans GB W3" panose="020B0300000000000000" pitchFamily="34" charset="-128"/>
                <a:ea typeface="Hiragino Sans GB W3" panose="020B0300000000000000" pitchFamily="34" charset="-128"/>
              </a:rPr>
              <a:t>1672</a:t>
            </a:r>
            <a:r>
              <a:rPr kumimoji="1" lang="zh-CN" altLang="en-US" sz="1200" dirty="0">
                <a:latin typeface="Hiragino Sans GB W3" panose="020B0300000000000000" pitchFamily="34" charset="-128"/>
                <a:ea typeface="Hiragino Sans GB W3" panose="020B0300000000000000" pitchFamily="34" charset="-128"/>
              </a:rPr>
              <a:t>、</a:t>
            </a:r>
            <a:r>
              <a:rPr kumimoji="1" lang="en-US" altLang="zh-CN" sz="1200" dirty="0">
                <a:latin typeface="Hiragino Sans GB W3" panose="020B0300000000000000" pitchFamily="34" charset="-128"/>
                <a:ea typeface="Hiragino Sans GB W3" panose="020B0300000000000000" pitchFamily="34" charset="-128"/>
              </a:rPr>
              <a:t>284)</a:t>
            </a:r>
            <a:r>
              <a:rPr kumimoji="1" lang="zh-CN" altLang="en-US" sz="1200" dirty="0">
                <a:latin typeface="Hiragino Sans GB W3" panose="020B0300000000000000" pitchFamily="34" charset="-128"/>
                <a:ea typeface="Hiragino Sans GB W3" panose="020B0300000000000000" pitchFamily="34" charset="-128"/>
              </a:rPr>
              <a:t>，可見將顧客價值分析成單一數值可能不是一件明智之舉，而是應該將不同種類的客群進行分類，對每一群顧客採用不同的行銷手法，因此以下將客戶</a:t>
            </a:r>
            <a:r>
              <a:rPr kumimoji="1" lang="zh-TW" altLang="en-US" sz="1200" dirty="0">
                <a:latin typeface="Hiragino Sans GB W3" panose="020B0300000000000000" pitchFamily="34" charset="-128"/>
                <a:ea typeface="Hiragino Sans GB W3" panose="020B0300000000000000" pitchFamily="34" charset="-128"/>
              </a:rPr>
              <a:t>依</a:t>
            </a:r>
            <a:r>
              <a:rPr kumimoji="1" lang="zh-CN" altLang="en-US" sz="1200" dirty="0">
                <a:latin typeface="Hiragino Sans GB W3" panose="020B0300000000000000" pitchFamily="34" charset="-128"/>
                <a:ea typeface="Hiragino Sans GB W3" panose="020B0300000000000000" pitchFamily="34" charset="-128"/>
              </a:rPr>
              <a:t>不同消費型態</a:t>
            </a:r>
            <a:r>
              <a:rPr kumimoji="1" lang="zh-TW" altLang="en-US" sz="1200" dirty="0">
                <a:latin typeface="Hiragino Sans GB W3" panose="020B0300000000000000" pitchFamily="34" charset="-128"/>
                <a:ea typeface="Hiragino Sans GB W3" panose="020B0300000000000000" pitchFamily="34" charset="-128"/>
              </a:rPr>
              <a:t>更進一步分群</a:t>
            </a:r>
            <a:r>
              <a:rPr kumimoji="1" lang="zh-CN" altLang="en-US" sz="1200" dirty="0">
                <a:latin typeface="Hiragino Sans GB W3" panose="020B0300000000000000" pitchFamily="34" charset="-128"/>
                <a:ea typeface="Hiragino Sans GB W3" panose="020B0300000000000000" pitchFamily="34" charset="-128"/>
              </a:rPr>
              <a:t>。</a:t>
            </a:r>
            <a:endParaRPr kumimoji="1" lang="zh-TW" altLang="en-US" sz="1200" dirty="0">
              <a:latin typeface="Hiragino Sans GB W3" panose="020B0300000000000000" pitchFamily="34" charset="-128"/>
              <a:ea typeface="Hiragino Sans GB W3" panose="020B0300000000000000" pitchFamily="34" charset="-128"/>
            </a:endParaRPr>
          </a:p>
        </p:txBody>
      </p:sp>
      <p:sp>
        <p:nvSpPr>
          <p:cNvPr id="8" name="文字方塊 7">
            <a:extLst>
              <a:ext uri="{FF2B5EF4-FFF2-40B4-BE49-F238E27FC236}">
                <a16:creationId xmlns:a16="http://schemas.microsoft.com/office/drawing/2014/main" id="{68921EE9-4813-8E43-8F4D-5400323236CC}"/>
              </a:ext>
            </a:extLst>
          </p:cNvPr>
          <p:cNvSpPr txBox="1"/>
          <p:nvPr/>
        </p:nvSpPr>
        <p:spPr>
          <a:xfrm>
            <a:off x="671558" y="5457031"/>
            <a:ext cx="6216563" cy="265522"/>
          </a:xfrm>
          <a:prstGeom prst="rect">
            <a:avLst/>
          </a:prstGeom>
          <a:noFill/>
        </p:spPr>
        <p:txBody>
          <a:bodyPr wrap="square" rtlCol="0">
            <a:spAutoFit/>
          </a:bodyPr>
          <a:lstStyle/>
          <a:p>
            <a:pPr algn="ctr">
              <a:lnSpc>
                <a:spcPct val="120000"/>
              </a:lnSpc>
            </a:pPr>
            <a:r>
              <a:rPr kumimoji="1" lang="zh-TW" altLang="en-US" sz="1000" dirty="0">
                <a:latin typeface="Hiragino Sans GB W3" panose="020B0300000000000000" pitchFamily="34" charset="-128"/>
                <a:ea typeface="Hiragino Sans GB W3" panose="020B0300000000000000" pitchFamily="34" charset="-128"/>
              </a:rPr>
              <a:t>表</a:t>
            </a:r>
            <a:r>
              <a:rPr kumimoji="1" lang="en-US" altLang="zh-TW" sz="1000" dirty="0">
                <a:latin typeface="Hiragino Sans GB W3" panose="020B0300000000000000" pitchFamily="34" charset="-128"/>
                <a:ea typeface="Hiragino Sans GB W3" panose="020B0300000000000000" pitchFamily="34" charset="-128"/>
              </a:rPr>
              <a:t>2.4</a:t>
            </a:r>
            <a:r>
              <a:rPr kumimoji="1" lang="zh-TW" altLang="en-US" sz="1000" dirty="0">
                <a:latin typeface="Hiragino Sans GB W3" panose="020B0300000000000000" pitchFamily="34" charset="-128"/>
                <a:ea typeface="Hiragino Sans GB W3" panose="020B0300000000000000" pitchFamily="34" charset="-128"/>
              </a:rPr>
              <a:t>：使用</a:t>
            </a:r>
            <a:r>
              <a:rPr kumimoji="1" lang="en-US" altLang="zh-TW" sz="1000" dirty="0">
                <a:latin typeface="Hiragino Sans GB W3" panose="020B0300000000000000" pitchFamily="34" charset="-128"/>
                <a:ea typeface="Hiragino Sans GB W3" panose="020B0300000000000000" pitchFamily="34" charset="-128"/>
              </a:rPr>
              <a:t>Bob Stone</a:t>
            </a:r>
            <a:r>
              <a:rPr kumimoji="1" lang="zh-CN" altLang="en-US" sz="1000" dirty="0">
                <a:latin typeface="Hiragino Sans GB W3" panose="020B0300000000000000" pitchFamily="34" charset="-128"/>
                <a:ea typeface="Hiragino Sans GB W3" panose="020B0300000000000000" pitchFamily="34" charset="-128"/>
              </a:rPr>
              <a:t>給分機制</a:t>
            </a:r>
            <a:r>
              <a:rPr kumimoji="1" lang="zh-TW" altLang="en-US" sz="1000" dirty="0">
                <a:latin typeface="Hiragino Sans GB W3" panose="020B0300000000000000" pitchFamily="34" charset="-128"/>
                <a:ea typeface="Hiragino Sans GB W3" panose="020B0300000000000000" pitchFamily="34" charset="-128"/>
              </a:rPr>
              <a:t>下</a:t>
            </a:r>
            <a:r>
              <a:rPr kumimoji="1" lang="zh-CN" altLang="en-US" sz="1000" dirty="0">
                <a:latin typeface="Hiragino Sans GB W3" panose="020B0300000000000000" pitchFamily="34" charset="-128"/>
                <a:ea typeface="Hiragino Sans GB W3" panose="020B0300000000000000" pitchFamily="34" charset="-128"/>
              </a:rPr>
              <a:t>顧客價值前</a:t>
            </a:r>
            <a:r>
              <a:rPr kumimoji="1" lang="en-US" altLang="zh-CN" sz="1000" dirty="0">
                <a:latin typeface="Hiragino Sans GB W3" panose="020B0300000000000000" pitchFamily="34" charset="-128"/>
                <a:ea typeface="Hiragino Sans GB W3" panose="020B0300000000000000" pitchFamily="34" charset="-128"/>
              </a:rPr>
              <a:t>20</a:t>
            </a:r>
            <a:r>
              <a:rPr kumimoji="1" lang="zh-CN" altLang="en-US" sz="1000" dirty="0">
                <a:latin typeface="Hiragino Sans GB W3" panose="020B0300000000000000" pitchFamily="34" charset="-128"/>
                <a:ea typeface="Hiragino Sans GB W3" panose="020B0300000000000000" pitchFamily="34" charset="-128"/>
              </a:rPr>
              <a:t>名</a:t>
            </a:r>
            <a:endParaRPr kumimoji="1" lang="zh-TW" altLang="en-US" sz="1000" dirty="0">
              <a:latin typeface="Hiragino Sans GB W3" panose="020B0300000000000000" pitchFamily="34" charset="-128"/>
              <a:ea typeface="Hiragino Sans GB W3" panose="020B0300000000000000" pitchFamily="34" charset="-128"/>
            </a:endParaRPr>
          </a:p>
        </p:txBody>
      </p:sp>
      <p:sp>
        <p:nvSpPr>
          <p:cNvPr id="9" name="文字方塊 8">
            <a:extLst>
              <a:ext uri="{FF2B5EF4-FFF2-40B4-BE49-F238E27FC236}">
                <a16:creationId xmlns:a16="http://schemas.microsoft.com/office/drawing/2014/main" id="{1B4CC1F4-4B00-EB48-98D9-8AFAF324994D}"/>
              </a:ext>
            </a:extLst>
          </p:cNvPr>
          <p:cNvSpPr txBox="1"/>
          <p:nvPr/>
        </p:nvSpPr>
        <p:spPr>
          <a:xfrm>
            <a:off x="671558" y="7388138"/>
            <a:ext cx="2044149" cy="307777"/>
          </a:xfrm>
          <a:prstGeom prst="rect">
            <a:avLst/>
          </a:prstGeom>
          <a:noFill/>
        </p:spPr>
        <p:txBody>
          <a:bodyPr wrap="none" rtlCol="0">
            <a:spAutoFit/>
          </a:bodyPr>
          <a:lstStyle/>
          <a:p>
            <a:r>
              <a:rPr kumimoji="1" lang="en-US" altLang="zh-CN" sz="1400" b="1" dirty="0">
                <a:latin typeface="Hiragino Sans GB W6" panose="020B0300000000000000" pitchFamily="34" charset="-128"/>
                <a:ea typeface="Hiragino Sans GB W6" panose="020B0300000000000000" pitchFamily="34" charset="-128"/>
              </a:rPr>
              <a:t>2.3  </a:t>
            </a:r>
            <a:r>
              <a:rPr kumimoji="1" lang="zh-CN" altLang="en-US" sz="1400" b="1" dirty="0">
                <a:latin typeface="Hiragino Sans GB W6" panose="020B0300000000000000" pitchFamily="34" charset="-128"/>
                <a:ea typeface="Hiragino Sans GB W6" panose="020B0300000000000000" pitchFamily="34" charset="-128"/>
              </a:rPr>
              <a:t>靜態價值集群分析</a:t>
            </a:r>
            <a:endParaRPr kumimoji="1" lang="zh-TW" altLang="en-US" sz="1400" b="1" dirty="0">
              <a:latin typeface="Hiragino Sans GB W6" panose="020B0300000000000000" pitchFamily="34" charset="-128"/>
              <a:ea typeface="Hiragino Sans GB W6" panose="020B0300000000000000" pitchFamily="34" charset="-128"/>
            </a:endParaRPr>
          </a:p>
        </p:txBody>
      </p:sp>
      <p:sp>
        <p:nvSpPr>
          <p:cNvPr id="10" name="文字方塊 9">
            <a:extLst>
              <a:ext uri="{FF2B5EF4-FFF2-40B4-BE49-F238E27FC236}">
                <a16:creationId xmlns:a16="http://schemas.microsoft.com/office/drawing/2014/main" id="{13CB68A3-5110-DB4E-B0DE-8CE823B3B275}"/>
              </a:ext>
            </a:extLst>
          </p:cNvPr>
          <p:cNvSpPr txBox="1"/>
          <p:nvPr/>
        </p:nvSpPr>
        <p:spPr>
          <a:xfrm>
            <a:off x="671558" y="7695915"/>
            <a:ext cx="6216563" cy="1621662"/>
          </a:xfrm>
          <a:prstGeom prst="rect">
            <a:avLst/>
          </a:prstGeom>
          <a:noFill/>
        </p:spPr>
        <p:txBody>
          <a:bodyPr wrap="square" rtlCol="0">
            <a:spAutoFit/>
          </a:bodyPr>
          <a:lstStyle/>
          <a:p>
            <a:pPr algn="just">
              <a:lnSpc>
                <a:spcPct val="120000"/>
              </a:lnSpc>
            </a:pPr>
            <a:r>
              <a:rPr kumimoji="1" lang="en-US" altLang="zh-TW" sz="1200" dirty="0">
                <a:latin typeface="Hiragino Sans GB W3" panose="020B0300000000000000" pitchFamily="34" charset="-128"/>
                <a:ea typeface="Hiragino Sans GB W3" panose="020B0300000000000000" pitchFamily="34" charset="-128"/>
              </a:rPr>
              <a:t>	</a:t>
            </a:r>
            <a:r>
              <a:rPr kumimoji="1" lang="zh-TW" altLang="en-US" sz="1200" dirty="0">
                <a:latin typeface="Hiragino Sans GB W3" panose="020B0300000000000000" pitchFamily="34" charset="-128"/>
                <a:ea typeface="Hiragino Sans GB W3" panose="020B0300000000000000" pitchFamily="34" charset="-128"/>
              </a:rPr>
              <a:t>如同前述，在對顧客價值進行衡量時使用單一指標稍顯不足，也忽略消費者行為的異質性，因此接下來將同時考量顧客的三個面向進行集群分析。而若細究這三個面向的本質，會發現其實</a:t>
            </a:r>
            <a:r>
              <a:rPr kumimoji="1" lang="en-US" altLang="zh-TW" sz="1200" dirty="0">
                <a:latin typeface="Hiragino Sans GB W3" panose="020B0300000000000000" pitchFamily="34" charset="-128"/>
                <a:ea typeface="Hiragino Sans GB W3" panose="020B0300000000000000" pitchFamily="34" charset="-128"/>
              </a:rPr>
              <a:t>Recency</a:t>
            </a:r>
            <a:r>
              <a:rPr kumimoji="1" lang="zh-CN" altLang="en-US" sz="1200" dirty="0">
                <a:latin typeface="Hiragino Sans GB W3" panose="020B0300000000000000" pitchFamily="34" charset="-128"/>
                <a:ea typeface="Hiragino Sans GB W3" panose="020B0300000000000000" pitchFamily="34" charset="-128"/>
              </a:rPr>
              <a:t>及</a:t>
            </a:r>
            <a:r>
              <a:rPr kumimoji="1" lang="en-US" altLang="zh-CN" sz="1200" dirty="0">
                <a:latin typeface="Hiragino Sans GB W3" panose="020B0300000000000000" pitchFamily="34" charset="-128"/>
                <a:ea typeface="Hiragino Sans GB W3" panose="020B0300000000000000" pitchFamily="34" charset="-128"/>
              </a:rPr>
              <a:t>Frequency</a:t>
            </a:r>
            <a:r>
              <a:rPr kumimoji="1" lang="zh-TW" altLang="en-US" sz="1200" dirty="0">
                <a:latin typeface="Hiragino Sans GB W3" panose="020B0300000000000000" pitchFamily="34" charset="-128"/>
                <a:ea typeface="Hiragino Sans GB W3" panose="020B0300000000000000" pitchFamily="34" charset="-128"/>
              </a:rPr>
              <a:t>衡量的是同一種顧客價值，皆是衡量平均購買期間</a:t>
            </a:r>
            <a:r>
              <a:rPr kumimoji="1" lang="en-US" altLang="zh-TW" sz="1200" dirty="0">
                <a:latin typeface="Hiragino Sans GB W3" panose="020B0300000000000000" pitchFamily="34" charset="-128"/>
                <a:ea typeface="Hiragino Sans GB W3" panose="020B0300000000000000" pitchFamily="34" charset="-128"/>
              </a:rPr>
              <a:t>(MLE)</a:t>
            </a:r>
            <a:r>
              <a:rPr kumimoji="1" lang="zh-TW" altLang="en-US" sz="1200" dirty="0">
                <a:latin typeface="Hiragino Sans GB W3" panose="020B0300000000000000" pitchFamily="34" charset="-128"/>
                <a:ea typeface="Hiragino Sans GB W3" panose="020B0300000000000000" pitchFamily="34" charset="-128"/>
              </a:rPr>
              <a:t>，只是</a:t>
            </a:r>
            <a:r>
              <a:rPr kumimoji="1" lang="en-US" altLang="zh-TW" sz="1200" dirty="0">
                <a:latin typeface="Hiragino Sans GB W3" panose="020B0300000000000000" pitchFamily="34" charset="-128"/>
                <a:ea typeface="Hiragino Sans GB W3" panose="020B0300000000000000" pitchFamily="34" charset="-128"/>
              </a:rPr>
              <a:t>Recency</a:t>
            </a:r>
            <a:r>
              <a:rPr kumimoji="1" lang="zh-CN" altLang="en-US" sz="1200" dirty="0">
                <a:latin typeface="Hiragino Sans GB W3" panose="020B0300000000000000" pitchFamily="34" charset="-128"/>
                <a:ea typeface="Hiragino Sans GB W3" panose="020B0300000000000000" pitchFamily="34" charset="-128"/>
              </a:rPr>
              <a:t>是購買期間的特例，因此接下來將以平均購買期間及平均消費金額兩個要素進行集群分析，分別使用華德法及</a:t>
            </a:r>
            <a:r>
              <a:rPr kumimoji="1" lang="en-US" altLang="zh-CN" sz="1200" dirty="0">
                <a:latin typeface="Hiragino Sans GB W3" panose="020B0300000000000000" pitchFamily="34" charset="-128"/>
                <a:ea typeface="Hiragino Sans GB W3" panose="020B0300000000000000" pitchFamily="34" charset="-128"/>
              </a:rPr>
              <a:t>K-Means</a:t>
            </a:r>
            <a:r>
              <a:rPr kumimoji="1" lang="zh-CN" altLang="en-US" sz="1200" dirty="0">
                <a:latin typeface="Hiragino Sans GB W3" panose="020B0300000000000000" pitchFamily="34" charset="-128"/>
                <a:ea typeface="Hiragino Sans GB W3" panose="020B0300000000000000" pitchFamily="34" charset="-128"/>
              </a:rPr>
              <a:t>法將顧客分成</a:t>
            </a:r>
            <a:r>
              <a:rPr kumimoji="1" lang="en-US" altLang="zh-CN" sz="1200" dirty="0">
                <a:latin typeface="Hiragino Sans GB W3" panose="020B0300000000000000" pitchFamily="34" charset="-128"/>
                <a:ea typeface="Hiragino Sans GB W3" panose="020B0300000000000000" pitchFamily="34" charset="-128"/>
              </a:rPr>
              <a:t>4</a:t>
            </a:r>
            <a:r>
              <a:rPr kumimoji="1" lang="zh-CN" altLang="en-US" sz="1200" dirty="0">
                <a:latin typeface="Hiragino Sans GB W3" panose="020B0300000000000000" pitchFamily="34" charset="-128"/>
                <a:ea typeface="Hiragino Sans GB W3" panose="020B0300000000000000" pitchFamily="34" charset="-128"/>
              </a:rPr>
              <a:t>群。其中因消費未達</a:t>
            </a:r>
            <a:r>
              <a:rPr kumimoji="1" lang="en-US" altLang="zh-CN" sz="1200" dirty="0">
                <a:latin typeface="Hiragino Sans GB W3" panose="020B0300000000000000" pitchFamily="34" charset="-128"/>
                <a:ea typeface="Hiragino Sans GB W3" panose="020B0300000000000000" pitchFamily="34" charset="-128"/>
              </a:rPr>
              <a:t>2</a:t>
            </a:r>
            <a:r>
              <a:rPr kumimoji="1" lang="zh-CN" altLang="en-US" sz="1200" dirty="0">
                <a:latin typeface="Hiragino Sans GB W3" panose="020B0300000000000000" pitchFamily="34" charset="-128"/>
                <a:ea typeface="Hiragino Sans GB W3" panose="020B0300000000000000" pitchFamily="34" charset="-128"/>
              </a:rPr>
              <a:t>次的顧客無法計算平均購買間隔天數，所以將未達</a:t>
            </a:r>
            <a:r>
              <a:rPr kumimoji="1" lang="en-US" altLang="zh-CN" sz="1200" dirty="0">
                <a:latin typeface="Hiragino Sans GB W3" panose="020B0300000000000000" pitchFamily="34" charset="-128"/>
                <a:ea typeface="Hiragino Sans GB W3" panose="020B0300000000000000" pitchFamily="34" charset="-128"/>
              </a:rPr>
              <a:t>2</a:t>
            </a:r>
            <a:r>
              <a:rPr kumimoji="1" lang="zh-CN" altLang="en-US" sz="1200" dirty="0">
                <a:latin typeface="Hiragino Sans GB W3" panose="020B0300000000000000" pitchFamily="34" charset="-128"/>
                <a:ea typeface="Hiragino Sans GB W3" panose="020B0300000000000000" pitchFamily="34" charset="-128"/>
              </a:rPr>
              <a:t>次的顧客刪除，共</a:t>
            </a:r>
            <a:r>
              <a:rPr kumimoji="1" lang="en-US" altLang="zh-CN" sz="1200" dirty="0">
                <a:latin typeface="Hiragino Sans GB W3" panose="020B0300000000000000" pitchFamily="34" charset="-128"/>
                <a:ea typeface="Hiragino Sans GB W3" panose="020B0300000000000000" pitchFamily="34" charset="-128"/>
              </a:rPr>
              <a:t>28</a:t>
            </a:r>
            <a:r>
              <a:rPr kumimoji="1" lang="zh-CN" altLang="en-US" sz="1200" dirty="0">
                <a:latin typeface="Hiragino Sans GB W3" panose="020B0300000000000000" pitchFamily="34" charset="-128"/>
                <a:ea typeface="Hiragino Sans GB W3" panose="020B0300000000000000" pitchFamily="34" charset="-128"/>
              </a:rPr>
              <a:t>位，對剩餘的</a:t>
            </a:r>
            <a:r>
              <a:rPr kumimoji="1" lang="en-US" altLang="zh-CN" sz="1200" dirty="0">
                <a:latin typeface="Hiragino Sans GB W3" panose="020B0300000000000000" pitchFamily="34" charset="-128"/>
                <a:ea typeface="Hiragino Sans GB W3" panose="020B0300000000000000" pitchFamily="34" charset="-128"/>
              </a:rPr>
              <a:t>172</a:t>
            </a:r>
            <a:r>
              <a:rPr kumimoji="1" lang="zh-CN" altLang="en-US" sz="1200" dirty="0">
                <a:latin typeface="Hiragino Sans GB W3" panose="020B0300000000000000" pitchFamily="34" charset="-128"/>
                <a:ea typeface="Hiragino Sans GB W3" panose="020B0300000000000000" pitchFamily="34" charset="-128"/>
              </a:rPr>
              <a:t>位顧客進行集群分析</a:t>
            </a:r>
            <a:endParaRPr kumimoji="1" lang="zh-TW" altLang="en-US" sz="1200" dirty="0">
              <a:latin typeface="Hiragino Sans GB W3" panose="020B0300000000000000" pitchFamily="34" charset="-128"/>
              <a:ea typeface="Hiragino Sans GB W3" panose="020B0300000000000000" pitchFamily="34" charset="-128"/>
            </a:endParaRPr>
          </a:p>
        </p:txBody>
      </p:sp>
      <p:sp>
        <p:nvSpPr>
          <p:cNvPr id="14" name="文字方塊 13">
            <a:extLst>
              <a:ext uri="{FF2B5EF4-FFF2-40B4-BE49-F238E27FC236}">
                <a16:creationId xmlns:a16="http://schemas.microsoft.com/office/drawing/2014/main" id="{BE824137-26AB-0441-BEFC-D1A343C778A0}"/>
              </a:ext>
            </a:extLst>
          </p:cNvPr>
          <p:cNvSpPr txBox="1"/>
          <p:nvPr/>
        </p:nvSpPr>
        <p:spPr>
          <a:xfrm>
            <a:off x="3637008" y="10079665"/>
            <a:ext cx="285656" cy="276999"/>
          </a:xfrm>
          <a:prstGeom prst="rect">
            <a:avLst/>
          </a:prstGeom>
          <a:noFill/>
        </p:spPr>
        <p:txBody>
          <a:bodyPr wrap="none" rtlCol="0">
            <a:spAutoFit/>
          </a:bodyPr>
          <a:lstStyle/>
          <a:p>
            <a:r>
              <a:rPr kumimoji="1" lang="en-US" altLang="zh-TW" sz="1200" dirty="0">
                <a:latin typeface="Hiragino Sans GB W3" panose="020B0300000000000000" pitchFamily="34" charset="-128"/>
                <a:ea typeface="Hiragino Sans GB W3" panose="020B0300000000000000" pitchFamily="34" charset="-128"/>
              </a:rPr>
              <a:t>7</a:t>
            </a:r>
            <a:endParaRPr kumimoji="1" lang="zh-TW" altLang="en-US" sz="1200" dirty="0">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1837301147"/>
      </p:ext>
    </p:extLst>
  </p:cSld>
  <p:clrMapOvr>
    <a:masterClrMapping/>
  </p:clrMapOvr>
</p:sld>
</file>

<file path=ppt/theme/theme1.xml><?xml version="1.0" encoding="utf-8"?>
<a:theme xmlns:a="http://schemas.openxmlformats.org/drawingml/2006/main" name="Office 佈景主題">
  <a:themeElements>
    <a:clrScheme name="黃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1733</TotalTime>
  <Words>9121</Words>
  <Application>Microsoft Macintosh PowerPoint</Application>
  <PresentationFormat>自訂</PresentationFormat>
  <Paragraphs>2023</Paragraphs>
  <Slides>24</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24</vt:i4>
      </vt:variant>
    </vt:vector>
  </HeadingPairs>
  <TitlesOfParts>
    <vt:vector size="34" baseType="lpstr">
      <vt:lpstr>冬青黑体简体中文 W3</vt:lpstr>
      <vt:lpstr>Hiragino Sans GB W3</vt:lpstr>
      <vt:lpstr>Hiragino Sans GB W6</vt:lpstr>
      <vt:lpstr>Lantinghei TC Demibold</vt:lpstr>
      <vt:lpstr>Lantinghei TC Heavy</vt:lpstr>
      <vt:lpstr>Toppan Bunkyu Midashi Gothic Ex</vt:lpstr>
      <vt:lpstr>Arial</vt:lpstr>
      <vt:lpstr>Cambria Math</vt:lpstr>
      <vt:lpstr>Tw Cen MT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昕 杜</dc:creator>
  <cp:lastModifiedBy>昕 杜</cp:lastModifiedBy>
  <cp:revision>179</cp:revision>
  <dcterms:created xsi:type="dcterms:W3CDTF">2020-06-20T01:22:30Z</dcterms:created>
  <dcterms:modified xsi:type="dcterms:W3CDTF">2020-06-24T04:10:33Z</dcterms:modified>
</cp:coreProperties>
</file>