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media/image29.png" ContentType="image/png"/>
  <Override PartName="/ppt/media/image28.png" ContentType="image/png"/>
  <Override PartName="/ppt/media/image27.png" ContentType="image/png"/>
  <Override PartName="/ppt/media/image19.png" ContentType="image/png"/>
  <Override PartName="/ppt/media/image36.png" ContentType="image/png"/>
  <Override PartName="/ppt/media/image26.png" ContentType="image/png"/>
  <Override PartName="/ppt/media/image18.png" ContentType="image/png"/>
  <Override PartName="/ppt/media/image35.png" ContentType="image/png"/>
  <Override PartName="/ppt/media/image25.png" ContentType="image/png"/>
  <Override PartName="/ppt/media/image17.png" ContentType="image/png"/>
  <Override PartName="/ppt/media/image34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20.png" ContentType="image/png"/>
  <Override PartName="/ppt/media/image8.png" ContentType="image/png"/>
  <Override PartName="/ppt/media/image21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10.png" ContentType="image/png"/>
  <Override PartName="/ppt/media/image9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31.png" ContentType="image/png"/>
  <Override PartName="/ppt/media/image15.png" ContentType="image/png"/>
  <Override PartName="/ppt/media/image32.png" ContentType="image/png"/>
  <Override PartName="/ppt/media/image23.png" ContentType="image/png"/>
  <Override PartName="/ppt/media/image40.png" ContentType="image/png"/>
  <Override PartName="/ppt/media/image16.png" ContentType="image/png"/>
  <Override PartName="/ppt/media/image33.png" ContentType="image/png"/>
  <Override PartName="/ppt/media/image24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123127-2435-48C6-A2E8-6DF28616E4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6FB56A-54C8-4873-85FA-42AD69A5DA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B0DE30-EEF1-46CC-AB89-A7E04CA407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66503C-795C-445F-B74E-0BC9F43F5E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1C350D-5561-4E75-9CCE-EE6E35E1FB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BA4AFF-E2CB-4989-8923-A2683EDADC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722462-1A09-4A41-874C-54C18741C9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0AE62A-5A80-42CE-916A-FC6429CBC2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7C30F2-4832-4B69-AE4A-BE6C2767C7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86E984-B53A-42AA-92B0-C2E173F662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1E16EB-CCE5-4FE9-ADDA-0E6BA1CC9B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659067-5C1D-4400-9C7B-3ED477D04D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C53668-852D-49CE-9D71-78CADD53E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FCEB44-C869-4D6A-ADD3-B3FAEAC032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532870-6278-4D0E-A4AA-1E37E838BD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C7FBFE-3F2A-479F-BAFB-E38DEBCEB6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D0D7AD-7319-4739-ADB9-D37DFB44C8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09F126-CFE9-4417-8DE8-7129DB0C47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21DBF5-5BF8-4D9A-8472-28AC9D5E3E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7B79BF-1C04-4DF6-8555-11CB2F2315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1B6574-8FF5-4609-920C-B6CE4412B1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6DB40F-C759-41CD-85BD-111C438C1B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6E5CC2-133D-412B-A9CD-23C2C3DC78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5FCF34-DE5A-4151-9B20-9D84EAA5E3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EFEDB7-7C04-4A94-A890-CD0946BF72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723790-4385-4C82-A7A9-1B1FCB8F14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F92F78-9BEB-4F31-8191-1C6295472F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197790-60D9-4E9A-91A9-F5514EF9DE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FD8DB2-946E-41B1-9C59-670E0BB49F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514E43-58A7-49E9-B33B-A4EE9794B6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A40E17-61B8-488E-950D-25FBEAC9DE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4A5C0D-BA0D-4471-912B-A893F6710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5D1968-AEC8-4497-BAAC-79A0A9E15B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EFCC63-A97A-43CB-97D9-725FD347E8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2EB5A9-F285-4059-B116-ED0B68A5BD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673039-D56D-4DE8-BC95-BC08BF28B2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7DB751-6B8F-4650-926A-ABAAAB55AB2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6D62EA-0A15-447B-9C61-12C1C769B150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4E5F42-5590-4F0B-B7D4-EA640488116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1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0640" y="214884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9000"/>
          </a:bodyPr>
          <a:p>
            <a:pPr indent="0" algn="ctr">
              <a:lnSpc>
                <a:spcPct val="90000"/>
              </a:lnSpc>
              <a:buNone/>
            </a:pPr>
            <a:r>
              <a:rPr b="0" lang="bg-BG" sz="6000" spc="-1" strike="noStrike">
                <a:solidFill>
                  <a:srgbClr val="000000"/>
                </a:solidFill>
                <a:latin typeface="Calibri Light"/>
              </a:rPr>
              <a:t>Проблем 2 – Прогнозиране времето на пристигане на автобус</a:t>
            </a:r>
            <a:br>
              <a:rPr sz="6000"/>
            </a:br>
            <a:r>
              <a:rPr b="0" lang="bg-BG" sz="6000" spc="-1" strike="noStrike">
                <a:solidFill>
                  <a:srgbClr val="000000"/>
                </a:solidFill>
                <a:latin typeface="Calibri Light"/>
              </a:rPr>
              <a:t>Лятно училище 2023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077840" y="4917600"/>
            <a:ext cx="6857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2400" spc="-1" strike="noStrike">
                <a:solidFill>
                  <a:srgbClr val="000000"/>
                </a:solidFill>
                <a:latin typeface="Calibri"/>
              </a:rPr>
              <a:t>Екип 2: Димитър, Михаела, Лалка, Даниел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1282320" y="72000"/>
            <a:ext cx="6579000" cy="350820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2"/>
          <a:stretch/>
        </p:blipFill>
        <p:spPr>
          <a:xfrm>
            <a:off x="1282320" y="3277440"/>
            <a:ext cx="6579000" cy="350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2" descr=""/>
          <p:cNvPicPr/>
          <p:nvPr/>
        </p:nvPicPr>
        <p:blipFill>
          <a:blip r:embed="rId1"/>
          <a:stretch/>
        </p:blipFill>
        <p:spPr>
          <a:xfrm>
            <a:off x="2668680" y="2127240"/>
            <a:ext cx="6474960" cy="189936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bg-BG" sz="2100" spc="-1" strike="noStrike">
                <a:solidFill>
                  <a:srgbClr val="000000"/>
                </a:solidFill>
                <a:latin typeface="Calibri Light"/>
              </a:rPr>
              <a:t>Индекс за време </a:t>
            </a:r>
            <a:r>
              <a:rPr b="0" lang="en-GB" sz="2100" spc="-1" strike="noStrike">
                <a:solidFill>
                  <a:srgbClr val="000000"/>
                </a:solidFill>
                <a:latin typeface="Calibri Light"/>
              </a:rPr>
              <a:t>(datetime index) </a:t>
            </a:r>
            <a:r>
              <a:rPr b="0" lang="bg-BG" sz="2100" spc="-1" strike="noStrike">
                <a:solidFill>
                  <a:srgbClr val="000000"/>
                </a:solidFill>
                <a:latin typeface="Calibri Light"/>
              </a:rPr>
              <a:t>за основни и екзогенни данни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8" descr=""/>
          <p:cNvPicPr/>
          <p:nvPr/>
        </p:nvPicPr>
        <p:blipFill>
          <a:blip r:embed="rId2"/>
          <a:stretch/>
        </p:blipFill>
        <p:spPr>
          <a:xfrm>
            <a:off x="348840" y="4545360"/>
            <a:ext cx="8445600" cy="170352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14" descr=""/>
          <p:cNvPicPr/>
          <p:nvPr/>
        </p:nvPicPr>
        <p:blipFill>
          <a:blip r:embed="rId3"/>
          <a:stretch/>
        </p:blipFill>
        <p:spPr>
          <a:xfrm>
            <a:off x="0" y="2127240"/>
            <a:ext cx="6789960" cy="18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59640" y="140040"/>
            <a:ext cx="7819920" cy="77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bg-BG" sz="4400" spc="-1" strike="noStrike">
                <a:solidFill>
                  <a:srgbClr val="000000"/>
                </a:solidFill>
                <a:latin typeface="Calibri Light"/>
              </a:rPr>
              <a:t>Стационарност 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(stationarity)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14" descr=""/>
          <p:cNvPicPr/>
          <p:nvPr/>
        </p:nvPicPr>
        <p:blipFill>
          <a:blip r:embed="rId1"/>
          <a:stretch/>
        </p:blipFill>
        <p:spPr>
          <a:xfrm>
            <a:off x="108720" y="2148120"/>
            <a:ext cx="3859200" cy="201024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0" descr=""/>
          <p:cNvPicPr/>
          <p:nvPr/>
        </p:nvPicPr>
        <p:blipFill>
          <a:blip r:embed="rId2"/>
          <a:stretch/>
        </p:blipFill>
        <p:spPr>
          <a:xfrm>
            <a:off x="404640" y="1340640"/>
            <a:ext cx="2743200" cy="3330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22" descr=""/>
          <p:cNvPicPr/>
          <p:nvPr/>
        </p:nvPicPr>
        <p:blipFill>
          <a:blip r:embed="rId3"/>
          <a:stretch/>
        </p:blipFill>
        <p:spPr>
          <a:xfrm>
            <a:off x="252000" y="1618560"/>
            <a:ext cx="2895480" cy="40932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26" descr=""/>
          <p:cNvPicPr/>
          <p:nvPr/>
        </p:nvPicPr>
        <p:blipFill>
          <a:blip r:embed="rId4"/>
          <a:stretch/>
        </p:blipFill>
        <p:spPr>
          <a:xfrm>
            <a:off x="5391720" y="1369800"/>
            <a:ext cx="2333520" cy="23796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28" descr=""/>
          <p:cNvPicPr/>
          <p:nvPr/>
        </p:nvPicPr>
        <p:blipFill>
          <a:blip r:embed="rId5"/>
          <a:stretch/>
        </p:blipFill>
        <p:spPr>
          <a:xfrm>
            <a:off x="5132160" y="1610640"/>
            <a:ext cx="2942640" cy="40932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30" descr=""/>
          <p:cNvPicPr/>
          <p:nvPr/>
        </p:nvPicPr>
        <p:blipFill>
          <a:blip r:embed="rId6"/>
          <a:stretch/>
        </p:blipFill>
        <p:spPr>
          <a:xfrm>
            <a:off x="4987440" y="2200680"/>
            <a:ext cx="3476880" cy="185724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34" descr=""/>
          <p:cNvPicPr/>
          <p:nvPr/>
        </p:nvPicPr>
        <p:blipFill>
          <a:blip r:embed="rId7"/>
          <a:stretch/>
        </p:blipFill>
        <p:spPr>
          <a:xfrm>
            <a:off x="3102840" y="4276800"/>
            <a:ext cx="2333520" cy="18072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36" descr=""/>
          <p:cNvPicPr/>
          <p:nvPr/>
        </p:nvPicPr>
        <p:blipFill>
          <a:blip r:embed="rId8"/>
          <a:stretch/>
        </p:blipFill>
        <p:spPr>
          <a:xfrm>
            <a:off x="3148200" y="4460760"/>
            <a:ext cx="2533680" cy="34272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38" descr=""/>
          <p:cNvPicPr/>
          <p:nvPr/>
        </p:nvPicPr>
        <p:blipFill>
          <a:blip r:embed="rId9"/>
          <a:stretch/>
        </p:blipFill>
        <p:spPr>
          <a:xfrm>
            <a:off x="2683800" y="4770000"/>
            <a:ext cx="3429000" cy="18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1" descr=""/>
          <p:cNvPicPr/>
          <p:nvPr/>
        </p:nvPicPr>
        <p:blipFill>
          <a:blip r:embed="rId1"/>
          <a:stretch/>
        </p:blipFill>
        <p:spPr>
          <a:xfrm>
            <a:off x="146880" y="3387600"/>
            <a:ext cx="4331520" cy="258660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13" descr=""/>
          <p:cNvPicPr/>
          <p:nvPr/>
        </p:nvPicPr>
        <p:blipFill>
          <a:blip r:embed="rId2"/>
          <a:stretch/>
        </p:blipFill>
        <p:spPr>
          <a:xfrm>
            <a:off x="124920" y="871200"/>
            <a:ext cx="4353480" cy="251604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6880" y="248760"/>
            <a:ext cx="3065760" cy="60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Periodograms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Picture 15" descr=""/>
          <p:cNvPicPr/>
          <p:nvPr/>
        </p:nvPicPr>
        <p:blipFill>
          <a:blip r:embed="rId3"/>
          <a:stretch/>
        </p:blipFill>
        <p:spPr>
          <a:xfrm>
            <a:off x="4478760" y="1959480"/>
            <a:ext cx="4571640" cy="272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6" descr=""/>
          <p:cNvPicPr/>
          <p:nvPr/>
        </p:nvPicPr>
        <p:blipFill>
          <a:blip r:embed="rId1"/>
          <a:stretch/>
        </p:blipFill>
        <p:spPr>
          <a:xfrm>
            <a:off x="91080" y="842400"/>
            <a:ext cx="5457960" cy="272592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114840"/>
            <a:ext cx="3997800" cy="52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 indent="0">
              <a:lnSpc>
                <a:spcPct val="90000"/>
              </a:lnSpc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Calibri Light"/>
              </a:rPr>
              <a:t>Forecast SARIMAX(stop1_2)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2"/>
          <a:stretch/>
        </p:blipFill>
        <p:spPr>
          <a:xfrm>
            <a:off x="0" y="3429000"/>
            <a:ext cx="5442480" cy="271836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8" descr=""/>
          <p:cNvPicPr/>
          <p:nvPr/>
        </p:nvPicPr>
        <p:blipFill>
          <a:blip r:embed="rId3"/>
          <a:stretch/>
        </p:blipFill>
        <p:spPr>
          <a:xfrm>
            <a:off x="5442840" y="2205720"/>
            <a:ext cx="3778920" cy="252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0" descr=""/>
          <p:cNvPicPr/>
          <p:nvPr/>
        </p:nvPicPr>
        <p:blipFill>
          <a:blip r:embed="rId1"/>
          <a:stretch/>
        </p:blipFill>
        <p:spPr>
          <a:xfrm>
            <a:off x="12600" y="916560"/>
            <a:ext cx="5313960" cy="265392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600" y="147960"/>
            <a:ext cx="3365640" cy="65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Calibri Light"/>
              </a:rPr>
              <a:t>Forecast SARIMAX(stop2_3)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12" descr=""/>
          <p:cNvPicPr/>
          <p:nvPr/>
        </p:nvPicPr>
        <p:blipFill>
          <a:blip r:embed="rId2"/>
          <a:stretch/>
        </p:blipFill>
        <p:spPr>
          <a:xfrm>
            <a:off x="5326920" y="2375640"/>
            <a:ext cx="3740760" cy="2497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14" descr=""/>
          <p:cNvPicPr/>
          <p:nvPr/>
        </p:nvPicPr>
        <p:blipFill>
          <a:blip r:embed="rId3"/>
          <a:stretch/>
        </p:blipFill>
        <p:spPr>
          <a:xfrm>
            <a:off x="203400" y="3493440"/>
            <a:ext cx="5123160" cy="25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4" descr=""/>
          <p:cNvPicPr/>
          <p:nvPr/>
        </p:nvPicPr>
        <p:blipFill>
          <a:blip r:embed="rId1"/>
          <a:stretch/>
        </p:blipFill>
        <p:spPr>
          <a:xfrm>
            <a:off x="77040" y="857160"/>
            <a:ext cx="5164200" cy="257904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8" descr=""/>
          <p:cNvPicPr/>
          <p:nvPr/>
        </p:nvPicPr>
        <p:blipFill>
          <a:blip r:embed="rId2"/>
          <a:stretch/>
        </p:blipFill>
        <p:spPr>
          <a:xfrm>
            <a:off x="282600" y="3424680"/>
            <a:ext cx="4958280" cy="247644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0" descr=""/>
          <p:cNvPicPr/>
          <p:nvPr/>
        </p:nvPicPr>
        <p:blipFill>
          <a:blip r:embed="rId3"/>
          <a:stretch/>
        </p:blipFill>
        <p:spPr>
          <a:xfrm>
            <a:off x="5241600" y="1886040"/>
            <a:ext cx="3804120" cy="285876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1560" y="177120"/>
            <a:ext cx="3039120" cy="67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Forecast SARIMAX(stop3_4)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VAR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9" descr=""/>
          <p:cNvPicPr/>
          <p:nvPr/>
        </p:nvPicPr>
        <p:blipFill>
          <a:blip r:embed="rId1"/>
          <a:stretch/>
        </p:blipFill>
        <p:spPr>
          <a:xfrm>
            <a:off x="79200" y="1438560"/>
            <a:ext cx="8985600" cy="491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6" descr=""/>
          <p:cNvPicPr/>
          <p:nvPr/>
        </p:nvPicPr>
        <p:blipFill>
          <a:blip r:embed="rId1"/>
          <a:stretch/>
        </p:blipFill>
        <p:spPr>
          <a:xfrm>
            <a:off x="50760" y="1133640"/>
            <a:ext cx="9042120" cy="45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5" descr=""/>
          <p:cNvPicPr/>
          <p:nvPr/>
        </p:nvPicPr>
        <p:blipFill>
          <a:blip r:embed="rId1"/>
          <a:stretch/>
        </p:blipFill>
        <p:spPr>
          <a:xfrm>
            <a:off x="65160" y="1318680"/>
            <a:ext cx="907848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60440" y="264600"/>
            <a:ext cx="2011680" cy="1071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Данни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1830960" y="1618560"/>
            <a:ext cx="2383920" cy="47509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7" descr=""/>
          <p:cNvPicPr/>
          <p:nvPr/>
        </p:nvPicPr>
        <p:blipFill>
          <a:blip r:embed="rId2"/>
          <a:stretch/>
        </p:blipFill>
        <p:spPr>
          <a:xfrm>
            <a:off x="4317840" y="2229480"/>
            <a:ext cx="1552680" cy="239868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1771200" y="4110480"/>
            <a:ext cx="2422800" cy="442800"/>
          </a:xfrm>
          <a:prstGeom prst="rect">
            <a:avLst/>
          </a:prstGeom>
          <a:noFill/>
          <a:ln w="18000">
            <a:solidFill>
              <a:srgbClr val="dc14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640" rIns="98640" tIns="53640" bIns="53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74520" y="932400"/>
            <a:ext cx="8994600" cy="469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2171160" y="1015200"/>
            <a:ext cx="4800960" cy="500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tent Placeholder 2"/>
          <p:cNvSpPr/>
          <p:nvPr/>
        </p:nvSpPr>
        <p:spPr>
          <a:xfrm>
            <a:off x="1671120" y="3147120"/>
            <a:ext cx="58021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bg-BG" sz="3600" spc="-1" strike="noStrike">
                <a:solidFill>
                  <a:srgbClr val="000000"/>
                </a:solidFill>
                <a:latin typeface="Calibri"/>
              </a:rPr>
              <a:t>Благодаря за вниманието!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Content Placeholder 4" descr=""/>
          <p:cNvPicPr/>
          <p:nvPr/>
        </p:nvPicPr>
        <p:blipFill>
          <a:blip r:embed="rId1"/>
          <a:stretch/>
        </p:blipFill>
        <p:spPr>
          <a:xfrm>
            <a:off x="46800" y="1269000"/>
            <a:ext cx="900000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Content Placeholder 4" descr=""/>
          <p:cNvPicPr/>
          <p:nvPr/>
        </p:nvPicPr>
        <p:blipFill>
          <a:blip r:embed="rId1"/>
          <a:stretch/>
        </p:blipFill>
        <p:spPr>
          <a:xfrm>
            <a:off x="5400" y="1269000"/>
            <a:ext cx="900000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ntent Placeholder 3" descr=""/>
          <p:cNvPicPr/>
          <p:nvPr/>
        </p:nvPicPr>
        <p:blipFill>
          <a:blip r:embed="rId1"/>
          <a:stretch/>
        </p:blipFill>
        <p:spPr>
          <a:xfrm>
            <a:off x="72000" y="1179000"/>
            <a:ext cx="900000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ontent Placeholder 3" descr=""/>
          <p:cNvPicPr/>
          <p:nvPr/>
        </p:nvPicPr>
        <p:blipFill>
          <a:blip r:embed="rId1"/>
          <a:stretch/>
        </p:blipFill>
        <p:spPr>
          <a:xfrm>
            <a:off x="65520" y="1179000"/>
            <a:ext cx="900000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1421640" y="278640"/>
            <a:ext cx="6300720" cy="63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80000" y="379800"/>
            <a:ext cx="5442480" cy="37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ACF &amp; PACF </a:t>
            </a:r>
            <a:r>
              <a:rPr b="0" lang="bg-BG" sz="1800" spc="-1" strike="noStrike">
                <a:solidFill>
                  <a:srgbClr val="000000"/>
                </a:solidFill>
                <a:latin typeface="Calibri Light"/>
              </a:rPr>
              <a:t>на 1 ред разлика на прогнозиранта променлива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Content Placeholder 18" descr=""/>
          <p:cNvPicPr/>
          <p:nvPr/>
        </p:nvPicPr>
        <p:blipFill>
          <a:blip r:embed="rId1"/>
          <a:stretch/>
        </p:blipFill>
        <p:spPr>
          <a:xfrm>
            <a:off x="866520" y="758520"/>
            <a:ext cx="6355080" cy="33886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20" descr=""/>
          <p:cNvPicPr/>
          <p:nvPr/>
        </p:nvPicPr>
        <p:blipFill>
          <a:blip r:embed="rId2"/>
          <a:stretch/>
        </p:blipFill>
        <p:spPr>
          <a:xfrm>
            <a:off x="866520" y="3468960"/>
            <a:ext cx="6355080" cy="338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1122120" y="2880"/>
            <a:ext cx="6612840" cy="352620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4" descr=""/>
          <p:cNvPicPr/>
          <p:nvPr/>
        </p:nvPicPr>
        <p:blipFill>
          <a:blip r:embed="rId2"/>
          <a:stretch/>
        </p:blipFill>
        <p:spPr>
          <a:xfrm>
            <a:off x="1122120" y="3180240"/>
            <a:ext cx="6612840" cy="35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442</TotalTime>
  <Application>LibreOffice/7.5.3.2$Linux_X86_64 LibreOffice_project/50$Build-2</Application>
  <AppVersion>15.0000</AppVersion>
  <Words>73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2023-07-22T12:46:32Z</dcterms:created>
  <dc:creator>mic00s</dc:creator>
  <dc:description/>
  <dc:language>en-US</dc:language>
  <cp:lastModifiedBy>Dimitre Tomov</cp:lastModifiedBy>
  <dcterms:modified xsi:type="dcterms:W3CDTF">2023-07-23T09:46:29Z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22</vt:i4>
  </property>
</Properties>
</file>