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media/image29.png" ContentType="image/png"/>
  <Override PartName="/ppt/media/image46.png" ContentType="image/png"/>
  <Override PartName="/ppt/media/image28.png" ContentType="image/png"/>
  <Override PartName="/ppt/media/image45.png" ContentType="image/png"/>
  <Override PartName="/ppt/media/image27.png" ContentType="image/png"/>
  <Override PartName="/ppt/media/image44.png" ContentType="image/png"/>
  <Override PartName="/ppt/media/image19.png" ContentType="image/png"/>
  <Override PartName="/ppt/media/image36.png" ContentType="image/png"/>
  <Override PartName="/ppt/media/image26.png" ContentType="image/png"/>
  <Override PartName="/ppt/media/image43.png" ContentType="image/png"/>
  <Override PartName="/ppt/media/image18.png" ContentType="image/png"/>
  <Override PartName="/ppt/media/image35.png" ContentType="image/png"/>
  <Override PartName="/ppt/media/image25.png" ContentType="image/png"/>
  <Override PartName="/ppt/media/image42.png" ContentType="image/png"/>
  <Override PartName="/ppt/media/image17.png" ContentType="image/png"/>
  <Override PartName="/ppt/media/image34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20.png" ContentType="image/png"/>
  <Override PartName="/ppt/media/image8.png" ContentType="image/png"/>
  <Override PartName="/ppt/media/image21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10.png" ContentType="image/png"/>
  <Override PartName="/ppt/media/image9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32.png" ContentType="image/png"/>
  <Override PartName="/ppt/media/image23.png" ContentType="image/png"/>
  <Override PartName="/ppt/media/image40.png" ContentType="image/png"/>
  <Override PartName="/ppt/media/image16.png" ContentType="image/png"/>
  <Override PartName="/ppt/media/image33.png" ContentType="image/png"/>
  <Override PartName="/ppt/media/image24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329F3D-6C0C-4213-A137-27D9F97F25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5100E-C820-4B46-8448-22B899F0E4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1EC61-5A28-416D-9B30-B89B018300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F9D33-5118-4A1D-BD55-EB455E413E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D76360-D6B4-4773-AD20-D2782917F6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226E59-B1CD-4747-9B10-FC396FAAA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668D21-EE9B-491C-9031-401826FF7C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5BAD76-7D25-4B90-AC04-57E7E2BF00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C903E-003B-4FE3-9DE0-F47840C861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2CCD7B-E0AD-4478-A634-0B6ED6CD40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89CC86-5EBB-426B-9A11-8F6CF6BF35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A3FCC-158C-44FD-9A72-A3F0C8931D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FCC5F9-6669-4785-8E17-777006B25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E19811-66D2-43C9-B659-1DFA225AB6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6EA20-27F8-4EB8-91A3-ABD6A54464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8B3D44-4B76-4F3E-AE3D-3F8BADAFA9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CB0FB-8BF3-480F-9154-560A2BF6D4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B43545-426D-4332-80A3-7116B41F8D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94C8F5-E719-45F8-8A6D-BDFEEC28E4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3CA75F-8DCA-4818-A22C-255BDA5C31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121B05-557B-4761-B441-3B57FDC1CD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C1DFB0-6F51-4190-B748-7243AFFE4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88B927-D0E5-498C-A050-84DFF74A7B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CC2766-5EF4-4151-967D-C3FB7045DB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7E719E-DEFD-4EFC-8F86-EC4277E7C5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3F90F6-D738-4E8D-AAC9-BF4B61E12F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65BE4F-20ED-4BB9-8395-068F31E717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1FFC35-1CE2-4941-B6C6-EF5900BF68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4140E2-FB2F-49E2-B2D0-0E5660F673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1F892C-1570-40CC-BA24-6E134BB3D9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57564-3BA9-43F5-96B8-8FB5A7F473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6319B0-95E1-4F94-847F-E0B5762CD4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FAADE-33FA-4445-93C4-D47F81F7AB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DBB3D-3695-4C72-A037-4377F62D68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1EF56B-5B30-41E7-ABDB-A628F48A3F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3AB4F7-DF5C-4558-8D66-CBCAC44D5D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5C6296-7FB3-4D5C-9A67-C4BA2112A0E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CFC890-BEEC-4541-AEA6-3A5B874E882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98D9FB-A8FC-4A2D-BA84-74ACFD20FEE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46920" y="695160"/>
            <a:ext cx="7771680" cy="24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5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bg-BG" sz="6000" spc="-1" strike="noStrike">
                <a:solidFill>
                  <a:srgbClr val="000000"/>
                </a:solidFill>
                <a:latin typeface="Calibri Light"/>
              </a:rPr>
              <a:t>Прогнозиране времето на пристигане на автобус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113840" y="3742200"/>
            <a:ext cx="685728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2400" spc="-1" strike="noStrike">
                <a:solidFill>
                  <a:srgbClr val="000000"/>
                </a:solidFill>
                <a:latin typeface="Calibri"/>
              </a:rPr>
              <a:t>Екип 2: Димитър, Михаела, Лалка, Даниел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500" spc="-1" strike="noStrike">
                <a:solidFill>
                  <a:srgbClr val="000000"/>
                </a:solidFill>
                <a:latin typeface="Calibri"/>
              </a:rPr>
              <a:t>Моделиране и Комплексни Системи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500" spc="-1" strike="noStrike">
                <a:solidFill>
                  <a:srgbClr val="000000"/>
                </a:solidFill>
                <a:latin typeface="Calibri"/>
              </a:rPr>
              <a:t>Лятно Училище 14 – 23 Юли 2023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500" spc="-1" strike="noStrike">
                <a:solidFill>
                  <a:srgbClr val="000000"/>
                </a:solidFill>
                <a:latin typeface="Calibri"/>
              </a:rPr>
              <a:t>Семково, Рила Планина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Content Placeholder 3" descr=""/>
          <p:cNvPicPr/>
          <p:nvPr/>
        </p:nvPicPr>
        <p:blipFill>
          <a:blip r:embed="rId1"/>
          <a:stretch/>
        </p:blipFill>
        <p:spPr>
          <a:xfrm>
            <a:off x="1282320" y="72000"/>
            <a:ext cx="6578640" cy="35078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1282320" y="3277440"/>
            <a:ext cx="6578640" cy="35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2" descr=""/>
          <p:cNvPicPr/>
          <p:nvPr/>
        </p:nvPicPr>
        <p:blipFill>
          <a:blip r:embed="rId1"/>
          <a:stretch/>
        </p:blipFill>
        <p:spPr>
          <a:xfrm>
            <a:off x="2668680" y="2127240"/>
            <a:ext cx="6474600" cy="189900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bg-BG" sz="2100" spc="-1" strike="noStrike">
                <a:solidFill>
                  <a:srgbClr val="000000"/>
                </a:solidFill>
                <a:latin typeface="Calibri Light"/>
              </a:rPr>
              <a:t>Индекс за време </a:t>
            </a: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(datetime index) </a:t>
            </a:r>
            <a:r>
              <a:rPr b="0" lang="bg-BG" sz="2100" spc="-1" strike="noStrike">
                <a:solidFill>
                  <a:srgbClr val="000000"/>
                </a:solidFill>
                <a:latin typeface="Calibri Light"/>
              </a:rPr>
              <a:t>за основни и екзогенни данни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Picture 8" descr=""/>
          <p:cNvPicPr/>
          <p:nvPr/>
        </p:nvPicPr>
        <p:blipFill>
          <a:blip r:embed="rId2"/>
          <a:stretch/>
        </p:blipFill>
        <p:spPr>
          <a:xfrm>
            <a:off x="348840" y="4545360"/>
            <a:ext cx="8445240" cy="170316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4" descr=""/>
          <p:cNvPicPr/>
          <p:nvPr/>
        </p:nvPicPr>
        <p:blipFill>
          <a:blip r:embed="rId3"/>
          <a:stretch/>
        </p:blipFill>
        <p:spPr>
          <a:xfrm>
            <a:off x="0" y="2127240"/>
            <a:ext cx="6789600" cy="18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59640" y="140040"/>
            <a:ext cx="7819560" cy="77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bg-BG" sz="4400" spc="-1" strike="noStrike">
                <a:solidFill>
                  <a:srgbClr val="000000"/>
                </a:solidFill>
                <a:latin typeface="Calibri Light"/>
              </a:rPr>
              <a:t>Стационарност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(stationarity)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14" descr=""/>
          <p:cNvPicPr/>
          <p:nvPr/>
        </p:nvPicPr>
        <p:blipFill>
          <a:blip r:embed="rId1"/>
          <a:stretch/>
        </p:blipFill>
        <p:spPr>
          <a:xfrm>
            <a:off x="108720" y="2148120"/>
            <a:ext cx="3858840" cy="200988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0" descr=""/>
          <p:cNvPicPr/>
          <p:nvPr/>
        </p:nvPicPr>
        <p:blipFill>
          <a:blip r:embed="rId2"/>
          <a:stretch/>
        </p:blipFill>
        <p:spPr>
          <a:xfrm>
            <a:off x="404640" y="1340640"/>
            <a:ext cx="2742840" cy="3326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22" descr=""/>
          <p:cNvPicPr/>
          <p:nvPr/>
        </p:nvPicPr>
        <p:blipFill>
          <a:blip r:embed="rId3"/>
          <a:stretch/>
        </p:blipFill>
        <p:spPr>
          <a:xfrm>
            <a:off x="252000" y="1618560"/>
            <a:ext cx="2895120" cy="40896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6" descr=""/>
          <p:cNvPicPr/>
          <p:nvPr/>
        </p:nvPicPr>
        <p:blipFill>
          <a:blip r:embed="rId4"/>
          <a:stretch/>
        </p:blipFill>
        <p:spPr>
          <a:xfrm>
            <a:off x="5391720" y="1369800"/>
            <a:ext cx="2333160" cy="2376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28" descr=""/>
          <p:cNvPicPr/>
          <p:nvPr/>
        </p:nvPicPr>
        <p:blipFill>
          <a:blip r:embed="rId5"/>
          <a:stretch/>
        </p:blipFill>
        <p:spPr>
          <a:xfrm>
            <a:off x="5132160" y="1610640"/>
            <a:ext cx="2942280" cy="40896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30" descr=""/>
          <p:cNvPicPr/>
          <p:nvPr/>
        </p:nvPicPr>
        <p:blipFill>
          <a:blip r:embed="rId6"/>
          <a:stretch/>
        </p:blipFill>
        <p:spPr>
          <a:xfrm>
            <a:off x="4987440" y="2200680"/>
            <a:ext cx="3476520" cy="185688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34" descr=""/>
          <p:cNvPicPr/>
          <p:nvPr/>
        </p:nvPicPr>
        <p:blipFill>
          <a:blip r:embed="rId7"/>
          <a:stretch/>
        </p:blipFill>
        <p:spPr>
          <a:xfrm>
            <a:off x="3102840" y="4276800"/>
            <a:ext cx="2333160" cy="1803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36" descr=""/>
          <p:cNvPicPr/>
          <p:nvPr/>
        </p:nvPicPr>
        <p:blipFill>
          <a:blip r:embed="rId8"/>
          <a:stretch/>
        </p:blipFill>
        <p:spPr>
          <a:xfrm>
            <a:off x="3148200" y="4460760"/>
            <a:ext cx="2533320" cy="3423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38" descr=""/>
          <p:cNvPicPr/>
          <p:nvPr/>
        </p:nvPicPr>
        <p:blipFill>
          <a:blip r:embed="rId9"/>
          <a:stretch/>
        </p:blipFill>
        <p:spPr>
          <a:xfrm>
            <a:off x="2683800" y="4770000"/>
            <a:ext cx="3428640" cy="18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1" descr=""/>
          <p:cNvPicPr/>
          <p:nvPr/>
        </p:nvPicPr>
        <p:blipFill>
          <a:blip r:embed="rId1"/>
          <a:stretch/>
        </p:blipFill>
        <p:spPr>
          <a:xfrm>
            <a:off x="146880" y="3387600"/>
            <a:ext cx="4331160" cy="258624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3" descr=""/>
          <p:cNvPicPr/>
          <p:nvPr/>
        </p:nvPicPr>
        <p:blipFill>
          <a:blip r:embed="rId2"/>
          <a:stretch/>
        </p:blipFill>
        <p:spPr>
          <a:xfrm>
            <a:off x="124920" y="871200"/>
            <a:ext cx="4353120" cy="251568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6880" y="248760"/>
            <a:ext cx="30654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0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Периодограми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Picture 15" descr=""/>
          <p:cNvPicPr/>
          <p:nvPr/>
        </p:nvPicPr>
        <p:blipFill>
          <a:blip r:embed="rId3"/>
          <a:stretch/>
        </p:blipFill>
        <p:spPr>
          <a:xfrm>
            <a:off x="4478760" y="1959480"/>
            <a:ext cx="4571280" cy="27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4"/>
          <p:cNvSpPr txBox="1"/>
          <p:nvPr/>
        </p:nvSpPr>
        <p:spPr>
          <a:xfrm>
            <a:off x="147240" y="249120"/>
            <a:ext cx="358956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SARIMAX модели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242000" y="989280"/>
            <a:ext cx="6660000" cy="52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0" descr=""/>
          <p:cNvPicPr/>
          <p:nvPr/>
        </p:nvPicPr>
        <p:blipFill>
          <a:blip r:embed="rId1"/>
          <a:stretch/>
        </p:blipFill>
        <p:spPr>
          <a:xfrm>
            <a:off x="12600" y="916560"/>
            <a:ext cx="5313600" cy="265356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600" y="147960"/>
            <a:ext cx="39366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Forecast SARIMAX(stop1_2)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12" descr=""/>
          <p:cNvPicPr/>
          <p:nvPr/>
        </p:nvPicPr>
        <p:blipFill>
          <a:blip r:embed="rId2"/>
          <a:stretch/>
        </p:blipFill>
        <p:spPr>
          <a:xfrm>
            <a:off x="5326920" y="2375640"/>
            <a:ext cx="3740400" cy="249696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14" descr=""/>
          <p:cNvPicPr/>
          <p:nvPr/>
        </p:nvPicPr>
        <p:blipFill>
          <a:blip r:embed="rId3"/>
          <a:stretch/>
        </p:blipFill>
        <p:spPr>
          <a:xfrm>
            <a:off x="203400" y="3493440"/>
            <a:ext cx="5122800" cy="25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135360" y="835200"/>
            <a:ext cx="5184000" cy="259200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114840"/>
            <a:ext cx="5319360" cy="5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Calibri Light"/>
              </a:rPr>
              <a:t>Forecast SARIMAX(stop1_2) ремонтирани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2"/>
          <a:stretch/>
        </p:blipFill>
        <p:spPr>
          <a:xfrm>
            <a:off x="65880" y="3707640"/>
            <a:ext cx="5184000" cy="259200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5287320" y="2228400"/>
            <a:ext cx="3816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3"/>
          <p:cNvSpPr txBox="1"/>
          <p:nvPr/>
        </p:nvSpPr>
        <p:spPr>
          <a:xfrm>
            <a:off x="12960" y="148320"/>
            <a:ext cx="39366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Forecast SARIMAX(stop2_3)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17360" y="801000"/>
            <a:ext cx="5184000" cy="25920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32120" y="3600000"/>
            <a:ext cx="5184000" cy="259200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5228640" y="2058480"/>
            <a:ext cx="3816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4" descr=""/>
          <p:cNvPicPr/>
          <p:nvPr/>
        </p:nvPicPr>
        <p:blipFill>
          <a:blip r:embed="rId1"/>
          <a:stretch/>
        </p:blipFill>
        <p:spPr>
          <a:xfrm>
            <a:off x="62640" y="1077120"/>
            <a:ext cx="5184000" cy="259200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8" descr=""/>
          <p:cNvPicPr/>
          <p:nvPr/>
        </p:nvPicPr>
        <p:blipFill>
          <a:blip r:embed="rId2"/>
          <a:stretch/>
        </p:blipFill>
        <p:spPr>
          <a:xfrm>
            <a:off x="84960" y="3952440"/>
            <a:ext cx="5184000" cy="25920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0" descr=""/>
          <p:cNvPicPr/>
          <p:nvPr/>
        </p:nvPicPr>
        <p:blipFill>
          <a:blip r:embed="rId3"/>
          <a:stretch/>
        </p:blipFill>
        <p:spPr>
          <a:xfrm>
            <a:off x="5293080" y="1893600"/>
            <a:ext cx="3803760" cy="285840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51560" y="177120"/>
            <a:ext cx="3328920" cy="6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Forecast SARIMAX(stop3_4)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VAR модели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9" descr=""/>
          <p:cNvPicPr/>
          <p:nvPr/>
        </p:nvPicPr>
        <p:blipFill>
          <a:blip r:embed="rId1"/>
          <a:stretch/>
        </p:blipFill>
        <p:spPr>
          <a:xfrm>
            <a:off x="79200" y="1438560"/>
            <a:ext cx="8985240" cy="491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02760" y="168480"/>
            <a:ext cx="2011320" cy="107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Данни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"/>
          <p:cNvGrpSpPr/>
          <p:nvPr/>
        </p:nvGrpSpPr>
        <p:grpSpPr>
          <a:xfrm>
            <a:off x="2552400" y="1618560"/>
            <a:ext cx="4039200" cy="4750560"/>
            <a:chOff x="2552400" y="1618560"/>
            <a:chExt cx="4039200" cy="4750560"/>
          </a:xfrm>
        </p:grpSpPr>
        <p:pic>
          <p:nvPicPr>
            <p:cNvPr id="127" name="Picture 5" descr=""/>
            <p:cNvPicPr/>
            <p:nvPr/>
          </p:nvPicPr>
          <p:blipFill>
            <a:blip r:embed="rId1"/>
            <a:stretch/>
          </p:blipFill>
          <p:spPr>
            <a:xfrm>
              <a:off x="2552400" y="1618560"/>
              <a:ext cx="2383560" cy="475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Picture 7" descr=""/>
            <p:cNvPicPr/>
            <p:nvPr/>
          </p:nvPicPr>
          <p:blipFill>
            <a:blip r:embed="rId2"/>
            <a:stretch/>
          </p:blipFill>
          <p:spPr>
            <a:xfrm>
              <a:off x="5039280" y="2229480"/>
              <a:ext cx="1552320" cy="23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9" name=""/>
          <p:cNvSpPr/>
          <p:nvPr/>
        </p:nvSpPr>
        <p:spPr>
          <a:xfrm>
            <a:off x="2447280" y="4110480"/>
            <a:ext cx="1443600" cy="442440"/>
          </a:xfrm>
          <a:prstGeom prst="rect">
            <a:avLst/>
          </a:prstGeom>
          <a:noFill/>
          <a:ln w="18000">
            <a:solidFill>
              <a:srgbClr val="dc14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640" rIns="98640" tIns="53640" bIns="536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6" descr=""/>
          <p:cNvPicPr/>
          <p:nvPr/>
        </p:nvPicPr>
        <p:blipFill>
          <a:blip r:embed="rId1"/>
          <a:stretch/>
        </p:blipFill>
        <p:spPr>
          <a:xfrm>
            <a:off x="50760" y="1133640"/>
            <a:ext cx="9041760" cy="45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5" descr=""/>
          <p:cNvPicPr/>
          <p:nvPr/>
        </p:nvPicPr>
        <p:blipFill>
          <a:blip r:embed="rId1"/>
          <a:stretch/>
        </p:blipFill>
        <p:spPr>
          <a:xfrm>
            <a:off x="65160" y="1318680"/>
            <a:ext cx="907812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74520" y="932400"/>
            <a:ext cx="8994240" cy="469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2171160" y="1015200"/>
            <a:ext cx="4800600" cy="50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tent Placeholder 2"/>
          <p:cNvSpPr/>
          <p:nvPr/>
        </p:nvSpPr>
        <p:spPr>
          <a:xfrm>
            <a:off x="1671120" y="1894320"/>
            <a:ext cx="58017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Благодарим Ви за вниманието!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Весело лято 2023!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Content Placeholder 4" descr=""/>
          <p:cNvPicPr/>
          <p:nvPr/>
        </p:nvPicPr>
        <p:blipFill>
          <a:blip r:embed="rId1"/>
          <a:stretch/>
        </p:blipFill>
        <p:spPr>
          <a:xfrm>
            <a:off x="46800" y="1269000"/>
            <a:ext cx="899964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4" descr=""/>
          <p:cNvPicPr/>
          <p:nvPr/>
        </p:nvPicPr>
        <p:blipFill>
          <a:blip r:embed="rId1"/>
          <a:stretch/>
        </p:blipFill>
        <p:spPr>
          <a:xfrm>
            <a:off x="5400" y="1269000"/>
            <a:ext cx="899964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ontent Placeholder 3" descr=""/>
          <p:cNvPicPr/>
          <p:nvPr/>
        </p:nvPicPr>
        <p:blipFill>
          <a:blip r:embed="rId1"/>
          <a:stretch/>
        </p:blipFill>
        <p:spPr>
          <a:xfrm>
            <a:off x="72000" y="1179000"/>
            <a:ext cx="8999640" cy="44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65520" y="1179000"/>
            <a:ext cx="8999640" cy="44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1421640" y="278640"/>
            <a:ext cx="6300360" cy="63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0000" y="379800"/>
            <a:ext cx="5442120" cy="37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ACF &amp; PACF </a:t>
            </a:r>
            <a:r>
              <a:rPr b="0" lang="bg-BG" sz="1800" spc="-1" strike="noStrike">
                <a:solidFill>
                  <a:srgbClr val="000000"/>
                </a:solidFill>
                <a:latin typeface="Calibri Light"/>
              </a:rPr>
              <a:t>на 1 ред разлика на прогнозиранта променлива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"/>
          <p:cNvGrpSpPr/>
          <p:nvPr/>
        </p:nvGrpSpPr>
        <p:grpSpPr>
          <a:xfrm>
            <a:off x="1394640" y="758520"/>
            <a:ext cx="6354720" cy="6098760"/>
            <a:chOff x="1394640" y="758520"/>
            <a:chExt cx="6354720" cy="6098760"/>
          </a:xfrm>
        </p:grpSpPr>
        <p:pic>
          <p:nvPicPr>
            <p:cNvPr id="137" name="Content Placeholder 18" descr=""/>
            <p:cNvPicPr/>
            <p:nvPr/>
          </p:nvPicPr>
          <p:blipFill>
            <a:blip r:embed="rId1"/>
            <a:stretch/>
          </p:blipFill>
          <p:spPr>
            <a:xfrm>
              <a:off x="1394640" y="758520"/>
              <a:ext cx="6354720" cy="338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Picture 20" descr=""/>
            <p:cNvPicPr/>
            <p:nvPr/>
          </p:nvPicPr>
          <p:blipFill>
            <a:blip r:embed="rId2"/>
            <a:stretch/>
          </p:blipFill>
          <p:spPr>
            <a:xfrm>
              <a:off x="1394640" y="3468960"/>
              <a:ext cx="6354720" cy="3388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"/>
          <p:cNvGrpSpPr/>
          <p:nvPr/>
        </p:nvGrpSpPr>
        <p:grpSpPr>
          <a:xfrm>
            <a:off x="1260000" y="18000"/>
            <a:ext cx="6624000" cy="6886080"/>
            <a:chOff x="1260000" y="18000"/>
            <a:chExt cx="6624000" cy="6886080"/>
          </a:xfrm>
        </p:grpSpPr>
        <p:pic>
          <p:nvPicPr>
            <p:cNvPr id="140" name="Content Placeholder 3" descr=""/>
            <p:cNvPicPr/>
            <p:nvPr/>
          </p:nvPicPr>
          <p:blipFill>
            <a:blip r:embed="rId1"/>
            <a:stretch/>
          </p:blipFill>
          <p:spPr>
            <a:xfrm>
              <a:off x="1260000" y="18000"/>
              <a:ext cx="6612480" cy="352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4" descr=""/>
            <p:cNvPicPr/>
            <p:nvPr/>
          </p:nvPicPr>
          <p:blipFill>
            <a:blip r:embed="rId2"/>
            <a:stretch/>
          </p:blipFill>
          <p:spPr>
            <a:xfrm>
              <a:off x="1271520" y="3378240"/>
              <a:ext cx="6612480" cy="3525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477</TotalTime>
  <Application>LibreOffice/7.5.3.2$Linux_X86_64 LibreOffice_project/50$Build-2</Application>
  <AppVersion>15.0000</AppVersion>
  <Words>73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2023-07-22T12:46:32Z</dcterms:created>
  <dc:creator>mic00s</dc:creator>
  <dc:description/>
  <dc:language>en-US</dc:language>
  <cp:lastModifiedBy>Dimitre Tomov</cp:lastModifiedBy>
  <dcterms:modified xsi:type="dcterms:W3CDTF">2023-07-23T10:34:48Z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