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6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DE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Stile medio 2 - Color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 showGuides="1">
      <p:cViewPr varScale="1">
        <p:scale>
          <a:sx n="80" d="100"/>
          <a:sy n="80" d="100"/>
        </p:scale>
        <p:origin x="710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18E47B4-0FCC-4B6A-A505-E3F89D28506B}" type="doc">
      <dgm:prSet loTypeId="urn:microsoft.com/office/officeart/2005/8/layout/process4" loCatId="process" qsTypeId="urn:microsoft.com/office/officeart/2005/8/quickstyle/simple2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17B47036-3375-4FB3-BDC8-5D875B27632D}">
      <dgm:prSet/>
      <dgm:spPr/>
      <dgm:t>
        <a:bodyPr/>
        <a:lstStyle/>
        <a:p>
          <a:r>
            <a:rPr lang="en-US" dirty="0" err="1"/>
            <a:t>L’obiettivo</a:t>
          </a:r>
          <a:r>
            <a:rPr lang="en-US" dirty="0"/>
            <a:t> </a:t>
          </a:r>
          <a:r>
            <a:rPr lang="en-US" dirty="0" err="1"/>
            <a:t>posto</a:t>
          </a:r>
          <a:r>
            <a:rPr lang="en-US" dirty="0"/>
            <a:t> per la prima sprint è di </a:t>
          </a:r>
          <a:r>
            <a:rPr lang="en-US" dirty="0" err="1"/>
            <a:t>rilasciare</a:t>
          </a:r>
          <a:r>
            <a:rPr lang="en-US" dirty="0"/>
            <a:t> una prima </a:t>
          </a:r>
          <a:r>
            <a:rPr lang="en-US" dirty="0" err="1"/>
            <a:t>versione</a:t>
          </a:r>
          <a:r>
            <a:rPr lang="en-US" dirty="0"/>
            <a:t> </a:t>
          </a:r>
          <a:r>
            <a:rPr lang="en-US" dirty="0" err="1"/>
            <a:t>funzionante</a:t>
          </a:r>
          <a:r>
            <a:rPr lang="en-US" dirty="0"/>
            <a:t> </a:t>
          </a:r>
          <a:r>
            <a:rPr lang="en-US" dirty="0" err="1"/>
            <a:t>della</a:t>
          </a:r>
          <a:r>
            <a:rPr lang="en-US" dirty="0"/>
            <a:t> </a:t>
          </a:r>
          <a:r>
            <a:rPr lang="en-US" dirty="0" err="1"/>
            <a:t>calcolatrice</a:t>
          </a:r>
          <a:r>
            <a:rPr lang="en-US" dirty="0"/>
            <a:t> </a:t>
          </a:r>
          <a:r>
            <a:rPr lang="en-US" dirty="0" err="1"/>
            <a:t>che</a:t>
          </a:r>
          <a:r>
            <a:rPr lang="en-US" dirty="0"/>
            <a:t> </a:t>
          </a:r>
          <a:r>
            <a:rPr lang="en-US" dirty="0" err="1"/>
            <a:t>consente</a:t>
          </a:r>
          <a:r>
            <a:rPr lang="en-US" dirty="0"/>
            <a:t> di </a:t>
          </a:r>
          <a:r>
            <a:rPr lang="en-US" dirty="0" err="1"/>
            <a:t>effettuare</a:t>
          </a:r>
          <a:r>
            <a:rPr lang="en-US" dirty="0"/>
            <a:t> le </a:t>
          </a:r>
          <a:r>
            <a:rPr lang="en-US" dirty="0" err="1"/>
            <a:t>operazioni</a:t>
          </a:r>
          <a:r>
            <a:rPr lang="en-US" dirty="0"/>
            <a:t> </a:t>
          </a:r>
          <a:r>
            <a:rPr lang="en-US" dirty="0" err="1"/>
            <a:t>fondamentali</a:t>
          </a:r>
          <a:r>
            <a:rPr lang="en-US" dirty="0"/>
            <a:t>.</a:t>
          </a:r>
        </a:p>
      </dgm:t>
    </dgm:pt>
    <dgm:pt modelId="{87BEF0ED-821E-43A1-ADCB-D4CEC6792F61}" type="parTrans" cxnId="{EE53C913-8B98-4A54-BD0C-51E7E1DB21AF}">
      <dgm:prSet/>
      <dgm:spPr/>
      <dgm:t>
        <a:bodyPr/>
        <a:lstStyle/>
        <a:p>
          <a:endParaRPr lang="en-US"/>
        </a:p>
      </dgm:t>
    </dgm:pt>
    <dgm:pt modelId="{908E9DEF-BF7F-4FA1-B1E2-C47E9EA456D0}" type="sibTrans" cxnId="{EE53C913-8B98-4A54-BD0C-51E7E1DB21AF}">
      <dgm:prSet/>
      <dgm:spPr/>
      <dgm:t>
        <a:bodyPr/>
        <a:lstStyle/>
        <a:p>
          <a:endParaRPr lang="en-US"/>
        </a:p>
      </dgm:t>
    </dgm:pt>
    <dgm:pt modelId="{52EF198D-266A-4699-ACE4-E0FEE37E40D0}">
      <dgm:prSet/>
      <dgm:spPr/>
      <dgm:t>
        <a:bodyPr/>
        <a:lstStyle/>
        <a:p>
          <a:pPr algn="l"/>
          <a:endParaRPr lang="en-US" dirty="0"/>
        </a:p>
      </dgm:t>
    </dgm:pt>
    <dgm:pt modelId="{3FB47385-39B6-4260-943B-F1B4918A15A4}" type="sibTrans" cxnId="{B7D6C99F-D713-48C7-960D-8DB19A94C7BF}">
      <dgm:prSet/>
      <dgm:spPr/>
      <dgm:t>
        <a:bodyPr/>
        <a:lstStyle/>
        <a:p>
          <a:endParaRPr lang="en-US"/>
        </a:p>
      </dgm:t>
    </dgm:pt>
    <dgm:pt modelId="{C5C8FA4D-F7A4-418D-B010-355668BC28EA}" type="parTrans" cxnId="{B7D6C99F-D713-48C7-960D-8DB19A94C7BF}">
      <dgm:prSet/>
      <dgm:spPr/>
      <dgm:t>
        <a:bodyPr/>
        <a:lstStyle/>
        <a:p>
          <a:endParaRPr lang="en-US"/>
        </a:p>
      </dgm:t>
    </dgm:pt>
    <dgm:pt modelId="{8CCA4D37-B206-49E0-A1C9-748F4C6A6866}" type="pres">
      <dgm:prSet presAssocID="{418E47B4-0FCC-4B6A-A505-E3F89D28506B}" presName="Name0" presStyleCnt="0">
        <dgm:presLayoutVars>
          <dgm:dir/>
          <dgm:animLvl val="lvl"/>
          <dgm:resizeHandles val="exact"/>
        </dgm:presLayoutVars>
      </dgm:prSet>
      <dgm:spPr/>
    </dgm:pt>
    <dgm:pt modelId="{D8D1E76F-6B9B-49B0-BFAA-B54EA308F8F3}" type="pres">
      <dgm:prSet presAssocID="{52EF198D-266A-4699-ACE4-E0FEE37E40D0}" presName="boxAndChildren" presStyleCnt="0"/>
      <dgm:spPr/>
    </dgm:pt>
    <dgm:pt modelId="{64151C52-3383-4711-861A-0A6CC165E03F}" type="pres">
      <dgm:prSet presAssocID="{52EF198D-266A-4699-ACE4-E0FEE37E40D0}" presName="parentTextBox" presStyleLbl="node1" presStyleIdx="0" presStyleCnt="2" custLinFactNeighborX="1499" custLinFactNeighborY="1275"/>
      <dgm:spPr/>
    </dgm:pt>
    <dgm:pt modelId="{779CA7C6-CFED-46F9-AE05-C57DD2AA4009}" type="pres">
      <dgm:prSet presAssocID="{908E9DEF-BF7F-4FA1-B1E2-C47E9EA456D0}" presName="sp" presStyleCnt="0"/>
      <dgm:spPr/>
    </dgm:pt>
    <dgm:pt modelId="{4B8D8FD1-7EE7-424C-9945-B67F74F6A8A7}" type="pres">
      <dgm:prSet presAssocID="{17B47036-3375-4FB3-BDC8-5D875B27632D}" presName="arrowAndChildren" presStyleCnt="0"/>
      <dgm:spPr/>
    </dgm:pt>
    <dgm:pt modelId="{5CA5F463-2216-443F-909A-82D8BD28E2A9}" type="pres">
      <dgm:prSet presAssocID="{17B47036-3375-4FB3-BDC8-5D875B27632D}" presName="parentTextArrow" presStyleLbl="node1" presStyleIdx="1" presStyleCnt="2" custScaleY="34701"/>
      <dgm:spPr/>
    </dgm:pt>
  </dgm:ptLst>
  <dgm:cxnLst>
    <dgm:cxn modelId="{EE53C913-8B98-4A54-BD0C-51E7E1DB21AF}" srcId="{418E47B4-0FCC-4B6A-A505-E3F89D28506B}" destId="{17B47036-3375-4FB3-BDC8-5D875B27632D}" srcOrd="0" destOrd="0" parTransId="{87BEF0ED-821E-43A1-ADCB-D4CEC6792F61}" sibTransId="{908E9DEF-BF7F-4FA1-B1E2-C47E9EA456D0}"/>
    <dgm:cxn modelId="{21907923-34B2-4C32-BE19-2875450FCC05}" type="presOf" srcId="{418E47B4-0FCC-4B6A-A505-E3F89D28506B}" destId="{8CCA4D37-B206-49E0-A1C9-748F4C6A6866}" srcOrd="0" destOrd="0" presId="urn:microsoft.com/office/officeart/2005/8/layout/process4"/>
    <dgm:cxn modelId="{EE22E77E-2484-44A7-891E-ECD01BFAB96C}" type="presOf" srcId="{52EF198D-266A-4699-ACE4-E0FEE37E40D0}" destId="{64151C52-3383-4711-861A-0A6CC165E03F}" srcOrd="0" destOrd="0" presId="urn:microsoft.com/office/officeart/2005/8/layout/process4"/>
    <dgm:cxn modelId="{39631F9D-1AFF-4834-B08F-3560EE19D51E}" type="presOf" srcId="{17B47036-3375-4FB3-BDC8-5D875B27632D}" destId="{5CA5F463-2216-443F-909A-82D8BD28E2A9}" srcOrd="0" destOrd="0" presId="urn:microsoft.com/office/officeart/2005/8/layout/process4"/>
    <dgm:cxn modelId="{B7D6C99F-D713-48C7-960D-8DB19A94C7BF}" srcId="{418E47B4-0FCC-4B6A-A505-E3F89D28506B}" destId="{52EF198D-266A-4699-ACE4-E0FEE37E40D0}" srcOrd="1" destOrd="0" parTransId="{C5C8FA4D-F7A4-418D-B010-355668BC28EA}" sibTransId="{3FB47385-39B6-4260-943B-F1B4918A15A4}"/>
    <dgm:cxn modelId="{DE00C4F1-4BEB-40B3-95AC-7E80BE7442C7}" type="presParOf" srcId="{8CCA4D37-B206-49E0-A1C9-748F4C6A6866}" destId="{D8D1E76F-6B9B-49B0-BFAA-B54EA308F8F3}" srcOrd="0" destOrd="0" presId="urn:microsoft.com/office/officeart/2005/8/layout/process4"/>
    <dgm:cxn modelId="{BED67BAC-2A15-49F6-A964-EBC90BCD561E}" type="presParOf" srcId="{D8D1E76F-6B9B-49B0-BFAA-B54EA308F8F3}" destId="{64151C52-3383-4711-861A-0A6CC165E03F}" srcOrd="0" destOrd="0" presId="urn:microsoft.com/office/officeart/2005/8/layout/process4"/>
    <dgm:cxn modelId="{683134B6-6345-4EAE-8FD6-784EBA87D387}" type="presParOf" srcId="{8CCA4D37-B206-49E0-A1C9-748F4C6A6866}" destId="{779CA7C6-CFED-46F9-AE05-C57DD2AA4009}" srcOrd="1" destOrd="0" presId="urn:microsoft.com/office/officeart/2005/8/layout/process4"/>
    <dgm:cxn modelId="{80325DC0-224B-436C-B933-1BC201BDB213}" type="presParOf" srcId="{8CCA4D37-B206-49E0-A1C9-748F4C6A6866}" destId="{4B8D8FD1-7EE7-424C-9945-B67F74F6A8A7}" srcOrd="2" destOrd="0" presId="urn:microsoft.com/office/officeart/2005/8/layout/process4"/>
    <dgm:cxn modelId="{10810F57-C1DD-45E8-B832-32D1CCEA7677}" type="presParOf" srcId="{4B8D8FD1-7EE7-424C-9945-B67F74F6A8A7}" destId="{5CA5F463-2216-443F-909A-82D8BD28E2A9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151C52-3383-4711-861A-0A6CC165E03F}">
      <dsp:nvSpPr>
        <dsp:cNvPr id="0" name=""/>
        <dsp:cNvSpPr/>
      </dsp:nvSpPr>
      <dsp:spPr>
        <a:xfrm>
          <a:off x="0" y="1946857"/>
          <a:ext cx="6981825" cy="374909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 dirty="0"/>
        </a:p>
      </dsp:txBody>
      <dsp:txXfrm>
        <a:off x="0" y="1946857"/>
        <a:ext cx="6981825" cy="3749092"/>
      </dsp:txXfrm>
    </dsp:sp>
    <dsp:sp modelId="{5CA5F463-2216-443F-909A-82D8BD28E2A9}">
      <dsp:nvSpPr>
        <dsp:cNvPr id="0" name=""/>
        <dsp:cNvSpPr/>
      </dsp:nvSpPr>
      <dsp:spPr>
        <a:xfrm rot="10800000">
          <a:off x="0" y="1099"/>
          <a:ext cx="6981825" cy="2000895"/>
        </a:xfrm>
        <a:prstGeom prst="upArrowCallou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/>
            <a:t>L’obiettivo</a:t>
          </a:r>
          <a:r>
            <a:rPr lang="en-US" sz="2400" kern="1200" dirty="0"/>
            <a:t> </a:t>
          </a:r>
          <a:r>
            <a:rPr lang="en-US" sz="2400" kern="1200" dirty="0" err="1"/>
            <a:t>posto</a:t>
          </a:r>
          <a:r>
            <a:rPr lang="en-US" sz="2400" kern="1200" dirty="0"/>
            <a:t> per la prima sprint è di </a:t>
          </a:r>
          <a:r>
            <a:rPr lang="en-US" sz="2400" kern="1200" dirty="0" err="1"/>
            <a:t>rilasciare</a:t>
          </a:r>
          <a:r>
            <a:rPr lang="en-US" sz="2400" kern="1200" dirty="0"/>
            <a:t> una prima </a:t>
          </a:r>
          <a:r>
            <a:rPr lang="en-US" sz="2400" kern="1200" dirty="0" err="1"/>
            <a:t>versione</a:t>
          </a:r>
          <a:r>
            <a:rPr lang="en-US" sz="2400" kern="1200" dirty="0"/>
            <a:t> </a:t>
          </a:r>
          <a:r>
            <a:rPr lang="en-US" sz="2400" kern="1200" dirty="0" err="1"/>
            <a:t>funzionante</a:t>
          </a:r>
          <a:r>
            <a:rPr lang="en-US" sz="2400" kern="1200" dirty="0"/>
            <a:t> </a:t>
          </a:r>
          <a:r>
            <a:rPr lang="en-US" sz="2400" kern="1200" dirty="0" err="1"/>
            <a:t>della</a:t>
          </a:r>
          <a:r>
            <a:rPr lang="en-US" sz="2400" kern="1200" dirty="0"/>
            <a:t> </a:t>
          </a:r>
          <a:r>
            <a:rPr lang="en-US" sz="2400" kern="1200" dirty="0" err="1"/>
            <a:t>calcolatrice</a:t>
          </a:r>
          <a:r>
            <a:rPr lang="en-US" sz="2400" kern="1200" dirty="0"/>
            <a:t> </a:t>
          </a:r>
          <a:r>
            <a:rPr lang="en-US" sz="2400" kern="1200" dirty="0" err="1"/>
            <a:t>che</a:t>
          </a:r>
          <a:r>
            <a:rPr lang="en-US" sz="2400" kern="1200" dirty="0"/>
            <a:t> </a:t>
          </a:r>
          <a:r>
            <a:rPr lang="en-US" sz="2400" kern="1200" dirty="0" err="1"/>
            <a:t>consente</a:t>
          </a:r>
          <a:r>
            <a:rPr lang="en-US" sz="2400" kern="1200" dirty="0"/>
            <a:t> di </a:t>
          </a:r>
          <a:r>
            <a:rPr lang="en-US" sz="2400" kern="1200" dirty="0" err="1"/>
            <a:t>effettuare</a:t>
          </a:r>
          <a:r>
            <a:rPr lang="en-US" sz="2400" kern="1200" dirty="0"/>
            <a:t> le </a:t>
          </a:r>
          <a:r>
            <a:rPr lang="en-US" sz="2400" kern="1200" dirty="0" err="1"/>
            <a:t>operazioni</a:t>
          </a:r>
          <a:r>
            <a:rPr lang="en-US" sz="2400" kern="1200" dirty="0"/>
            <a:t> </a:t>
          </a:r>
          <a:r>
            <a:rPr lang="en-US" sz="2400" kern="1200" dirty="0" err="1"/>
            <a:t>fondamentali</a:t>
          </a:r>
          <a:r>
            <a:rPr lang="en-US" sz="2400" kern="1200" dirty="0"/>
            <a:t>.</a:t>
          </a:r>
        </a:p>
      </dsp:txBody>
      <dsp:txXfrm rot="10800000">
        <a:off x="0" y="1099"/>
        <a:ext cx="6981825" cy="13001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2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FE1C53B5-3E12-4C97-B76C-0CC1A601DA20}"/>
              </a:ext>
            </a:extLst>
          </p:cNvPr>
          <p:cNvSpPr txBox="1"/>
          <p:nvPr/>
        </p:nvSpPr>
        <p:spPr>
          <a:xfrm>
            <a:off x="4019550" y="571500"/>
            <a:ext cx="52959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2000" b="1" i="0" u="none" strike="noStrike" kern="1200" cap="none" spc="0" baseline="0" dirty="0">
                <a:solidFill>
                  <a:srgbClr val="FFFFFF"/>
                </a:solidFill>
                <a:effectLst>
                  <a:outerShdw dist="19048" dir="2700000">
                    <a:srgbClr val="000000"/>
                  </a:outerShdw>
                </a:effectLst>
                <a:uFillTx/>
                <a:latin typeface="Calibri"/>
              </a:rPr>
              <a:t>UNIVERSITÀ DEGLI STUDI DI SALERNO</a:t>
            </a:r>
          </a:p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2000" b="0" i="0" u="none" strike="noStrike" kern="1200" cap="none" spc="0" baseline="0" dirty="0">
                <a:solidFill>
                  <a:srgbClr val="FFFFFF"/>
                </a:solidFill>
                <a:uFillTx/>
                <a:latin typeface="QQDFPF+Avenir-Book"/>
              </a:rPr>
              <a:t>D</a:t>
            </a:r>
            <a:r>
              <a:rPr lang="it-IT" sz="1800" b="0" i="0" u="none" strike="noStrike" kern="1200" cap="none" spc="0" baseline="0" dirty="0">
                <a:solidFill>
                  <a:srgbClr val="FFFFFF"/>
                </a:solidFill>
                <a:uFillTx/>
                <a:latin typeface="QQDFPF+Avenir-Book"/>
              </a:rPr>
              <a:t>IPARTIMENTO DI </a:t>
            </a:r>
            <a:r>
              <a:rPr lang="it-IT" sz="2000" b="0" i="0" u="none" strike="noStrike" kern="1200" cap="none" spc="0" baseline="0" dirty="0">
                <a:solidFill>
                  <a:srgbClr val="FFFFFF"/>
                </a:solidFill>
                <a:uFillTx/>
                <a:latin typeface="QQDFPF+Avenir-Book"/>
              </a:rPr>
              <a:t>I</a:t>
            </a:r>
            <a:r>
              <a:rPr lang="it-IT" sz="1800" b="0" i="0" u="none" strike="noStrike" kern="1200" cap="none" spc="0" baseline="0" dirty="0">
                <a:solidFill>
                  <a:srgbClr val="FFFFFF"/>
                </a:solidFill>
                <a:uFillTx/>
                <a:latin typeface="VEHBFX+Avenir-Medium"/>
              </a:rPr>
              <a:t>NGEGNERIA DELL’</a:t>
            </a:r>
            <a:r>
              <a:rPr lang="it-IT" sz="2000" b="0" i="0" u="none" strike="noStrike" kern="1200" cap="none" spc="0" baseline="0" dirty="0">
                <a:solidFill>
                  <a:srgbClr val="FFFFFF"/>
                </a:solidFill>
                <a:uFillTx/>
                <a:latin typeface="VEHBFX+Avenir-Medium"/>
              </a:rPr>
              <a:t>I</a:t>
            </a:r>
            <a:r>
              <a:rPr lang="it-IT" sz="1800" b="0" i="0" u="none" strike="noStrike" kern="1200" cap="none" spc="0" baseline="0" dirty="0">
                <a:solidFill>
                  <a:srgbClr val="FFFFFF"/>
                </a:solidFill>
                <a:uFillTx/>
                <a:latin typeface="VEHBFX+Avenir-Medium"/>
              </a:rPr>
              <a:t>NFORMAZIONE </a:t>
            </a:r>
          </a:p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it-IT" sz="1800" b="0" i="0" u="none" strike="noStrike" kern="1200" cap="none" spc="0" baseline="0" dirty="0">
                <a:solidFill>
                  <a:srgbClr val="FFFFFF"/>
                </a:solidFill>
                <a:uFillTx/>
                <a:latin typeface="VEHBFX+Avenir-Medium"/>
              </a:rPr>
              <a:t>ED </a:t>
            </a:r>
            <a:r>
              <a:rPr lang="it-IT" sz="2000" b="0" i="0" u="none" strike="noStrike" kern="1200" cap="none" spc="0" baseline="0" dirty="0">
                <a:solidFill>
                  <a:srgbClr val="FFFFFF"/>
                </a:solidFill>
                <a:uFillTx/>
                <a:latin typeface="VEHBFX+Avenir-Medium"/>
              </a:rPr>
              <a:t>E</a:t>
            </a:r>
            <a:r>
              <a:rPr lang="it-IT" sz="1800" b="0" i="0" u="none" strike="noStrike" kern="1200" cap="none" spc="0" baseline="0" dirty="0">
                <a:solidFill>
                  <a:srgbClr val="FFFFFF"/>
                </a:solidFill>
                <a:uFillTx/>
                <a:latin typeface="VEHBFX+Avenir-Medium"/>
              </a:rPr>
              <a:t>LETTRICA E </a:t>
            </a:r>
            <a:r>
              <a:rPr lang="it-IT" sz="2000" b="0" i="0" u="none" strike="noStrike" kern="1200" cap="none" spc="0" baseline="0" dirty="0">
                <a:solidFill>
                  <a:srgbClr val="FFFFFF"/>
                </a:solidFill>
                <a:uFillTx/>
                <a:latin typeface="VEHBFX+Avenir-Medium"/>
              </a:rPr>
              <a:t>M</a:t>
            </a:r>
            <a:r>
              <a:rPr lang="it-IT" sz="1800" b="0" i="0" u="none" strike="noStrike" kern="1200" cap="none" spc="0" baseline="0" dirty="0">
                <a:solidFill>
                  <a:srgbClr val="FFFFFF"/>
                </a:solidFill>
                <a:uFillTx/>
                <a:latin typeface="VEHBFX+Avenir-Medium"/>
              </a:rPr>
              <a:t>ATEMATICA </a:t>
            </a:r>
            <a:r>
              <a:rPr lang="it-IT" sz="2000" b="0" i="0" u="none" strike="noStrike" kern="1200" cap="none" spc="0" baseline="0" dirty="0">
                <a:solidFill>
                  <a:srgbClr val="FFFFFF"/>
                </a:solidFill>
                <a:uFillTx/>
                <a:latin typeface="VEHBFX+Avenir-Medium"/>
              </a:rPr>
              <a:t>A</a:t>
            </a:r>
            <a:r>
              <a:rPr lang="it-IT" sz="1800" b="0" i="0" u="none" strike="noStrike" kern="1200" cap="none" spc="0" baseline="0" dirty="0">
                <a:solidFill>
                  <a:srgbClr val="FFFFFF"/>
                </a:solidFill>
                <a:uFillTx/>
                <a:latin typeface="VEHBFX+Avenir-Medium"/>
              </a:rPr>
              <a:t>PPLICATA </a:t>
            </a:r>
            <a:endParaRPr lang="it-IT" sz="1800" b="0" i="0" u="none" strike="noStrike" kern="1200" cap="none" spc="0" baseline="0" dirty="0">
              <a:solidFill>
                <a:srgbClr val="FFFFFF"/>
              </a:solidFill>
              <a:effectLst>
                <a:outerShdw dist="19048" dir="2700000">
                  <a:srgbClr val="000000"/>
                </a:outerShdw>
              </a:effectLst>
              <a:uFillTx/>
              <a:latin typeface="Calibri"/>
            </a:endParaRPr>
          </a:p>
          <a:p>
            <a:r>
              <a:rPr lang="it-IT" sz="1800" b="0" i="0" u="none" strike="noStrike" kern="1200" cap="none" spc="0" baseline="0" dirty="0">
                <a:solidFill>
                  <a:srgbClr val="FFFFFF"/>
                </a:solidFill>
                <a:uFillTx/>
                <a:latin typeface="QQDFPF+Avenir-Book"/>
              </a:rPr>
              <a:t>          PROGETTO DI SOFTWARE ENGENEERING</a:t>
            </a:r>
          </a:p>
          <a:p>
            <a:pPr algn="ctr"/>
            <a:r>
              <a:rPr lang="it-IT" dirty="0">
                <a:solidFill>
                  <a:srgbClr val="FFFFFF"/>
                </a:solidFill>
                <a:latin typeface="QQDFPF+Avenir-Book"/>
              </a:rPr>
              <a:t>A.A 2020/2021</a:t>
            </a:r>
            <a:endParaRPr lang="it-IT" dirty="0"/>
          </a:p>
        </p:txBody>
      </p:sp>
      <p:pic>
        <p:nvPicPr>
          <p:cNvPr id="5" name="Immagine 53" descr="Immagine che contiene scatola, orologio, segnale&#10;&#10;Descrizione generata automaticamente">
            <a:extLst>
              <a:ext uri="{FF2B5EF4-FFF2-40B4-BE49-F238E27FC236}">
                <a16:creationId xmlns:a16="http://schemas.microsoft.com/office/drawing/2014/main" id="{96E1FB10-E0A6-4D4F-8143-2C32A29265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6553" y="445110"/>
            <a:ext cx="1696050" cy="169605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B280B65A-3F72-4695-81A0-9E6068592415}"/>
              </a:ext>
            </a:extLst>
          </p:cNvPr>
          <p:cNvSpPr txBox="1"/>
          <p:nvPr/>
        </p:nvSpPr>
        <p:spPr>
          <a:xfrm>
            <a:off x="2996537" y="2215052"/>
            <a:ext cx="7210424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b="1" dirty="0"/>
              <a:t>APPLICAZIONE CHE IMPLEMENTA UNA CALCOLATRICE SCIENTIFICA PROGRAMMABILE CHE SUPPORTA I NUMERI COMPLESSI</a:t>
            </a:r>
          </a:p>
          <a:p>
            <a:pPr algn="ctr"/>
            <a:endParaRPr lang="it-IT" sz="2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it-IT" sz="2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it-IT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2D04F599-ACBB-4138-93D8-66BC6FEBB2D3}"/>
              </a:ext>
            </a:extLst>
          </p:cNvPr>
          <p:cNvSpPr txBox="1"/>
          <p:nvPr/>
        </p:nvSpPr>
        <p:spPr>
          <a:xfrm>
            <a:off x="2314575" y="4448175"/>
            <a:ext cx="592455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Gruppo 23:</a:t>
            </a:r>
          </a:p>
          <a:p>
            <a:endParaRPr lang="it-IT" sz="2000" dirty="0"/>
          </a:p>
          <a:p>
            <a:pPr algn="l"/>
            <a:r>
              <a:rPr lang="it-IT" sz="1800" b="1" i="0" dirty="0">
                <a:effectLst/>
                <a:latin typeface="Segoe UI" panose="020B0502040204020203" pitchFamily="34" charset="0"/>
              </a:rPr>
              <a:t>Aniello Cione Mat.0622701628</a:t>
            </a:r>
            <a:endParaRPr lang="it-IT" b="0" i="0" dirty="0">
              <a:effectLst/>
              <a:latin typeface="Segoe UI" panose="020B0502040204020203" pitchFamily="34" charset="0"/>
            </a:endParaRPr>
          </a:p>
          <a:p>
            <a:pPr algn="l"/>
            <a:r>
              <a:rPr lang="it-IT" sz="1800" b="1" i="0" dirty="0">
                <a:effectLst/>
                <a:latin typeface="Segoe UI" panose="020B0502040204020203" pitchFamily="34" charset="0"/>
              </a:rPr>
              <a:t>Michela Corso </a:t>
            </a:r>
            <a:r>
              <a:rPr lang="it-IT" sz="1800" b="1" i="0" dirty="0" err="1">
                <a:effectLst/>
                <a:latin typeface="Segoe UI" panose="020B0502040204020203" pitchFamily="34" charset="0"/>
              </a:rPr>
              <a:t>Mat</a:t>
            </a:r>
            <a:r>
              <a:rPr lang="it-IT" sz="1800" b="1" i="0" dirty="0">
                <a:effectLst/>
                <a:latin typeface="Segoe UI" panose="020B0502040204020203" pitchFamily="34" charset="0"/>
              </a:rPr>
              <a:t>. 0622701841</a:t>
            </a:r>
            <a:endParaRPr lang="it-IT" b="0" i="0" dirty="0">
              <a:effectLst/>
              <a:latin typeface="Segoe UI" panose="020B0502040204020203" pitchFamily="34" charset="0"/>
            </a:endParaRPr>
          </a:p>
          <a:p>
            <a:pPr algn="l"/>
            <a:r>
              <a:rPr lang="it-IT" sz="1800" b="1" i="0" dirty="0">
                <a:effectLst/>
                <a:latin typeface="Segoe UI" panose="020B0502040204020203" pitchFamily="34" charset="0"/>
              </a:rPr>
              <a:t>Roberta Leo Mat.0622701831</a:t>
            </a:r>
            <a:endParaRPr lang="it-IT" b="0" i="0" dirty="0">
              <a:effectLst/>
              <a:latin typeface="Segoe UI" panose="020B0502040204020203" pitchFamily="34" charset="0"/>
            </a:endParaRPr>
          </a:p>
          <a:p>
            <a:endParaRPr lang="it-IT" dirty="0"/>
          </a:p>
          <a:p>
            <a:endParaRPr lang="it-IT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EB88CA6-8789-43D9-B6A8-68A8C55AE4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898" y="3429000"/>
            <a:ext cx="4877053" cy="3250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8911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203789AF-0F1E-4C07-8E01-0FE16FA9E297}"/>
              </a:ext>
            </a:extLst>
          </p:cNvPr>
          <p:cNvSpPr txBox="1"/>
          <p:nvPr/>
        </p:nvSpPr>
        <p:spPr>
          <a:xfrm>
            <a:off x="1300944" y="147484"/>
            <a:ext cx="6250466" cy="47476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 cap="all" dirty="0">
                <a:latin typeface="+mj-lt"/>
                <a:ea typeface="+mj-ea"/>
                <a:cs typeface="+mj-cs"/>
              </a:rPr>
              <a:t>SCELTA DELL’ARCHITETTURA</a:t>
            </a:r>
          </a:p>
        </p:txBody>
      </p:sp>
      <p:sp>
        <p:nvSpPr>
          <p:cNvPr id="19" name="Round Diagonal Corner Rectangle 11">
            <a:extLst>
              <a:ext uri="{FF2B5EF4-FFF2-40B4-BE49-F238E27FC236}">
                <a16:creationId xmlns:a16="http://schemas.microsoft.com/office/drawing/2014/main" id="{E4B7B3E3-827A-48BE-AD67-A57C45AA69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Immagine 13">
            <a:extLst>
              <a:ext uri="{FF2B5EF4-FFF2-40B4-BE49-F238E27FC236}">
                <a16:creationId xmlns:a16="http://schemas.microsoft.com/office/drawing/2014/main" id="{6587D0F8-D353-4D51-A3D7-83FD1A8D86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988" y="1910259"/>
            <a:ext cx="6112382" cy="3209000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A5D45A36-95E5-4190-9594-17B5D0DF5B2F}"/>
              </a:ext>
            </a:extLst>
          </p:cNvPr>
          <p:cNvSpPr txBox="1"/>
          <p:nvPr/>
        </p:nvSpPr>
        <p:spPr>
          <a:xfrm>
            <a:off x="7957384" y="994869"/>
            <a:ext cx="3281004" cy="575005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indent="-228600" defTabSz="914400">
              <a:lnSpc>
                <a:spcPct val="11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sz="2400" dirty="0"/>
              <a:t>Il team ha </a:t>
            </a:r>
            <a:r>
              <a:rPr lang="en-US" sz="2400" dirty="0" err="1"/>
              <a:t>deciso</a:t>
            </a:r>
            <a:r>
              <a:rPr lang="en-US" sz="2400" dirty="0"/>
              <a:t> di </a:t>
            </a:r>
            <a:r>
              <a:rPr lang="en-US" sz="2400" dirty="0" err="1"/>
              <a:t>utilizzare</a:t>
            </a:r>
            <a:r>
              <a:rPr lang="en-US" sz="2400" dirty="0"/>
              <a:t> </a:t>
            </a:r>
            <a:r>
              <a:rPr lang="en-US" sz="2400" dirty="0" err="1"/>
              <a:t>l’architettura</a:t>
            </a:r>
            <a:r>
              <a:rPr lang="en-US" sz="2400" dirty="0"/>
              <a:t> Event Driven per la </a:t>
            </a:r>
            <a:r>
              <a:rPr lang="en-US" sz="2400" dirty="0" err="1"/>
              <a:t>progettazione</a:t>
            </a:r>
            <a:r>
              <a:rPr lang="en-US" sz="2400" dirty="0"/>
              <a:t> </a:t>
            </a:r>
            <a:r>
              <a:rPr lang="en-US" sz="2400" dirty="0" err="1"/>
              <a:t>della</a:t>
            </a:r>
            <a:r>
              <a:rPr lang="en-US" sz="2400" dirty="0"/>
              <a:t> </a:t>
            </a:r>
            <a:r>
              <a:rPr lang="en-US" sz="2400" dirty="0" err="1"/>
              <a:t>calcolatrice</a:t>
            </a:r>
            <a:r>
              <a:rPr lang="en-US" sz="2400" dirty="0"/>
              <a:t> </a:t>
            </a:r>
            <a:r>
              <a:rPr lang="en-US" sz="2400" dirty="0" err="1"/>
              <a:t>scientifica</a:t>
            </a:r>
            <a:r>
              <a:rPr lang="en-US" sz="2400" dirty="0"/>
              <a:t> </a:t>
            </a:r>
            <a:r>
              <a:rPr lang="en-US" sz="2400" dirty="0" err="1"/>
              <a:t>programmabile</a:t>
            </a:r>
            <a:r>
              <a:rPr lang="en-US" sz="2400" dirty="0"/>
              <a:t>.</a:t>
            </a:r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endParaRPr lang="en-US" sz="2400" dirty="0"/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sz="2400" dirty="0"/>
              <a:t>Questa </a:t>
            </a:r>
            <a:r>
              <a:rPr lang="en-US" sz="2400" dirty="0" err="1"/>
              <a:t>architettura</a:t>
            </a:r>
            <a:r>
              <a:rPr lang="en-US" sz="2400" dirty="0"/>
              <a:t> è </a:t>
            </a:r>
            <a:r>
              <a:rPr lang="en-US" sz="2400" dirty="0" err="1"/>
              <a:t>stata</a:t>
            </a:r>
            <a:r>
              <a:rPr lang="en-US" sz="2400" dirty="0"/>
              <a:t> </a:t>
            </a:r>
            <a:r>
              <a:rPr lang="en-US" sz="2400" dirty="0" err="1"/>
              <a:t>scelta</a:t>
            </a:r>
            <a:r>
              <a:rPr lang="en-US" sz="2400" dirty="0"/>
              <a:t> in </a:t>
            </a:r>
            <a:r>
              <a:rPr lang="en-US" sz="2400" dirty="0" err="1"/>
              <a:t>quanto</a:t>
            </a:r>
            <a:r>
              <a:rPr lang="en-US" sz="2400" dirty="0"/>
              <a:t> </a:t>
            </a:r>
            <a:r>
              <a:rPr lang="en-US" sz="2400" dirty="0" err="1"/>
              <a:t>consente</a:t>
            </a:r>
            <a:r>
              <a:rPr lang="en-US" sz="2400" dirty="0"/>
              <a:t> di </a:t>
            </a:r>
            <a:r>
              <a:rPr lang="en-US" sz="2400" dirty="0" err="1"/>
              <a:t>restituire</a:t>
            </a:r>
            <a:r>
              <a:rPr lang="en-US" sz="2400" dirty="0"/>
              <a:t> </a:t>
            </a:r>
            <a:r>
              <a:rPr lang="en-US" sz="2400" dirty="0" err="1"/>
              <a:t>risultati</a:t>
            </a:r>
            <a:r>
              <a:rPr lang="en-US" sz="2400" dirty="0"/>
              <a:t> in tempo </a:t>
            </a:r>
            <a:r>
              <a:rPr lang="en-US" sz="2400" dirty="0" err="1"/>
              <a:t>reale</a:t>
            </a:r>
            <a:r>
              <a:rPr lang="en-US" sz="2400" dirty="0"/>
              <a:t>.</a:t>
            </a:r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endParaRPr lang="en-US" sz="2400" dirty="0"/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sz="2400" dirty="0"/>
              <a:t>È </a:t>
            </a:r>
            <a:r>
              <a:rPr lang="en-US" sz="2400" dirty="0" err="1"/>
              <a:t>basata</a:t>
            </a:r>
            <a:r>
              <a:rPr lang="en-US" sz="2400" dirty="0"/>
              <a:t> </a:t>
            </a:r>
            <a:r>
              <a:rPr lang="en-US" sz="2400" dirty="0" err="1"/>
              <a:t>su</a:t>
            </a:r>
            <a:r>
              <a:rPr lang="en-US" sz="2400" dirty="0"/>
              <a:t> </a:t>
            </a:r>
            <a:r>
              <a:rPr lang="en-US" sz="2400" dirty="0" err="1"/>
              <a:t>eventi</a:t>
            </a:r>
            <a:r>
              <a:rPr lang="en-US" sz="2400" dirty="0"/>
              <a:t> </a:t>
            </a:r>
            <a:r>
              <a:rPr lang="en-US" sz="2400" dirty="0" err="1"/>
              <a:t>generati</a:t>
            </a:r>
            <a:r>
              <a:rPr lang="en-US" sz="2400" dirty="0"/>
              <a:t> </a:t>
            </a:r>
            <a:r>
              <a:rPr lang="en-US" sz="2400" dirty="0" err="1"/>
              <a:t>dall’utente</a:t>
            </a:r>
            <a:r>
              <a:rPr lang="en-US" sz="2400" dirty="0"/>
              <a:t> </a:t>
            </a:r>
            <a:r>
              <a:rPr lang="en-US" sz="2400" dirty="0" err="1"/>
              <a:t>che</a:t>
            </a:r>
            <a:r>
              <a:rPr lang="en-US" sz="2400" dirty="0"/>
              <a:t> </a:t>
            </a:r>
            <a:r>
              <a:rPr lang="en-US" sz="2400" dirty="0" err="1"/>
              <a:t>interagisce</a:t>
            </a:r>
            <a:r>
              <a:rPr lang="en-US" sz="2400" dirty="0"/>
              <a:t> col </a:t>
            </a:r>
            <a:r>
              <a:rPr lang="en-US" sz="2400" dirty="0" err="1"/>
              <a:t>sistema</a:t>
            </a:r>
            <a:r>
              <a:rPr lang="en-US" sz="2400" dirty="0"/>
              <a:t> </a:t>
            </a:r>
            <a:r>
              <a:rPr lang="en-US" sz="2400" dirty="0" err="1"/>
              <a:t>mediante</a:t>
            </a:r>
            <a:r>
              <a:rPr lang="en-US" sz="2400" dirty="0"/>
              <a:t> </a:t>
            </a:r>
            <a:r>
              <a:rPr lang="en-US" sz="2400" dirty="0" err="1"/>
              <a:t>un’interfaccia</a:t>
            </a:r>
            <a:r>
              <a:rPr lang="en-US" sz="2400" dirty="0"/>
              <a:t> </a:t>
            </a:r>
            <a:r>
              <a:rPr lang="en-US" sz="2400" dirty="0" err="1"/>
              <a:t>grafica</a:t>
            </a:r>
            <a:r>
              <a:rPr lang="en-US" sz="2400" dirty="0"/>
              <a:t> user-friendly.</a:t>
            </a:r>
          </a:p>
          <a:p>
            <a:pPr defTabSz="914400">
              <a:lnSpc>
                <a:spcPct val="110000"/>
              </a:lnSpc>
              <a:spcAft>
                <a:spcPts val="600"/>
              </a:spcAft>
              <a:buSzPct val="125000"/>
            </a:pPr>
            <a:br>
              <a:rPr lang="en-US" sz="1300" dirty="0"/>
            </a:br>
            <a:endParaRPr lang="en-US" sz="1300" dirty="0"/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endParaRPr lang="en-US" sz="1300" dirty="0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4DA63C2B-B7EB-439F-993C-600B77892AE7}"/>
              </a:ext>
            </a:extLst>
          </p:cNvPr>
          <p:cNvSpPr txBox="1"/>
          <p:nvPr/>
        </p:nvSpPr>
        <p:spPr>
          <a:xfrm>
            <a:off x="2251710" y="2109294"/>
            <a:ext cx="54597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Tecnologie utilizzate: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</a:rPr>
              <a:t>Ambiente di sviluppo: </a:t>
            </a:r>
            <a:r>
              <a:rPr lang="it-IT" dirty="0" err="1">
                <a:solidFill>
                  <a:schemeClr val="bg1"/>
                </a:solidFill>
              </a:rPr>
              <a:t>NetBeans</a:t>
            </a:r>
            <a:r>
              <a:rPr lang="it-IT" dirty="0">
                <a:solidFill>
                  <a:schemeClr val="bg1"/>
                </a:solidFill>
              </a:rPr>
              <a:t> 12.5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</a:rPr>
              <a:t>Linguaggio di programmazione: Java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</a:rPr>
              <a:t>Piattaforma </a:t>
            </a:r>
            <a:r>
              <a:rPr lang="it-IT" dirty="0" err="1">
                <a:solidFill>
                  <a:schemeClr val="bg1"/>
                </a:solidFill>
              </a:rPr>
              <a:t>Trello</a:t>
            </a:r>
            <a:endParaRPr lang="it-IT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>
                <a:solidFill>
                  <a:schemeClr val="bg1"/>
                </a:solidFill>
              </a:rPr>
              <a:t>Git</a:t>
            </a:r>
            <a:r>
              <a:rPr lang="it-IT" dirty="0">
                <a:solidFill>
                  <a:schemeClr val="bg1"/>
                </a:solidFill>
              </a:rPr>
              <a:t> repository</a:t>
            </a:r>
          </a:p>
        </p:txBody>
      </p:sp>
    </p:spTree>
    <p:extLst>
      <p:ext uri="{BB962C8B-B14F-4D97-AF65-F5344CB8AC3E}">
        <p14:creationId xmlns:p14="http://schemas.microsoft.com/office/powerpoint/2010/main" val="286331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B7F3DCA9-F29D-40D2-AB95-EA583EF1A2BB}"/>
              </a:ext>
            </a:extLst>
          </p:cNvPr>
          <p:cNvSpPr txBox="1"/>
          <p:nvPr/>
        </p:nvSpPr>
        <p:spPr>
          <a:xfrm>
            <a:off x="1676400" y="1885950"/>
            <a:ext cx="9258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sz="2800" dirty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3A69BBDE-260B-4952-9E79-B15B40E984AD}"/>
              </a:ext>
            </a:extLst>
          </p:cNvPr>
          <p:cNvSpPr/>
          <p:nvPr/>
        </p:nvSpPr>
        <p:spPr>
          <a:xfrm>
            <a:off x="1928310" y="2967335"/>
            <a:ext cx="817807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t-IT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GRAZIE PER L’ATTENZIONE</a:t>
            </a:r>
            <a:endParaRPr lang="it-IT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889268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D8E6B2B2-014E-4464-8891-A6E523CE4156}"/>
              </a:ext>
            </a:extLst>
          </p:cNvPr>
          <p:cNvSpPr txBox="1"/>
          <p:nvPr/>
        </p:nvSpPr>
        <p:spPr>
          <a:xfrm>
            <a:off x="1610436" y="1160373"/>
            <a:ext cx="7943850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È stata utilizzata la metodologia SCRUM</a:t>
            </a:r>
          </a:p>
          <a:p>
            <a:endParaRPr lang="it-IT" sz="2000" dirty="0"/>
          </a:p>
          <a:p>
            <a:r>
              <a:rPr lang="it-IT" sz="2000" dirty="0"/>
              <a:t>La fase di </a:t>
            </a:r>
            <a:r>
              <a:rPr lang="it-IT" sz="2000" dirty="0" err="1"/>
              <a:t>pre</a:t>
            </a:r>
            <a:r>
              <a:rPr lang="it-IT" sz="2000" dirty="0"/>
              <a:t>-game ha previsto: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 err="1"/>
              <a:t>Plannig</a:t>
            </a:r>
            <a:endParaRPr lang="it-IT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/>
              <a:t>High Level Design</a:t>
            </a:r>
          </a:p>
          <a:p>
            <a:endParaRPr lang="it-IT" dirty="0"/>
          </a:p>
          <a:p>
            <a:endParaRPr lang="it-IT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790D5EB1-2F07-49B6-80FC-10A2C05BB69F}"/>
              </a:ext>
            </a:extLst>
          </p:cNvPr>
          <p:cNvSpPr txBox="1"/>
          <p:nvPr/>
        </p:nvSpPr>
        <p:spPr>
          <a:xfrm>
            <a:off x="1752600" y="4966042"/>
            <a:ext cx="80200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Inoltre sono stati definiti: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/>
              <a:t>Product backlog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/>
              <a:t>Sprint backlog (per il primo sprint)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C01B93F1-6047-4C48-A184-12E8F0C710A0}"/>
              </a:ext>
            </a:extLst>
          </p:cNvPr>
          <p:cNvSpPr txBox="1"/>
          <p:nvPr/>
        </p:nvSpPr>
        <p:spPr>
          <a:xfrm>
            <a:off x="1812208" y="274283"/>
            <a:ext cx="5981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b="1" dirty="0"/>
              <a:t>INTRODUZIONE</a:t>
            </a:r>
          </a:p>
        </p:txBody>
      </p:sp>
      <p:sp>
        <p:nvSpPr>
          <p:cNvPr id="8" name="Rettangolo con angoli arrotondati 7">
            <a:extLst>
              <a:ext uri="{FF2B5EF4-FFF2-40B4-BE49-F238E27FC236}">
                <a16:creationId xmlns:a16="http://schemas.microsoft.com/office/drawing/2014/main" id="{9B56F10D-C58B-4ABA-9916-4530B4315981}"/>
              </a:ext>
            </a:extLst>
          </p:cNvPr>
          <p:cNvSpPr/>
          <p:nvPr/>
        </p:nvSpPr>
        <p:spPr>
          <a:xfrm>
            <a:off x="1752600" y="3440104"/>
            <a:ext cx="2047875" cy="703271"/>
          </a:xfrm>
          <a:prstGeom prst="roundRect">
            <a:avLst/>
          </a:prstGeom>
          <a:solidFill>
            <a:srgbClr val="FFC000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dirty="0" err="1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</a:t>
            </a:r>
            <a:r>
              <a:rPr lang="it-IT" sz="20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-game </a:t>
            </a:r>
            <a:r>
              <a:rPr lang="it-IT" sz="2000" b="1" dirty="0" err="1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phase</a:t>
            </a:r>
            <a:endParaRPr lang="it-IT" sz="2000" b="1" dirty="0">
              <a:solidFill>
                <a:schemeClr val="accent4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ttangolo con angoli arrotondati 8">
            <a:extLst>
              <a:ext uri="{FF2B5EF4-FFF2-40B4-BE49-F238E27FC236}">
                <a16:creationId xmlns:a16="http://schemas.microsoft.com/office/drawing/2014/main" id="{03C483A0-C2E4-4E78-BCC2-878A58D72F0C}"/>
              </a:ext>
            </a:extLst>
          </p:cNvPr>
          <p:cNvSpPr/>
          <p:nvPr/>
        </p:nvSpPr>
        <p:spPr>
          <a:xfrm>
            <a:off x="4933950" y="3440103"/>
            <a:ext cx="1952625" cy="70327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Game </a:t>
            </a:r>
            <a:r>
              <a:rPr lang="it-IT" dirty="0" err="1"/>
              <a:t>phase</a:t>
            </a:r>
            <a:endParaRPr lang="it-IT" dirty="0"/>
          </a:p>
        </p:txBody>
      </p:sp>
      <p:sp>
        <p:nvSpPr>
          <p:cNvPr id="10" name="Rettangolo con angoli arrotondati 9">
            <a:extLst>
              <a:ext uri="{FF2B5EF4-FFF2-40B4-BE49-F238E27FC236}">
                <a16:creationId xmlns:a16="http://schemas.microsoft.com/office/drawing/2014/main" id="{85D66861-FF6E-41A4-A321-383C380CEC13}"/>
              </a:ext>
            </a:extLst>
          </p:cNvPr>
          <p:cNvSpPr/>
          <p:nvPr/>
        </p:nvSpPr>
        <p:spPr>
          <a:xfrm>
            <a:off x="8162925" y="3440103"/>
            <a:ext cx="2124075" cy="70327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Post-game </a:t>
            </a:r>
            <a:r>
              <a:rPr lang="it-IT" dirty="0" err="1"/>
              <a:t>phase</a:t>
            </a:r>
            <a:endParaRPr lang="it-IT" dirty="0"/>
          </a:p>
        </p:txBody>
      </p:sp>
      <p:cxnSp>
        <p:nvCxnSpPr>
          <p:cNvPr id="3" name="Connettore 2 2">
            <a:extLst>
              <a:ext uri="{FF2B5EF4-FFF2-40B4-BE49-F238E27FC236}">
                <a16:creationId xmlns:a16="http://schemas.microsoft.com/office/drawing/2014/main" id="{6EEAD7D7-9194-4957-9441-B853A827BFA1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 flipV="1">
            <a:off x="3800475" y="3791739"/>
            <a:ext cx="1133475" cy="1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2A4CBCF9-6DAB-4CB9-A23A-B6BA4EACAF5A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6886575" y="3791739"/>
            <a:ext cx="1296000" cy="0"/>
          </a:xfrm>
          <a:prstGeom prst="straightConnector1">
            <a:avLst/>
          </a:prstGeom>
          <a:ln w="19050" cmpd="thickThin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3435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FE07634-A83A-4681-9C1D-BC0775F9D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1" name="Rectangle 10">
              <a:extLst>
                <a:ext uri="{FF2B5EF4-FFF2-40B4-BE49-F238E27FC236}">
                  <a16:creationId xmlns:a16="http://schemas.microsoft.com/office/drawing/2014/main" id="{BF62976A-266E-4650-88F2-C16130F3D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2">
              <a:extLst>
                <a:ext uri="{FF2B5EF4-FFF2-40B4-BE49-F238E27FC236}">
                  <a16:creationId xmlns:a16="http://schemas.microsoft.com/office/drawing/2014/main" id="{88D9B99B-59C2-481A-A948-F87920A7FE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p14="http://schemas.microsoft.com/office/powerpoint/2010/main" xmlns:a14="http://schemas.microsoft.com/office/drawing/2010/main" xmlns:a16="http://schemas.microsoft.com/office/drawing/2014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5D7DD81C-59E4-4B52-990D-7011470EC707}"/>
              </a:ext>
            </a:extLst>
          </p:cNvPr>
          <p:cNvSpPr txBox="1"/>
          <p:nvPr/>
        </p:nvSpPr>
        <p:spPr>
          <a:xfrm>
            <a:off x="7905369" y="-95114"/>
            <a:ext cx="3815143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 cap="all" dirty="0">
                <a:latin typeface="+mj-lt"/>
                <a:ea typeface="+mj-ea"/>
                <a:cs typeface="+mj-cs"/>
              </a:rPr>
              <a:t>ORGANIZZAZIONE DEL TEAM</a:t>
            </a: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C5F34E1B-A616-4B81-89D5-1C449927805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0403" r="22009" b="-1"/>
          <a:stretch/>
        </p:blipFill>
        <p:spPr>
          <a:xfrm>
            <a:off x="-5597" y="10"/>
            <a:ext cx="7558541" cy="6857990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A2E1FE48-FA7B-4262-B922-041542931D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2E644B1-8F72-4AC4-89F1-EB3A027341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1781B8E8-8A26-4FFB-BE0C-7C0C644F7C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4109D997-E9DF-4429-A643-3E691E2B70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B392695A-F131-4C51-B689-3F4D5B1A2F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8218EC3E-07D0-417A-B0A8-057F825EF7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B036399E-7675-47B6-A645-242946879E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C44A0438-B8A4-43B3-B17C-B919FCD92C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id="{ABC7257F-6F64-4B81-BDA7-7C232BCBA2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3">
              <a:extLst>
                <a:ext uri="{FF2B5EF4-FFF2-40B4-BE49-F238E27FC236}">
                  <a16:creationId xmlns:a16="http://schemas.microsoft.com/office/drawing/2014/main" id="{72DD7E92-F033-480C-A220-63CE422C3A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4">
              <a:extLst>
                <a:ext uri="{FF2B5EF4-FFF2-40B4-BE49-F238E27FC236}">
                  <a16:creationId xmlns:a16="http://schemas.microsoft.com/office/drawing/2014/main" id="{444A9AC9-463E-45E7-A818-13F664F7C0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5">
              <a:extLst>
                <a:ext uri="{FF2B5EF4-FFF2-40B4-BE49-F238E27FC236}">
                  <a16:creationId xmlns:a16="http://schemas.microsoft.com/office/drawing/2014/main" id="{6CCE9BBE-5DE3-4991-80CA-DFEB928673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6">
              <a:extLst>
                <a:ext uri="{FF2B5EF4-FFF2-40B4-BE49-F238E27FC236}">
                  <a16:creationId xmlns:a16="http://schemas.microsoft.com/office/drawing/2014/main" id="{3180F6DF-A13F-491C-BF97-B206E3E7B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7">
              <a:extLst>
                <a:ext uri="{FF2B5EF4-FFF2-40B4-BE49-F238E27FC236}">
                  <a16:creationId xmlns:a16="http://schemas.microsoft.com/office/drawing/2014/main" id="{CAD0E44C-73C8-42BB-ADA8-2BA6B3082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8">
              <a:extLst>
                <a:ext uri="{FF2B5EF4-FFF2-40B4-BE49-F238E27FC236}">
                  <a16:creationId xmlns:a16="http://schemas.microsoft.com/office/drawing/2014/main" id="{436EC43E-A70D-4E5C-B275-35CA8E93C1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9">
              <a:extLst>
                <a:ext uri="{FF2B5EF4-FFF2-40B4-BE49-F238E27FC236}">
                  <a16:creationId xmlns:a16="http://schemas.microsoft.com/office/drawing/2014/main" id="{ADE7E5B6-2E2A-4F56-9E90-F8613E6D1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0">
              <a:extLst>
                <a:ext uri="{FF2B5EF4-FFF2-40B4-BE49-F238E27FC236}">
                  <a16:creationId xmlns:a16="http://schemas.microsoft.com/office/drawing/2014/main" id="{86B9E49B-AE8D-47E0-BACC-A6D0AC3AB2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1">
              <a:extLst>
                <a:ext uri="{FF2B5EF4-FFF2-40B4-BE49-F238E27FC236}">
                  <a16:creationId xmlns:a16="http://schemas.microsoft.com/office/drawing/2014/main" id="{2EB961AF-CD61-41BA-B0B2-0741A5ED64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2">
              <a:extLst>
                <a:ext uri="{FF2B5EF4-FFF2-40B4-BE49-F238E27FC236}">
                  <a16:creationId xmlns:a16="http://schemas.microsoft.com/office/drawing/2014/main" id="{DC42BDA1-810A-4135-B3B1-B3161D372A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3">
              <a:extLst>
                <a:ext uri="{FF2B5EF4-FFF2-40B4-BE49-F238E27FC236}">
                  <a16:creationId xmlns:a16="http://schemas.microsoft.com/office/drawing/2014/main" id="{FA51FCA8-FCF4-4116-8CB2-5C539E37F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4">
              <a:extLst>
                <a:ext uri="{FF2B5EF4-FFF2-40B4-BE49-F238E27FC236}">
                  <a16:creationId xmlns:a16="http://schemas.microsoft.com/office/drawing/2014/main" id="{F2850A10-CDBC-462A-8CB7-0258746834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5">
              <a:extLst>
                <a:ext uri="{FF2B5EF4-FFF2-40B4-BE49-F238E27FC236}">
                  <a16:creationId xmlns:a16="http://schemas.microsoft.com/office/drawing/2014/main" id="{738A37B9-77C2-4464-BF1F-2AF25A0D29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6">
              <a:extLst>
                <a:ext uri="{FF2B5EF4-FFF2-40B4-BE49-F238E27FC236}">
                  <a16:creationId xmlns:a16="http://schemas.microsoft.com/office/drawing/2014/main" id="{89026C8B-A162-4523-A51B-9F1200BC60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7">
              <a:extLst>
                <a:ext uri="{FF2B5EF4-FFF2-40B4-BE49-F238E27FC236}">
                  <a16:creationId xmlns:a16="http://schemas.microsoft.com/office/drawing/2014/main" id="{5B76BC40-1FA2-477D-B2C2-4763577DB7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8">
              <a:extLst>
                <a:ext uri="{FF2B5EF4-FFF2-40B4-BE49-F238E27FC236}">
                  <a16:creationId xmlns:a16="http://schemas.microsoft.com/office/drawing/2014/main" id="{6BC68EAA-2809-4AE4-80C1-2555CEF73D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9">
              <a:extLst>
                <a:ext uri="{FF2B5EF4-FFF2-40B4-BE49-F238E27FC236}">
                  <a16:creationId xmlns:a16="http://schemas.microsoft.com/office/drawing/2014/main" id="{FE709D1B-0541-4414-9E87-CF7D6918C1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0">
              <a:extLst>
                <a:ext uri="{FF2B5EF4-FFF2-40B4-BE49-F238E27FC236}">
                  <a16:creationId xmlns:a16="http://schemas.microsoft.com/office/drawing/2014/main" id="{33BCB888-11B8-4D01-BCDA-59BBA28DC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1">
              <a:extLst>
                <a:ext uri="{FF2B5EF4-FFF2-40B4-BE49-F238E27FC236}">
                  <a16:creationId xmlns:a16="http://schemas.microsoft.com/office/drawing/2014/main" id="{28E5CE3E-C11A-4CF7-82BF-37D1221D4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5284FC3-21FB-4FA7-B695-2D6A9CEF73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13DA6B78-00DE-4E55-9124-EFD72519BB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D4602B0F-2844-48BE-9B4A-0366AC9045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E31E05BB-6004-474D-9900-D990378FD3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0BD01ED-F65D-4601-A77D-508E960E09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FD307CAE-789C-4E80-B6F1-9858A3ABA3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94B97B29-709E-4E24-B2FA-EF84AA12D2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C05D52B9-1FA2-4E7C-8229-B09811A90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CC0A5575-2FB9-440F-B9A8-E0DDE1C37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1">
              <a:extLst>
                <a:ext uri="{FF2B5EF4-FFF2-40B4-BE49-F238E27FC236}">
                  <a16:creationId xmlns:a16="http://schemas.microsoft.com/office/drawing/2014/main" id="{AFFCC88F-01DF-4DE1-8CD5-88631E3091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2">
              <a:extLst>
                <a:ext uri="{FF2B5EF4-FFF2-40B4-BE49-F238E27FC236}">
                  <a16:creationId xmlns:a16="http://schemas.microsoft.com/office/drawing/2014/main" id="{33EEC40B-E2CD-4BAC-94D6-85B7071422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3">
              <a:extLst>
                <a:ext uri="{FF2B5EF4-FFF2-40B4-BE49-F238E27FC236}">
                  <a16:creationId xmlns:a16="http://schemas.microsoft.com/office/drawing/2014/main" id="{3E0E9643-5C60-4933-BB1B-9A09057E72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4">
              <a:extLst>
                <a:ext uri="{FF2B5EF4-FFF2-40B4-BE49-F238E27FC236}">
                  <a16:creationId xmlns:a16="http://schemas.microsoft.com/office/drawing/2014/main" id="{94F86E92-9EC7-437C-946B-31E7C1C47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BE9A51BE-C514-46B5-ABA6-7E7C878F8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6" name="Freeform 46">
              <a:extLst>
                <a:ext uri="{FF2B5EF4-FFF2-40B4-BE49-F238E27FC236}">
                  <a16:creationId xmlns:a16="http://schemas.microsoft.com/office/drawing/2014/main" id="{8B255447-F0E9-4D96-A4B0-F9EDDE58A3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47">
              <a:extLst>
                <a:ext uri="{FF2B5EF4-FFF2-40B4-BE49-F238E27FC236}">
                  <a16:creationId xmlns:a16="http://schemas.microsoft.com/office/drawing/2014/main" id="{AFAC5F3A-3BE7-489E-A848-498B9995F1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48">
              <a:extLst>
                <a:ext uri="{FF2B5EF4-FFF2-40B4-BE49-F238E27FC236}">
                  <a16:creationId xmlns:a16="http://schemas.microsoft.com/office/drawing/2014/main" id="{A974E7AA-5EF3-4817-B0AE-4C1A784EE9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49">
              <a:extLst>
                <a:ext uri="{FF2B5EF4-FFF2-40B4-BE49-F238E27FC236}">
                  <a16:creationId xmlns:a16="http://schemas.microsoft.com/office/drawing/2014/main" id="{8AA54AC1-3E87-49C0-A594-87829A2CFF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0">
              <a:extLst>
                <a:ext uri="{FF2B5EF4-FFF2-40B4-BE49-F238E27FC236}">
                  <a16:creationId xmlns:a16="http://schemas.microsoft.com/office/drawing/2014/main" id="{CC237789-73BC-4BD9-BFE8-1325FA4B5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1">
              <a:extLst>
                <a:ext uri="{FF2B5EF4-FFF2-40B4-BE49-F238E27FC236}">
                  <a16:creationId xmlns:a16="http://schemas.microsoft.com/office/drawing/2014/main" id="{DCF4052D-CF62-47DC-991E-49D0BA908F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2">
              <a:extLst>
                <a:ext uri="{FF2B5EF4-FFF2-40B4-BE49-F238E27FC236}">
                  <a16:creationId xmlns:a16="http://schemas.microsoft.com/office/drawing/2014/main" id="{2ABD9104-C938-44F2-8622-8407A2593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3">
              <a:extLst>
                <a:ext uri="{FF2B5EF4-FFF2-40B4-BE49-F238E27FC236}">
                  <a16:creationId xmlns:a16="http://schemas.microsoft.com/office/drawing/2014/main" id="{4AA18F60-3E86-4A5A-B82E-A79183ED36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4">
              <a:extLst>
                <a:ext uri="{FF2B5EF4-FFF2-40B4-BE49-F238E27FC236}">
                  <a16:creationId xmlns:a16="http://schemas.microsoft.com/office/drawing/2014/main" id="{0F34C941-6196-4937-99E5-14AAD23F2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5">
              <a:extLst>
                <a:ext uri="{FF2B5EF4-FFF2-40B4-BE49-F238E27FC236}">
                  <a16:creationId xmlns:a16="http://schemas.microsoft.com/office/drawing/2014/main" id="{60DB8A6C-23D7-4A88-BDCE-8FEC86A123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56">
              <a:extLst>
                <a:ext uri="{FF2B5EF4-FFF2-40B4-BE49-F238E27FC236}">
                  <a16:creationId xmlns:a16="http://schemas.microsoft.com/office/drawing/2014/main" id="{29F5F702-AEE6-4633-BB20-7A15C3A31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57">
              <a:extLst>
                <a:ext uri="{FF2B5EF4-FFF2-40B4-BE49-F238E27FC236}">
                  <a16:creationId xmlns:a16="http://schemas.microsoft.com/office/drawing/2014/main" id="{F30C7A45-6890-4EA5-9F6B-E2AB4D04C5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58">
              <a:extLst>
                <a:ext uri="{FF2B5EF4-FFF2-40B4-BE49-F238E27FC236}">
                  <a16:creationId xmlns:a16="http://schemas.microsoft.com/office/drawing/2014/main" id="{F31A7373-F68A-485D-95DC-B53ACC7B5F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E3FBC552-5726-44DE-9BC0-AADC6742BD01}"/>
              </a:ext>
            </a:extLst>
          </p:cNvPr>
          <p:cNvSpPr txBox="1"/>
          <p:nvPr/>
        </p:nvSpPr>
        <p:spPr>
          <a:xfrm>
            <a:off x="7959345" y="1339361"/>
            <a:ext cx="3084892" cy="5101127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/>
          <a:p>
            <a:pPr lvl="0" indent="-228600" defTabSz="914400">
              <a:lnSpc>
                <a:spcPct val="11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sz="2900" dirty="0"/>
              <a:t>Il </a:t>
            </a:r>
            <a:r>
              <a:rPr lang="en-US" sz="2900" dirty="0" err="1"/>
              <a:t>ruolo</a:t>
            </a:r>
            <a:r>
              <a:rPr lang="en-US" sz="2900" dirty="0"/>
              <a:t> </a:t>
            </a:r>
            <a:r>
              <a:rPr lang="en-US" sz="2900" dirty="0" err="1"/>
              <a:t>dello</a:t>
            </a:r>
            <a:r>
              <a:rPr lang="en-US" sz="2900" dirty="0"/>
              <a:t> SCRUM master è </a:t>
            </a:r>
            <a:r>
              <a:rPr lang="en-US" sz="2900" dirty="0" err="1"/>
              <a:t>stato</a:t>
            </a:r>
            <a:r>
              <a:rPr lang="en-US" sz="2900" dirty="0"/>
              <a:t> </a:t>
            </a:r>
            <a:r>
              <a:rPr lang="en-US" sz="2900" dirty="0" err="1"/>
              <a:t>ricoperto</a:t>
            </a:r>
            <a:r>
              <a:rPr lang="en-US" sz="2900" dirty="0"/>
              <a:t> da </a:t>
            </a:r>
            <a:r>
              <a:rPr lang="en-US" sz="2900" dirty="0" err="1"/>
              <a:t>tutto</a:t>
            </a:r>
            <a:r>
              <a:rPr lang="en-US" sz="2900" dirty="0"/>
              <a:t> il team. </a:t>
            </a:r>
          </a:p>
          <a:p>
            <a:pPr lvl="0" indent="-228600" defTabSz="914400">
              <a:lnSpc>
                <a:spcPct val="11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endParaRPr lang="en-US" sz="2900" dirty="0"/>
          </a:p>
          <a:p>
            <a:pPr lvl="0" indent="-228600" defTabSz="914400">
              <a:lnSpc>
                <a:spcPct val="11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sz="2900" dirty="0" err="1"/>
              <a:t>Assenza</a:t>
            </a:r>
            <a:r>
              <a:rPr lang="en-US" sz="2900" dirty="0"/>
              <a:t> </a:t>
            </a:r>
            <a:r>
              <a:rPr lang="en-US" sz="2900" dirty="0" err="1"/>
              <a:t>figura</a:t>
            </a:r>
            <a:r>
              <a:rPr lang="en-US" sz="2900" dirty="0"/>
              <a:t> del Product Owner</a:t>
            </a:r>
          </a:p>
          <a:p>
            <a:pPr lvl="0" indent="-228600" defTabSz="914400">
              <a:lnSpc>
                <a:spcPct val="11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sz="2900" dirty="0"/>
              <a:t>User Stories definite </a:t>
            </a:r>
            <a:r>
              <a:rPr lang="en-US" sz="2900" dirty="0" err="1"/>
              <a:t>sulla</a:t>
            </a:r>
            <a:r>
              <a:rPr lang="en-US" sz="2900" dirty="0"/>
              <a:t> base </a:t>
            </a:r>
            <a:r>
              <a:rPr lang="en-US" sz="2900" dirty="0" err="1"/>
              <a:t>delle</a:t>
            </a:r>
            <a:r>
              <a:rPr lang="en-US" sz="2900" dirty="0"/>
              <a:t> user epics.</a:t>
            </a:r>
          </a:p>
          <a:p>
            <a:pPr lvl="0" indent="-228600" defTabSz="914400">
              <a:lnSpc>
                <a:spcPct val="11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endParaRPr lang="en-US" sz="2900" dirty="0"/>
          </a:p>
          <a:p>
            <a:pPr lvl="0" indent="-228600" defTabSz="914400">
              <a:lnSpc>
                <a:spcPct val="11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sz="2900" dirty="0"/>
              <a:t>Le 10 ore </a:t>
            </a:r>
            <a:r>
              <a:rPr lang="en-US" sz="2900" dirty="0" err="1"/>
              <a:t>settimanali</a:t>
            </a:r>
            <a:r>
              <a:rPr lang="en-US" sz="2900" dirty="0"/>
              <a:t> di </a:t>
            </a:r>
            <a:r>
              <a:rPr lang="en-US" sz="2900" dirty="0" err="1"/>
              <a:t>lavoro</a:t>
            </a:r>
            <a:r>
              <a:rPr lang="en-US" sz="2900" dirty="0"/>
              <a:t> a persona </a:t>
            </a:r>
            <a:r>
              <a:rPr lang="en-US" sz="2900" dirty="0" err="1"/>
              <a:t>sono</a:t>
            </a:r>
            <a:r>
              <a:rPr lang="en-US" sz="2900" dirty="0"/>
              <a:t> state </a:t>
            </a:r>
            <a:r>
              <a:rPr lang="en-US" sz="2900" dirty="0" err="1"/>
              <a:t>suddivise</a:t>
            </a:r>
            <a:r>
              <a:rPr lang="en-US" sz="2900" dirty="0"/>
              <a:t> </a:t>
            </a:r>
            <a:r>
              <a:rPr lang="en-US" sz="2900" dirty="0" err="1"/>
              <a:t>nei</a:t>
            </a:r>
            <a:r>
              <a:rPr lang="en-US" sz="2900" dirty="0"/>
              <a:t> </a:t>
            </a:r>
            <a:r>
              <a:rPr lang="en-US" sz="2900" dirty="0" err="1"/>
              <a:t>giorni</a:t>
            </a:r>
            <a:r>
              <a:rPr lang="en-US" sz="2900" dirty="0"/>
              <a:t> di </a:t>
            </a:r>
            <a:r>
              <a:rPr lang="en-US" sz="2900" dirty="0" err="1"/>
              <a:t>Martedì</a:t>
            </a:r>
            <a:r>
              <a:rPr lang="en-US" sz="2900" dirty="0"/>
              <a:t>, </a:t>
            </a:r>
            <a:r>
              <a:rPr lang="en-US" sz="2900" dirty="0" err="1"/>
              <a:t>Mercoledì</a:t>
            </a:r>
            <a:r>
              <a:rPr lang="en-US" sz="2900" dirty="0"/>
              <a:t> e </a:t>
            </a:r>
            <a:r>
              <a:rPr lang="en-US" sz="2900"/>
              <a:t>Venerdì. </a:t>
            </a:r>
            <a:endParaRPr lang="en-US" sz="2900" dirty="0"/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1912215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483CD2D2-F664-42FD-9DFA-6BF80AF216D6}"/>
              </a:ext>
            </a:extLst>
          </p:cNvPr>
          <p:cNvSpPr txBox="1"/>
          <p:nvPr/>
        </p:nvSpPr>
        <p:spPr>
          <a:xfrm>
            <a:off x="1680087" y="424015"/>
            <a:ext cx="6410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b="1" dirty="0"/>
              <a:t>DEFINITION OF «</a:t>
            </a:r>
            <a:r>
              <a:rPr lang="it-IT" sz="3600" b="1" dirty="0" err="1"/>
              <a:t>Done</a:t>
            </a:r>
            <a:r>
              <a:rPr lang="it-IT" sz="3600" b="1" dirty="0"/>
              <a:t>»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DC17EAA3-AFB7-4D91-BD10-438AC9B7A1F5}"/>
              </a:ext>
            </a:extLst>
          </p:cNvPr>
          <p:cNvSpPr txBox="1"/>
          <p:nvPr/>
        </p:nvSpPr>
        <p:spPr>
          <a:xfrm>
            <a:off x="1680087" y="1659666"/>
            <a:ext cx="64103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&lt;&lt;Done&gt;&gt;</a:t>
            </a:r>
          </a:p>
          <a:p>
            <a:r>
              <a:rPr lang="en-US" sz="2400" dirty="0"/>
              <a:t>Se </a:t>
            </a:r>
            <a:r>
              <a:rPr lang="en-US" sz="2400" dirty="0" err="1"/>
              <a:t>ogni</a:t>
            </a:r>
            <a:r>
              <a:rPr lang="en-US" sz="2400" dirty="0"/>
              <a:t> task è </a:t>
            </a:r>
            <a:r>
              <a:rPr lang="en-US" sz="2400" dirty="0" err="1"/>
              <a:t>completato</a:t>
            </a:r>
            <a:r>
              <a:rPr lang="en-US" sz="2400" dirty="0"/>
              <a:t>.</a:t>
            </a:r>
          </a:p>
          <a:p>
            <a:r>
              <a:rPr lang="en-US" sz="2400" dirty="0"/>
              <a:t>Se </a:t>
            </a:r>
            <a:r>
              <a:rPr lang="en-US" sz="2400" dirty="0" err="1"/>
              <a:t>ogni</a:t>
            </a:r>
            <a:r>
              <a:rPr lang="en-US" sz="2400" dirty="0"/>
              <a:t> task super il JUnit test e il test di </a:t>
            </a:r>
            <a:r>
              <a:rPr lang="en-US" sz="2400" dirty="0" err="1"/>
              <a:t>integrazione</a:t>
            </a:r>
            <a:r>
              <a:rPr lang="en-US" sz="2400" dirty="0"/>
              <a:t>.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CB0BD457-ADA7-4EE2-8FB7-7317E94DE40D}"/>
              </a:ext>
            </a:extLst>
          </p:cNvPr>
          <p:cNvSpPr txBox="1"/>
          <p:nvPr/>
        </p:nvSpPr>
        <p:spPr>
          <a:xfrm>
            <a:off x="1761489" y="3983981"/>
            <a:ext cx="641032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&lt;&lt;</a:t>
            </a:r>
            <a:r>
              <a:rPr lang="it-IT" sz="2000" dirty="0" err="1"/>
              <a:t>Formatted</a:t>
            </a:r>
            <a:r>
              <a:rPr lang="it-IT" sz="2000" dirty="0"/>
              <a:t>&gt;&gt;</a:t>
            </a:r>
          </a:p>
          <a:p>
            <a:r>
              <a:rPr lang="it-IT" sz="2000" dirty="0"/>
              <a:t>Il codice è indentato.</a:t>
            </a:r>
          </a:p>
          <a:p>
            <a:r>
              <a:rPr lang="it-IT" sz="2000" dirty="0"/>
              <a:t>Il codice segue la </a:t>
            </a:r>
            <a:r>
              <a:rPr lang="en-US" sz="2000" dirty="0"/>
              <a:t>Camel-Case Convention.</a:t>
            </a:r>
            <a:endParaRPr lang="it-IT" sz="2000" dirty="0"/>
          </a:p>
          <a:p>
            <a:r>
              <a:rPr lang="en-US" sz="2000" dirty="0"/>
              <a:t>La </a:t>
            </a:r>
            <a:r>
              <a:rPr lang="en-US" sz="2000" dirty="0" err="1"/>
              <a:t>documentazione</a:t>
            </a:r>
            <a:r>
              <a:rPr lang="en-US" sz="2000" dirty="0"/>
              <a:t> </a:t>
            </a:r>
            <a:r>
              <a:rPr lang="en-US" sz="2000" dirty="0" err="1"/>
              <a:t>rispetta</a:t>
            </a:r>
            <a:r>
              <a:rPr lang="en-US" sz="2000" dirty="0"/>
              <a:t> il </a:t>
            </a:r>
            <a:r>
              <a:rPr lang="en-US" sz="2000" dirty="0" err="1"/>
              <a:t>formato</a:t>
            </a:r>
            <a:r>
              <a:rPr lang="en-US" sz="2000" dirty="0"/>
              <a:t> Javadoc per </a:t>
            </a:r>
            <a:r>
              <a:rPr lang="en-US" sz="2000" dirty="0" err="1"/>
              <a:t>ogni</a:t>
            </a:r>
            <a:r>
              <a:rPr lang="en-US" sz="2000" dirty="0"/>
              <a:t> </a:t>
            </a:r>
            <a:r>
              <a:rPr lang="en-US" sz="2000" dirty="0" err="1"/>
              <a:t>metodo</a:t>
            </a:r>
            <a:r>
              <a:rPr lang="en-US" sz="2000" dirty="0"/>
              <a:t>.</a:t>
            </a:r>
            <a:endParaRPr lang="it-IT" sz="2000" dirty="0"/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8DF94341-388C-4531-9875-2F35374847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778" b="89778" l="4000" r="89778">
                        <a14:foregroundMark x1="11111" y1="51556" x2="11111" y2="51556"/>
                        <a14:foregroundMark x1="8444" y1="51111" x2="8444" y2="51111"/>
                        <a14:foregroundMark x1="19111" y1="52889" x2="19111" y2="52889"/>
                        <a14:foregroundMark x1="19111" y1="52889" x2="19111" y2="52889"/>
                        <a14:foregroundMark x1="8444" y1="49778" x2="8444" y2="49778"/>
                        <a14:foregroundMark x1="8444" y1="49778" x2="8444" y2="49778"/>
                        <a14:foregroundMark x1="4000" y1="48000" x2="4000" y2="48000"/>
                        <a14:foregroundMark x1="58222" y1="52889" x2="58222" y2="52889"/>
                        <a14:foregroundMark x1="67556" y1="48889" x2="67556" y2="48889"/>
                        <a14:foregroundMark x1="77333" y1="48889" x2="77333" y2="48889"/>
                        <a14:foregroundMark x1="89778" y1="43111" x2="89778" y2="43111"/>
                        <a14:foregroundMark x1="89778" y1="58667" x2="89778" y2="5866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875639" y="1659666"/>
            <a:ext cx="3538668" cy="3538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805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C38D77B0-E60D-419A-9603-35F7EB5BCA39}"/>
              </a:ext>
            </a:extLst>
          </p:cNvPr>
          <p:cNvSpPr txBox="1"/>
          <p:nvPr/>
        </p:nvSpPr>
        <p:spPr>
          <a:xfrm>
            <a:off x="1432041" y="-835295"/>
            <a:ext cx="5304039" cy="147857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cap="all" dirty="0">
                <a:latin typeface="+mj-lt"/>
                <a:ea typeface="+mj-ea"/>
                <a:cs typeface="+mj-cs"/>
              </a:rPr>
              <a:t>PLANNING</a:t>
            </a:r>
          </a:p>
        </p:txBody>
      </p:sp>
      <p:sp>
        <p:nvSpPr>
          <p:cNvPr id="17" name="Round Diagonal Corner Rectangle 11">
            <a:extLst>
              <a:ext uri="{FF2B5EF4-FFF2-40B4-BE49-F238E27FC236}">
                <a16:creationId xmlns:a16="http://schemas.microsoft.com/office/drawing/2014/main" id="{319E90E5-44B8-4B47-A579-73EB0B197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B8E8B323-205E-4CB7-9CAF-09AF937963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3188" y="1137621"/>
            <a:ext cx="1485927" cy="2207199"/>
          </a:xfrm>
          <a:prstGeom prst="rect">
            <a:avLst/>
          </a:prstGeom>
        </p:spPr>
      </p:pic>
      <p:pic>
        <p:nvPicPr>
          <p:cNvPr id="2" name="Immagine 1">
            <a:extLst>
              <a:ext uri="{FF2B5EF4-FFF2-40B4-BE49-F238E27FC236}">
                <a16:creationId xmlns:a16="http://schemas.microsoft.com/office/drawing/2014/main" id="{95B06F63-7413-44FA-99C6-48826E28164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960" r="3" b="4469"/>
          <a:stretch/>
        </p:blipFill>
        <p:spPr>
          <a:xfrm>
            <a:off x="1118988" y="3635563"/>
            <a:ext cx="2974328" cy="1947447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3160E8AE-79CD-46F9-9BBE-1FE576B680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45398" y="1137621"/>
            <a:ext cx="2597616" cy="4577297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5BE36A49-73A1-47C6-AE76-DFF0B3BDAC54}"/>
              </a:ext>
            </a:extLst>
          </p:cNvPr>
          <p:cNvSpPr txBox="1"/>
          <p:nvPr/>
        </p:nvSpPr>
        <p:spPr>
          <a:xfrm>
            <a:off x="7871449" y="902522"/>
            <a:ext cx="3607319" cy="54660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indent="-228600" defTabSz="914400">
              <a:lnSpc>
                <a:spcPct val="11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sz="2000" b="1" dirty="0"/>
              <a:t>PRIMA FASE: </a:t>
            </a:r>
          </a:p>
          <a:p>
            <a:pPr lvl="0" defTabSz="914400">
              <a:lnSpc>
                <a:spcPct val="110000"/>
              </a:lnSpc>
              <a:spcAft>
                <a:spcPts val="600"/>
              </a:spcAft>
              <a:buSzPct val="125000"/>
            </a:pPr>
            <a:r>
              <a:rPr lang="en-US" sz="2000" b="1" i="1" dirty="0" err="1"/>
              <a:t>Definizione</a:t>
            </a:r>
            <a:r>
              <a:rPr lang="en-US" sz="2000" b="1" i="1" dirty="0"/>
              <a:t> </a:t>
            </a:r>
            <a:r>
              <a:rPr lang="en-US" sz="2000" b="1" i="1" dirty="0" err="1"/>
              <a:t>delle</a:t>
            </a:r>
            <a:r>
              <a:rPr lang="en-US" sz="2000" b="1" i="1" dirty="0"/>
              <a:t> user stories</a:t>
            </a:r>
          </a:p>
          <a:p>
            <a:pPr lvl="0" indent="-228600" defTabSz="914400">
              <a:lnSpc>
                <a:spcPct val="11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sz="2000" dirty="0" err="1"/>
              <a:t>Sono</a:t>
            </a:r>
            <a:r>
              <a:rPr lang="en-US" sz="2000" dirty="0"/>
              <a:t> state </a:t>
            </a:r>
            <a:r>
              <a:rPr lang="en-US" sz="2000" dirty="0" err="1"/>
              <a:t>ricavate</a:t>
            </a:r>
            <a:r>
              <a:rPr lang="en-US" sz="2000" dirty="0"/>
              <a:t> una </a:t>
            </a:r>
            <a:r>
              <a:rPr lang="en-US" sz="2000" dirty="0" err="1"/>
              <a:t>serie</a:t>
            </a:r>
            <a:r>
              <a:rPr lang="en-US" sz="2000" dirty="0"/>
              <a:t> di user stories.</a:t>
            </a:r>
          </a:p>
          <a:p>
            <a:pPr lvl="0" indent="-228600" defTabSz="914400">
              <a:lnSpc>
                <a:spcPct val="11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0" lvl="0" indent="-228600" defTabSz="914400">
              <a:lnSpc>
                <a:spcPct val="11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sz="2000" dirty="0" err="1"/>
              <a:t>Rispettando</a:t>
            </a:r>
            <a:r>
              <a:rPr lang="en-US" sz="2000" dirty="0"/>
              <a:t> il punto di vista del </a:t>
            </a:r>
            <a:r>
              <a:rPr lang="en-US" sz="2000" dirty="0" err="1"/>
              <a:t>cliente</a:t>
            </a:r>
            <a:r>
              <a:rPr lang="en-US" sz="2000" dirty="0"/>
              <a:t>, </a:t>
            </a:r>
            <a:r>
              <a:rPr lang="en-US" sz="2000" dirty="0" err="1"/>
              <a:t>sono</a:t>
            </a:r>
            <a:r>
              <a:rPr lang="en-US" sz="2000" dirty="0"/>
              <a:t> state definite secondo il </a:t>
            </a:r>
            <a:r>
              <a:rPr lang="en-US" sz="2000" dirty="0" err="1"/>
              <a:t>seguente</a:t>
            </a:r>
            <a:r>
              <a:rPr lang="en-US" sz="2000" dirty="0"/>
              <a:t> </a:t>
            </a:r>
            <a:r>
              <a:rPr lang="en-US" sz="2000" dirty="0" err="1"/>
              <a:t>formato</a:t>
            </a:r>
            <a:r>
              <a:rPr lang="en-US" sz="2000" dirty="0"/>
              <a:t>:</a:t>
            </a:r>
          </a:p>
          <a:p>
            <a:pPr lvl="0" defTabSz="914400">
              <a:lnSpc>
                <a:spcPct val="110000"/>
              </a:lnSpc>
              <a:spcAft>
                <a:spcPts val="600"/>
              </a:spcAft>
              <a:buSzPct val="125000"/>
            </a:pPr>
            <a:r>
              <a:rPr lang="en-US" sz="2000" dirty="0"/>
              <a:t>AS A &lt;type of user&gt;</a:t>
            </a:r>
          </a:p>
          <a:p>
            <a:pPr lvl="0" defTabSz="914400">
              <a:lnSpc>
                <a:spcPct val="110000"/>
              </a:lnSpc>
              <a:spcAft>
                <a:spcPts val="600"/>
              </a:spcAft>
              <a:buSzPct val="125000"/>
            </a:pPr>
            <a:r>
              <a:rPr lang="en-US" sz="2000" dirty="0"/>
              <a:t>I WANT &lt;some </a:t>
            </a:r>
            <a:r>
              <a:rPr lang="en-US" sz="2000" dirty="0" err="1"/>
              <a:t>fuctionality</a:t>
            </a:r>
            <a:r>
              <a:rPr lang="en-US" sz="2000" dirty="0"/>
              <a:t>&gt;</a:t>
            </a:r>
          </a:p>
          <a:p>
            <a:pPr lvl="0" defTabSz="914400">
              <a:lnSpc>
                <a:spcPct val="110000"/>
              </a:lnSpc>
              <a:spcAft>
                <a:spcPts val="600"/>
              </a:spcAft>
              <a:buSzPct val="125000"/>
            </a:pPr>
            <a:r>
              <a:rPr lang="en-US" sz="2000" dirty="0"/>
              <a:t>SO THAT  &lt;some benefit&gt;</a:t>
            </a:r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6814257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FB517BEF-7EF7-47A5-84C2-1C1046C86452}"/>
              </a:ext>
            </a:extLst>
          </p:cNvPr>
          <p:cNvSpPr txBox="1"/>
          <p:nvPr/>
        </p:nvSpPr>
        <p:spPr>
          <a:xfrm>
            <a:off x="-1038780" y="-77009"/>
            <a:ext cx="8228729" cy="11012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cap="all" dirty="0">
                <a:latin typeface="+mj-lt"/>
                <a:ea typeface="+mj-ea"/>
                <a:cs typeface="+mj-cs"/>
              </a:rPr>
              <a:t>PLANNING POKER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A26BE8A7-54D4-40FC-874C-8EAB6D4FFB61}"/>
              </a:ext>
            </a:extLst>
          </p:cNvPr>
          <p:cNvSpPr txBox="1"/>
          <p:nvPr/>
        </p:nvSpPr>
        <p:spPr>
          <a:xfrm>
            <a:off x="779838" y="1889201"/>
            <a:ext cx="4844521" cy="30795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lvl="0" indent="-228600" defTabSz="914400">
              <a:lnSpc>
                <a:spcPct val="12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sz="2400" b="1" dirty="0"/>
              <a:t>SECONDA FASE : Planning Poker</a:t>
            </a:r>
          </a:p>
          <a:p>
            <a:pPr marL="285750" lvl="0" indent="-228600" defTabSz="914400">
              <a:lnSpc>
                <a:spcPct val="12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sz="2400" dirty="0" err="1"/>
              <a:t>Eseguito</a:t>
            </a:r>
            <a:r>
              <a:rPr lang="en-US" sz="2400" dirty="0"/>
              <a:t> </a:t>
            </a:r>
            <a:r>
              <a:rPr lang="en-US" sz="2400" dirty="0" err="1"/>
              <a:t>telematicamente</a:t>
            </a:r>
            <a:endParaRPr lang="en-US" sz="2400" dirty="0"/>
          </a:p>
          <a:p>
            <a:pPr lvl="0" indent="-228600" defTabSz="914400">
              <a:lnSpc>
                <a:spcPct val="12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lvl="0" indent="-228600" defTabSz="914400">
              <a:lnSpc>
                <a:spcPct val="12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sz="2400" dirty="0" err="1"/>
              <a:t>Adottata</a:t>
            </a:r>
            <a:r>
              <a:rPr lang="en-US" sz="2400" dirty="0"/>
              <a:t> come </a:t>
            </a:r>
            <a:r>
              <a:rPr lang="en-US" sz="2400" dirty="0" err="1"/>
              <a:t>scala</a:t>
            </a:r>
            <a:r>
              <a:rPr lang="en-US" sz="2400" dirty="0"/>
              <a:t> di </a:t>
            </a:r>
            <a:r>
              <a:rPr lang="en-US" sz="2400" dirty="0" err="1"/>
              <a:t>riferimento</a:t>
            </a:r>
            <a:r>
              <a:rPr lang="en-US" sz="2400" dirty="0"/>
              <a:t> la </a:t>
            </a:r>
            <a:r>
              <a:rPr lang="en-US" sz="2400" dirty="0" err="1"/>
              <a:t>serie</a:t>
            </a:r>
            <a:r>
              <a:rPr lang="en-US" sz="2400" dirty="0"/>
              <a:t> di Fibonacci per </a:t>
            </a:r>
            <a:r>
              <a:rPr lang="en-US" sz="2400" dirty="0" err="1"/>
              <a:t>definire</a:t>
            </a:r>
            <a:r>
              <a:rPr lang="en-US" sz="2400" dirty="0"/>
              <a:t> il </a:t>
            </a:r>
            <a:r>
              <a:rPr lang="en-US" sz="2400" dirty="0" err="1"/>
              <a:t>valore</a:t>
            </a:r>
            <a:r>
              <a:rPr lang="en-US" sz="2400" dirty="0"/>
              <a:t> di </a:t>
            </a:r>
            <a:r>
              <a:rPr lang="en-US" sz="2400" dirty="0" err="1"/>
              <a:t>ciascun</a:t>
            </a:r>
            <a:r>
              <a:rPr lang="en-US" sz="2400" dirty="0"/>
              <a:t> story point.</a:t>
            </a:r>
          </a:p>
          <a:p>
            <a:pPr lvl="0" indent="-228600" defTabSz="914400">
              <a:lnSpc>
                <a:spcPct val="12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endParaRPr lang="en-US" dirty="0"/>
          </a:p>
          <a:p>
            <a:pPr lvl="0" defTabSz="914400">
              <a:lnSpc>
                <a:spcPct val="120000"/>
              </a:lnSpc>
              <a:spcAft>
                <a:spcPts val="600"/>
              </a:spcAft>
              <a:buSzPct val="125000"/>
            </a:pPr>
            <a:endParaRPr lang="en-US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83867E46-B3F7-4053-98B5-8F5E340BC63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54" r="12524" b="-2"/>
          <a:stretch/>
        </p:blipFill>
        <p:spPr>
          <a:xfrm>
            <a:off x="5624359" y="1432121"/>
            <a:ext cx="6099701" cy="3993755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682092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161A7C74-0876-476E-A193-20DFEA57CC8B}"/>
              </a:ext>
            </a:extLst>
          </p:cNvPr>
          <p:cNvSpPr txBox="1"/>
          <p:nvPr/>
        </p:nvSpPr>
        <p:spPr>
          <a:xfrm>
            <a:off x="1409700" y="142875"/>
            <a:ext cx="6829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dirty="0"/>
              <a:t>STORY POINT- SPRINT 1</a:t>
            </a:r>
          </a:p>
        </p:txBody>
      </p:sp>
      <p:graphicFrame>
        <p:nvGraphicFramePr>
          <p:cNvPr id="24" name="Tabella 24">
            <a:extLst>
              <a:ext uri="{FF2B5EF4-FFF2-40B4-BE49-F238E27FC236}">
                <a16:creationId xmlns:a16="http://schemas.microsoft.com/office/drawing/2014/main" id="{5E291225-18DE-4BCB-B927-9FBE197C17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2224520"/>
              </p:ext>
            </p:extLst>
          </p:nvPr>
        </p:nvGraphicFramePr>
        <p:xfrm>
          <a:off x="1176595" y="789205"/>
          <a:ext cx="9520902" cy="592591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757150">
                  <a:extLst>
                    <a:ext uri="{9D8B030D-6E8A-4147-A177-3AD203B41FA5}">
                      <a16:colId xmlns:a16="http://schemas.microsoft.com/office/drawing/2014/main" val="2806635161"/>
                    </a:ext>
                  </a:extLst>
                </a:gridCol>
                <a:gridCol w="4763752">
                  <a:extLst>
                    <a:ext uri="{9D8B030D-6E8A-4147-A177-3AD203B41FA5}">
                      <a16:colId xmlns:a16="http://schemas.microsoft.com/office/drawing/2014/main" val="3922722455"/>
                    </a:ext>
                  </a:extLst>
                </a:gridCol>
              </a:tblGrid>
              <a:tr h="396787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USER STORY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STORY POINTS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3890281"/>
                  </a:ext>
                </a:extLst>
              </a:tr>
              <a:tr h="396787">
                <a:tc>
                  <a:txBody>
                    <a:bodyPr/>
                    <a:lstStyle/>
                    <a:p>
                      <a:pPr algn="l"/>
                      <a:r>
                        <a:rPr lang="it-IT" sz="1400" dirty="0"/>
                        <a:t>Store </a:t>
                      </a:r>
                      <a:r>
                        <a:rPr lang="it-IT" sz="1400" dirty="0" err="1"/>
                        <a:t>values</a:t>
                      </a:r>
                      <a:r>
                        <a:rPr lang="it-IT" sz="1400" dirty="0"/>
                        <a:t> in the stack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6675792"/>
                  </a:ext>
                </a:extLst>
              </a:tr>
              <a:tr h="396787">
                <a:tc>
                  <a:txBody>
                    <a:bodyPr/>
                    <a:lstStyle/>
                    <a:p>
                      <a:pPr algn="l"/>
                      <a:r>
                        <a:rPr lang="it-IT" sz="1400" dirty="0" err="1"/>
                        <a:t>View</a:t>
                      </a:r>
                      <a:r>
                        <a:rPr lang="it-IT" sz="1400" dirty="0"/>
                        <a:t> a text area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5913243"/>
                  </a:ext>
                </a:extLst>
              </a:tr>
              <a:tr h="396787">
                <a:tc>
                  <a:txBody>
                    <a:bodyPr/>
                    <a:lstStyle/>
                    <a:p>
                      <a:pPr algn="l"/>
                      <a:r>
                        <a:rPr lang="it-IT" sz="1400" dirty="0"/>
                        <a:t>Use </a:t>
                      </a:r>
                      <a:r>
                        <a:rPr lang="it-IT" sz="1400" dirty="0" err="1"/>
                        <a:t>complex</a:t>
                      </a:r>
                      <a:r>
                        <a:rPr lang="it-IT" sz="1400" dirty="0"/>
                        <a:t> </a:t>
                      </a:r>
                      <a:r>
                        <a:rPr lang="it-IT" sz="1400" dirty="0" err="1"/>
                        <a:t>number</a:t>
                      </a:r>
                      <a:r>
                        <a:rPr lang="it-IT" sz="1400" dirty="0"/>
                        <a:t> </a:t>
                      </a:r>
                      <a:r>
                        <a:rPr lang="it-IT" sz="1400" dirty="0" err="1"/>
                        <a:t>expressed</a:t>
                      </a:r>
                      <a:r>
                        <a:rPr lang="it-IT" sz="1400" dirty="0"/>
                        <a:t> in </a:t>
                      </a:r>
                      <a:r>
                        <a:rPr lang="it-IT" sz="1400" dirty="0" err="1"/>
                        <a:t>Cartesian</a:t>
                      </a:r>
                      <a:r>
                        <a:rPr lang="it-IT" sz="1400" dirty="0"/>
                        <a:t> </a:t>
                      </a:r>
                      <a:r>
                        <a:rPr lang="it-IT" sz="1400" dirty="0" err="1"/>
                        <a:t>notation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4297141"/>
                  </a:ext>
                </a:extLst>
              </a:tr>
              <a:tr h="396787">
                <a:tc>
                  <a:txBody>
                    <a:bodyPr/>
                    <a:lstStyle/>
                    <a:p>
                      <a:pPr algn="l"/>
                      <a:r>
                        <a:rPr lang="it-IT" sz="1400" dirty="0"/>
                        <a:t>Do </a:t>
                      </a:r>
                      <a:r>
                        <a:rPr lang="it-IT" sz="1400" dirty="0" err="1"/>
                        <a:t>add</a:t>
                      </a:r>
                      <a:r>
                        <a:rPr lang="it-IT" sz="1400" dirty="0"/>
                        <a:t> </a:t>
                      </a:r>
                      <a:r>
                        <a:rPr lang="it-IT" sz="1400" dirty="0" err="1"/>
                        <a:t>operation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2110053"/>
                  </a:ext>
                </a:extLst>
              </a:tr>
              <a:tr h="3709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/>
                        <a:t>Do </a:t>
                      </a:r>
                      <a:r>
                        <a:rPr lang="it-IT" sz="1400" dirty="0" err="1"/>
                        <a:t>substraction</a:t>
                      </a:r>
                      <a:r>
                        <a:rPr lang="it-IT" sz="1400" dirty="0"/>
                        <a:t> </a:t>
                      </a:r>
                      <a:r>
                        <a:rPr lang="it-IT" sz="1400" dirty="0" err="1"/>
                        <a:t>operation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2595394"/>
                  </a:ext>
                </a:extLst>
              </a:tr>
              <a:tr h="39678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/>
                        <a:t>Do </a:t>
                      </a:r>
                      <a:r>
                        <a:rPr lang="it-IT" sz="1400" dirty="0" err="1"/>
                        <a:t>multiplication</a:t>
                      </a:r>
                      <a:r>
                        <a:rPr lang="it-IT" sz="1400" dirty="0"/>
                        <a:t> </a:t>
                      </a:r>
                      <a:r>
                        <a:rPr lang="it-IT" sz="1400" dirty="0" err="1"/>
                        <a:t>operation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1478646"/>
                  </a:ext>
                </a:extLst>
              </a:tr>
              <a:tr h="396787">
                <a:tc>
                  <a:txBody>
                    <a:bodyPr/>
                    <a:lstStyle/>
                    <a:p>
                      <a:pPr algn="l"/>
                      <a:r>
                        <a:rPr lang="it-IT" sz="1400" dirty="0"/>
                        <a:t>Do </a:t>
                      </a:r>
                      <a:r>
                        <a:rPr lang="it-IT" sz="1400" dirty="0" err="1"/>
                        <a:t>division</a:t>
                      </a:r>
                      <a:r>
                        <a:rPr lang="it-IT" sz="1400" dirty="0"/>
                        <a:t> </a:t>
                      </a:r>
                      <a:r>
                        <a:rPr lang="it-IT" sz="1400" dirty="0" err="1"/>
                        <a:t>operation</a:t>
                      </a:r>
                      <a:r>
                        <a:rPr lang="it-IT" sz="14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5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8840157"/>
                  </a:ext>
                </a:extLst>
              </a:tr>
              <a:tr h="396787">
                <a:tc>
                  <a:txBody>
                    <a:bodyPr/>
                    <a:lstStyle/>
                    <a:p>
                      <a:pPr algn="l"/>
                      <a:r>
                        <a:rPr lang="it-IT" sz="1400" dirty="0"/>
                        <a:t>Do </a:t>
                      </a:r>
                      <a:r>
                        <a:rPr lang="it-IT" sz="1400" dirty="0" err="1"/>
                        <a:t>square</a:t>
                      </a:r>
                      <a:r>
                        <a:rPr lang="it-IT" sz="1400" dirty="0"/>
                        <a:t> root </a:t>
                      </a:r>
                      <a:r>
                        <a:rPr lang="it-IT" sz="1400" dirty="0" err="1"/>
                        <a:t>operation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5916393"/>
                  </a:ext>
                </a:extLst>
              </a:tr>
              <a:tr h="396787">
                <a:tc>
                  <a:txBody>
                    <a:bodyPr/>
                    <a:lstStyle/>
                    <a:p>
                      <a:pPr algn="l"/>
                      <a:r>
                        <a:rPr lang="it-IT" sz="1400" dirty="0"/>
                        <a:t>Do </a:t>
                      </a:r>
                      <a:r>
                        <a:rPr lang="it-IT" sz="1400" dirty="0" err="1"/>
                        <a:t>invert</a:t>
                      </a:r>
                      <a:r>
                        <a:rPr lang="it-IT" sz="1400" dirty="0"/>
                        <a:t> </a:t>
                      </a:r>
                      <a:r>
                        <a:rPr lang="it-IT" sz="1400" dirty="0" err="1"/>
                        <a:t>sign</a:t>
                      </a:r>
                      <a:r>
                        <a:rPr lang="it-IT" sz="1400" dirty="0"/>
                        <a:t> </a:t>
                      </a:r>
                      <a:r>
                        <a:rPr lang="it-IT" sz="1400" dirty="0" err="1"/>
                        <a:t>operation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7430385"/>
                  </a:ext>
                </a:extLst>
              </a:tr>
              <a:tr h="396787">
                <a:tc>
                  <a:txBody>
                    <a:bodyPr/>
                    <a:lstStyle/>
                    <a:p>
                      <a:pPr algn="l"/>
                      <a:r>
                        <a:rPr lang="it-IT" sz="1400" dirty="0"/>
                        <a:t>Reset the stack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986422"/>
                  </a:ext>
                </a:extLst>
              </a:tr>
              <a:tr h="396787">
                <a:tc>
                  <a:txBody>
                    <a:bodyPr/>
                    <a:lstStyle/>
                    <a:p>
                      <a:pPr algn="l"/>
                      <a:r>
                        <a:rPr lang="it-IT" sz="1400" dirty="0"/>
                        <a:t>Do delete </a:t>
                      </a:r>
                      <a:r>
                        <a:rPr lang="it-IT" sz="1400" dirty="0" err="1"/>
                        <a:t>operation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9069408"/>
                  </a:ext>
                </a:extLst>
              </a:tr>
              <a:tr h="396787">
                <a:tc>
                  <a:txBody>
                    <a:bodyPr/>
                    <a:lstStyle/>
                    <a:p>
                      <a:pPr algn="l"/>
                      <a:r>
                        <a:rPr lang="it-IT" sz="1400" dirty="0"/>
                        <a:t>Do </a:t>
                      </a:r>
                      <a:r>
                        <a:rPr lang="it-IT" sz="1400" dirty="0" err="1"/>
                        <a:t>duplication</a:t>
                      </a:r>
                      <a:r>
                        <a:rPr lang="it-IT" sz="1400" dirty="0"/>
                        <a:t> </a:t>
                      </a:r>
                      <a:r>
                        <a:rPr lang="it-IT" sz="1400" dirty="0" err="1"/>
                        <a:t>operation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9354593"/>
                  </a:ext>
                </a:extLst>
              </a:tr>
              <a:tr h="396787">
                <a:tc>
                  <a:txBody>
                    <a:bodyPr/>
                    <a:lstStyle/>
                    <a:p>
                      <a:pPr algn="l"/>
                      <a:r>
                        <a:rPr lang="it-IT" sz="1400" dirty="0"/>
                        <a:t>Do swap </a:t>
                      </a:r>
                      <a:r>
                        <a:rPr lang="it-IT" sz="1400" dirty="0" err="1"/>
                        <a:t>operation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5937384"/>
                  </a:ext>
                </a:extLst>
              </a:tr>
              <a:tr h="396787">
                <a:tc>
                  <a:txBody>
                    <a:bodyPr/>
                    <a:lstStyle/>
                    <a:p>
                      <a:pPr algn="l"/>
                      <a:r>
                        <a:rPr lang="it-IT" sz="1400" dirty="0" err="1"/>
                        <a:t>Get</a:t>
                      </a:r>
                      <a:r>
                        <a:rPr lang="it-IT" sz="1400" dirty="0"/>
                        <a:t> back the second to last </a:t>
                      </a:r>
                      <a:r>
                        <a:rPr lang="it-IT" sz="1400" dirty="0" err="1"/>
                        <a:t>stored</a:t>
                      </a:r>
                      <a:r>
                        <a:rPr lang="it-IT" sz="1400" dirty="0"/>
                        <a:t> </a:t>
                      </a:r>
                      <a:r>
                        <a:rPr lang="it-IT" sz="1400" dirty="0" err="1"/>
                        <a:t>element</a:t>
                      </a:r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5787428"/>
                  </a:ext>
                </a:extLst>
              </a:tr>
            </a:tbl>
          </a:graphicData>
        </a:graphic>
      </p:graphicFrame>
      <p:sp>
        <p:nvSpPr>
          <p:cNvPr id="2" name="CasellaDiTesto 1">
            <a:extLst>
              <a:ext uri="{FF2B5EF4-FFF2-40B4-BE49-F238E27FC236}">
                <a16:creationId xmlns:a16="http://schemas.microsoft.com/office/drawing/2014/main" id="{333C601D-7B0C-484C-844B-5200CF724DC2}"/>
              </a:ext>
            </a:extLst>
          </p:cNvPr>
          <p:cNvSpPr txBox="1"/>
          <p:nvPr/>
        </p:nvSpPr>
        <p:spPr>
          <a:xfrm>
            <a:off x="1176595" y="1674672"/>
            <a:ext cx="812041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/>
              <a:t>Per ogni user story sono stati definiti </a:t>
            </a:r>
            <a:r>
              <a:rPr lang="it-IT" sz="28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criteri di accettazione</a:t>
            </a:r>
            <a:r>
              <a:rPr lang="it-IT" sz="2800" dirty="0"/>
              <a:t> da parte dello sviluppatore, per tenere presente il verificarsi di particolari situazioni 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4A324A4C-0D98-4DD8-A35E-A3D354F839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3299" y="3429000"/>
            <a:ext cx="5068593" cy="2534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064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F8230B3C-1451-44A1-BC2A-31DC2B306E63}"/>
              </a:ext>
            </a:extLst>
          </p:cNvPr>
          <p:cNvSpPr txBox="1"/>
          <p:nvPr/>
        </p:nvSpPr>
        <p:spPr>
          <a:xfrm>
            <a:off x="969963" y="18443"/>
            <a:ext cx="6630987" cy="8806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cap="all" dirty="0">
                <a:latin typeface="+mj-lt"/>
                <a:ea typeface="+mj-ea"/>
                <a:cs typeface="+mj-cs"/>
              </a:rPr>
              <a:t>SPRINT PLANNING - SPRINT 1 </a:t>
            </a: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AF369BCD-CEE4-491C-B39A-DE65A0AB908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58" r="21975" b="-3"/>
          <a:stretch/>
        </p:blipFill>
        <p:spPr>
          <a:xfrm>
            <a:off x="7296151" y="1952625"/>
            <a:ext cx="4821356" cy="3156764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aphicFrame>
        <p:nvGraphicFramePr>
          <p:cNvPr id="17" name="CasellaDiTesto 4">
            <a:extLst>
              <a:ext uri="{FF2B5EF4-FFF2-40B4-BE49-F238E27FC236}">
                <a16:creationId xmlns:a16="http://schemas.microsoft.com/office/drawing/2014/main" id="{B84FB8AE-7563-4389-A1C2-4A8E69B9363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9545821"/>
              </p:ext>
            </p:extLst>
          </p:nvPr>
        </p:nvGraphicFramePr>
        <p:xfrm>
          <a:off x="219074" y="1038225"/>
          <a:ext cx="6981825" cy="56959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3" name="CasellaDiTesto 2">
            <a:extLst>
              <a:ext uri="{FF2B5EF4-FFF2-40B4-BE49-F238E27FC236}">
                <a16:creationId xmlns:a16="http://schemas.microsoft.com/office/drawing/2014/main" id="{4E846810-FC99-4293-B256-A66FFADA1D46}"/>
              </a:ext>
            </a:extLst>
          </p:cNvPr>
          <p:cNvSpPr txBox="1"/>
          <p:nvPr/>
        </p:nvSpPr>
        <p:spPr>
          <a:xfrm>
            <a:off x="552450" y="3238500"/>
            <a:ext cx="6410325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 baseline="0" dirty="0"/>
              <a:t>In </a:t>
            </a:r>
            <a:r>
              <a:rPr lang="en-US" sz="2400" b="0" i="0" baseline="0" dirty="0" err="1"/>
              <a:t>particolare</a:t>
            </a:r>
            <a:r>
              <a:rPr lang="en-US" sz="2400" b="0" i="0" baseline="0" dirty="0"/>
              <a:t>, </a:t>
            </a:r>
            <a:r>
              <a:rPr lang="en-US" sz="2400" b="0" i="0" baseline="0" dirty="0" err="1"/>
              <a:t>verranno</a:t>
            </a:r>
            <a:r>
              <a:rPr lang="en-US" sz="2400" b="0" i="0" baseline="0" dirty="0"/>
              <a:t> </a:t>
            </a:r>
            <a:r>
              <a:rPr lang="en-US" sz="2400" b="0" i="0" baseline="0" dirty="0" err="1"/>
              <a:t>implementate</a:t>
            </a:r>
            <a:r>
              <a:rPr lang="en-US" sz="2400" b="0" i="0" baseline="0" dirty="0"/>
              <a:t> le </a:t>
            </a:r>
            <a:r>
              <a:rPr lang="en-US" sz="2400" b="0" i="0" baseline="0" dirty="0" err="1"/>
              <a:t>seguenti</a:t>
            </a:r>
            <a:r>
              <a:rPr lang="en-US" sz="2400" b="0" i="0" baseline="0" dirty="0"/>
              <a:t> </a:t>
            </a:r>
            <a:r>
              <a:rPr lang="en-US" sz="2400" b="0" i="0" baseline="0" dirty="0" err="1"/>
              <a:t>funzionalità</a:t>
            </a:r>
            <a:r>
              <a:rPr lang="en-US" sz="2400" b="0" i="0" baseline="0" dirty="0"/>
              <a:t>:</a:t>
            </a:r>
            <a:endParaRPr lang="en-US" sz="24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Possibilità</a:t>
            </a:r>
            <a:r>
              <a:rPr lang="en-US" sz="2000" dirty="0"/>
              <a:t> di </a:t>
            </a:r>
            <a:r>
              <a:rPr lang="en-US" sz="2000" dirty="0" err="1"/>
              <a:t>effettuare</a:t>
            </a:r>
            <a:r>
              <a:rPr lang="en-US" sz="2000" dirty="0"/>
              <a:t> le </a:t>
            </a:r>
            <a:r>
              <a:rPr lang="en-US" sz="2000" dirty="0" err="1"/>
              <a:t>operazioni</a:t>
            </a:r>
            <a:r>
              <a:rPr lang="en-US" sz="2000" dirty="0"/>
              <a:t> di </a:t>
            </a:r>
            <a:r>
              <a:rPr lang="en-US" sz="2000" dirty="0" err="1"/>
              <a:t>addizione</a:t>
            </a:r>
            <a:r>
              <a:rPr lang="en-US" sz="2000" dirty="0"/>
              <a:t>, </a:t>
            </a:r>
            <a:r>
              <a:rPr lang="en-US" sz="2000" dirty="0" err="1"/>
              <a:t>sottrazione</a:t>
            </a:r>
            <a:r>
              <a:rPr lang="en-US" sz="2000" dirty="0"/>
              <a:t>, </a:t>
            </a:r>
            <a:r>
              <a:rPr lang="en-US" sz="2000" dirty="0" err="1"/>
              <a:t>moltiplicazione</a:t>
            </a:r>
            <a:r>
              <a:rPr lang="en-US" sz="2000" dirty="0"/>
              <a:t>, </a:t>
            </a:r>
            <a:r>
              <a:rPr lang="en-US" sz="2000" dirty="0" err="1"/>
              <a:t>divisione</a:t>
            </a:r>
            <a:r>
              <a:rPr lang="en-US" sz="2000" dirty="0"/>
              <a:t>, </a:t>
            </a:r>
            <a:r>
              <a:rPr lang="en-US" sz="2000" dirty="0" err="1"/>
              <a:t>radice</a:t>
            </a:r>
            <a:r>
              <a:rPr lang="en-US" sz="2000" dirty="0"/>
              <a:t> quadrata, </a:t>
            </a:r>
            <a:r>
              <a:rPr lang="en-US" sz="2000" dirty="0" err="1"/>
              <a:t>inversione</a:t>
            </a:r>
            <a:r>
              <a:rPr lang="en-US" sz="2000" dirty="0"/>
              <a:t> di segno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Salvataggio</a:t>
            </a:r>
            <a:r>
              <a:rPr lang="en-US" sz="2000" dirty="0"/>
              <a:t> ed </a:t>
            </a:r>
            <a:r>
              <a:rPr lang="en-US" sz="2000" dirty="0" err="1"/>
              <a:t>estrazione</a:t>
            </a:r>
            <a:r>
              <a:rPr lang="en-US" sz="2000" dirty="0"/>
              <a:t> </a:t>
            </a:r>
            <a:r>
              <a:rPr lang="en-US" sz="2000" dirty="0" err="1"/>
              <a:t>dei</a:t>
            </a:r>
            <a:r>
              <a:rPr lang="en-US" sz="2000" dirty="0"/>
              <a:t> </a:t>
            </a:r>
            <a:r>
              <a:rPr lang="en-US" sz="2000" dirty="0" err="1"/>
              <a:t>dati</a:t>
            </a:r>
            <a:r>
              <a:rPr lang="en-US" sz="2000" dirty="0"/>
              <a:t> </a:t>
            </a:r>
            <a:r>
              <a:rPr lang="en-US" sz="2000" dirty="0" err="1"/>
              <a:t>dallo</a:t>
            </a:r>
            <a:r>
              <a:rPr lang="en-US" sz="2000" dirty="0"/>
              <a:t> stack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Manipolazione</a:t>
            </a:r>
            <a:r>
              <a:rPr lang="en-US" sz="2000" dirty="0"/>
              <a:t> </a:t>
            </a:r>
            <a:r>
              <a:rPr lang="en-US" sz="2000" dirty="0" err="1"/>
              <a:t>degli</a:t>
            </a:r>
            <a:r>
              <a:rPr lang="en-US" sz="2000" dirty="0"/>
              <a:t> </a:t>
            </a:r>
            <a:r>
              <a:rPr lang="en-US" sz="2000" dirty="0" err="1"/>
              <a:t>elementi</a:t>
            </a:r>
            <a:r>
              <a:rPr lang="en-US" sz="2000" dirty="0"/>
              <a:t> </a:t>
            </a:r>
            <a:r>
              <a:rPr lang="en-US" sz="2000" dirty="0" err="1"/>
              <a:t>memorizzati</a:t>
            </a:r>
            <a:r>
              <a:rPr lang="en-US" sz="2000" dirty="0"/>
              <a:t> </a:t>
            </a:r>
            <a:r>
              <a:rPr lang="en-US" sz="2000" dirty="0" err="1"/>
              <a:t>all’interno</a:t>
            </a:r>
            <a:r>
              <a:rPr lang="en-US" sz="2000" dirty="0"/>
              <a:t> </a:t>
            </a:r>
            <a:r>
              <a:rPr lang="en-US" sz="2000" dirty="0" err="1"/>
              <a:t>dello</a:t>
            </a:r>
            <a:r>
              <a:rPr lang="en-US" sz="2000" dirty="0"/>
              <a:t> stack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Visualizzazione</a:t>
            </a:r>
            <a:r>
              <a:rPr lang="en-US" sz="2000" dirty="0"/>
              <a:t> </a:t>
            </a:r>
            <a:r>
              <a:rPr lang="en-US" sz="2000" dirty="0" err="1"/>
              <a:t>dei</a:t>
            </a:r>
            <a:r>
              <a:rPr lang="en-US" sz="2000" dirty="0"/>
              <a:t> </a:t>
            </a:r>
            <a:r>
              <a:rPr lang="en-US" sz="2000" dirty="0" err="1"/>
              <a:t>valori</a:t>
            </a:r>
            <a:r>
              <a:rPr lang="en-US" sz="2000" dirty="0"/>
              <a:t> </a:t>
            </a:r>
            <a:r>
              <a:rPr lang="en-US" sz="2000" dirty="0" err="1"/>
              <a:t>all’interno</a:t>
            </a:r>
            <a:r>
              <a:rPr lang="en-US" sz="2000" dirty="0"/>
              <a:t> di una text area</a:t>
            </a:r>
          </a:p>
          <a:p>
            <a:endParaRPr lang="en-US" sz="1800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4184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5D077DC4-E5BF-48C6-ACD8-6E8C2C613CC4}"/>
              </a:ext>
            </a:extLst>
          </p:cNvPr>
          <p:cNvSpPr txBox="1"/>
          <p:nvPr/>
        </p:nvSpPr>
        <p:spPr>
          <a:xfrm>
            <a:off x="1562277" y="85834"/>
            <a:ext cx="6686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b="1" dirty="0"/>
              <a:t>VELOCITA’ STIMATA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8EF4ACE8-88B2-413B-B0BD-189A4F580774}"/>
              </a:ext>
            </a:extLst>
          </p:cNvPr>
          <p:cNvSpPr txBox="1"/>
          <p:nvPr/>
        </p:nvSpPr>
        <p:spPr>
          <a:xfrm>
            <a:off x="2000250" y="1333500"/>
            <a:ext cx="7639050" cy="20955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E4E814B4-261B-48D5-84B2-ECA2C615BBA0}"/>
              </a:ext>
            </a:extLst>
          </p:cNvPr>
          <p:cNvSpPr txBox="1"/>
          <p:nvPr/>
        </p:nvSpPr>
        <p:spPr>
          <a:xfrm>
            <a:off x="1866948" y="762779"/>
            <a:ext cx="76390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it-IT" sz="2400" dirty="0"/>
              <a:t>È stata stimata una velocità  di circa 56 story points , considerando 10 ore di lavoro a settimana per ciascun membro del team.</a:t>
            </a:r>
          </a:p>
          <a:p>
            <a:pPr lvl="0"/>
            <a:endParaRPr lang="it-IT" dirty="0"/>
          </a:p>
        </p:txBody>
      </p:sp>
      <p:sp>
        <p:nvSpPr>
          <p:cNvPr id="32" name="Freccia a destra 31">
            <a:extLst>
              <a:ext uri="{FF2B5EF4-FFF2-40B4-BE49-F238E27FC236}">
                <a16:creationId xmlns:a16="http://schemas.microsoft.com/office/drawing/2014/main" id="{6E70C09F-EF7A-4DFB-88E0-4482D7414DA3}"/>
              </a:ext>
            </a:extLst>
          </p:cNvPr>
          <p:cNvSpPr/>
          <p:nvPr/>
        </p:nvSpPr>
        <p:spPr>
          <a:xfrm>
            <a:off x="7006800" y="4004461"/>
            <a:ext cx="655093" cy="397238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FD9FF8D5-6A4F-434C-B12E-B163D458E8A6}"/>
              </a:ext>
            </a:extLst>
          </p:cNvPr>
          <p:cNvSpPr txBox="1"/>
          <p:nvPr/>
        </p:nvSpPr>
        <p:spPr>
          <a:xfrm>
            <a:off x="7983213" y="3955978"/>
            <a:ext cx="36261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Velocità stimata = 56 story points</a:t>
            </a:r>
          </a:p>
        </p:txBody>
      </p:sp>
      <p:sp>
        <p:nvSpPr>
          <p:cNvPr id="35" name="Rettangolo con angoli arrotondati 34">
            <a:extLst>
              <a:ext uri="{FF2B5EF4-FFF2-40B4-BE49-F238E27FC236}">
                <a16:creationId xmlns:a16="http://schemas.microsoft.com/office/drawing/2014/main" id="{4A83220D-C24A-4341-A465-C246E9431946}"/>
              </a:ext>
            </a:extLst>
          </p:cNvPr>
          <p:cNvSpPr/>
          <p:nvPr/>
        </p:nvSpPr>
        <p:spPr>
          <a:xfrm>
            <a:off x="1077905" y="2578478"/>
            <a:ext cx="1665027" cy="646331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b="1" dirty="0"/>
              <a:t>3</a:t>
            </a:r>
          </a:p>
        </p:txBody>
      </p:sp>
      <p:sp>
        <p:nvSpPr>
          <p:cNvPr id="36" name="Rettangolo con angoli arrotondati 35">
            <a:extLst>
              <a:ext uri="{FF2B5EF4-FFF2-40B4-BE49-F238E27FC236}">
                <a16:creationId xmlns:a16="http://schemas.microsoft.com/office/drawing/2014/main" id="{FDD2A601-AC7F-4A55-8F97-0FB787443C62}"/>
              </a:ext>
            </a:extLst>
          </p:cNvPr>
          <p:cNvSpPr/>
          <p:nvPr/>
        </p:nvSpPr>
        <p:spPr>
          <a:xfrm>
            <a:off x="1098231" y="5038415"/>
            <a:ext cx="1665027" cy="646331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b="1" dirty="0"/>
              <a:t>2</a:t>
            </a:r>
          </a:p>
        </p:txBody>
      </p:sp>
      <p:sp>
        <p:nvSpPr>
          <p:cNvPr id="37" name="Rettangolo con angoli arrotondati 36">
            <a:extLst>
              <a:ext uri="{FF2B5EF4-FFF2-40B4-BE49-F238E27FC236}">
                <a16:creationId xmlns:a16="http://schemas.microsoft.com/office/drawing/2014/main" id="{EB760043-2F11-4977-B075-8F7A80F8304D}"/>
              </a:ext>
            </a:extLst>
          </p:cNvPr>
          <p:cNvSpPr/>
          <p:nvPr/>
        </p:nvSpPr>
        <p:spPr>
          <a:xfrm>
            <a:off x="1098232" y="5837036"/>
            <a:ext cx="1665027" cy="646331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b="1" dirty="0"/>
              <a:t>2</a:t>
            </a:r>
          </a:p>
        </p:txBody>
      </p:sp>
      <p:sp>
        <p:nvSpPr>
          <p:cNvPr id="38" name="Rettangolo con angoli arrotondati 37">
            <a:extLst>
              <a:ext uri="{FF2B5EF4-FFF2-40B4-BE49-F238E27FC236}">
                <a16:creationId xmlns:a16="http://schemas.microsoft.com/office/drawing/2014/main" id="{E2C43F9F-6E3A-4BC4-A42E-1059B525D628}"/>
              </a:ext>
            </a:extLst>
          </p:cNvPr>
          <p:cNvSpPr/>
          <p:nvPr/>
        </p:nvSpPr>
        <p:spPr>
          <a:xfrm>
            <a:off x="1098233" y="3386941"/>
            <a:ext cx="1665027" cy="646331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b="1" dirty="0"/>
              <a:t>5</a:t>
            </a:r>
          </a:p>
        </p:txBody>
      </p:sp>
      <p:sp>
        <p:nvSpPr>
          <p:cNvPr id="39" name="Rettangolo con angoli arrotondati 38">
            <a:extLst>
              <a:ext uri="{FF2B5EF4-FFF2-40B4-BE49-F238E27FC236}">
                <a16:creationId xmlns:a16="http://schemas.microsoft.com/office/drawing/2014/main" id="{334DF4C4-D55A-4C2A-A5CF-CFBEAC348E86}"/>
              </a:ext>
            </a:extLst>
          </p:cNvPr>
          <p:cNvSpPr/>
          <p:nvPr/>
        </p:nvSpPr>
        <p:spPr>
          <a:xfrm>
            <a:off x="1083876" y="4203080"/>
            <a:ext cx="1665027" cy="646331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b="1" dirty="0"/>
              <a:t>5</a:t>
            </a:r>
          </a:p>
        </p:txBody>
      </p:sp>
      <p:sp>
        <p:nvSpPr>
          <p:cNvPr id="40" name="Rettangolo con angoli arrotondati 39">
            <a:extLst>
              <a:ext uri="{FF2B5EF4-FFF2-40B4-BE49-F238E27FC236}">
                <a16:creationId xmlns:a16="http://schemas.microsoft.com/office/drawing/2014/main" id="{6B17B3FE-FE39-4E42-A797-079D2FF43A8E}"/>
              </a:ext>
            </a:extLst>
          </p:cNvPr>
          <p:cNvSpPr/>
          <p:nvPr/>
        </p:nvSpPr>
        <p:spPr>
          <a:xfrm>
            <a:off x="2896607" y="2605469"/>
            <a:ext cx="1665027" cy="646331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b="1" dirty="0"/>
              <a:t>5</a:t>
            </a:r>
          </a:p>
        </p:txBody>
      </p:sp>
      <p:sp>
        <p:nvSpPr>
          <p:cNvPr id="41" name="Rettangolo con angoli arrotondati 40">
            <a:extLst>
              <a:ext uri="{FF2B5EF4-FFF2-40B4-BE49-F238E27FC236}">
                <a16:creationId xmlns:a16="http://schemas.microsoft.com/office/drawing/2014/main" id="{498D60AB-0B1A-4797-956F-46F24FBE299B}"/>
              </a:ext>
            </a:extLst>
          </p:cNvPr>
          <p:cNvSpPr/>
          <p:nvPr/>
        </p:nvSpPr>
        <p:spPr>
          <a:xfrm>
            <a:off x="2880733" y="5074062"/>
            <a:ext cx="1665027" cy="646331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b="1" dirty="0"/>
              <a:t>2</a:t>
            </a:r>
          </a:p>
        </p:txBody>
      </p:sp>
      <p:sp>
        <p:nvSpPr>
          <p:cNvPr id="42" name="Rettangolo con angoli arrotondati 41">
            <a:extLst>
              <a:ext uri="{FF2B5EF4-FFF2-40B4-BE49-F238E27FC236}">
                <a16:creationId xmlns:a16="http://schemas.microsoft.com/office/drawing/2014/main" id="{2AECA13E-6AF2-4F4C-8771-B5D85594CF07}"/>
              </a:ext>
            </a:extLst>
          </p:cNvPr>
          <p:cNvSpPr/>
          <p:nvPr/>
        </p:nvSpPr>
        <p:spPr>
          <a:xfrm>
            <a:off x="2895089" y="5840394"/>
            <a:ext cx="1665027" cy="646331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b="1" dirty="0"/>
              <a:t>3</a:t>
            </a:r>
          </a:p>
        </p:txBody>
      </p:sp>
      <p:sp>
        <p:nvSpPr>
          <p:cNvPr id="43" name="Rettangolo con angoli arrotondati 42">
            <a:extLst>
              <a:ext uri="{FF2B5EF4-FFF2-40B4-BE49-F238E27FC236}">
                <a16:creationId xmlns:a16="http://schemas.microsoft.com/office/drawing/2014/main" id="{3E518163-C64A-4E8E-AAE6-BC6BC63CFBAE}"/>
              </a:ext>
            </a:extLst>
          </p:cNvPr>
          <p:cNvSpPr/>
          <p:nvPr/>
        </p:nvSpPr>
        <p:spPr>
          <a:xfrm>
            <a:off x="2895090" y="3390299"/>
            <a:ext cx="1665027" cy="646331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b="1" dirty="0"/>
              <a:t>5</a:t>
            </a:r>
          </a:p>
        </p:txBody>
      </p:sp>
      <p:sp>
        <p:nvSpPr>
          <p:cNvPr id="44" name="Rettangolo con angoli arrotondati 43">
            <a:extLst>
              <a:ext uri="{FF2B5EF4-FFF2-40B4-BE49-F238E27FC236}">
                <a16:creationId xmlns:a16="http://schemas.microsoft.com/office/drawing/2014/main" id="{B2377327-DA4F-4C67-B91B-E795DABF05F5}"/>
              </a:ext>
            </a:extLst>
          </p:cNvPr>
          <p:cNvSpPr/>
          <p:nvPr/>
        </p:nvSpPr>
        <p:spPr>
          <a:xfrm>
            <a:off x="2880733" y="4206438"/>
            <a:ext cx="1665027" cy="646331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b="1" dirty="0"/>
              <a:t>8</a:t>
            </a:r>
          </a:p>
        </p:txBody>
      </p:sp>
      <p:sp>
        <p:nvSpPr>
          <p:cNvPr id="45" name="Rettangolo con angoli arrotondati 44">
            <a:extLst>
              <a:ext uri="{FF2B5EF4-FFF2-40B4-BE49-F238E27FC236}">
                <a16:creationId xmlns:a16="http://schemas.microsoft.com/office/drawing/2014/main" id="{98E86A68-3AAA-4DA2-81FE-3AFC0DA251B7}"/>
              </a:ext>
            </a:extLst>
          </p:cNvPr>
          <p:cNvSpPr/>
          <p:nvPr/>
        </p:nvSpPr>
        <p:spPr>
          <a:xfrm>
            <a:off x="4676070" y="2602111"/>
            <a:ext cx="1665027" cy="646331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b="1" dirty="0"/>
              <a:t>3</a:t>
            </a:r>
          </a:p>
        </p:txBody>
      </p:sp>
      <p:sp>
        <p:nvSpPr>
          <p:cNvPr id="46" name="Rettangolo con angoli arrotondati 45">
            <a:extLst>
              <a:ext uri="{FF2B5EF4-FFF2-40B4-BE49-F238E27FC236}">
                <a16:creationId xmlns:a16="http://schemas.microsoft.com/office/drawing/2014/main" id="{4BAEA993-E9DF-4679-BAA3-5972023724DD}"/>
              </a:ext>
            </a:extLst>
          </p:cNvPr>
          <p:cNvSpPr/>
          <p:nvPr/>
        </p:nvSpPr>
        <p:spPr>
          <a:xfrm>
            <a:off x="4674551" y="5038415"/>
            <a:ext cx="1665027" cy="646331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b="1" dirty="0"/>
              <a:t>5</a:t>
            </a:r>
          </a:p>
        </p:txBody>
      </p:sp>
      <p:sp>
        <p:nvSpPr>
          <p:cNvPr id="48" name="Rettangolo con angoli arrotondati 47">
            <a:extLst>
              <a:ext uri="{FF2B5EF4-FFF2-40B4-BE49-F238E27FC236}">
                <a16:creationId xmlns:a16="http://schemas.microsoft.com/office/drawing/2014/main" id="{4FA706A4-54B1-4D74-9376-F803B6B5CC9F}"/>
              </a:ext>
            </a:extLst>
          </p:cNvPr>
          <p:cNvSpPr/>
          <p:nvPr/>
        </p:nvSpPr>
        <p:spPr>
          <a:xfrm>
            <a:off x="4691683" y="3400732"/>
            <a:ext cx="1665027" cy="646331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b="1" dirty="0"/>
              <a:t>3</a:t>
            </a:r>
          </a:p>
        </p:txBody>
      </p:sp>
      <p:sp>
        <p:nvSpPr>
          <p:cNvPr id="49" name="Rettangolo con angoli arrotondati 48">
            <a:extLst>
              <a:ext uri="{FF2B5EF4-FFF2-40B4-BE49-F238E27FC236}">
                <a16:creationId xmlns:a16="http://schemas.microsoft.com/office/drawing/2014/main" id="{6D48FF4D-28D5-4338-87FF-26134EB83076}"/>
              </a:ext>
            </a:extLst>
          </p:cNvPr>
          <p:cNvSpPr/>
          <p:nvPr/>
        </p:nvSpPr>
        <p:spPr>
          <a:xfrm>
            <a:off x="4674551" y="4212678"/>
            <a:ext cx="1665027" cy="646331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b="1" dirty="0"/>
              <a:t>5</a:t>
            </a:r>
          </a:p>
        </p:txBody>
      </p:sp>
      <p:sp>
        <p:nvSpPr>
          <p:cNvPr id="50" name="CasellaDiTesto 49">
            <a:extLst>
              <a:ext uri="{FF2B5EF4-FFF2-40B4-BE49-F238E27FC236}">
                <a16:creationId xmlns:a16="http://schemas.microsoft.com/office/drawing/2014/main" id="{0D0956EF-7F0E-4FB7-9189-4B3713937E5A}"/>
              </a:ext>
            </a:extLst>
          </p:cNvPr>
          <p:cNvSpPr txBox="1"/>
          <p:nvPr/>
        </p:nvSpPr>
        <p:spPr>
          <a:xfrm>
            <a:off x="1098231" y="2019992"/>
            <a:ext cx="23439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/>
              <a:t>All’inizio dello sprint</a:t>
            </a:r>
            <a:r>
              <a:rPr lang="it-IT" dirty="0"/>
              <a:t>: </a:t>
            </a:r>
          </a:p>
        </p:txBody>
      </p:sp>
      <p:sp>
        <p:nvSpPr>
          <p:cNvPr id="51" name="CasellaDiTesto 50">
            <a:extLst>
              <a:ext uri="{FF2B5EF4-FFF2-40B4-BE49-F238E27FC236}">
                <a16:creationId xmlns:a16="http://schemas.microsoft.com/office/drawing/2014/main" id="{6A826CA4-A24A-46BD-9B5C-0719FA416A2D}"/>
              </a:ext>
            </a:extLst>
          </p:cNvPr>
          <p:cNvSpPr txBox="1"/>
          <p:nvPr/>
        </p:nvSpPr>
        <p:spPr>
          <a:xfrm>
            <a:off x="7775057" y="5543650"/>
            <a:ext cx="34618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/>
              <a:t>Il valore effettivo sarà definito alla fine del primo sprint</a:t>
            </a:r>
          </a:p>
        </p:txBody>
      </p:sp>
      <p:sp>
        <p:nvSpPr>
          <p:cNvPr id="52" name="CasellaDiTesto 51">
            <a:extLst>
              <a:ext uri="{FF2B5EF4-FFF2-40B4-BE49-F238E27FC236}">
                <a16:creationId xmlns:a16="http://schemas.microsoft.com/office/drawing/2014/main" id="{7F6FDDE2-372F-4C8D-B4E3-31A2EB32F941}"/>
              </a:ext>
            </a:extLst>
          </p:cNvPr>
          <p:cNvSpPr txBox="1"/>
          <p:nvPr/>
        </p:nvSpPr>
        <p:spPr>
          <a:xfrm flipH="1">
            <a:off x="1135673" y="6495167"/>
            <a:ext cx="1627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Sviluppatore 1</a:t>
            </a:r>
          </a:p>
        </p:txBody>
      </p:sp>
      <p:sp>
        <p:nvSpPr>
          <p:cNvPr id="54" name="CasellaDiTesto 53">
            <a:extLst>
              <a:ext uri="{FF2B5EF4-FFF2-40B4-BE49-F238E27FC236}">
                <a16:creationId xmlns:a16="http://schemas.microsoft.com/office/drawing/2014/main" id="{18AACF2A-166E-4074-965C-E728830E3E85}"/>
              </a:ext>
            </a:extLst>
          </p:cNvPr>
          <p:cNvSpPr txBox="1"/>
          <p:nvPr/>
        </p:nvSpPr>
        <p:spPr>
          <a:xfrm>
            <a:off x="4805773" y="6483367"/>
            <a:ext cx="61005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/>
              <a:t>Sviluppatore 3</a:t>
            </a:r>
          </a:p>
        </p:txBody>
      </p:sp>
      <p:sp>
        <p:nvSpPr>
          <p:cNvPr id="56" name="CasellaDiTesto 55">
            <a:extLst>
              <a:ext uri="{FF2B5EF4-FFF2-40B4-BE49-F238E27FC236}">
                <a16:creationId xmlns:a16="http://schemas.microsoft.com/office/drawing/2014/main" id="{48E5F84E-7C48-41BF-9EFB-BDE7CAFCD753}"/>
              </a:ext>
            </a:extLst>
          </p:cNvPr>
          <p:cNvSpPr txBox="1"/>
          <p:nvPr/>
        </p:nvSpPr>
        <p:spPr>
          <a:xfrm>
            <a:off x="3008914" y="6505223"/>
            <a:ext cx="61005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/>
              <a:t>Sviluppatore 2</a:t>
            </a:r>
          </a:p>
        </p:txBody>
      </p:sp>
    </p:spTree>
    <p:extLst>
      <p:ext uri="{BB962C8B-B14F-4D97-AF65-F5344CB8AC3E}">
        <p14:creationId xmlns:p14="http://schemas.microsoft.com/office/powerpoint/2010/main" val="34808043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TM04033917[[fn=Berlino]]</Template>
  <TotalTime>400</TotalTime>
  <Words>591</Words>
  <Application>Microsoft Office PowerPoint</Application>
  <PresentationFormat>Widescreen</PresentationFormat>
  <Paragraphs>129</Paragraphs>
  <Slides>11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11</vt:i4>
      </vt:variant>
    </vt:vector>
  </HeadingPairs>
  <TitlesOfParts>
    <vt:vector size="18" baseType="lpstr">
      <vt:lpstr>Arial</vt:lpstr>
      <vt:lpstr>Calibri</vt:lpstr>
      <vt:lpstr>QQDFPF+Avenir-Book</vt:lpstr>
      <vt:lpstr>Segoe UI</vt:lpstr>
      <vt:lpstr>Tw Cen MT</vt:lpstr>
      <vt:lpstr>VEHBFX+Avenir-Medium</vt:lpstr>
      <vt:lpstr>Circuito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MICHELA CORSO</dc:creator>
  <cp:lastModifiedBy>MICHELA CORSO</cp:lastModifiedBy>
  <cp:revision>48</cp:revision>
  <dcterms:created xsi:type="dcterms:W3CDTF">2021-11-20T18:46:15Z</dcterms:created>
  <dcterms:modified xsi:type="dcterms:W3CDTF">2021-11-21T17:27:56Z</dcterms:modified>
</cp:coreProperties>
</file>