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E47B4-0FCC-4B6A-A505-E3F89D28506B}" type="doc">
      <dgm:prSet loTypeId="urn:microsoft.com/office/officeart/2005/8/layout/process4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7B47036-3375-4FB3-BDC8-5D875B27632D}">
      <dgm:prSet/>
      <dgm:spPr/>
      <dgm:t>
        <a:bodyPr/>
        <a:lstStyle/>
        <a:p>
          <a:r>
            <a:rPr lang="en-US" dirty="0" err="1"/>
            <a:t>L’obiettivo</a:t>
          </a:r>
          <a:r>
            <a:rPr lang="en-US" dirty="0"/>
            <a:t> </a:t>
          </a:r>
          <a:r>
            <a:rPr lang="en-US" dirty="0" err="1"/>
            <a:t>posto</a:t>
          </a:r>
          <a:r>
            <a:rPr lang="en-US" dirty="0"/>
            <a:t> per la prima sprint è di </a:t>
          </a:r>
          <a:r>
            <a:rPr lang="en-US" dirty="0" err="1"/>
            <a:t>rilasciare</a:t>
          </a:r>
          <a:r>
            <a:rPr lang="en-US" dirty="0"/>
            <a:t> una prima </a:t>
          </a:r>
          <a:r>
            <a:rPr lang="en-US" dirty="0" err="1"/>
            <a:t>versione</a:t>
          </a:r>
          <a:r>
            <a:rPr lang="en-US" dirty="0"/>
            <a:t> </a:t>
          </a:r>
          <a:r>
            <a:rPr lang="en-US" dirty="0" err="1"/>
            <a:t>funzionante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dirty="0" err="1"/>
            <a:t>calcolatrice</a:t>
          </a:r>
          <a:r>
            <a:rPr lang="en-US" dirty="0"/>
            <a:t>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consente</a:t>
          </a:r>
          <a:r>
            <a:rPr lang="en-US" dirty="0"/>
            <a:t> di </a:t>
          </a:r>
          <a:r>
            <a:rPr lang="en-US" dirty="0" err="1"/>
            <a:t>effettuare</a:t>
          </a:r>
          <a:r>
            <a:rPr lang="en-US" dirty="0"/>
            <a:t> le </a:t>
          </a:r>
          <a:r>
            <a:rPr lang="en-US" dirty="0" err="1"/>
            <a:t>operazioni</a:t>
          </a:r>
          <a:r>
            <a:rPr lang="en-US" dirty="0"/>
            <a:t> </a:t>
          </a:r>
          <a:r>
            <a:rPr lang="en-US" dirty="0" err="1"/>
            <a:t>fondamentali</a:t>
          </a:r>
          <a:r>
            <a:rPr lang="en-US" dirty="0"/>
            <a:t>.</a:t>
          </a:r>
        </a:p>
      </dgm:t>
    </dgm:pt>
    <dgm:pt modelId="{87BEF0ED-821E-43A1-ADCB-D4CEC6792F61}" type="parTrans" cxnId="{EE53C913-8B98-4A54-BD0C-51E7E1DB21AF}">
      <dgm:prSet/>
      <dgm:spPr/>
      <dgm:t>
        <a:bodyPr/>
        <a:lstStyle/>
        <a:p>
          <a:endParaRPr lang="en-US"/>
        </a:p>
      </dgm:t>
    </dgm:pt>
    <dgm:pt modelId="{908E9DEF-BF7F-4FA1-B1E2-C47E9EA456D0}" type="sibTrans" cxnId="{EE53C913-8B98-4A54-BD0C-51E7E1DB21AF}">
      <dgm:prSet/>
      <dgm:spPr/>
      <dgm:t>
        <a:bodyPr/>
        <a:lstStyle/>
        <a:p>
          <a:endParaRPr lang="en-US"/>
        </a:p>
      </dgm:t>
    </dgm:pt>
    <dgm:pt modelId="{52EF198D-266A-4699-ACE4-E0FEE37E40D0}">
      <dgm:prSet/>
      <dgm:spPr/>
      <dgm:t>
        <a:bodyPr/>
        <a:lstStyle/>
        <a:p>
          <a:pPr algn="l"/>
          <a:endParaRPr lang="en-US" dirty="0"/>
        </a:p>
      </dgm:t>
    </dgm:pt>
    <dgm:pt modelId="{3FB47385-39B6-4260-943B-F1B4918A15A4}" type="sibTrans" cxnId="{B7D6C99F-D713-48C7-960D-8DB19A94C7BF}">
      <dgm:prSet/>
      <dgm:spPr/>
      <dgm:t>
        <a:bodyPr/>
        <a:lstStyle/>
        <a:p>
          <a:endParaRPr lang="en-US"/>
        </a:p>
      </dgm:t>
    </dgm:pt>
    <dgm:pt modelId="{C5C8FA4D-F7A4-418D-B010-355668BC28EA}" type="parTrans" cxnId="{B7D6C99F-D713-48C7-960D-8DB19A94C7BF}">
      <dgm:prSet/>
      <dgm:spPr/>
      <dgm:t>
        <a:bodyPr/>
        <a:lstStyle/>
        <a:p>
          <a:endParaRPr lang="en-US"/>
        </a:p>
      </dgm:t>
    </dgm:pt>
    <dgm:pt modelId="{8CCA4D37-B206-49E0-A1C9-748F4C6A6866}" type="pres">
      <dgm:prSet presAssocID="{418E47B4-0FCC-4B6A-A505-E3F89D28506B}" presName="Name0" presStyleCnt="0">
        <dgm:presLayoutVars>
          <dgm:dir/>
          <dgm:animLvl val="lvl"/>
          <dgm:resizeHandles val="exact"/>
        </dgm:presLayoutVars>
      </dgm:prSet>
      <dgm:spPr/>
    </dgm:pt>
    <dgm:pt modelId="{D8D1E76F-6B9B-49B0-BFAA-B54EA308F8F3}" type="pres">
      <dgm:prSet presAssocID="{52EF198D-266A-4699-ACE4-E0FEE37E40D0}" presName="boxAndChildren" presStyleCnt="0"/>
      <dgm:spPr/>
    </dgm:pt>
    <dgm:pt modelId="{64151C52-3383-4711-861A-0A6CC165E03F}" type="pres">
      <dgm:prSet presAssocID="{52EF198D-266A-4699-ACE4-E0FEE37E40D0}" presName="parentTextBox" presStyleLbl="node1" presStyleIdx="0" presStyleCnt="2" custLinFactNeighborX="1499" custLinFactNeighborY="1275"/>
      <dgm:spPr/>
    </dgm:pt>
    <dgm:pt modelId="{779CA7C6-CFED-46F9-AE05-C57DD2AA4009}" type="pres">
      <dgm:prSet presAssocID="{908E9DEF-BF7F-4FA1-B1E2-C47E9EA456D0}" presName="sp" presStyleCnt="0"/>
      <dgm:spPr/>
    </dgm:pt>
    <dgm:pt modelId="{4B8D8FD1-7EE7-424C-9945-B67F74F6A8A7}" type="pres">
      <dgm:prSet presAssocID="{17B47036-3375-4FB3-BDC8-5D875B27632D}" presName="arrowAndChildren" presStyleCnt="0"/>
      <dgm:spPr/>
    </dgm:pt>
    <dgm:pt modelId="{5CA5F463-2216-443F-909A-82D8BD28E2A9}" type="pres">
      <dgm:prSet presAssocID="{17B47036-3375-4FB3-BDC8-5D875B27632D}" presName="parentTextArrow" presStyleLbl="node1" presStyleIdx="1" presStyleCnt="2" custScaleY="34701"/>
      <dgm:spPr/>
    </dgm:pt>
  </dgm:ptLst>
  <dgm:cxnLst>
    <dgm:cxn modelId="{EE53C913-8B98-4A54-BD0C-51E7E1DB21AF}" srcId="{418E47B4-0FCC-4B6A-A505-E3F89D28506B}" destId="{17B47036-3375-4FB3-BDC8-5D875B27632D}" srcOrd="0" destOrd="0" parTransId="{87BEF0ED-821E-43A1-ADCB-D4CEC6792F61}" sibTransId="{908E9DEF-BF7F-4FA1-B1E2-C47E9EA456D0}"/>
    <dgm:cxn modelId="{21907923-34B2-4C32-BE19-2875450FCC05}" type="presOf" srcId="{418E47B4-0FCC-4B6A-A505-E3F89D28506B}" destId="{8CCA4D37-B206-49E0-A1C9-748F4C6A6866}" srcOrd="0" destOrd="0" presId="urn:microsoft.com/office/officeart/2005/8/layout/process4"/>
    <dgm:cxn modelId="{EE22E77E-2484-44A7-891E-ECD01BFAB96C}" type="presOf" srcId="{52EF198D-266A-4699-ACE4-E0FEE37E40D0}" destId="{64151C52-3383-4711-861A-0A6CC165E03F}" srcOrd="0" destOrd="0" presId="urn:microsoft.com/office/officeart/2005/8/layout/process4"/>
    <dgm:cxn modelId="{39631F9D-1AFF-4834-B08F-3560EE19D51E}" type="presOf" srcId="{17B47036-3375-4FB3-BDC8-5D875B27632D}" destId="{5CA5F463-2216-443F-909A-82D8BD28E2A9}" srcOrd="0" destOrd="0" presId="urn:microsoft.com/office/officeart/2005/8/layout/process4"/>
    <dgm:cxn modelId="{B7D6C99F-D713-48C7-960D-8DB19A94C7BF}" srcId="{418E47B4-0FCC-4B6A-A505-E3F89D28506B}" destId="{52EF198D-266A-4699-ACE4-E0FEE37E40D0}" srcOrd="1" destOrd="0" parTransId="{C5C8FA4D-F7A4-418D-B010-355668BC28EA}" sibTransId="{3FB47385-39B6-4260-943B-F1B4918A15A4}"/>
    <dgm:cxn modelId="{DE00C4F1-4BEB-40B3-95AC-7E80BE7442C7}" type="presParOf" srcId="{8CCA4D37-B206-49E0-A1C9-748F4C6A6866}" destId="{D8D1E76F-6B9B-49B0-BFAA-B54EA308F8F3}" srcOrd="0" destOrd="0" presId="urn:microsoft.com/office/officeart/2005/8/layout/process4"/>
    <dgm:cxn modelId="{BED67BAC-2A15-49F6-A964-EBC90BCD561E}" type="presParOf" srcId="{D8D1E76F-6B9B-49B0-BFAA-B54EA308F8F3}" destId="{64151C52-3383-4711-861A-0A6CC165E03F}" srcOrd="0" destOrd="0" presId="urn:microsoft.com/office/officeart/2005/8/layout/process4"/>
    <dgm:cxn modelId="{683134B6-6345-4EAE-8FD6-784EBA87D387}" type="presParOf" srcId="{8CCA4D37-B206-49E0-A1C9-748F4C6A6866}" destId="{779CA7C6-CFED-46F9-AE05-C57DD2AA4009}" srcOrd="1" destOrd="0" presId="urn:microsoft.com/office/officeart/2005/8/layout/process4"/>
    <dgm:cxn modelId="{80325DC0-224B-436C-B933-1BC201BDB213}" type="presParOf" srcId="{8CCA4D37-B206-49E0-A1C9-748F4C6A6866}" destId="{4B8D8FD1-7EE7-424C-9945-B67F74F6A8A7}" srcOrd="2" destOrd="0" presId="urn:microsoft.com/office/officeart/2005/8/layout/process4"/>
    <dgm:cxn modelId="{10810F57-C1DD-45E8-B832-32D1CCEA7677}" type="presParOf" srcId="{4B8D8FD1-7EE7-424C-9945-B67F74F6A8A7}" destId="{5CA5F463-2216-443F-909A-82D8BD28E2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1C52-3383-4711-861A-0A6CC165E03F}">
      <dsp:nvSpPr>
        <dsp:cNvPr id="0" name=""/>
        <dsp:cNvSpPr/>
      </dsp:nvSpPr>
      <dsp:spPr>
        <a:xfrm>
          <a:off x="0" y="1946857"/>
          <a:ext cx="6981825" cy="3749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1946857"/>
        <a:ext cx="6981825" cy="3749092"/>
      </dsp:txXfrm>
    </dsp:sp>
    <dsp:sp modelId="{5CA5F463-2216-443F-909A-82D8BD28E2A9}">
      <dsp:nvSpPr>
        <dsp:cNvPr id="0" name=""/>
        <dsp:cNvSpPr/>
      </dsp:nvSpPr>
      <dsp:spPr>
        <a:xfrm rot="10800000">
          <a:off x="0" y="1099"/>
          <a:ext cx="6981825" cy="200089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L’obiettivo</a:t>
          </a:r>
          <a:r>
            <a:rPr lang="en-US" sz="2400" kern="1200" dirty="0"/>
            <a:t> </a:t>
          </a:r>
          <a:r>
            <a:rPr lang="en-US" sz="2400" kern="1200" dirty="0" err="1"/>
            <a:t>posto</a:t>
          </a:r>
          <a:r>
            <a:rPr lang="en-US" sz="2400" kern="1200" dirty="0"/>
            <a:t> per la prima sprint è di </a:t>
          </a:r>
          <a:r>
            <a:rPr lang="en-US" sz="2400" kern="1200" dirty="0" err="1"/>
            <a:t>rilasciare</a:t>
          </a:r>
          <a:r>
            <a:rPr lang="en-US" sz="2400" kern="1200" dirty="0"/>
            <a:t> una prima </a:t>
          </a:r>
          <a:r>
            <a:rPr lang="en-US" sz="2400" kern="1200" dirty="0" err="1"/>
            <a:t>versione</a:t>
          </a:r>
          <a:r>
            <a:rPr lang="en-US" sz="2400" kern="1200" dirty="0"/>
            <a:t> </a:t>
          </a:r>
          <a:r>
            <a:rPr lang="en-US" sz="2400" kern="1200" dirty="0" err="1"/>
            <a:t>funzionante</a:t>
          </a:r>
          <a:r>
            <a:rPr lang="en-US" sz="2400" kern="1200" dirty="0"/>
            <a:t> </a:t>
          </a:r>
          <a:r>
            <a:rPr lang="en-US" sz="2400" kern="1200" dirty="0" err="1"/>
            <a:t>della</a:t>
          </a:r>
          <a:r>
            <a:rPr lang="en-US" sz="2400" kern="1200" dirty="0"/>
            <a:t> </a:t>
          </a:r>
          <a:r>
            <a:rPr lang="en-US" sz="2400" kern="1200" dirty="0" err="1"/>
            <a:t>calcolatrice</a:t>
          </a:r>
          <a:r>
            <a:rPr lang="en-US" sz="2400" kern="1200" dirty="0"/>
            <a:t> </a:t>
          </a:r>
          <a:r>
            <a:rPr lang="en-US" sz="2400" kern="1200" dirty="0" err="1"/>
            <a:t>che</a:t>
          </a:r>
          <a:r>
            <a:rPr lang="en-US" sz="2400" kern="1200" dirty="0"/>
            <a:t> </a:t>
          </a:r>
          <a:r>
            <a:rPr lang="en-US" sz="2400" kern="1200" dirty="0" err="1"/>
            <a:t>consente</a:t>
          </a:r>
          <a:r>
            <a:rPr lang="en-US" sz="2400" kern="1200" dirty="0"/>
            <a:t> di </a:t>
          </a:r>
          <a:r>
            <a:rPr lang="en-US" sz="2400" kern="1200" dirty="0" err="1"/>
            <a:t>effettuare</a:t>
          </a:r>
          <a:r>
            <a:rPr lang="en-US" sz="2400" kern="1200" dirty="0"/>
            <a:t> le </a:t>
          </a:r>
          <a:r>
            <a:rPr lang="en-US" sz="2400" kern="1200" dirty="0" err="1"/>
            <a:t>operazioni</a:t>
          </a:r>
          <a:r>
            <a:rPr lang="en-US" sz="2400" kern="1200" dirty="0"/>
            <a:t> </a:t>
          </a:r>
          <a:r>
            <a:rPr lang="en-US" sz="2400" kern="1200" dirty="0" err="1"/>
            <a:t>fondamentali</a:t>
          </a:r>
          <a:r>
            <a:rPr lang="en-US" sz="2400" kern="1200" dirty="0"/>
            <a:t>.</a:t>
          </a:r>
        </a:p>
      </dsp:txBody>
      <dsp:txXfrm rot="10800000">
        <a:off x="0" y="1099"/>
        <a:ext cx="6981825" cy="1300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1C53B5-3E12-4C97-B76C-0CC1A601DA20}"/>
              </a:ext>
            </a:extLst>
          </p:cNvPr>
          <p:cNvSpPr txBox="1"/>
          <p:nvPr/>
        </p:nvSpPr>
        <p:spPr>
          <a:xfrm>
            <a:off x="4019550" y="571500"/>
            <a:ext cx="529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UNIVERSITÀ DEGLI STUDI DI SALERNO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D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IPARTIMENTO DI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NGEGNERIA DELL’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NFORMAZIONE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ED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LETTRICA E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M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ATEMATICA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PPLICATA </a:t>
            </a:r>
            <a:endParaRPr lang="it-IT" sz="1800" b="0" i="0" u="none" strike="noStrike" kern="1200" cap="none" spc="0" baseline="0" dirty="0">
              <a:solidFill>
                <a:srgbClr val="FFFFFF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  <a:p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          PROGETTO DI SOFTWARE ENGENEERING</a:t>
            </a:r>
          </a:p>
          <a:p>
            <a:pPr algn="ctr"/>
            <a:r>
              <a:rPr lang="it-IT" dirty="0">
                <a:solidFill>
                  <a:srgbClr val="FFFFFF"/>
                </a:solidFill>
                <a:latin typeface="QQDFPF+Avenir-Book"/>
              </a:rPr>
              <a:t>A.</a:t>
            </a:r>
            <a:r>
              <a:rPr lang="it-IT">
                <a:solidFill>
                  <a:srgbClr val="FFFFFF"/>
                </a:solidFill>
                <a:latin typeface="QQDFPF+Avenir-Book"/>
              </a:rPr>
              <a:t>A 2021/2022</a:t>
            </a:r>
            <a:endParaRPr lang="it-IT" dirty="0"/>
          </a:p>
        </p:txBody>
      </p:sp>
      <p:pic>
        <p:nvPicPr>
          <p:cNvPr id="5" name="Immagine 53" descr="Immagine che contiene scatola, orologio, segnale&#10;&#10;Descrizione generata automaticamente">
            <a:extLst>
              <a:ext uri="{FF2B5EF4-FFF2-40B4-BE49-F238E27FC236}">
                <a16:creationId xmlns:a16="http://schemas.microsoft.com/office/drawing/2014/main" id="{96E1FB10-E0A6-4D4F-8143-2C32A292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53" y="445110"/>
            <a:ext cx="1696050" cy="16960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80B65A-3F72-4695-81A0-9E6068592415}"/>
              </a:ext>
            </a:extLst>
          </p:cNvPr>
          <p:cNvSpPr txBox="1"/>
          <p:nvPr/>
        </p:nvSpPr>
        <p:spPr>
          <a:xfrm>
            <a:off x="2996537" y="2215052"/>
            <a:ext cx="72104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APPLICAZIONE CHE IMPLEMENTA UNA CALCOLATRICE SCIENTIFICA PROGRAMMABILE CHE SUPPORTA I NUMERI COMPLESSI</a:t>
            </a: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4F599-ACBB-4138-93D8-66BC6FEBB2D3}"/>
              </a:ext>
            </a:extLst>
          </p:cNvPr>
          <p:cNvSpPr txBox="1"/>
          <p:nvPr/>
        </p:nvSpPr>
        <p:spPr>
          <a:xfrm>
            <a:off x="2314575" y="4448175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Gruppo 23:</a:t>
            </a:r>
          </a:p>
          <a:p>
            <a:endParaRPr lang="it-IT" sz="2000" dirty="0"/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Aniello Cione Mat.0622701628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Michela Corso </a:t>
            </a:r>
            <a:r>
              <a:rPr lang="it-IT" sz="1800" b="1" i="0" dirty="0" err="1">
                <a:effectLst/>
                <a:latin typeface="Segoe UI" panose="020B0502040204020203" pitchFamily="34" charset="0"/>
              </a:rPr>
              <a:t>Mat</a:t>
            </a:r>
            <a:r>
              <a:rPr lang="it-IT" sz="1800" b="1" i="0" dirty="0">
                <a:effectLst/>
                <a:latin typeface="Segoe UI" panose="020B0502040204020203" pitchFamily="34" charset="0"/>
              </a:rPr>
              <a:t>. 0622701841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Roberta Leo Mat.0622701831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88CA6-8789-43D9-B6A8-68A8C55A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98" y="3429000"/>
            <a:ext cx="4877053" cy="32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3789AF-0F1E-4C07-8E01-0FE16FA9E297}"/>
              </a:ext>
            </a:extLst>
          </p:cNvPr>
          <p:cNvSpPr txBox="1"/>
          <p:nvPr/>
        </p:nvSpPr>
        <p:spPr>
          <a:xfrm>
            <a:off x="1300944" y="147484"/>
            <a:ext cx="6250466" cy="474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SCELTA DELL’ARCHITETTURA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587D0F8-D353-4D51-A3D7-83FD1A8D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10259"/>
            <a:ext cx="6112382" cy="3209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D45A36-95E5-4190-9594-17B5D0DF5B2F}"/>
              </a:ext>
            </a:extLst>
          </p:cNvPr>
          <p:cNvSpPr txBox="1"/>
          <p:nvPr/>
        </p:nvSpPr>
        <p:spPr>
          <a:xfrm>
            <a:off x="7957384" y="994869"/>
            <a:ext cx="3281004" cy="5750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Il team ha </a:t>
            </a:r>
            <a:r>
              <a:rPr lang="en-US" sz="2400" dirty="0" err="1"/>
              <a:t>deciso</a:t>
            </a:r>
            <a:r>
              <a:rPr lang="en-US" sz="2400" dirty="0"/>
              <a:t> di </a:t>
            </a:r>
            <a:r>
              <a:rPr lang="en-US" sz="2400" dirty="0" err="1"/>
              <a:t>utilizzare</a:t>
            </a:r>
            <a:r>
              <a:rPr lang="en-US" sz="2400" dirty="0"/>
              <a:t> </a:t>
            </a:r>
            <a:r>
              <a:rPr lang="en-US" sz="2400" dirty="0" err="1"/>
              <a:t>l’architettura</a:t>
            </a:r>
            <a:r>
              <a:rPr lang="en-US" sz="2400" dirty="0"/>
              <a:t> Event Driven per la </a:t>
            </a:r>
            <a:r>
              <a:rPr lang="en-US" sz="2400" dirty="0" err="1"/>
              <a:t>progettazione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calcolatrice</a:t>
            </a:r>
            <a:r>
              <a:rPr lang="en-US" sz="2400" dirty="0"/>
              <a:t> </a:t>
            </a:r>
            <a:r>
              <a:rPr lang="en-US" sz="2400" dirty="0" err="1"/>
              <a:t>scientifica</a:t>
            </a:r>
            <a:r>
              <a:rPr lang="en-US" sz="2400" dirty="0"/>
              <a:t> </a:t>
            </a:r>
            <a:r>
              <a:rPr lang="en-US" sz="2400" dirty="0" err="1"/>
              <a:t>programmabile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Questa </a:t>
            </a:r>
            <a:r>
              <a:rPr lang="en-US" sz="2400" dirty="0" err="1"/>
              <a:t>architettura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scelta</a:t>
            </a:r>
            <a:r>
              <a:rPr lang="en-US" sz="2400" dirty="0"/>
              <a:t> in </a:t>
            </a:r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consente</a:t>
            </a:r>
            <a:r>
              <a:rPr lang="en-US" sz="2400" dirty="0"/>
              <a:t> di </a:t>
            </a:r>
            <a:r>
              <a:rPr lang="en-US" sz="2400" dirty="0" err="1"/>
              <a:t>restituire</a:t>
            </a:r>
            <a:r>
              <a:rPr lang="en-US" sz="2400" dirty="0"/>
              <a:t> </a:t>
            </a:r>
            <a:r>
              <a:rPr lang="en-US" sz="2400" dirty="0" err="1"/>
              <a:t>risultati</a:t>
            </a:r>
            <a:r>
              <a:rPr lang="en-US" sz="2400" dirty="0"/>
              <a:t> in tempo </a:t>
            </a:r>
            <a:r>
              <a:rPr lang="en-US" sz="2400" dirty="0" err="1"/>
              <a:t>reale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È </a:t>
            </a:r>
            <a:r>
              <a:rPr lang="en-US" sz="2400" dirty="0" err="1"/>
              <a:t>basata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eventi</a:t>
            </a:r>
            <a:r>
              <a:rPr lang="en-US" sz="2400" dirty="0"/>
              <a:t> </a:t>
            </a:r>
            <a:r>
              <a:rPr lang="en-US" sz="2400" dirty="0" err="1"/>
              <a:t>generati</a:t>
            </a:r>
            <a:r>
              <a:rPr lang="en-US" sz="2400" dirty="0"/>
              <a:t> </a:t>
            </a:r>
            <a:r>
              <a:rPr lang="en-US" sz="2400" dirty="0" err="1"/>
              <a:t>dall’utente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interagisce</a:t>
            </a:r>
            <a:r>
              <a:rPr lang="en-US" sz="2400" dirty="0"/>
              <a:t> col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mediante</a:t>
            </a:r>
            <a:r>
              <a:rPr lang="en-US" sz="2400" dirty="0"/>
              <a:t> </a:t>
            </a:r>
            <a:r>
              <a:rPr lang="en-US" sz="2400" dirty="0" err="1"/>
              <a:t>un’interfaccia</a:t>
            </a:r>
            <a:r>
              <a:rPr lang="en-US" sz="2400" dirty="0"/>
              <a:t> </a:t>
            </a:r>
            <a:r>
              <a:rPr lang="en-US" sz="2400" dirty="0" err="1"/>
              <a:t>grafica</a:t>
            </a:r>
            <a:r>
              <a:rPr lang="en-US" sz="2400" dirty="0"/>
              <a:t> user-friendly.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br>
              <a:rPr lang="en-US" sz="1300" dirty="0"/>
            </a:b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A63C2B-B7EB-439F-993C-600B77892AE7}"/>
              </a:ext>
            </a:extLst>
          </p:cNvPr>
          <p:cNvSpPr txBox="1"/>
          <p:nvPr/>
        </p:nvSpPr>
        <p:spPr>
          <a:xfrm>
            <a:off x="2251710" y="2109294"/>
            <a:ext cx="5459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Tecnologie utilizzate: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Ambiente di sviluppo: </a:t>
            </a:r>
            <a:r>
              <a:rPr lang="it-IT" dirty="0" err="1">
                <a:solidFill>
                  <a:schemeClr val="bg1"/>
                </a:solidFill>
              </a:rPr>
              <a:t>NetBeans</a:t>
            </a:r>
            <a:r>
              <a:rPr lang="it-IT" dirty="0">
                <a:solidFill>
                  <a:schemeClr val="bg1"/>
                </a:solidFill>
              </a:rPr>
              <a:t> 12.5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Linguaggio di programmazione: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Piattaforma </a:t>
            </a:r>
            <a:r>
              <a:rPr lang="it-IT" dirty="0" err="1">
                <a:solidFill>
                  <a:schemeClr val="bg1"/>
                </a:solidFill>
              </a:rPr>
              <a:t>Trello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Git</a:t>
            </a:r>
            <a:r>
              <a:rPr lang="it-IT" dirty="0">
                <a:solidFill>
                  <a:schemeClr val="bg1"/>
                </a:solidFill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863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F3DCA9-F29D-40D2-AB95-EA583EF1A2BB}"/>
              </a:ext>
            </a:extLst>
          </p:cNvPr>
          <p:cNvSpPr txBox="1"/>
          <p:nvPr/>
        </p:nvSpPr>
        <p:spPr>
          <a:xfrm>
            <a:off x="1676400" y="1885950"/>
            <a:ext cx="925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69BBDE-260B-4952-9E79-B15B40E984AD}"/>
              </a:ext>
            </a:extLst>
          </p:cNvPr>
          <p:cNvSpPr/>
          <p:nvPr/>
        </p:nvSpPr>
        <p:spPr>
          <a:xfrm>
            <a:off x="1928310" y="2967335"/>
            <a:ext cx="8178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GRAZIE PER L’ATTENZIONE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26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E6B2B2-014E-4464-8891-A6E523CE4156}"/>
              </a:ext>
            </a:extLst>
          </p:cNvPr>
          <p:cNvSpPr txBox="1"/>
          <p:nvPr/>
        </p:nvSpPr>
        <p:spPr>
          <a:xfrm>
            <a:off x="1610436" y="1160373"/>
            <a:ext cx="79438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È stata utilizzata la metodologia SCRUM</a:t>
            </a:r>
          </a:p>
          <a:p>
            <a:endParaRPr lang="it-IT" sz="2000" dirty="0"/>
          </a:p>
          <a:p>
            <a:r>
              <a:rPr lang="it-IT" sz="2000" dirty="0"/>
              <a:t>La fase di </a:t>
            </a:r>
            <a:r>
              <a:rPr lang="it-IT" sz="2000" dirty="0" err="1"/>
              <a:t>pre</a:t>
            </a:r>
            <a:r>
              <a:rPr lang="it-IT" sz="2000" dirty="0"/>
              <a:t>-game ha previsto: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Plannig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High Level Design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D5EB1-2F07-49B6-80FC-10A2C05BB69F}"/>
              </a:ext>
            </a:extLst>
          </p:cNvPr>
          <p:cNvSpPr txBox="1"/>
          <p:nvPr/>
        </p:nvSpPr>
        <p:spPr>
          <a:xfrm>
            <a:off x="1752600" y="4966042"/>
            <a:ext cx="802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Inoltre sono stati definiti: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Sprint backlog (per il primo sprint)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1B93F1-6047-4C48-A184-12E8F0C710A0}"/>
              </a:ext>
            </a:extLst>
          </p:cNvPr>
          <p:cNvSpPr txBox="1"/>
          <p:nvPr/>
        </p:nvSpPr>
        <p:spPr>
          <a:xfrm>
            <a:off x="1812208" y="274283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INTRODUZIONE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B56F10D-C58B-4ABA-9916-4530B4315981}"/>
              </a:ext>
            </a:extLst>
          </p:cNvPr>
          <p:cNvSpPr/>
          <p:nvPr/>
        </p:nvSpPr>
        <p:spPr>
          <a:xfrm>
            <a:off x="1752600" y="3440104"/>
            <a:ext cx="2047875" cy="7032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it-IT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-game </a:t>
            </a:r>
            <a:r>
              <a:rPr lang="it-IT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it-IT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3C483A0-C2E4-4E78-BCC2-878A58D72F0C}"/>
              </a:ext>
            </a:extLst>
          </p:cNvPr>
          <p:cNvSpPr/>
          <p:nvPr/>
        </p:nvSpPr>
        <p:spPr>
          <a:xfrm>
            <a:off x="4933950" y="3440103"/>
            <a:ext cx="1952625" cy="703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Game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5D66861-FF6E-41A4-A321-383C380CEC13}"/>
              </a:ext>
            </a:extLst>
          </p:cNvPr>
          <p:cNvSpPr/>
          <p:nvPr/>
        </p:nvSpPr>
        <p:spPr>
          <a:xfrm>
            <a:off x="8162925" y="3440103"/>
            <a:ext cx="2124075" cy="703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Post-game </a:t>
            </a:r>
            <a:r>
              <a:rPr lang="it-IT" dirty="0" err="1"/>
              <a:t>phase</a:t>
            </a:r>
            <a:endParaRPr lang="it-IT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6EEAD7D7-9194-4957-9441-B853A827BFA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00475" y="3791739"/>
            <a:ext cx="113347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A4CBCF9-6DAB-4CB9-A23A-B6BA4EACAF5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886575" y="3791739"/>
            <a:ext cx="1296000" cy="0"/>
          </a:xfrm>
          <a:prstGeom prst="straightConnector1">
            <a:avLst/>
          </a:prstGeom>
          <a:ln w="19050" cmpd="thickThin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7DD81C-59E4-4B52-990D-7011470EC707}"/>
              </a:ext>
            </a:extLst>
          </p:cNvPr>
          <p:cNvSpPr txBox="1"/>
          <p:nvPr/>
        </p:nvSpPr>
        <p:spPr>
          <a:xfrm>
            <a:off x="7905369" y="-95114"/>
            <a:ext cx="381514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ORGANIZZAZIONE DEL TEAM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5F34E1B-A616-4B81-89D5-1C4499278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03" r="2200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FBC552-5726-44DE-9BC0-AADC6742BD01}"/>
              </a:ext>
            </a:extLst>
          </p:cNvPr>
          <p:cNvSpPr txBox="1"/>
          <p:nvPr/>
        </p:nvSpPr>
        <p:spPr>
          <a:xfrm>
            <a:off x="7959345" y="1339361"/>
            <a:ext cx="3084892" cy="510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Il </a:t>
            </a:r>
            <a:r>
              <a:rPr lang="en-US" sz="2900" dirty="0" err="1"/>
              <a:t>ruolo</a:t>
            </a:r>
            <a:r>
              <a:rPr lang="en-US" sz="2900" dirty="0"/>
              <a:t> </a:t>
            </a:r>
            <a:r>
              <a:rPr lang="en-US" sz="2900" dirty="0" err="1"/>
              <a:t>dello</a:t>
            </a:r>
            <a:r>
              <a:rPr lang="en-US" sz="2900" dirty="0"/>
              <a:t> SCRUM master è </a:t>
            </a:r>
            <a:r>
              <a:rPr lang="en-US" sz="2900" dirty="0" err="1"/>
              <a:t>stato</a:t>
            </a:r>
            <a:r>
              <a:rPr lang="en-US" sz="2900" dirty="0"/>
              <a:t> </a:t>
            </a:r>
            <a:r>
              <a:rPr lang="en-US" sz="2900" dirty="0" err="1"/>
              <a:t>ricoperto</a:t>
            </a:r>
            <a:r>
              <a:rPr lang="en-US" sz="2900" dirty="0"/>
              <a:t> da </a:t>
            </a:r>
            <a:r>
              <a:rPr lang="en-US" sz="2900" dirty="0" err="1"/>
              <a:t>tutto</a:t>
            </a:r>
            <a:r>
              <a:rPr lang="en-US" sz="2900" dirty="0"/>
              <a:t> il team. 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 err="1"/>
              <a:t>Assenza</a:t>
            </a:r>
            <a:r>
              <a:rPr lang="en-US" sz="2900" dirty="0"/>
              <a:t> </a:t>
            </a:r>
            <a:r>
              <a:rPr lang="en-US" sz="2900" dirty="0" err="1"/>
              <a:t>figura</a:t>
            </a:r>
            <a:r>
              <a:rPr lang="en-US" sz="2900" dirty="0"/>
              <a:t> del Product Owner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User Stories definite </a:t>
            </a:r>
            <a:r>
              <a:rPr lang="en-US" sz="2900" dirty="0" err="1"/>
              <a:t>sulla</a:t>
            </a:r>
            <a:r>
              <a:rPr lang="en-US" sz="2900" dirty="0"/>
              <a:t> base </a:t>
            </a:r>
            <a:r>
              <a:rPr lang="en-US" sz="2900" dirty="0" err="1"/>
              <a:t>delle</a:t>
            </a:r>
            <a:r>
              <a:rPr lang="en-US" sz="2900" dirty="0"/>
              <a:t> user epics.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Le 10 ore </a:t>
            </a:r>
            <a:r>
              <a:rPr lang="en-US" sz="2900" dirty="0" err="1"/>
              <a:t>settimanali</a:t>
            </a:r>
            <a:r>
              <a:rPr lang="en-US" sz="2900" dirty="0"/>
              <a:t> di </a:t>
            </a:r>
            <a:r>
              <a:rPr lang="en-US" sz="2900" dirty="0" err="1"/>
              <a:t>lavoro</a:t>
            </a:r>
            <a:r>
              <a:rPr lang="en-US" sz="2900" dirty="0"/>
              <a:t> a persona </a:t>
            </a:r>
            <a:r>
              <a:rPr lang="en-US" sz="2900" dirty="0" err="1"/>
              <a:t>sono</a:t>
            </a:r>
            <a:r>
              <a:rPr lang="en-US" sz="2900" dirty="0"/>
              <a:t> state </a:t>
            </a:r>
            <a:r>
              <a:rPr lang="en-US" sz="2900" dirty="0" err="1"/>
              <a:t>suddivise</a:t>
            </a:r>
            <a:r>
              <a:rPr lang="en-US" sz="2900" dirty="0"/>
              <a:t> </a:t>
            </a:r>
            <a:r>
              <a:rPr lang="en-US" sz="2900" dirty="0" err="1"/>
              <a:t>nei</a:t>
            </a:r>
            <a:r>
              <a:rPr lang="en-US" sz="2900" dirty="0"/>
              <a:t> </a:t>
            </a:r>
            <a:r>
              <a:rPr lang="en-US" sz="2900" dirty="0" err="1"/>
              <a:t>giorni</a:t>
            </a:r>
            <a:r>
              <a:rPr lang="en-US" sz="2900" dirty="0"/>
              <a:t> di </a:t>
            </a:r>
            <a:r>
              <a:rPr lang="en-US" sz="2900" dirty="0" err="1"/>
              <a:t>Martedì</a:t>
            </a:r>
            <a:r>
              <a:rPr lang="en-US" sz="2900" dirty="0"/>
              <a:t>, </a:t>
            </a:r>
            <a:r>
              <a:rPr lang="en-US" sz="2900" dirty="0" err="1"/>
              <a:t>Mercoledì</a:t>
            </a:r>
            <a:r>
              <a:rPr lang="en-US" sz="2900" dirty="0"/>
              <a:t> e </a:t>
            </a:r>
            <a:r>
              <a:rPr lang="en-US" sz="2900"/>
              <a:t>Venerdì. </a:t>
            </a:r>
            <a:endParaRPr lang="en-US" sz="29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1221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3CD2D2-F664-42FD-9DFA-6BF80AF216D6}"/>
              </a:ext>
            </a:extLst>
          </p:cNvPr>
          <p:cNvSpPr txBox="1"/>
          <p:nvPr/>
        </p:nvSpPr>
        <p:spPr>
          <a:xfrm>
            <a:off x="1680087" y="424015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DEFINITION OF «</a:t>
            </a:r>
            <a:r>
              <a:rPr lang="it-IT" sz="3600" b="1" dirty="0" err="1"/>
              <a:t>Done</a:t>
            </a:r>
            <a:r>
              <a:rPr lang="it-IT" sz="3600" b="1" dirty="0"/>
              <a:t>»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17EAA3-AFB7-4D91-BD10-438AC9B7A1F5}"/>
              </a:ext>
            </a:extLst>
          </p:cNvPr>
          <p:cNvSpPr txBox="1"/>
          <p:nvPr/>
        </p:nvSpPr>
        <p:spPr>
          <a:xfrm>
            <a:off x="1680087" y="1659666"/>
            <a:ext cx="6410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&lt;&lt;Done&gt;&gt;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ogni</a:t>
            </a:r>
            <a:r>
              <a:rPr lang="en-US" sz="2400" dirty="0"/>
              <a:t> task è </a:t>
            </a:r>
            <a:r>
              <a:rPr lang="en-US" sz="2400" dirty="0" err="1"/>
              <a:t>completato</a:t>
            </a:r>
            <a:r>
              <a:rPr lang="en-US" sz="2400" dirty="0"/>
              <a:t>.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ogni</a:t>
            </a:r>
            <a:r>
              <a:rPr lang="en-US" sz="2400" dirty="0"/>
              <a:t> task super il JUnit test e il test di </a:t>
            </a:r>
            <a:r>
              <a:rPr lang="en-US" sz="2400" dirty="0" err="1"/>
              <a:t>integrazione</a:t>
            </a:r>
            <a:r>
              <a:rPr lang="en-US" sz="24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0BD457-ADA7-4EE2-8FB7-7317E94DE40D}"/>
              </a:ext>
            </a:extLst>
          </p:cNvPr>
          <p:cNvSpPr txBox="1"/>
          <p:nvPr/>
        </p:nvSpPr>
        <p:spPr>
          <a:xfrm>
            <a:off x="1761489" y="3983981"/>
            <a:ext cx="6410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&lt;&lt;</a:t>
            </a:r>
            <a:r>
              <a:rPr lang="it-IT" sz="2000" dirty="0" err="1"/>
              <a:t>Formatted</a:t>
            </a:r>
            <a:r>
              <a:rPr lang="it-IT" sz="2000" dirty="0"/>
              <a:t>&gt;&gt;</a:t>
            </a:r>
          </a:p>
          <a:p>
            <a:r>
              <a:rPr lang="it-IT" sz="2000" dirty="0"/>
              <a:t>Il codice è indentato.</a:t>
            </a:r>
          </a:p>
          <a:p>
            <a:r>
              <a:rPr lang="it-IT" sz="2000" dirty="0"/>
              <a:t>Il codice segue la </a:t>
            </a:r>
            <a:r>
              <a:rPr lang="en-US" sz="2000" dirty="0"/>
              <a:t>Camel-Case Convention.</a:t>
            </a:r>
            <a:endParaRPr lang="it-IT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documentazione</a:t>
            </a:r>
            <a:r>
              <a:rPr lang="en-US" sz="2000" dirty="0"/>
              <a:t> </a:t>
            </a:r>
            <a:r>
              <a:rPr lang="en-US" sz="2000" dirty="0" err="1"/>
              <a:t>rispetta</a:t>
            </a:r>
            <a:r>
              <a:rPr lang="en-US" sz="2000" dirty="0"/>
              <a:t> il </a:t>
            </a:r>
            <a:r>
              <a:rPr lang="en-US" sz="2000" dirty="0" err="1"/>
              <a:t>formato</a:t>
            </a:r>
            <a:r>
              <a:rPr lang="en-US" sz="2000" dirty="0"/>
              <a:t> Javadoc 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metodo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F94341-388C-4531-9875-2F353748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4000" r="89778">
                        <a14:foregroundMark x1="11111" y1="51556" x2="11111" y2="51556"/>
                        <a14:foregroundMark x1="8444" y1="51111" x2="8444" y2="51111"/>
                        <a14:foregroundMark x1="19111" y1="52889" x2="19111" y2="52889"/>
                        <a14:foregroundMark x1="19111" y1="52889" x2="19111" y2="52889"/>
                        <a14:foregroundMark x1="8444" y1="49778" x2="8444" y2="49778"/>
                        <a14:foregroundMark x1="8444" y1="49778" x2="8444" y2="49778"/>
                        <a14:foregroundMark x1="4000" y1="48000" x2="4000" y2="48000"/>
                        <a14:foregroundMark x1="58222" y1="52889" x2="58222" y2="52889"/>
                        <a14:foregroundMark x1="67556" y1="48889" x2="67556" y2="48889"/>
                        <a14:foregroundMark x1="77333" y1="48889" x2="77333" y2="48889"/>
                        <a14:foregroundMark x1="89778" y1="43111" x2="89778" y2="43111"/>
                        <a14:foregroundMark x1="89778" y1="58667" x2="89778" y2="58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5639" y="1659666"/>
            <a:ext cx="3538668" cy="35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8D77B0-E60D-419A-9603-35F7EB5BCA39}"/>
              </a:ext>
            </a:extLst>
          </p:cNvPr>
          <p:cNvSpPr txBox="1"/>
          <p:nvPr/>
        </p:nvSpPr>
        <p:spPr>
          <a:xfrm>
            <a:off x="1432041" y="-835295"/>
            <a:ext cx="5304039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8E8B323-205E-4CB7-9CAF-09AF9379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88" y="1137621"/>
            <a:ext cx="1485927" cy="22071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5B06F63-7413-44FA-99C6-48826E281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0" r="3" b="4469"/>
          <a:stretch/>
        </p:blipFill>
        <p:spPr>
          <a:xfrm>
            <a:off x="1118988" y="3635563"/>
            <a:ext cx="2974328" cy="194744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160E8AE-79CD-46F9-9BBE-1FE576B68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98" y="1137621"/>
            <a:ext cx="2597616" cy="457729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E36A49-73A1-47C6-AE76-DFF0B3BDAC54}"/>
              </a:ext>
            </a:extLst>
          </p:cNvPr>
          <p:cNvSpPr txBox="1"/>
          <p:nvPr/>
        </p:nvSpPr>
        <p:spPr>
          <a:xfrm>
            <a:off x="7871449" y="902522"/>
            <a:ext cx="3607319" cy="54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dirty="0"/>
              <a:t>PRIMA FASE: 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i="1" dirty="0" err="1"/>
              <a:t>Definizione</a:t>
            </a:r>
            <a:r>
              <a:rPr lang="en-US" sz="2000" b="1" i="1" dirty="0"/>
              <a:t> </a:t>
            </a:r>
            <a:r>
              <a:rPr lang="en-US" sz="2000" b="1" i="1" dirty="0" err="1"/>
              <a:t>delle</a:t>
            </a:r>
            <a:r>
              <a:rPr lang="en-US" sz="2000" b="1" i="1" dirty="0"/>
              <a:t> user stories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Sono</a:t>
            </a:r>
            <a:r>
              <a:rPr lang="en-US" sz="2000" dirty="0"/>
              <a:t> state </a:t>
            </a:r>
            <a:r>
              <a:rPr lang="en-US" sz="2000" dirty="0" err="1"/>
              <a:t>ricavate</a:t>
            </a:r>
            <a:r>
              <a:rPr lang="en-US" sz="2000" dirty="0"/>
              <a:t> una </a:t>
            </a:r>
            <a:r>
              <a:rPr lang="en-US" sz="2000" dirty="0" err="1"/>
              <a:t>serie</a:t>
            </a:r>
            <a:r>
              <a:rPr lang="en-US" sz="2000" dirty="0"/>
              <a:t> di user stories.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Rispettando</a:t>
            </a:r>
            <a:r>
              <a:rPr lang="en-US" sz="2000" dirty="0"/>
              <a:t> il punto di vista del </a:t>
            </a:r>
            <a:r>
              <a:rPr lang="en-US" sz="2000" dirty="0" err="1"/>
              <a:t>cliente</a:t>
            </a:r>
            <a:r>
              <a:rPr lang="en-US" sz="2000" dirty="0"/>
              <a:t>, </a:t>
            </a:r>
            <a:r>
              <a:rPr lang="en-US" sz="2000" dirty="0" err="1"/>
              <a:t>sono</a:t>
            </a:r>
            <a:r>
              <a:rPr lang="en-US" sz="2000" dirty="0"/>
              <a:t> state definite secondo il </a:t>
            </a:r>
            <a:r>
              <a:rPr lang="en-US" sz="2000" dirty="0" err="1"/>
              <a:t>seguente</a:t>
            </a:r>
            <a:r>
              <a:rPr lang="en-US" sz="2000" dirty="0"/>
              <a:t> </a:t>
            </a:r>
            <a:r>
              <a:rPr lang="en-US" sz="2000" dirty="0" err="1"/>
              <a:t>formato</a:t>
            </a:r>
            <a:r>
              <a:rPr lang="en-US" sz="2000" dirty="0"/>
              <a:t>: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AS A &lt;type of user&gt;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I WANT &lt;some </a:t>
            </a:r>
            <a:r>
              <a:rPr lang="en-US" sz="2000" dirty="0" err="1"/>
              <a:t>fuctionality</a:t>
            </a:r>
            <a:r>
              <a:rPr lang="en-US" sz="2000" dirty="0"/>
              <a:t>&gt;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SO THAT  &lt;some benefit&gt;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142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517BEF-7EF7-47A5-84C2-1C1046C86452}"/>
              </a:ext>
            </a:extLst>
          </p:cNvPr>
          <p:cNvSpPr txBox="1"/>
          <p:nvPr/>
        </p:nvSpPr>
        <p:spPr>
          <a:xfrm>
            <a:off x="-1038780" y="-77009"/>
            <a:ext cx="8228729" cy="110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PLANNING POKER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6BE8A7-54D4-40FC-874C-8EAB6D4FFB61}"/>
              </a:ext>
            </a:extLst>
          </p:cNvPr>
          <p:cNvSpPr txBox="1"/>
          <p:nvPr/>
        </p:nvSpPr>
        <p:spPr>
          <a:xfrm>
            <a:off x="779838" y="1889201"/>
            <a:ext cx="4844521" cy="3079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b="1" dirty="0"/>
              <a:t>SECONDA FASE : Planning Poker</a:t>
            </a:r>
          </a:p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Eseguito</a:t>
            </a:r>
            <a:r>
              <a:rPr lang="en-US" sz="2400" dirty="0"/>
              <a:t> </a:t>
            </a:r>
            <a:r>
              <a:rPr lang="en-US" sz="2400" dirty="0" err="1"/>
              <a:t>telematicamente</a:t>
            </a:r>
            <a:endParaRPr lang="en-US" sz="2400" dirty="0"/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Adottata</a:t>
            </a:r>
            <a:r>
              <a:rPr lang="en-US" sz="2400" dirty="0"/>
              <a:t> come </a:t>
            </a:r>
            <a:r>
              <a:rPr lang="en-US" sz="2400" dirty="0" err="1"/>
              <a:t>scala</a:t>
            </a:r>
            <a:r>
              <a:rPr lang="en-US" sz="2400" dirty="0"/>
              <a:t> di </a:t>
            </a:r>
            <a:r>
              <a:rPr lang="en-US" sz="2400" dirty="0" err="1"/>
              <a:t>riferimento</a:t>
            </a:r>
            <a:r>
              <a:rPr lang="en-US" sz="2400" dirty="0"/>
              <a:t> la </a:t>
            </a:r>
            <a:r>
              <a:rPr lang="en-US" sz="2400" dirty="0" err="1"/>
              <a:t>serie</a:t>
            </a:r>
            <a:r>
              <a:rPr lang="en-US" sz="2400" dirty="0"/>
              <a:t> di Fibonacci per </a:t>
            </a:r>
            <a:r>
              <a:rPr lang="en-US" sz="2400" dirty="0" err="1"/>
              <a:t>definire</a:t>
            </a:r>
            <a:r>
              <a:rPr lang="en-US" sz="2400" dirty="0"/>
              <a:t> il </a:t>
            </a:r>
            <a:r>
              <a:rPr lang="en-US" sz="2400" dirty="0" err="1"/>
              <a:t>valore</a:t>
            </a:r>
            <a:r>
              <a:rPr lang="en-US" sz="2400" dirty="0"/>
              <a:t> di </a:t>
            </a:r>
            <a:r>
              <a:rPr lang="en-US" sz="2400" dirty="0" err="1"/>
              <a:t>ciascun</a:t>
            </a:r>
            <a:r>
              <a:rPr lang="en-US" sz="2400" dirty="0"/>
              <a:t> story point.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lvl="0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3867E46-B3F7-4053-98B5-8F5E340BC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" r="12524" b="-2"/>
          <a:stretch/>
        </p:blipFill>
        <p:spPr>
          <a:xfrm>
            <a:off x="5624359" y="1432121"/>
            <a:ext cx="6099701" cy="399375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20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1A7C74-0876-476E-A193-20DFEA57CC8B}"/>
              </a:ext>
            </a:extLst>
          </p:cNvPr>
          <p:cNvSpPr txBox="1"/>
          <p:nvPr/>
        </p:nvSpPr>
        <p:spPr>
          <a:xfrm>
            <a:off x="1409700" y="142875"/>
            <a:ext cx="68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STORY POINT- SPRINT 1</a:t>
            </a:r>
          </a:p>
        </p:txBody>
      </p:sp>
      <p:graphicFrame>
        <p:nvGraphicFramePr>
          <p:cNvPr id="24" name="Tabella 24">
            <a:extLst>
              <a:ext uri="{FF2B5EF4-FFF2-40B4-BE49-F238E27FC236}">
                <a16:creationId xmlns:a16="http://schemas.microsoft.com/office/drawing/2014/main" id="{5E291225-18DE-4BCB-B927-9FBE197C1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4520"/>
              </p:ext>
            </p:extLst>
          </p:nvPr>
        </p:nvGraphicFramePr>
        <p:xfrm>
          <a:off x="1176595" y="789205"/>
          <a:ext cx="9520902" cy="5925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57150">
                  <a:extLst>
                    <a:ext uri="{9D8B030D-6E8A-4147-A177-3AD203B41FA5}">
                      <a16:colId xmlns:a16="http://schemas.microsoft.com/office/drawing/2014/main" val="2806635161"/>
                    </a:ext>
                  </a:extLst>
                </a:gridCol>
                <a:gridCol w="4763752">
                  <a:extLst>
                    <a:ext uri="{9D8B030D-6E8A-4147-A177-3AD203B41FA5}">
                      <a16:colId xmlns:a16="http://schemas.microsoft.com/office/drawing/2014/main" val="3922722455"/>
                    </a:ext>
                  </a:extLst>
                </a:gridCol>
              </a:tblGrid>
              <a:tr h="3967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 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90281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Store </a:t>
                      </a:r>
                      <a:r>
                        <a:rPr lang="it-IT" sz="1400" dirty="0" err="1"/>
                        <a:t>values</a:t>
                      </a:r>
                      <a:r>
                        <a:rPr lang="it-IT" sz="1400" dirty="0"/>
                        <a:t> in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75792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View</a:t>
                      </a:r>
                      <a:r>
                        <a:rPr lang="it-IT" sz="1400" dirty="0"/>
                        <a:t> a 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13243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Use </a:t>
                      </a:r>
                      <a:r>
                        <a:rPr lang="it-IT" sz="1400" dirty="0" err="1"/>
                        <a:t>complex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number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expressed</a:t>
                      </a:r>
                      <a:r>
                        <a:rPr lang="it-IT" sz="1400" dirty="0"/>
                        <a:t> in </a:t>
                      </a:r>
                      <a:r>
                        <a:rPr lang="it-IT" sz="1400" dirty="0" err="1"/>
                        <a:t>Cartesian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notation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97141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add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10053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substraction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95394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multiplication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78646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division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r>
                        <a:rPr lang="it-IT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40157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square</a:t>
                      </a:r>
                      <a:r>
                        <a:rPr lang="it-IT" sz="1400" dirty="0"/>
                        <a:t> root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16393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invert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sign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30385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Reset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6422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delete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69408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duplication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54593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swap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7384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Get</a:t>
                      </a:r>
                      <a:r>
                        <a:rPr lang="it-IT" sz="1400" dirty="0"/>
                        <a:t> back the second to last </a:t>
                      </a:r>
                      <a:r>
                        <a:rPr lang="it-IT" sz="1400" dirty="0" err="1"/>
                        <a:t>stored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element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8742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3C601D-7B0C-484C-844B-5200CF724DC2}"/>
              </a:ext>
            </a:extLst>
          </p:cNvPr>
          <p:cNvSpPr txBox="1"/>
          <p:nvPr/>
        </p:nvSpPr>
        <p:spPr>
          <a:xfrm>
            <a:off x="1176595" y="1674672"/>
            <a:ext cx="8120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Per ogni user story sono stati definiti </a:t>
            </a:r>
            <a:r>
              <a:rPr lang="it-IT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 di accettazione</a:t>
            </a:r>
            <a:r>
              <a:rPr lang="it-IT" sz="2800" dirty="0"/>
              <a:t> da parte dello sviluppatore, per tenere presente il verificarsi di particolari situazioni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324A4C-0D98-4DD8-A35E-A3D354F8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99" y="3429000"/>
            <a:ext cx="5068593" cy="2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230B3C-1451-44A1-BC2A-31DC2B306E63}"/>
              </a:ext>
            </a:extLst>
          </p:cNvPr>
          <p:cNvSpPr txBox="1"/>
          <p:nvPr/>
        </p:nvSpPr>
        <p:spPr>
          <a:xfrm>
            <a:off x="969963" y="18443"/>
            <a:ext cx="6630987" cy="880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SPRINT PLANNING - SPRINT 1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369BCD-CEE4-491C-B39A-DE65A0AB9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8" r="21975" b="-3"/>
          <a:stretch/>
        </p:blipFill>
        <p:spPr>
          <a:xfrm>
            <a:off x="7296151" y="1952625"/>
            <a:ext cx="4821356" cy="315676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7" name="CasellaDiTesto 4">
            <a:extLst>
              <a:ext uri="{FF2B5EF4-FFF2-40B4-BE49-F238E27FC236}">
                <a16:creationId xmlns:a16="http://schemas.microsoft.com/office/drawing/2014/main" id="{B84FB8AE-7563-4389-A1C2-4A8E69B93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545821"/>
              </p:ext>
            </p:extLst>
          </p:nvPr>
        </p:nvGraphicFramePr>
        <p:xfrm>
          <a:off x="219074" y="1038225"/>
          <a:ext cx="6981825" cy="569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846810-FC99-4293-B256-A66FFADA1D46}"/>
              </a:ext>
            </a:extLst>
          </p:cNvPr>
          <p:cNvSpPr txBox="1"/>
          <p:nvPr/>
        </p:nvSpPr>
        <p:spPr>
          <a:xfrm>
            <a:off x="552450" y="3238500"/>
            <a:ext cx="64103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In </a:t>
            </a:r>
            <a:r>
              <a:rPr lang="en-US" sz="2400" b="0" i="0" baseline="0" dirty="0" err="1"/>
              <a:t>particolare</a:t>
            </a:r>
            <a:r>
              <a:rPr lang="en-US" sz="2400" b="0" i="0" baseline="0" dirty="0"/>
              <a:t>, </a:t>
            </a:r>
            <a:r>
              <a:rPr lang="en-US" sz="2400" b="0" i="0" baseline="0" dirty="0" err="1"/>
              <a:t>verranno</a:t>
            </a:r>
            <a:r>
              <a:rPr lang="en-US" sz="2400" b="0" i="0" baseline="0" dirty="0"/>
              <a:t> </a:t>
            </a:r>
            <a:r>
              <a:rPr lang="en-US" sz="2400" b="0" i="0" baseline="0" dirty="0" err="1"/>
              <a:t>implementate</a:t>
            </a:r>
            <a:r>
              <a:rPr lang="en-US" sz="2400" b="0" i="0" baseline="0" dirty="0"/>
              <a:t> le </a:t>
            </a:r>
            <a:r>
              <a:rPr lang="en-US" sz="2400" b="0" i="0" baseline="0" dirty="0" err="1"/>
              <a:t>seguenti</a:t>
            </a:r>
            <a:r>
              <a:rPr lang="en-US" sz="2400" b="0" i="0" baseline="0" dirty="0"/>
              <a:t> </a:t>
            </a:r>
            <a:r>
              <a:rPr lang="en-US" sz="2400" b="0" i="0" baseline="0" dirty="0" err="1"/>
              <a:t>funzionalità</a:t>
            </a:r>
            <a:r>
              <a:rPr lang="en-US" sz="2400" b="0" i="0" baseline="0" dirty="0"/>
              <a:t>: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Possibilità</a:t>
            </a:r>
            <a:r>
              <a:rPr lang="en-US" sz="2000" dirty="0"/>
              <a:t> di </a:t>
            </a:r>
            <a:r>
              <a:rPr lang="en-US" sz="2000" dirty="0" err="1"/>
              <a:t>effettuare</a:t>
            </a:r>
            <a:r>
              <a:rPr lang="en-US" sz="2000" dirty="0"/>
              <a:t> le </a:t>
            </a:r>
            <a:r>
              <a:rPr lang="en-US" sz="2000" dirty="0" err="1"/>
              <a:t>operazioni</a:t>
            </a:r>
            <a:r>
              <a:rPr lang="en-US" sz="2000" dirty="0"/>
              <a:t> di </a:t>
            </a:r>
            <a:r>
              <a:rPr lang="en-US" sz="2000" dirty="0" err="1"/>
              <a:t>addizione</a:t>
            </a:r>
            <a:r>
              <a:rPr lang="en-US" sz="2000" dirty="0"/>
              <a:t>, </a:t>
            </a:r>
            <a:r>
              <a:rPr lang="en-US" sz="2000" dirty="0" err="1"/>
              <a:t>sottrazione</a:t>
            </a:r>
            <a:r>
              <a:rPr lang="en-US" sz="2000" dirty="0"/>
              <a:t>, </a:t>
            </a:r>
            <a:r>
              <a:rPr lang="en-US" sz="2000" dirty="0" err="1"/>
              <a:t>moltiplicazione</a:t>
            </a:r>
            <a:r>
              <a:rPr lang="en-US" sz="2000" dirty="0"/>
              <a:t>, </a:t>
            </a:r>
            <a:r>
              <a:rPr lang="en-US" sz="2000" dirty="0" err="1"/>
              <a:t>divisione</a:t>
            </a:r>
            <a:r>
              <a:rPr lang="en-US" sz="2000" dirty="0"/>
              <a:t>, </a:t>
            </a:r>
            <a:r>
              <a:rPr lang="en-US" sz="2000" dirty="0" err="1"/>
              <a:t>radice</a:t>
            </a:r>
            <a:r>
              <a:rPr lang="en-US" sz="2000" dirty="0"/>
              <a:t> quadrata, </a:t>
            </a:r>
            <a:r>
              <a:rPr lang="en-US" sz="2000" dirty="0" err="1"/>
              <a:t>inversione</a:t>
            </a:r>
            <a:r>
              <a:rPr lang="en-US" sz="2000" dirty="0"/>
              <a:t> di segno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Salvataggio</a:t>
            </a:r>
            <a:r>
              <a:rPr lang="en-US" sz="2000" dirty="0"/>
              <a:t> ed </a:t>
            </a:r>
            <a:r>
              <a:rPr lang="en-US" sz="2000" dirty="0" err="1"/>
              <a:t>estrazione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dallo</a:t>
            </a:r>
            <a:r>
              <a:rPr lang="en-US" sz="2000" dirty="0"/>
              <a:t>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Manipolazione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memorizzati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</a:t>
            </a:r>
            <a:r>
              <a:rPr lang="en-US" sz="2000" dirty="0" err="1"/>
              <a:t>dello</a:t>
            </a:r>
            <a:r>
              <a:rPr lang="en-US" sz="2000" dirty="0"/>
              <a:t>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Visualizzazione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di una text area</a:t>
            </a:r>
          </a:p>
          <a:p>
            <a:endParaRPr lang="en-US" sz="180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077DC4-E5BF-48C6-ACD8-6E8C2C613CC4}"/>
              </a:ext>
            </a:extLst>
          </p:cNvPr>
          <p:cNvSpPr txBox="1"/>
          <p:nvPr/>
        </p:nvSpPr>
        <p:spPr>
          <a:xfrm>
            <a:off x="1562277" y="85834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VELOCITA’ STIMATA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F4ACE8-88B2-413B-B0BD-189A4F580774}"/>
              </a:ext>
            </a:extLst>
          </p:cNvPr>
          <p:cNvSpPr txBox="1"/>
          <p:nvPr/>
        </p:nvSpPr>
        <p:spPr>
          <a:xfrm>
            <a:off x="2000250" y="1333500"/>
            <a:ext cx="7639050" cy="209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E814B4-261B-48D5-84B2-ECA2C615BBA0}"/>
              </a:ext>
            </a:extLst>
          </p:cNvPr>
          <p:cNvSpPr txBox="1"/>
          <p:nvPr/>
        </p:nvSpPr>
        <p:spPr>
          <a:xfrm>
            <a:off x="1866948" y="762779"/>
            <a:ext cx="763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dirty="0"/>
              <a:t>È stata stimata una velocità  di circa 56 story points , considerando 10 ore di lavoro a settimana per ciascun membro del team.</a:t>
            </a:r>
          </a:p>
          <a:p>
            <a:pPr lvl="0"/>
            <a:endParaRPr lang="it-IT" dirty="0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6E70C09F-EF7A-4DFB-88E0-4482D7414DA3}"/>
              </a:ext>
            </a:extLst>
          </p:cNvPr>
          <p:cNvSpPr/>
          <p:nvPr/>
        </p:nvSpPr>
        <p:spPr>
          <a:xfrm>
            <a:off x="7006800" y="4004461"/>
            <a:ext cx="655093" cy="39723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D9FF8D5-6A4F-434C-B12E-B163D458E8A6}"/>
              </a:ext>
            </a:extLst>
          </p:cNvPr>
          <p:cNvSpPr txBox="1"/>
          <p:nvPr/>
        </p:nvSpPr>
        <p:spPr>
          <a:xfrm>
            <a:off x="7983213" y="3955978"/>
            <a:ext cx="362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Velocità stimata = 56 story points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4A83220D-C24A-4341-A465-C246E9431946}"/>
              </a:ext>
            </a:extLst>
          </p:cNvPr>
          <p:cNvSpPr/>
          <p:nvPr/>
        </p:nvSpPr>
        <p:spPr>
          <a:xfrm>
            <a:off x="1077905" y="257847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DD2A601-AC7F-4A55-8F97-0FB787443C62}"/>
              </a:ext>
            </a:extLst>
          </p:cNvPr>
          <p:cNvSpPr/>
          <p:nvPr/>
        </p:nvSpPr>
        <p:spPr>
          <a:xfrm>
            <a:off x="1098231" y="5038415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B760043-2F11-4977-B075-8F7A80F8304D}"/>
              </a:ext>
            </a:extLst>
          </p:cNvPr>
          <p:cNvSpPr/>
          <p:nvPr/>
        </p:nvSpPr>
        <p:spPr>
          <a:xfrm>
            <a:off x="1098232" y="5837036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E2C43F9F-6E3A-4BC4-A42E-1059B525D628}"/>
              </a:ext>
            </a:extLst>
          </p:cNvPr>
          <p:cNvSpPr/>
          <p:nvPr/>
        </p:nvSpPr>
        <p:spPr>
          <a:xfrm>
            <a:off x="1098233" y="3386941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334DF4C4-D55A-4C2A-A5CF-CFBEAC348E86}"/>
              </a:ext>
            </a:extLst>
          </p:cNvPr>
          <p:cNvSpPr/>
          <p:nvPr/>
        </p:nvSpPr>
        <p:spPr>
          <a:xfrm>
            <a:off x="1083876" y="4203080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6B17B3FE-FE39-4E42-A797-079D2FF43A8E}"/>
              </a:ext>
            </a:extLst>
          </p:cNvPr>
          <p:cNvSpPr/>
          <p:nvPr/>
        </p:nvSpPr>
        <p:spPr>
          <a:xfrm>
            <a:off x="2896607" y="2605469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498D60AB-0B1A-4797-956F-46F24FBE299B}"/>
              </a:ext>
            </a:extLst>
          </p:cNvPr>
          <p:cNvSpPr/>
          <p:nvPr/>
        </p:nvSpPr>
        <p:spPr>
          <a:xfrm>
            <a:off x="2880733" y="5074062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AECA13E-6AF2-4F4C-8771-B5D85594CF07}"/>
              </a:ext>
            </a:extLst>
          </p:cNvPr>
          <p:cNvSpPr/>
          <p:nvPr/>
        </p:nvSpPr>
        <p:spPr>
          <a:xfrm>
            <a:off x="2895089" y="5840394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3E518163-C64A-4E8E-AAE6-BC6BC63CFBAE}"/>
              </a:ext>
            </a:extLst>
          </p:cNvPr>
          <p:cNvSpPr/>
          <p:nvPr/>
        </p:nvSpPr>
        <p:spPr>
          <a:xfrm>
            <a:off x="2895090" y="3390299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B2377327-DA4F-4C67-B91B-E795DABF05F5}"/>
              </a:ext>
            </a:extLst>
          </p:cNvPr>
          <p:cNvSpPr/>
          <p:nvPr/>
        </p:nvSpPr>
        <p:spPr>
          <a:xfrm>
            <a:off x="2880733" y="420643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8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98E86A68-3AAA-4DA2-81FE-3AFC0DA251B7}"/>
              </a:ext>
            </a:extLst>
          </p:cNvPr>
          <p:cNvSpPr/>
          <p:nvPr/>
        </p:nvSpPr>
        <p:spPr>
          <a:xfrm>
            <a:off x="4676070" y="2602111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4BAEA993-E9DF-4679-BAA3-5972023724DD}"/>
              </a:ext>
            </a:extLst>
          </p:cNvPr>
          <p:cNvSpPr/>
          <p:nvPr/>
        </p:nvSpPr>
        <p:spPr>
          <a:xfrm>
            <a:off x="4674551" y="5038415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4FA706A4-54B1-4D74-9376-F803B6B5CC9F}"/>
              </a:ext>
            </a:extLst>
          </p:cNvPr>
          <p:cNvSpPr/>
          <p:nvPr/>
        </p:nvSpPr>
        <p:spPr>
          <a:xfrm>
            <a:off x="4691683" y="3400732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6D48FF4D-28D5-4338-87FF-26134EB83076}"/>
              </a:ext>
            </a:extLst>
          </p:cNvPr>
          <p:cNvSpPr/>
          <p:nvPr/>
        </p:nvSpPr>
        <p:spPr>
          <a:xfrm>
            <a:off x="4674551" y="421267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D0956EF-7F0E-4FB7-9189-4B3713937E5A}"/>
              </a:ext>
            </a:extLst>
          </p:cNvPr>
          <p:cNvSpPr txBox="1"/>
          <p:nvPr/>
        </p:nvSpPr>
        <p:spPr>
          <a:xfrm>
            <a:off x="1098231" y="2019992"/>
            <a:ext cx="234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All’inizio dello sprint</a:t>
            </a:r>
            <a:r>
              <a:rPr lang="it-IT" dirty="0"/>
              <a:t>: 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A826CA4-A24A-46BD-9B5C-0719FA416A2D}"/>
              </a:ext>
            </a:extLst>
          </p:cNvPr>
          <p:cNvSpPr txBox="1"/>
          <p:nvPr/>
        </p:nvSpPr>
        <p:spPr>
          <a:xfrm>
            <a:off x="7775057" y="5543650"/>
            <a:ext cx="346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Il valore effettivo sarà definito alla fine del primo sprint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F6FDDE2-372F-4C8D-B4E3-31A2EB32F941}"/>
              </a:ext>
            </a:extLst>
          </p:cNvPr>
          <p:cNvSpPr txBox="1"/>
          <p:nvPr/>
        </p:nvSpPr>
        <p:spPr>
          <a:xfrm flipH="1">
            <a:off x="1135673" y="6495167"/>
            <a:ext cx="16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8AACF2A-166E-4074-965C-E728830E3E85}"/>
              </a:ext>
            </a:extLst>
          </p:cNvPr>
          <p:cNvSpPr txBox="1"/>
          <p:nvPr/>
        </p:nvSpPr>
        <p:spPr>
          <a:xfrm>
            <a:off x="4805773" y="6483367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3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8E5F84E-7C48-41BF-9EFB-BDE7CAFCD753}"/>
              </a:ext>
            </a:extLst>
          </p:cNvPr>
          <p:cNvSpPr txBox="1"/>
          <p:nvPr/>
        </p:nvSpPr>
        <p:spPr>
          <a:xfrm>
            <a:off x="3008914" y="6505223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2</a:t>
            </a:r>
          </a:p>
        </p:txBody>
      </p:sp>
    </p:spTree>
    <p:extLst>
      <p:ext uri="{BB962C8B-B14F-4D97-AF65-F5344CB8AC3E}">
        <p14:creationId xmlns:p14="http://schemas.microsoft.com/office/powerpoint/2010/main" val="348080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652</TotalTime>
  <Words>591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QQDFPF+Avenir-Book</vt:lpstr>
      <vt:lpstr>Segoe UI</vt:lpstr>
      <vt:lpstr>Tw Cen MT</vt:lpstr>
      <vt:lpstr>VEHBFX+Avenir-Medium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CORSO</dc:creator>
  <cp:lastModifiedBy>MICHELA CORSO</cp:lastModifiedBy>
  <cp:revision>49</cp:revision>
  <dcterms:created xsi:type="dcterms:W3CDTF">2021-11-20T18:46:15Z</dcterms:created>
  <dcterms:modified xsi:type="dcterms:W3CDTF">2021-11-21T21:46:18Z</dcterms:modified>
</cp:coreProperties>
</file>