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7620000" cx="10160000"/>
  <p:notesSz cx="7620000" cy="10160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78AEF7A-DB33-4632-A5F2-CA346C02F09E}">
  <a:tblStyle styleId="{178AEF7A-DB33-4632-A5F2-CA346C02F09E}" styleName="Table_0"/>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slide" Target="slides/slide43.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62000" y="4826000"/>
            <a:ext cx="6096000" cy="45720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 name="Shape 19"/>
        <p:cNvGrpSpPr/>
        <p:nvPr/>
      </p:nvGrpSpPr>
      <p:grpSpPr>
        <a:xfrm>
          <a:off x="0" y="0"/>
          <a:ext cx="0" cy="0"/>
          <a:chOff x="0" y="0"/>
          <a:chExt cx="0" cy="0"/>
        </a:xfrm>
      </p:grpSpPr>
      <p:sp>
        <p:nvSpPr>
          <p:cNvPr id="20" name="Shape 2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1" name="Shape 21"/>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762000" y="4826000"/>
            <a:ext cx="6096000" cy="4572000"/>
          </a:xfrm>
          <a:prstGeom prst="rect">
            <a:avLst/>
          </a:prstGeom>
        </p:spPr>
        <p:txBody>
          <a:bodyPr anchorCtr="0" anchor="t" bIns="91425" lIns="91425" rIns="91425" tIns="91425">
            <a:noAutofit/>
          </a:bodyPr>
          <a:lstStyle/>
          <a:p>
            <a:pPr indent="0" lvl="0" marL="0" marR="0" algn="l">
              <a:lnSpc>
                <a:spcPct val="112500"/>
              </a:lnSpc>
              <a:spcBef>
                <a:spcPts val="0"/>
              </a:spcBef>
              <a:spcAft>
                <a:spcPts val="333"/>
              </a:spcAft>
              <a:buNone/>
            </a:pPr>
            <a:r>
              <a:rPr lang="en-US" sz="1466">
                <a:solidFill>
                  <a:srgbClr val="000000"/>
                </a:solidFill>
                <a:latin typeface="Arial"/>
                <a:ea typeface="Arial"/>
                <a:cs typeface="Arial"/>
                <a:sym typeface="Arial"/>
              </a:rPr>
              <a:t>Las clases son declaraciones de objetos, también se podrían definir como abstracciones de objetos. Esto quiere decir que la definición de un objeto es la clase. Cuando programamos un objeto y definimos sus características y funcionalidades en realidad lo que estamos haciendo es programar una clase. </a:t>
            </a:r>
          </a:p>
          <a:p>
            <a:pPr indent="0" lvl="0" marL="0" marR="0" algn="l">
              <a:lnSpc>
                <a:spcPct val="112500"/>
              </a:lnSpc>
              <a:spcBef>
                <a:spcPts val="0"/>
              </a:spcBef>
              <a:spcAft>
                <a:spcPts val="333"/>
              </a:spcAft>
              <a:buNone/>
            </a:pPr>
            <a:r>
              <a:t/>
            </a:r>
            <a:endParaRPr sz="1466">
              <a:solidFill>
                <a:srgbClr val="000000"/>
              </a:solidFill>
              <a:latin typeface="Arial"/>
              <a:ea typeface="Arial"/>
              <a:cs typeface="Arial"/>
              <a:sym typeface="Arial"/>
            </a:endParaRPr>
          </a:p>
          <a:p>
            <a:pPr indent="0" lvl="0" marL="0" marR="0" algn="l">
              <a:lnSpc>
                <a:spcPct val="112500"/>
              </a:lnSpc>
              <a:spcBef>
                <a:spcPts val="0"/>
              </a:spcBef>
              <a:spcAft>
                <a:spcPts val="333"/>
              </a:spcAft>
              <a:buNone/>
            </a:pPr>
            <a:r>
              <a:rPr lang="en-US" sz="1466">
                <a:solidFill>
                  <a:srgbClr val="000000"/>
                </a:solidFill>
                <a:latin typeface="Arial"/>
                <a:ea typeface="Arial"/>
                <a:cs typeface="Arial"/>
                <a:sym typeface="Arial"/>
              </a:rPr>
              <a:t>La clasificación se basa en un comportamiento y atributos comunes. Permite crear un vocabulario estandarizado para comunicarse y pensar dentro del equipo de trabajo.</a:t>
            </a:r>
          </a:p>
          <a:p>
            <a:pPr indent="0" lvl="0" marL="0" marR="0" algn="l">
              <a:lnSpc>
                <a:spcPct val="112500"/>
              </a:lnSpc>
              <a:spcBef>
                <a:spcPts val="0"/>
              </a:spcBef>
              <a:spcAft>
                <a:spcPts val="333"/>
              </a:spcAft>
              <a:buNone/>
            </a:pPr>
            <a:r>
              <a:t/>
            </a:r>
            <a:endParaRPr sz="1466">
              <a:solidFill>
                <a:srgbClr val="000000"/>
              </a:solidFill>
              <a:latin typeface="Arial"/>
              <a:ea typeface="Arial"/>
              <a:cs typeface="Arial"/>
              <a:sym typeface="Arial"/>
            </a:endParaRPr>
          </a:p>
          <a:p>
            <a:pPr indent="0" lvl="0" marL="0" marR="0" algn="l">
              <a:lnSpc>
                <a:spcPct val="112500"/>
              </a:lnSpc>
              <a:spcBef>
                <a:spcPts val="0"/>
              </a:spcBef>
              <a:spcAft>
                <a:spcPts val="333"/>
              </a:spcAft>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762000" y="4826000"/>
            <a:ext cx="6096000" cy="4572000"/>
          </a:xfrm>
          <a:prstGeom prst="rect">
            <a:avLst/>
          </a:prstGeom>
        </p:spPr>
        <p:txBody>
          <a:bodyPr anchorCtr="0" anchor="t" bIns="91425" lIns="91425" rIns="91425" tIns="91425">
            <a:noAutofit/>
          </a:bodyPr>
          <a:lstStyle/>
          <a:p>
            <a:pPr indent="0" lvl="0" marL="0" marR="0" algn="l">
              <a:lnSpc>
                <a:spcPct val="112500"/>
              </a:lnSpc>
              <a:spcBef>
                <a:spcPts val="0"/>
              </a:spcBef>
              <a:spcAft>
                <a:spcPts val="333"/>
              </a:spcAft>
              <a:buNone/>
            </a:pPr>
            <a:r>
              <a:rPr lang="en-US" sz="1466">
                <a:solidFill>
                  <a:srgbClr val="000000"/>
                </a:solidFill>
                <a:latin typeface="Arial"/>
                <a:ea typeface="Arial"/>
                <a:cs typeface="Arial"/>
                <a:sym typeface="Arial"/>
              </a:rPr>
              <a:t>Una clase es una construcción estática que describe un comportamiento común y atributos (que toman distintos estados). Su formalización es a través de una estructura de datos que incluye datos y funciones, llamadas métodos. Los métodos son los que definen el comportamiento.</a:t>
            </a:r>
          </a:p>
          <a:p>
            <a:pPr indent="0" lvl="0" marL="0" marR="0" algn="l">
              <a:lnSpc>
                <a:spcPct val="112500"/>
              </a:lnSpc>
              <a:spcBef>
                <a:spcPts val="0"/>
              </a:spcBef>
              <a:spcAft>
                <a:spcPts val="333"/>
              </a:spcAft>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762000" y="4826000"/>
            <a:ext cx="6096000" cy="4572000"/>
          </a:xfrm>
          <a:prstGeom prst="rect">
            <a:avLst/>
          </a:prstGeom>
        </p:spPr>
        <p:txBody>
          <a:bodyPr anchorCtr="0" anchor="t" bIns="91425" lIns="91425" rIns="91425" tIns="91425">
            <a:noAutofit/>
          </a:bodyPr>
          <a:lstStyle/>
          <a:p>
            <a:pPr indent="0" lvl="0" marL="0" marR="0" algn="l">
              <a:lnSpc>
                <a:spcPct val="112500"/>
              </a:lnSpc>
              <a:spcBef>
                <a:spcPts val="0"/>
              </a:spcBef>
              <a:spcAft>
                <a:spcPts val="333"/>
              </a:spcAft>
              <a:buNone/>
            </a:pPr>
            <a:r>
              <a:rPr lang="en-US" sz="1466">
                <a:solidFill>
                  <a:srgbClr val="000000"/>
                </a:solidFill>
                <a:latin typeface="Arial"/>
                <a:ea typeface="Arial"/>
                <a:cs typeface="Arial"/>
                <a:sym typeface="Arial"/>
              </a:rPr>
              <a:t>Pensar en términos de objetos es muy parecido a cómo se hace en la vida real. Por ejemplo, pensar en un coche para tratar de construir un modelo orientado a objetos. Se diría que el coche es el elemento principal que tiene una serie de características, como podrían ser el color, el modelo o la marca. Además tiene una serie de funcionalidades asociadas, como pueden ser ponerse en marcha, parar o estacionar. </a:t>
            </a:r>
          </a:p>
          <a:p>
            <a:pPr indent="0" lvl="0" marL="0" marR="0" algn="l">
              <a:lnSpc>
                <a:spcPct val="112500"/>
              </a:lnSpc>
              <a:spcBef>
                <a:spcPts val="0"/>
              </a:spcBef>
              <a:spcAft>
                <a:spcPts val="333"/>
              </a:spcAft>
              <a:buNone/>
            </a:pPr>
            <a:r>
              <a:rPr lang="en-US" sz="1466">
                <a:solidFill>
                  <a:srgbClr val="000000"/>
                </a:solidFill>
                <a:latin typeface="Arial"/>
                <a:ea typeface="Arial"/>
                <a:cs typeface="Arial"/>
                <a:sym typeface="Arial"/>
              </a:rPr>
              <a:t>En un esquema POO el coche sería el objeto, las propiedades serían las características como el color o el modelo y los métodos serían las funcionalidades asociadas como ponerse en marcha o parar. </a:t>
            </a:r>
          </a:p>
          <a:p>
            <a:pPr indent="0" lvl="0" marL="0" marR="0" algn="l">
              <a:lnSpc>
                <a:spcPct val="112500"/>
              </a:lnSpc>
              <a:spcBef>
                <a:spcPts val="0"/>
              </a:spcBef>
              <a:spcAft>
                <a:spcPts val="333"/>
              </a:spcAft>
              <a:buNone/>
            </a:pPr>
            <a:r>
              <a:t/>
            </a:r>
            <a:endParaRPr sz="1466">
              <a:solidFill>
                <a:srgbClr val="000000"/>
              </a:solidFill>
              <a:latin typeface="Arial"/>
              <a:ea typeface="Arial"/>
              <a:cs typeface="Arial"/>
              <a:sym typeface="Arial"/>
            </a:endParaRPr>
          </a:p>
          <a:p>
            <a:pPr indent="0" lvl="0" marL="0" marR="0" algn="l">
              <a:lnSpc>
                <a:spcPct val="112500"/>
              </a:lnSpc>
              <a:spcBef>
                <a:spcPts val="0"/>
              </a:spcBef>
              <a:spcAft>
                <a:spcPts val="333"/>
              </a:spcAft>
              <a:buNone/>
            </a:pPr>
            <a:r>
              <a:rPr lang="en-US" sz="1466">
                <a:solidFill>
                  <a:srgbClr val="000000"/>
                </a:solidFill>
                <a:latin typeface="Arial"/>
                <a:ea typeface="Arial"/>
                <a:cs typeface="Arial"/>
                <a:sym typeface="Arial"/>
              </a:rPr>
              <a:t>Los programas Orientados a objetos utilizan muchos objetos para realizar las acciones que se desean realizar y ellos mismos también son objetos. Es decir, el taller de coches será un objeto que utilizará objetos coche, herramienta, mecánico, recambios, etc. </a:t>
            </a:r>
          </a:p>
          <a:p>
            <a:pPr indent="0" lvl="0" marL="0" marR="0" algn="l">
              <a:lnSpc>
                <a:spcPct val="112500"/>
              </a:lnSpc>
              <a:spcBef>
                <a:spcPts val="0"/>
              </a:spcBef>
              <a:spcAft>
                <a:spcPts val="333"/>
              </a:spcAft>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 name="Shape 25"/>
        <p:cNvGrpSpPr/>
        <p:nvPr/>
      </p:nvGrpSpPr>
      <p:grpSpPr>
        <a:xfrm>
          <a:off x="0" y="0"/>
          <a:ext cx="0" cy="0"/>
          <a:chOff x="0" y="0"/>
          <a:chExt cx="0" cy="0"/>
        </a:xfrm>
      </p:grpSpPr>
      <p:sp>
        <p:nvSpPr>
          <p:cNvPr id="26" name="Shape 26"/>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7" name="Shape 27"/>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762000" y="4826000"/>
            <a:ext cx="6096000" cy="4572000"/>
          </a:xfrm>
          <a:prstGeom prst="rect">
            <a:avLst/>
          </a:prstGeom>
        </p:spPr>
        <p:txBody>
          <a:bodyPr anchorCtr="0" anchor="t" bIns="91425" lIns="91425" rIns="91425" tIns="91425">
            <a:noAutofit/>
          </a:bodyPr>
          <a:lstStyle/>
          <a:p>
            <a:pPr indent="0" lvl="0" marL="0" marR="0" algn="l">
              <a:lnSpc>
                <a:spcPct val="112500"/>
              </a:lnSpc>
              <a:spcBef>
                <a:spcPts val="0"/>
              </a:spcBef>
              <a:spcAft>
                <a:spcPts val="333"/>
              </a:spcAft>
              <a:buNone/>
            </a:pPr>
            <a:r>
              <a:rPr lang="en-US" sz="1466">
                <a:solidFill>
                  <a:srgbClr val="000000"/>
                </a:solidFill>
                <a:latin typeface="Arial"/>
                <a:ea typeface="Arial"/>
                <a:cs typeface="Arial"/>
                <a:sym typeface="Arial"/>
              </a:rPr>
              <a:t>(*) Accesor de visibilidad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 name="Shape 31"/>
        <p:cNvGrpSpPr/>
        <p:nvPr/>
      </p:nvGrpSpPr>
      <p:grpSpPr>
        <a:xfrm>
          <a:off x="0" y="0"/>
          <a:ext cx="0" cy="0"/>
          <a:chOff x="0" y="0"/>
          <a:chExt cx="0" cy="0"/>
        </a:xfrm>
      </p:grpSpPr>
      <p:sp>
        <p:nvSpPr>
          <p:cNvPr id="32" name="Shape 32"/>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33" name="Shape 33"/>
          <p:cNvSpPr txBox="1"/>
          <p:nvPr>
            <p:ph idx="1" type="body"/>
          </p:nvPr>
        </p:nvSpPr>
        <p:spPr>
          <a:xfrm>
            <a:off x="762000" y="4826000"/>
            <a:ext cx="6096000" cy="4572000"/>
          </a:xfrm>
          <a:prstGeom prst="rect">
            <a:avLst/>
          </a:prstGeom>
        </p:spPr>
        <p:txBody>
          <a:bodyPr anchorCtr="0" anchor="t" bIns="91425" lIns="91425" rIns="91425" tIns="91425">
            <a:noAutofit/>
          </a:bodyPr>
          <a:lstStyle/>
          <a:p>
            <a:pPr indent="0" lvl="0" marL="0" marR="0" algn="l">
              <a:lnSpc>
                <a:spcPct val="112500"/>
              </a:lnSpc>
              <a:spcBef>
                <a:spcPts val="0"/>
              </a:spcBef>
              <a:spcAft>
                <a:spcPts val="333"/>
              </a:spcAft>
              <a:buNone/>
            </a:pPr>
            <a:r>
              <a:rPr lang="en-US" sz="1466">
                <a:solidFill>
                  <a:srgbClr val="000000"/>
                </a:solidFill>
                <a:latin typeface="Arial"/>
                <a:ea typeface="Arial"/>
                <a:cs typeface="Arial"/>
                <a:sym typeface="Arial"/>
              </a:rPr>
              <a:t>La programación orientada a objetos entiende a la actividad de desarrollar software basados en el paradigma de orientación a objetos. Dentro de este paradigma, la programación es adquisición de conocimiento de la realidad que queremos modelar, en pos de construir un modelo computacional de la misma. Asociamos entonces a entes de la realidad, objetos del mundo computacional con el objetivo de construir un modelo de simulación de la misma.</a:t>
            </a:r>
          </a:p>
          <a:p>
            <a:pPr indent="0" lvl="0" marL="0" marR="0" algn="l">
              <a:lnSpc>
                <a:spcPct val="112500"/>
              </a:lnSpc>
              <a:spcBef>
                <a:spcPts val="0"/>
              </a:spcBef>
              <a:spcAft>
                <a:spcPts val="333"/>
              </a:spcAft>
              <a:buNone/>
            </a:pPr>
            <a:r>
              <a:t/>
            </a:r>
            <a:endParaRPr sz="1466">
              <a:solidFill>
                <a:srgbClr val="000000"/>
              </a:solidFill>
              <a:latin typeface="Arial"/>
              <a:ea typeface="Arial"/>
              <a:cs typeface="Arial"/>
              <a:sym typeface="Arial"/>
            </a:endParaRPr>
          </a:p>
          <a:p>
            <a:pPr indent="0" lvl="0" marL="0" marR="0" algn="l">
              <a:lnSpc>
                <a:spcPct val="112500"/>
              </a:lnSpc>
              <a:spcBef>
                <a:spcPts val="0"/>
              </a:spcBef>
              <a:spcAft>
                <a:spcPts val="333"/>
              </a:spcAft>
              <a:buNone/>
            </a:pPr>
            <a:r>
              <a:rPr lang="en-US" sz="1466">
                <a:solidFill>
                  <a:srgbClr val="000000"/>
                </a:solidFill>
                <a:latin typeface="Arial"/>
                <a:ea typeface="Arial"/>
                <a:cs typeface="Arial"/>
                <a:sym typeface="Arial"/>
              </a:rPr>
              <a:t>La programación orientada a objetos implica entre otros beneficios, gran capacidad de reutilización. Dado que en la realidad resolvemos problemas a través de que los diferentes entes de la misma colaboren, una vez que hemos encontrado un mecanismo para resolver un problema, utilizamos éste para alcanzar el mismo resultado exitoso una y otra vez. Dado que nuestro modelo computacional es una simulación de esta realidad, la reutilización se presenta en ambos sentidos. </a:t>
            </a:r>
          </a:p>
          <a:p>
            <a:pPr indent="0" lvl="0" marL="0" marR="0" algn="l">
              <a:lnSpc>
                <a:spcPct val="112500"/>
              </a:lnSpc>
              <a:spcBef>
                <a:spcPts val="0"/>
              </a:spcBef>
              <a:spcAft>
                <a:spcPts val="333"/>
              </a:spcAft>
              <a:buNone/>
            </a:pPr>
            <a:r>
              <a:t/>
            </a:r>
            <a:endParaRPr sz="1466">
              <a:solidFill>
                <a:srgbClr val="000000"/>
              </a:solidFill>
              <a:latin typeface="Arial"/>
              <a:ea typeface="Arial"/>
              <a:cs typeface="Arial"/>
              <a:sym typeface="Arial"/>
            </a:endParaRPr>
          </a:p>
          <a:p>
            <a:pPr indent="0" lvl="0" marL="0" marR="0" algn="l">
              <a:lnSpc>
                <a:spcPct val="112500"/>
              </a:lnSpc>
              <a:spcBef>
                <a:spcPts val="0"/>
              </a:spcBef>
              <a:spcAft>
                <a:spcPts val="333"/>
              </a:spcAft>
              <a:buNone/>
            </a:pPr>
            <a:r>
              <a:rPr lang="en-US" sz="1466">
                <a:solidFill>
                  <a:srgbClr val="000000"/>
                </a:solidFill>
                <a:latin typeface="Arial"/>
                <a:ea typeface="Arial"/>
                <a:cs typeface="Arial"/>
                <a:sym typeface="Arial"/>
              </a:rPr>
              <a:t>El concepto de programación orientada a objetos (OOP) no es nuevo, lenguajes clásicos como SmallTalk se basan en ella. Dado que la OOP. se basa en la idea natural de la existencia de un mundo lleno de objetos y que la resolución del problema se realiza en términos de objetos, un lenguaje se dice que es orientado a objetos, si los elementos esenciales de construcción del software son objetos y mensajes.</a:t>
            </a:r>
          </a:p>
          <a:p>
            <a:pPr indent="0" lvl="0" marL="0" marR="0" algn="l">
              <a:lnSpc>
                <a:spcPct val="112500"/>
              </a:lnSpc>
              <a:spcBef>
                <a:spcPts val="0"/>
              </a:spcBef>
              <a:spcAft>
                <a:spcPts val="333"/>
              </a:spcAft>
              <a:buNone/>
            </a:pPr>
            <a:r>
              <a:t/>
            </a:r>
            <a:endParaRPr sz="1466">
              <a:solidFill>
                <a:srgbClr val="000000"/>
              </a:solidFill>
              <a:latin typeface="Arial"/>
              <a:ea typeface="Arial"/>
              <a:cs typeface="Arial"/>
              <a:sym typeface="Arial"/>
            </a:endParaRPr>
          </a:p>
          <a:p>
            <a:pPr indent="0" lvl="0" marL="0" marR="0" algn="l">
              <a:lnSpc>
                <a:spcPct val="112500"/>
              </a:lnSpc>
              <a:spcBef>
                <a:spcPts val="0"/>
              </a:spcBef>
              <a:spcAft>
                <a:spcPts val="333"/>
              </a:spcAft>
              <a:buNone/>
            </a:pPr>
            <a:r>
              <a:rPr lang="en-US" sz="1466">
                <a:solidFill>
                  <a:srgbClr val="000000"/>
                </a:solidFill>
                <a:latin typeface="Arial"/>
                <a:ea typeface="Arial"/>
                <a:cs typeface="Arial"/>
                <a:sym typeface="Arial"/>
              </a:rPr>
              <a:t>Podemos definir un objeto como un conjunto complejo de datos y programas que poseen estructura y forman parte de una organización.</a:t>
            </a:r>
          </a:p>
          <a:p>
            <a:pPr indent="0" lvl="0" marL="0" marR="0" algn="l">
              <a:lnSpc>
                <a:spcPct val="112500"/>
              </a:lnSpc>
              <a:spcBef>
                <a:spcPts val="0"/>
              </a:spcBef>
              <a:spcAft>
                <a:spcPts val="333"/>
              </a:spcAft>
              <a:buNone/>
            </a:pPr>
            <a:r>
              <a:rPr lang="en-US" sz="1466">
                <a:solidFill>
                  <a:srgbClr val="000000"/>
                </a:solidFill>
                <a:latin typeface="Arial"/>
                <a:ea typeface="Arial"/>
                <a:cs typeface="Arial"/>
                <a:sym typeface="Arial"/>
              </a:rPr>
              <a:t>Esta definición especifica varias propiedades importantes de los objetos. En primer lugar, un objeto no es un dato simple, sino que contiene en su interior cierto número de componentes bien estructurados. En segundo lugar, cada objeto no es un ente aislado, sino que forma parte de una organización jerárquica o de otro tipo.</a:t>
            </a:r>
          </a:p>
          <a:p>
            <a:pPr indent="0" lvl="0" marL="0" marR="0" algn="l">
              <a:lnSpc>
                <a:spcPct val="112500"/>
              </a:lnSpc>
              <a:spcBef>
                <a:spcPts val="0"/>
              </a:spcBef>
              <a:spcAft>
                <a:spcPts val="333"/>
              </a:spcAft>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39" name="Shape 39"/>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762000" y="4826000"/>
            <a:ext cx="6096000" cy="4572000"/>
          </a:xfrm>
          <a:prstGeom prst="rect">
            <a:avLst/>
          </a:prstGeom>
        </p:spPr>
        <p:txBody>
          <a:bodyPr anchorCtr="0" anchor="t" bIns="91425" lIns="91425" rIns="91425" tIns="91425">
            <a:noAutofit/>
          </a:bodyPr>
          <a:lstStyle/>
          <a:p>
            <a:pPr indent="0" lvl="0" marL="0" marR="0" algn="l">
              <a:lnSpc>
                <a:spcPct val="112500"/>
              </a:lnSpc>
              <a:spcBef>
                <a:spcPts val="0"/>
              </a:spcBef>
              <a:spcAft>
                <a:spcPts val="333"/>
              </a:spcAft>
              <a:buNone/>
            </a:pPr>
            <a:r>
              <a:rPr lang="en-US" sz="1466">
                <a:solidFill>
                  <a:srgbClr val="000000"/>
                </a:solidFill>
                <a:latin typeface="Arial"/>
                <a:ea typeface="Arial"/>
                <a:cs typeface="Arial"/>
                <a:sym typeface="Arial"/>
              </a:rPr>
              <a:t>Los espacios de nombres se sitúan en el nivel superior de la cadena jerárquica de elementos del lenguaje C#.</a:t>
            </a:r>
          </a:p>
          <a:p>
            <a:pPr indent="0" lvl="0" marL="0" marR="0" algn="l">
              <a:lnSpc>
                <a:spcPct val="112500"/>
              </a:lnSpc>
              <a:spcBef>
                <a:spcPts val="0"/>
              </a:spcBef>
              <a:spcAft>
                <a:spcPts val="333"/>
              </a:spcAft>
              <a:buNone/>
            </a:pPr>
            <a:r>
              <a:rPr lang="en-US" sz="1466">
                <a:solidFill>
                  <a:srgbClr val="000000"/>
                </a:solidFill>
                <a:latin typeface="Arial"/>
                <a:ea typeface="Arial"/>
                <a:cs typeface="Arial"/>
                <a:sym typeface="Arial"/>
              </a:rPr>
              <a:t>Aunque los namespaces pueden contener otros namespaces, ningún otro elemento puede encapsular un Namespace.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45" name="Shape 45"/>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762000" y="4826000"/>
            <a:ext cx="6096000" cy="4572000"/>
          </a:xfrm>
          <a:prstGeom prst="rect">
            <a:avLst/>
          </a:prstGeom>
        </p:spPr>
        <p:txBody>
          <a:bodyPr anchorCtr="0" anchor="t" bIns="91425" lIns="91425" rIns="91425" tIns="91425">
            <a:noAutofit/>
          </a:bodyPr>
          <a:lstStyle/>
          <a:p>
            <a:pPr indent="0" lvl="0" marL="0" marR="0" algn="l">
              <a:lnSpc>
                <a:spcPct val="112500"/>
              </a:lnSpc>
              <a:spcBef>
                <a:spcPts val="0"/>
              </a:spcBef>
              <a:spcAft>
                <a:spcPts val="333"/>
              </a:spcAft>
              <a:buNone/>
            </a:pPr>
            <a:r>
              <a:rPr lang="en-US" sz="1466">
                <a:solidFill>
                  <a:srgbClr val="000000"/>
                </a:solidFill>
                <a:latin typeface="Arial"/>
                <a:ea typeface="Arial"/>
                <a:cs typeface="Arial"/>
                <a:sym typeface="Arial"/>
              </a:rPr>
              <a:t>La </a:t>
            </a:r>
            <a:r>
              <a:rPr i="1" lang="en-US" sz="1466">
                <a:solidFill>
                  <a:srgbClr val="000000"/>
                </a:solidFill>
                <a:latin typeface="Arial"/>
                <a:ea typeface="Arial"/>
                <a:cs typeface="Arial"/>
                <a:sym typeface="Arial"/>
              </a:rPr>
              <a:t>abstracción</a:t>
            </a:r>
            <a:r>
              <a:rPr lang="en-US" sz="1466">
                <a:solidFill>
                  <a:srgbClr val="000000"/>
                </a:solidFill>
                <a:latin typeface="Arial"/>
                <a:ea typeface="Arial"/>
                <a:cs typeface="Arial"/>
                <a:sym typeface="Arial"/>
              </a:rPr>
              <a:t> de datos permite no preocuparse de los detalles no esenciales. Existe en casi todos los lenguajes de programación. Las estructuras de datos y los tipos de datos son un ejemplo de abstracción. Los procedimientos y funciones son otro ejemplo. </a:t>
            </a:r>
          </a:p>
          <a:p>
            <a:pPr indent="0" lvl="0" marL="0" marR="0" algn="l">
              <a:lnSpc>
                <a:spcPct val="112500"/>
              </a:lnSpc>
              <a:spcBef>
                <a:spcPts val="0"/>
              </a:spcBef>
              <a:spcAft>
                <a:spcPts val="333"/>
              </a:spcAft>
              <a:buNone/>
            </a:pPr>
            <a:r>
              <a:t/>
            </a:r>
            <a:endParaRPr sz="1466">
              <a:solidFill>
                <a:srgbClr val="000000"/>
              </a:solidFill>
              <a:latin typeface="Arial"/>
              <a:ea typeface="Arial"/>
              <a:cs typeface="Arial"/>
              <a:sym typeface="Arial"/>
            </a:endParaRPr>
          </a:p>
          <a:p>
            <a:pPr indent="0" lvl="0" marL="0" marR="0" algn="l">
              <a:lnSpc>
                <a:spcPct val="112500"/>
              </a:lnSpc>
              <a:spcBef>
                <a:spcPts val="0"/>
              </a:spcBef>
              <a:spcAft>
                <a:spcPts val="333"/>
              </a:spcAft>
              <a:buNone/>
            </a:pPr>
            <a:r>
              <a:rPr lang="en-US" sz="1466">
                <a:solidFill>
                  <a:srgbClr val="000000"/>
                </a:solidFill>
                <a:latin typeface="Arial"/>
                <a:ea typeface="Arial"/>
                <a:cs typeface="Arial"/>
                <a:sym typeface="Arial"/>
              </a:rPr>
              <a:t>Es la capacidad de un objeto de cumplir sus funciones independientemente del contexto en el que se lo utilice; o sea, un objeto “cliente” siempre expondrá sus mismas propiedades y dará los mismos resultados a través de sus eventos, sin importar el ámbito en el cual se lo haya creado. Es poder generalizar un objeto como tipo de dato, con sus características y comportamientos comunes.</a:t>
            </a:r>
          </a:p>
          <a:p>
            <a:pPr indent="0" lvl="0" marL="0" marR="0" algn="l">
              <a:lnSpc>
                <a:spcPct val="112500"/>
              </a:lnSpc>
              <a:spcBef>
                <a:spcPts val="0"/>
              </a:spcBef>
              <a:spcAft>
                <a:spcPts val="333"/>
              </a:spcAft>
              <a:buNone/>
            </a:pPr>
            <a:r>
              <a:t/>
            </a:r>
            <a:endParaRPr sz="1466">
              <a:solidFill>
                <a:srgbClr val="000000"/>
              </a:solidFill>
              <a:latin typeface="Arial"/>
              <a:ea typeface="Arial"/>
              <a:cs typeface="Arial"/>
              <a:sym typeface="Arial"/>
            </a:endParaRPr>
          </a:p>
          <a:p>
            <a:pPr indent="0" lvl="0" marL="0" marR="0" algn="l">
              <a:lnSpc>
                <a:spcPct val="112500"/>
              </a:lnSpc>
              <a:spcBef>
                <a:spcPts val="0"/>
              </a:spcBef>
              <a:spcAft>
                <a:spcPts val="333"/>
              </a:spcAft>
              <a:buNone/>
            </a:pPr>
            <a:r>
              <a:t/>
            </a:r>
            <a:endParaRPr sz="1466">
              <a:solidFill>
                <a:srgbClr val="000000"/>
              </a:solidFill>
              <a:latin typeface="Arial"/>
              <a:ea typeface="Arial"/>
              <a:cs typeface="Arial"/>
              <a:sym typeface="Arial"/>
            </a:endParaRPr>
          </a:p>
          <a:p>
            <a:pPr indent="0" lvl="0" marL="0" marR="0" algn="l">
              <a:lnSpc>
                <a:spcPct val="112500"/>
              </a:lnSpc>
              <a:spcBef>
                <a:spcPts val="0"/>
              </a:spcBef>
              <a:spcAft>
                <a:spcPts val="333"/>
              </a:spcAft>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762000" y="4826000"/>
            <a:ext cx="6096000" cy="4572000"/>
          </a:xfrm>
          <a:prstGeom prst="rect">
            <a:avLst/>
          </a:prstGeom>
        </p:spPr>
        <p:txBody>
          <a:bodyPr anchorCtr="0" anchor="t" bIns="91425" lIns="91425" rIns="91425" tIns="91425">
            <a:noAutofit/>
          </a:bodyPr>
          <a:lstStyle/>
          <a:p>
            <a:pPr indent="0" lvl="0" marL="0" marR="0" algn="l">
              <a:lnSpc>
                <a:spcPct val="112500"/>
              </a:lnSpc>
              <a:spcBef>
                <a:spcPts val="0"/>
              </a:spcBef>
              <a:spcAft>
                <a:spcPts val="333"/>
              </a:spcAft>
              <a:buNone/>
            </a:pPr>
            <a:r>
              <a:rPr lang="en-US" sz="1466">
                <a:solidFill>
                  <a:srgbClr val="000000"/>
                </a:solidFill>
                <a:latin typeface="Arial"/>
                <a:ea typeface="Arial"/>
                <a:cs typeface="Arial"/>
                <a:sym typeface="Arial"/>
              </a:rPr>
              <a:t>La herencia es uno de los conceptos más cruciales en la POO. La herencia básicamente consiste en que una clase puede heredar sus variables y métodos a varias subclases (la clase que hereda es llamada superclase o clase padre). Esto significa que una subclase, aparte de los atributos y métodos propios, tiene incorporados los atributos y métodos heredados de la superclase. De esta manera se crea una jerarquía de herencia. </a:t>
            </a:r>
          </a:p>
          <a:p>
            <a:pPr indent="0" lvl="0" marL="0" marR="0" algn="l">
              <a:lnSpc>
                <a:spcPct val="112500"/>
              </a:lnSpc>
              <a:spcBef>
                <a:spcPts val="0"/>
              </a:spcBef>
              <a:spcAft>
                <a:spcPts val="333"/>
              </a:spcAft>
              <a:buNone/>
            </a:pPr>
            <a:r>
              <a:t/>
            </a:r>
            <a:endParaRPr sz="1466">
              <a:solidFill>
                <a:srgbClr val="000000"/>
              </a:solidFill>
              <a:latin typeface="Arial"/>
              <a:ea typeface="Arial"/>
              <a:cs typeface="Arial"/>
              <a:sym typeface="Arial"/>
            </a:endParaRPr>
          </a:p>
          <a:p>
            <a:pPr indent="0" lvl="0" marL="0" marR="0" algn="l">
              <a:lnSpc>
                <a:spcPct val="112500"/>
              </a:lnSpc>
              <a:spcBef>
                <a:spcPts val="0"/>
              </a:spcBef>
              <a:spcAft>
                <a:spcPts val="333"/>
              </a:spcAft>
              <a:buNone/>
            </a:pPr>
            <a:r>
              <a:rPr lang="en-US" sz="1466">
                <a:solidFill>
                  <a:srgbClr val="000000"/>
                </a:solidFill>
                <a:latin typeface="Arial"/>
                <a:ea typeface="Arial"/>
                <a:cs typeface="Arial"/>
                <a:sym typeface="Arial"/>
              </a:rPr>
              <a:t>Relación “es un” significa que la clase hija (o heredera), es, además, lo mismo que su padre. Es decir, un auto “es un” transporte, un caballo “es un” animal, etc.</a:t>
            </a:r>
          </a:p>
          <a:p>
            <a:pPr indent="0" lvl="0" marL="0" marR="0" algn="l">
              <a:lnSpc>
                <a:spcPct val="112500"/>
              </a:lnSpc>
              <a:spcBef>
                <a:spcPts val="0"/>
              </a:spcBef>
              <a:spcAft>
                <a:spcPts val="333"/>
              </a:spcAft>
              <a:buNone/>
            </a:pPr>
            <a:r>
              <a:t/>
            </a:r>
            <a:endParaRPr sz="1466">
              <a:solidFill>
                <a:srgbClr val="000000"/>
              </a:solidFill>
              <a:latin typeface="Arial"/>
              <a:ea typeface="Arial"/>
              <a:cs typeface="Arial"/>
              <a:sym typeface="Arial"/>
            </a:endParaRPr>
          </a:p>
          <a:p>
            <a:pPr indent="0" lvl="0" marL="0" marR="0" algn="l">
              <a:lnSpc>
                <a:spcPct val="112500"/>
              </a:lnSpc>
              <a:spcBef>
                <a:spcPts val="0"/>
              </a:spcBef>
              <a:spcAft>
                <a:spcPts val="333"/>
              </a:spcAft>
              <a:buNone/>
            </a:pPr>
            <a:r>
              <a:rPr lang="en-US" sz="1466">
                <a:solidFill>
                  <a:srgbClr val="000000"/>
                </a:solidFill>
                <a:latin typeface="Arial"/>
                <a:ea typeface="Arial"/>
                <a:cs typeface="Arial"/>
                <a:sym typeface="Arial"/>
              </a:rPr>
              <a:t>Estos pueden compartir (y extender) su comportamiento sin tener que reimplementar su comportamiento. Esto suele hacerse habitualmente agrupando los objetos en </a:t>
            </a:r>
            <a:r>
              <a:rPr i="1" lang="en-US" sz="1466">
                <a:solidFill>
                  <a:srgbClr val="000000"/>
                </a:solidFill>
                <a:latin typeface="Arial"/>
                <a:ea typeface="Arial"/>
                <a:cs typeface="Arial"/>
                <a:sym typeface="Arial"/>
              </a:rPr>
              <a:t>clases</a:t>
            </a:r>
            <a:r>
              <a:rPr lang="en-US" sz="1466">
                <a:solidFill>
                  <a:srgbClr val="000000"/>
                </a:solidFill>
                <a:latin typeface="Arial"/>
                <a:ea typeface="Arial"/>
                <a:cs typeface="Arial"/>
                <a:sym typeface="Arial"/>
              </a:rPr>
              <a:t> y las clases en </a:t>
            </a:r>
            <a:r>
              <a:rPr i="1" lang="en-US" sz="1466">
                <a:solidFill>
                  <a:srgbClr val="000000"/>
                </a:solidFill>
                <a:latin typeface="Arial"/>
                <a:ea typeface="Arial"/>
                <a:cs typeface="Arial"/>
                <a:sym typeface="Arial"/>
              </a:rPr>
              <a:t>árboles</a:t>
            </a:r>
            <a:r>
              <a:rPr lang="en-US" sz="1466">
                <a:solidFill>
                  <a:srgbClr val="000000"/>
                </a:solidFill>
                <a:latin typeface="Arial"/>
                <a:ea typeface="Arial"/>
                <a:cs typeface="Arial"/>
                <a:sym typeface="Arial"/>
              </a:rPr>
              <a:t> o </a:t>
            </a:r>
            <a:r>
              <a:rPr i="1" lang="en-US" sz="1466">
                <a:solidFill>
                  <a:srgbClr val="000000"/>
                </a:solidFill>
                <a:latin typeface="Arial"/>
                <a:ea typeface="Arial"/>
                <a:cs typeface="Arial"/>
                <a:sym typeface="Arial"/>
              </a:rPr>
              <a:t>enrejados</a:t>
            </a:r>
            <a:r>
              <a:rPr lang="en-US" sz="1466">
                <a:solidFill>
                  <a:srgbClr val="000000"/>
                </a:solidFill>
                <a:latin typeface="Arial"/>
                <a:ea typeface="Arial"/>
                <a:cs typeface="Arial"/>
                <a:sym typeface="Arial"/>
              </a:rPr>
              <a:t> que reflejan un comportamiento común. </a:t>
            </a:r>
          </a:p>
          <a:p>
            <a:pPr indent="0" lvl="0" marL="0" marR="0" algn="l">
              <a:lnSpc>
                <a:spcPct val="112500"/>
              </a:lnSpc>
              <a:spcBef>
                <a:spcPts val="0"/>
              </a:spcBef>
              <a:spcAft>
                <a:spcPts val="333"/>
              </a:spcAft>
              <a:buNone/>
            </a:pPr>
            <a:r>
              <a:t/>
            </a:r>
            <a:endParaRPr sz="1466">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762000" y="4826000"/>
            <a:ext cx="6096000" cy="4572000"/>
          </a:xfrm>
          <a:prstGeom prst="rect">
            <a:avLst/>
          </a:prstGeom>
        </p:spPr>
        <p:txBody>
          <a:bodyPr anchorCtr="0" anchor="t" bIns="91425" lIns="91425" rIns="91425" tIns="91425">
            <a:noAutofit/>
          </a:bodyPr>
          <a:lstStyle/>
          <a:p>
            <a:pPr indent="0" lvl="0" marL="0" marR="0" algn="l">
              <a:lnSpc>
                <a:spcPct val="112500"/>
              </a:lnSpc>
              <a:spcBef>
                <a:spcPts val="0"/>
              </a:spcBef>
              <a:spcAft>
                <a:spcPts val="333"/>
              </a:spcAft>
              <a:buNone/>
            </a:pPr>
            <a:r>
              <a:rPr lang="en-US" sz="1466">
                <a:solidFill>
                  <a:srgbClr val="000000"/>
                </a:solidFill>
                <a:latin typeface="Arial"/>
                <a:ea typeface="Arial"/>
                <a:cs typeface="Arial"/>
                <a:sym typeface="Arial"/>
              </a:rPr>
              <a:t>El término de polimorfismo también define la capacidad de que más de un objeto puedan crearse usando la misma clase de base para lograr dos conceptos de objetos diferentes, en este caso podemos citar el típico ejemplo de los teléfonos, los cuales se basan en un teléfono base, con la capacidad de hacer </a:t>
            </a:r>
            <a:r>
              <a:rPr i="1" lang="en-US" sz="1466">
                <a:solidFill>
                  <a:srgbClr val="000000"/>
                </a:solidFill>
                <a:latin typeface="Arial"/>
                <a:ea typeface="Arial"/>
                <a:cs typeface="Arial"/>
                <a:sym typeface="Arial"/>
              </a:rPr>
              <a:t>ring</a:t>
            </a:r>
            <a:r>
              <a:rPr lang="en-US" sz="1466">
                <a:solidFill>
                  <a:srgbClr val="000000"/>
                </a:solidFill>
                <a:latin typeface="Arial"/>
                <a:ea typeface="Arial"/>
                <a:cs typeface="Arial"/>
                <a:sym typeface="Arial"/>
              </a:rPr>
              <a:t> y tener un auricular, para luego obtener un teléfono digital, inalámbrico, con botonera de marcado y también, tomando la misma base, construir un teléfono analógico y con disco de marcado. </a:t>
            </a:r>
          </a:p>
          <a:p>
            <a:pPr indent="0" lvl="0" marL="0" marR="0" algn="l">
              <a:lnSpc>
                <a:spcPct val="112500"/>
              </a:lnSpc>
              <a:spcBef>
                <a:spcPts val="0"/>
              </a:spcBef>
              <a:spcAft>
                <a:spcPts val="333"/>
              </a:spcAft>
              <a:buNone/>
            </a:pPr>
            <a:r>
              <a:t/>
            </a:r>
            <a:endParaRPr sz="1466">
              <a:solidFill>
                <a:srgbClr val="000000"/>
              </a:solidFill>
              <a:latin typeface="Arial"/>
              <a:ea typeface="Arial"/>
              <a:cs typeface="Arial"/>
              <a:sym typeface="Arial"/>
            </a:endParaRPr>
          </a:p>
          <a:p>
            <a:pPr indent="0" lvl="0" marL="0" marR="0" algn="l">
              <a:lnSpc>
                <a:spcPct val="112500"/>
              </a:lnSpc>
              <a:spcBef>
                <a:spcPts val="0"/>
              </a:spcBef>
              <a:spcAft>
                <a:spcPts val="333"/>
              </a:spcAft>
              <a:buNone/>
            </a:pPr>
            <a:r>
              <a:rPr lang="en-US" sz="1466">
                <a:solidFill>
                  <a:srgbClr val="000000"/>
                </a:solidFill>
                <a:latin typeface="Arial"/>
                <a:ea typeface="Arial"/>
                <a:cs typeface="Arial"/>
                <a:sym typeface="Arial"/>
              </a:rPr>
              <a:t>Si en el momento de la compilación de un programa se conoce la clase concreta del objeto que se usará, las llamadas a sus métodos quedarán fijadas mediante lo que se conoce como "enlace estático o temprano" (</a:t>
            </a:r>
            <a:r>
              <a:rPr i="1" lang="en-US" sz="1466">
                <a:solidFill>
                  <a:srgbClr val="000000"/>
                </a:solidFill>
                <a:latin typeface="Arial"/>
                <a:ea typeface="Arial"/>
                <a:cs typeface="Arial"/>
                <a:sym typeface="Arial"/>
              </a:rPr>
              <a:t>early binding</a:t>
            </a:r>
            <a:r>
              <a:rPr lang="en-US" sz="1466">
                <a:solidFill>
                  <a:srgbClr val="000000"/>
                </a:solidFill>
                <a:latin typeface="Arial"/>
                <a:ea typeface="Arial"/>
                <a:cs typeface="Arial"/>
                <a:sym typeface="Arial"/>
              </a:rPr>
              <a:t>), si no, habrá de determinarse la llamada adecuada en tiempo de ejecución, efectuándose entonces un "enlace dinámico o tardío" (</a:t>
            </a:r>
            <a:r>
              <a:rPr i="1" lang="en-US" sz="1466">
                <a:solidFill>
                  <a:srgbClr val="000000"/>
                </a:solidFill>
                <a:latin typeface="Arial"/>
                <a:ea typeface="Arial"/>
                <a:cs typeface="Arial"/>
                <a:sym typeface="Arial"/>
              </a:rPr>
              <a:t>late binding</a:t>
            </a:r>
            <a:r>
              <a:rPr lang="en-US" sz="1466">
                <a:solidFill>
                  <a:srgbClr val="000000"/>
                </a:solidFill>
                <a:latin typeface="Arial"/>
                <a:ea typeface="Arial"/>
                <a:cs typeface="Arial"/>
                <a:sym typeface="Arial"/>
              </a:rPr>
              <a:t>). </a:t>
            </a:r>
          </a:p>
          <a:p>
            <a:pPr indent="0" lvl="0" marL="0" marR="0" algn="l">
              <a:lnSpc>
                <a:spcPct val="112500"/>
              </a:lnSpc>
              <a:spcBef>
                <a:spcPts val="0"/>
              </a:spcBef>
              <a:spcAft>
                <a:spcPts val="333"/>
              </a:spcAft>
              <a:buNone/>
            </a:pPr>
            <a:r>
              <a:t/>
            </a:r>
            <a:endParaRPr sz="1466">
              <a:solidFill>
                <a:srgbClr val="000000"/>
              </a:solidFill>
              <a:latin typeface="Arial"/>
              <a:ea typeface="Arial"/>
              <a:cs typeface="Arial"/>
              <a:sym typeface="Arial"/>
            </a:endParaRPr>
          </a:p>
          <a:p>
            <a:pPr indent="0" lvl="0" marL="0" marR="0" algn="l">
              <a:lnSpc>
                <a:spcPct val="112500"/>
              </a:lnSpc>
              <a:spcBef>
                <a:spcPts val="0"/>
              </a:spcBef>
              <a:spcAft>
                <a:spcPts val="333"/>
              </a:spcAft>
              <a:buNone/>
            </a:pPr>
            <a:r>
              <a:t/>
            </a:r>
            <a:endParaRPr sz="1466">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7" name="Shape 7"/>
        <p:cNvGrpSpPr/>
        <p:nvPr/>
      </p:nvGrpSpPr>
      <p:grpSpPr>
        <a:xfrm>
          <a:off x="0" y="0"/>
          <a:ext cx="0" cy="0"/>
          <a:chOff x="0" y="0"/>
          <a:chExt cx="0" cy="0"/>
        </a:xfrm>
      </p:grpSpPr>
      <p:sp>
        <p:nvSpPr>
          <p:cNvPr id="8" name="Shape 8"/>
          <p:cNvSpPr txBox="1"/>
          <p:nvPr>
            <p:ph type="ctrTitle"/>
          </p:nvPr>
        </p:nvSpPr>
        <p:spPr>
          <a:xfrm>
            <a:off x="914400" y="3048000"/>
            <a:ext cx="8331200" cy="1219199"/>
          </a:xfrm>
          <a:prstGeom prst="rect">
            <a:avLst/>
          </a:prstGeom>
          <a:noFill/>
          <a:ln>
            <a:noFill/>
          </a:ln>
        </p:spPr>
        <p:txBody>
          <a:bodyPr anchorCtr="0" anchor="t"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9" name="Shape 9"/>
          <p:cNvSpPr txBox="1"/>
          <p:nvPr>
            <p:ph idx="1" type="subTitle"/>
          </p:nvPr>
        </p:nvSpPr>
        <p:spPr>
          <a:xfrm>
            <a:off x="1828800" y="4572000"/>
            <a:ext cx="6502399" cy="914400"/>
          </a:xfrm>
          <a:prstGeom prst="rect">
            <a:avLst/>
          </a:prstGeom>
          <a:noFill/>
          <a:ln>
            <a:noFill/>
          </a:ln>
        </p:spPr>
        <p:txBody>
          <a:bodyPr anchorCtr="0" anchor="t" bIns="91425" lIns="91425" rIns="91425" tIns="91425"/>
          <a:lstStyle>
            <a:lvl1pPr lvl="0" algn="ctr">
              <a:spcBef>
                <a:spcPts val="0"/>
              </a:spcBef>
              <a:buSzPct val="100000"/>
              <a:defRPr sz="3200"/>
            </a:lvl1pPr>
            <a:lvl2pPr lvl="1" algn="ctr">
              <a:spcBef>
                <a:spcPts val="0"/>
              </a:spcBef>
              <a:buSzPct val="100000"/>
              <a:defRPr sz="3200"/>
            </a:lvl2pPr>
            <a:lvl3pPr lvl="2" algn="ctr">
              <a:spcBef>
                <a:spcPts val="0"/>
              </a:spcBef>
              <a:buSzPct val="100000"/>
              <a:defRPr sz="3200"/>
            </a:lvl3pPr>
            <a:lvl4pPr lvl="3" algn="ctr">
              <a:spcBef>
                <a:spcPts val="0"/>
              </a:spcBef>
              <a:buSzPct val="100000"/>
              <a:defRPr sz="3200"/>
            </a:lvl4pPr>
            <a:lvl5pPr lvl="4" algn="ctr">
              <a:spcBef>
                <a:spcPts val="0"/>
              </a:spcBef>
              <a:buSzPct val="100000"/>
              <a:defRPr sz="3200"/>
            </a:lvl5pPr>
            <a:lvl6pPr lvl="5" algn="ctr">
              <a:spcBef>
                <a:spcPts val="0"/>
              </a:spcBef>
              <a:buSzPct val="100000"/>
              <a:defRPr sz="3200"/>
            </a:lvl6pPr>
            <a:lvl7pPr lvl="6" algn="ctr">
              <a:spcBef>
                <a:spcPts val="0"/>
              </a:spcBef>
              <a:buSzPct val="100000"/>
              <a:defRPr sz="3200"/>
            </a:lvl7pPr>
            <a:lvl8pPr lvl="7" algn="ctr">
              <a:spcBef>
                <a:spcPts val="0"/>
              </a:spcBef>
              <a:buSzPct val="100000"/>
              <a:defRPr sz="3200"/>
            </a:lvl8pPr>
            <a:lvl9pPr lvl="8" algn="ctr">
              <a:spcBef>
                <a:spcPts val="0"/>
              </a:spcBef>
              <a:buSzPct val="100000"/>
              <a:defRPr sz="3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304800" y="304800"/>
            <a:ext cx="9550400" cy="914400"/>
          </a:xfrm>
          <a:prstGeom prst="rect">
            <a:avLst/>
          </a:prstGeom>
          <a:noFill/>
          <a:ln>
            <a:noFill/>
          </a:ln>
        </p:spPr>
        <p:txBody>
          <a:bodyPr anchorCtr="0" anchor="t" bIns="91425" lIns="91425" rIns="91425" tIns="91425"/>
          <a:lstStyle>
            <a:lvl1pPr lvl="0">
              <a:spcBef>
                <a:spcPts val="0"/>
              </a:spcBef>
              <a:buSzPct val="99224"/>
              <a:defRPr sz="4266"/>
            </a:lvl1pPr>
            <a:lvl2pPr lvl="1">
              <a:spcBef>
                <a:spcPts val="0"/>
              </a:spcBef>
              <a:buSzPct val="99224"/>
              <a:defRPr sz="4266"/>
            </a:lvl2pPr>
            <a:lvl3pPr lvl="2">
              <a:spcBef>
                <a:spcPts val="0"/>
              </a:spcBef>
              <a:buSzPct val="99224"/>
              <a:defRPr sz="4266"/>
            </a:lvl3pPr>
            <a:lvl4pPr lvl="3">
              <a:spcBef>
                <a:spcPts val="0"/>
              </a:spcBef>
              <a:buSzPct val="99224"/>
              <a:defRPr sz="4266"/>
            </a:lvl4pPr>
            <a:lvl5pPr lvl="4">
              <a:spcBef>
                <a:spcPts val="0"/>
              </a:spcBef>
              <a:buSzPct val="99224"/>
              <a:defRPr sz="4266"/>
            </a:lvl5pPr>
            <a:lvl6pPr lvl="5">
              <a:spcBef>
                <a:spcPts val="0"/>
              </a:spcBef>
              <a:buSzPct val="99224"/>
              <a:defRPr sz="4266"/>
            </a:lvl6pPr>
            <a:lvl7pPr lvl="6">
              <a:spcBef>
                <a:spcPts val="0"/>
              </a:spcBef>
              <a:buSzPct val="99224"/>
              <a:defRPr sz="4266"/>
            </a:lvl7pPr>
            <a:lvl8pPr lvl="7">
              <a:spcBef>
                <a:spcPts val="0"/>
              </a:spcBef>
              <a:buSzPct val="99224"/>
              <a:defRPr sz="4266"/>
            </a:lvl8pPr>
            <a:lvl9pPr lvl="8">
              <a:spcBef>
                <a:spcPts val="0"/>
              </a:spcBef>
              <a:buSzPct val="99224"/>
              <a:defRPr sz="4266"/>
            </a:lvl9pPr>
          </a:lstStyle>
          <a:p/>
        </p:txBody>
      </p:sp>
      <p:sp>
        <p:nvSpPr>
          <p:cNvPr id="12" name="Shape 12"/>
          <p:cNvSpPr txBox="1"/>
          <p:nvPr>
            <p:ph idx="1" type="body"/>
          </p:nvPr>
        </p:nvSpPr>
        <p:spPr>
          <a:xfrm>
            <a:off x="304800" y="1828800"/>
            <a:ext cx="9550400" cy="5486399"/>
          </a:xfrm>
          <a:prstGeom prst="rect">
            <a:avLst/>
          </a:prstGeom>
          <a:noFill/>
          <a:ln>
            <a:noFill/>
          </a:ln>
        </p:spPr>
        <p:txBody>
          <a:bodyPr anchorCtr="0" anchor="t" bIns="91425" lIns="91425" rIns="91425" tIns="91425"/>
          <a:lstStyle>
            <a:lvl1pPr lvl="0">
              <a:spcBef>
                <a:spcPts val="0"/>
              </a:spcBef>
              <a:buSzPct val="98765"/>
              <a:buChar char="●"/>
              <a:defRPr sz="2666"/>
            </a:lvl1pPr>
            <a:lvl2pPr lvl="1">
              <a:spcBef>
                <a:spcPts val="0"/>
              </a:spcBef>
              <a:buSzPct val="98765"/>
              <a:buChar char="○"/>
              <a:defRPr sz="2666"/>
            </a:lvl2pPr>
            <a:lvl3pPr lvl="2">
              <a:spcBef>
                <a:spcPts val="0"/>
              </a:spcBef>
              <a:buSzPct val="98765"/>
              <a:buChar char="■"/>
              <a:defRPr sz="2666"/>
            </a:lvl3pPr>
            <a:lvl4pPr lvl="3">
              <a:spcBef>
                <a:spcPts val="0"/>
              </a:spcBef>
              <a:buSzPct val="98765"/>
              <a:buChar char="●"/>
              <a:defRPr sz="2666"/>
            </a:lvl4pPr>
            <a:lvl5pPr lvl="4">
              <a:spcBef>
                <a:spcPts val="0"/>
              </a:spcBef>
              <a:buSzPct val="98765"/>
              <a:buChar char="○"/>
              <a:defRPr sz="2666"/>
            </a:lvl5pPr>
            <a:lvl6pPr lvl="5">
              <a:spcBef>
                <a:spcPts val="0"/>
              </a:spcBef>
              <a:buSzPct val="98765"/>
              <a:buChar char="■"/>
              <a:defRPr sz="2666"/>
            </a:lvl6pPr>
            <a:lvl7pPr lvl="6">
              <a:spcBef>
                <a:spcPts val="0"/>
              </a:spcBef>
              <a:buSzPct val="98765"/>
              <a:buChar char="●"/>
              <a:defRPr sz="2666"/>
            </a:lvl7pPr>
            <a:lvl8pPr lvl="7">
              <a:spcBef>
                <a:spcPts val="0"/>
              </a:spcBef>
              <a:buSzPct val="98765"/>
              <a:buChar char="○"/>
              <a:defRPr sz="2666"/>
            </a:lvl8pPr>
            <a:lvl9pPr lvl="8">
              <a:spcBef>
                <a:spcPts val="0"/>
              </a:spcBef>
              <a:buSzPct val="98765"/>
              <a:buChar char="■"/>
              <a:defRPr sz="2666"/>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304800" y="304800"/>
            <a:ext cx="9550400" cy="914400"/>
          </a:xfrm>
          <a:prstGeom prst="rect">
            <a:avLst/>
          </a:prstGeom>
          <a:noFill/>
          <a:ln>
            <a:noFill/>
          </a:ln>
        </p:spPr>
        <p:txBody>
          <a:bodyPr anchorCtr="0" anchor="t" bIns="91425" lIns="91425" rIns="91425" tIns="91425"/>
          <a:lstStyle>
            <a:lvl1pPr lvl="0">
              <a:spcBef>
                <a:spcPts val="0"/>
              </a:spcBef>
              <a:buSzPct val="99224"/>
              <a:defRPr sz="4266"/>
            </a:lvl1pPr>
            <a:lvl2pPr lvl="1">
              <a:spcBef>
                <a:spcPts val="0"/>
              </a:spcBef>
              <a:buSzPct val="99224"/>
              <a:defRPr sz="4266"/>
            </a:lvl2pPr>
            <a:lvl3pPr lvl="2">
              <a:spcBef>
                <a:spcPts val="0"/>
              </a:spcBef>
              <a:buSzPct val="99224"/>
              <a:defRPr sz="4266"/>
            </a:lvl3pPr>
            <a:lvl4pPr lvl="3">
              <a:spcBef>
                <a:spcPts val="0"/>
              </a:spcBef>
              <a:buSzPct val="99224"/>
              <a:defRPr sz="4266"/>
            </a:lvl4pPr>
            <a:lvl5pPr lvl="4">
              <a:spcBef>
                <a:spcPts val="0"/>
              </a:spcBef>
              <a:buSzPct val="99224"/>
              <a:defRPr sz="4266"/>
            </a:lvl5pPr>
            <a:lvl6pPr lvl="5">
              <a:spcBef>
                <a:spcPts val="0"/>
              </a:spcBef>
              <a:buSzPct val="99224"/>
              <a:defRPr sz="4266"/>
            </a:lvl6pPr>
            <a:lvl7pPr lvl="6">
              <a:spcBef>
                <a:spcPts val="0"/>
              </a:spcBef>
              <a:buSzPct val="99224"/>
              <a:defRPr sz="4266"/>
            </a:lvl7pPr>
            <a:lvl8pPr lvl="7">
              <a:spcBef>
                <a:spcPts val="0"/>
              </a:spcBef>
              <a:buSzPct val="99224"/>
              <a:defRPr sz="4266"/>
            </a:lvl8pPr>
            <a:lvl9pPr lvl="8">
              <a:spcBef>
                <a:spcPts val="0"/>
              </a:spcBef>
              <a:buSzPct val="99224"/>
              <a:defRPr sz="4266"/>
            </a:lvl9pPr>
          </a:lstStyle>
          <a:p/>
        </p:txBody>
      </p:sp>
      <p:sp>
        <p:nvSpPr>
          <p:cNvPr id="15" name="Shape 15"/>
          <p:cNvSpPr txBox="1"/>
          <p:nvPr>
            <p:ph idx="1" type="body"/>
          </p:nvPr>
        </p:nvSpPr>
        <p:spPr>
          <a:xfrm>
            <a:off x="304800" y="1828800"/>
            <a:ext cx="4470399" cy="5486399"/>
          </a:xfrm>
          <a:prstGeom prst="rect">
            <a:avLst/>
          </a:prstGeom>
          <a:noFill/>
          <a:ln>
            <a:noFill/>
          </a:ln>
        </p:spPr>
        <p:txBody>
          <a:bodyPr anchorCtr="0" anchor="t" bIns="91425" lIns="91425" rIns="91425" tIns="91425"/>
          <a:lstStyle>
            <a:lvl1pPr lvl="0">
              <a:spcBef>
                <a:spcPts val="0"/>
              </a:spcBef>
              <a:buSzPct val="98765"/>
              <a:buChar char="●"/>
              <a:defRPr sz="2666"/>
            </a:lvl1pPr>
            <a:lvl2pPr lvl="1">
              <a:spcBef>
                <a:spcPts val="0"/>
              </a:spcBef>
              <a:buSzPct val="98765"/>
              <a:buChar char="○"/>
              <a:defRPr sz="2666"/>
            </a:lvl2pPr>
            <a:lvl3pPr lvl="2">
              <a:spcBef>
                <a:spcPts val="0"/>
              </a:spcBef>
              <a:buSzPct val="98765"/>
              <a:buChar char="■"/>
              <a:defRPr sz="2666"/>
            </a:lvl3pPr>
            <a:lvl4pPr lvl="3">
              <a:spcBef>
                <a:spcPts val="0"/>
              </a:spcBef>
              <a:buSzPct val="98765"/>
              <a:buChar char="●"/>
              <a:defRPr sz="2666"/>
            </a:lvl4pPr>
            <a:lvl5pPr lvl="4">
              <a:spcBef>
                <a:spcPts val="0"/>
              </a:spcBef>
              <a:buSzPct val="98765"/>
              <a:buChar char="○"/>
              <a:defRPr sz="2666"/>
            </a:lvl5pPr>
            <a:lvl6pPr lvl="5">
              <a:spcBef>
                <a:spcPts val="0"/>
              </a:spcBef>
              <a:buSzPct val="98765"/>
              <a:buChar char="■"/>
              <a:defRPr sz="2666"/>
            </a:lvl6pPr>
            <a:lvl7pPr lvl="6">
              <a:spcBef>
                <a:spcPts val="0"/>
              </a:spcBef>
              <a:buSzPct val="98765"/>
              <a:buChar char="●"/>
              <a:defRPr sz="2666"/>
            </a:lvl7pPr>
            <a:lvl8pPr lvl="7">
              <a:spcBef>
                <a:spcPts val="0"/>
              </a:spcBef>
              <a:buSzPct val="98765"/>
              <a:buChar char="○"/>
              <a:defRPr sz="2666"/>
            </a:lvl8pPr>
            <a:lvl9pPr lvl="8">
              <a:spcBef>
                <a:spcPts val="0"/>
              </a:spcBef>
              <a:buSzPct val="98765"/>
              <a:buChar char="■"/>
              <a:defRPr sz="2666"/>
            </a:lvl9pPr>
          </a:lstStyle>
          <a:p/>
        </p:txBody>
      </p:sp>
      <p:sp>
        <p:nvSpPr>
          <p:cNvPr id="16" name="Shape 16"/>
          <p:cNvSpPr txBox="1"/>
          <p:nvPr>
            <p:ph idx="2" type="body"/>
          </p:nvPr>
        </p:nvSpPr>
        <p:spPr>
          <a:xfrm>
            <a:off x="5384800" y="1828800"/>
            <a:ext cx="4470399" cy="5486399"/>
          </a:xfrm>
          <a:prstGeom prst="rect">
            <a:avLst/>
          </a:prstGeom>
          <a:noFill/>
          <a:ln>
            <a:noFill/>
          </a:ln>
        </p:spPr>
        <p:txBody>
          <a:bodyPr anchorCtr="0" anchor="t" bIns="91425" lIns="91425" rIns="91425" tIns="91425"/>
          <a:lstStyle>
            <a:lvl1pPr lvl="0">
              <a:spcBef>
                <a:spcPts val="0"/>
              </a:spcBef>
              <a:buSzPct val="98765"/>
              <a:buChar char="●"/>
              <a:defRPr sz="2666"/>
            </a:lvl1pPr>
            <a:lvl2pPr lvl="1">
              <a:spcBef>
                <a:spcPts val="0"/>
              </a:spcBef>
              <a:buSzPct val="98765"/>
              <a:buChar char="○"/>
              <a:defRPr sz="2666"/>
            </a:lvl2pPr>
            <a:lvl3pPr lvl="2">
              <a:spcBef>
                <a:spcPts val="0"/>
              </a:spcBef>
              <a:buSzPct val="98765"/>
              <a:buChar char="■"/>
              <a:defRPr sz="2666"/>
            </a:lvl3pPr>
            <a:lvl4pPr lvl="3">
              <a:spcBef>
                <a:spcPts val="0"/>
              </a:spcBef>
              <a:buSzPct val="98765"/>
              <a:buChar char="●"/>
              <a:defRPr sz="2666"/>
            </a:lvl4pPr>
            <a:lvl5pPr lvl="4">
              <a:spcBef>
                <a:spcPts val="0"/>
              </a:spcBef>
              <a:buSzPct val="98765"/>
              <a:buChar char="○"/>
              <a:defRPr sz="2666"/>
            </a:lvl5pPr>
            <a:lvl6pPr lvl="5">
              <a:spcBef>
                <a:spcPts val="0"/>
              </a:spcBef>
              <a:buSzPct val="98765"/>
              <a:buChar char="■"/>
              <a:defRPr sz="2666"/>
            </a:lvl6pPr>
            <a:lvl7pPr lvl="6">
              <a:spcBef>
                <a:spcPts val="0"/>
              </a:spcBef>
              <a:buSzPct val="98765"/>
              <a:buChar char="●"/>
              <a:defRPr sz="2666"/>
            </a:lvl7pPr>
            <a:lvl8pPr lvl="7">
              <a:spcBef>
                <a:spcPts val="0"/>
              </a:spcBef>
              <a:buSzPct val="98765"/>
              <a:buChar char="○"/>
              <a:defRPr sz="2666"/>
            </a:lvl8pPr>
            <a:lvl9pPr lvl="8">
              <a:spcBef>
                <a:spcPts val="0"/>
              </a:spcBef>
              <a:buSzPct val="98765"/>
              <a:buChar char="■"/>
              <a:defRPr sz="2666"/>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7" name="Shape 17"/>
        <p:cNvGrpSpPr/>
        <p:nvPr/>
      </p:nvGrpSpPr>
      <p:grpSpPr>
        <a:xfrm>
          <a:off x="0" y="0"/>
          <a:ext cx="0" cy="0"/>
          <a:chOff x="0" y="0"/>
          <a:chExt cx="0" cy="0"/>
        </a:xfrm>
      </p:grpSpPr>
      <p:sp>
        <p:nvSpPr>
          <p:cNvPr id="18" name="Shape 18"/>
          <p:cNvSpPr txBox="1"/>
          <p:nvPr>
            <p:ph idx="1" type="body"/>
          </p:nvPr>
        </p:nvSpPr>
        <p:spPr>
          <a:xfrm>
            <a:off x="304800" y="6705600"/>
            <a:ext cx="9550400" cy="609599"/>
          </a:xfrm>
          <a:prstGeom prst="rect">
            <a:avLst/>
          </a:prstGeom>
          <a:noFill/>
          <a:ln>
            <a:noFill/>
          </a:ln>
        </p:spPr>
        <p:txBody>
          <a:bodyPr anchorCtr="0" anchor="t" bIns="91425" lIns="91425" rIns="91425" tIns="91425"/>
          <a:lstStyle>
            <a:lvl1pPr lvl="0" algn="ctr">
              <a:spcBef>
                <a:spcPts val="0"/>
              </a:spcBef>
              <a:buSzPct val="100000"/>
              <a:buChar char="●"/>
              <a:defRPr sz="3200"/>
            </a:lvl1pPr>
            <a:lvl2pPr lvl="1" algn="ctr">
              <a:spcBef>
                <a:spcPts val="0"/>
              </a:spcBef>
              <a:buSzPct val="100000"/>
              <a:buChar char="○"/>
              <a:defRPr sz="3200"/>
            </a:lvl2pPr>
            <a:lvl3pPr lvl="2" algn="ctr">
              <a:spcBef>
                <a:spcPts val="0"/>
              </a:spcBef>
              <a:buSzPct val="100000"/>
              <a:buChar char="■"/>
              <a:defRPr sz="3200"/>
            </a:lvl3pPr>
            <a:lvl4pPr lvl="3" algn="ctr">
              <a:spcBef>
                <a:spcPts val="0"/>
              </a:spcBef>
              <a:buSzPct val="100000"/>
              <a:buChar char="●"/>
              <a:defRPr sz="3200"/>
            </a:lvl4pPr>
            <a:lvl5pPr lvl="4" algn="ctr">
              <a:spcBef>
                <a:spcPts val="0"/>
              </a:spcBef>
              <a:buSzPct val="100000"/>
              <a:buChar char="○"/>
              <a:defRPr sz="3200"/>
            </a:lvl5pPr>
            <a:lvl6pPr lvl="5" algn="ctr">
              <a:spcBef>
                <a:spcPts val="0"/>
              </a:spcBef>
              <a:buSzPct val="100000"/>
              <a:buChar char="■"/>
              <a:defRPr sz="3200"/>
            </a:lvl6pPr>
            <a:lvl7pPr lvl="6" algn="ctr">
              <a:spcBef>
                <a:spcPts val="0"/>
              </a:spcBef>
              <a:buSzPct val="100000"/>
              <a:buChar char="●"/>
              <a:defRPr sz="3200"/>
            </a:lvl7pPr>
            <a:lvl8pPr lvl="7" algn="ctr">
              <a:spcBef>
                <a:spcPts val="0"/>
              </a:spcBef>
              <a:buSzPct val="100000"/>
              <a:buChar char="○"/>
              <a:defRPr sz="3200"/>
            </a:lvl8pPr>
            <a:lvl9pPr lvl="8" algn="ctr">
              <a:spcBef>
                <a:spcPts val="0"/>
              </a:spcBef>
              <a:buSzPct val="100000"/>
              <a:buChar char="■"/>
              <a:defRPr sz="3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35.png"/><Relationship Id="rId5" Type="http://schemas.openxmlformats.org/officeDocument/2006/relationships/image" Target="../media/image34.png"/><Relationship Id="rId6"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32.png"/><Relationship Id="rId5" Type="http://schemas.openxmlformats.org/officeDocument/2006/relationships/image" Target="../media/image3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png"/><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4.png"/><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4.png"/><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4.png"/><Relationship Id="rId4" Type="http://schemas.openxmlformats.org/officeDocument/2006/relationships/hyperlink" Target="mailto:programacion_c_sharp-subscribe@gruposyahoo.com.ar" TargetMode="External"/><Relationship Id="rId5" Type="http://schemas.openxmlformats.org/officeDocument/2006/relationships/hyperlink" Target="mailto:programacion_vb_net@gruposyahoo.com.a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7.png"/><Relationship Id="rId6" Type="http://schemas.openxmlformats.org/officeDocument/2006/relationships/image" Target="../media/image9.png"/></Relationships>
</file>

<file path=ppt/slides/_rels/slide9.xml.rels><?xml version="1.0" encoding="UTF-8" standalone="yes"?><Relationships xmlns="http://schemas.openxmlformats.org/package/2006/relationships"><Relationship Id="rId20" Type="http://schemas.openxmlformats.org/officeDocument/2006/relationships/image" Target="../media/image19.png"/><Relationship Id="rId11" Type="http://schemas.openxmlformats.org/officeDocument/2006/relationships/image" Target="../media/image7.png"/><Relationship Id="rId22" Type="http://schemas.openxmlformats.org/officeDocument/2006/relationships/image" Target="../media/image30.png"/><Relationship Id="rId10" Type="http://schemas.openxmlformats.org/officeDocument/2006/relationships/image" Target="../media/image14.png"/><Relationship Id="rId21" Type="http://schemas.openxmlformats.org/officeDocument/2006/relationships/image" Target="../media/image25.png"/><Relationship Id="rId13" Type="http://schemas.openxmlformats.org/officeDocument/2006/relationships/image" Target="../media/image11.png"/><Relationship Id="rId24" Type="http://schemas.openxmlformats.org/officeDocument/2006/relationships/image" Target="../media/image29.png"/><Relationship Id="rId12" Type="http://schemas.openxmlformats.org/officeDocument/2006/relationships/image" Target="../media/image20.png"/><Relationship Id="rId23" Type="http://schemas.openxmlformats.org/officeDocument/2006/relationships/image" Target="../media/image28.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 Id="rId9" Type="http://schemas.openxmlformats.org/officeDocument/2006/relationships/image" Target="../media/image15.png"/><Relationship Id="rId15" Type="http://schemas.openxmlformats.org/officeDocument/2006/relationships/image" Target="../media/image22.png"/><Relationship Id="rId14" Type="http://schemas.openxmlformats.org/officeDocument/2006/relationships/image" Target="../media/image16.png"/><Relationship Id="rId17" Type="http://schemas.openxmlformats.org/officeDocument/2006/relationships/image" Target="../media/image23.png"/><Relationship Id="rId16" Type="http://schemas.openxmlformats.org/officeDocument/2006/relationships/image" Target="../media/image27.png"/><Relationship Id="rId5" Type="http://schemas.openxmlformats.org/officeDocument/2006/relationships/image" Target="../media/image12.png"/><Relationship Id="rId19" Type="http://schemas.openxmlformats.org/officeDocument/2006/relationships/image" Target="../media/image24.png"/><Relationship Id="rId6" Type="http://schemas.openxmlformats.org/officeDocument/2006/relationships/image" Target="../media/image10.png"/><Relationship Id="rId18" Type="http://schemas.openxmlformats.org/officeDocument/2006/relationships/image" Target="../media/image21.png"/><Relationship Id="rId7" Type="http://schemas.openxmlformats.org/officeDocument/2006/relationships/image" Target="../media/image8.png"/><Relationship Id="rId8"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 name="Shape 22"/>
        <p:cNvGrpSpPr/>
        <p:nvPr/>
      </p:nvGrpSpPr>
      <p:grpSpPr>
        <a:xfrm>
          <a:off x="0" y="0"/>
          <a:ext cx="0" cy="0"/>
          <a:chOff x="0" y="0"/>
          <a:chExt cx="0" cy="0"/>
        </a:xfrm>
      </p:grpSpPr>
      <p:sp>
        <p:nvSpPr>
          <p:cNvPr id="23" name="Shape 23"/>
          <p:cNvSpPr txBox="1"/>
          <p:nvPr>
            <p:ph type="ctrTitle"/>
          </p:nvPr>
        </p:nvSpPr>
        <p:spPr>
          <a:xfrm>
            <a:off x="326300" y="3723550"/>
            <a:ext cx="9535924" cy="1759581"/>
          </a:xfrm>
          <a:prstGeom prst="rect">
            <a:avLst/>
          </a:prstGeom>
          <a:noFill/>
          <a:ln>
            <a:noFill/>
          </a:ln>
        </p:spPr>
        <p:txBody>
          <a:bodyPr anchorCtr="0" anchor="ctr" bIns="38100" lIns="38100" rIns="38100" tIns="38100">
            <a:noAutofit/>
          </a:bodyPr>
          <a:lstStyle/>
          <a:p>
            <a:pPr indent="0" lvl="0" marL="0" marR="0" algn="ctr">
              <a:lnSpc>
                <a:spcPct val="108072"/>
              </a:lnSpc>
              <a:spcBef>
                <a:spcPts val="0"/>
              </a:spcBef>
              <a:spcAft>
                <a:spcPts val="0"/>
              </a:spcAft>
              <a:buNone/>
            </a:pPr>
            <a:r>
              <a:rPr lang="en-US" sz="5333">
                <a:solidFill>
                  <a:srgbClr val="FFCC29"/>
                </a:solidFill>
                <a:latin typeface="Arial"/>
                <a:ea typeface="Arial"/>
                <a:cs typeface="Arial"/>
                <a:sym typeface="Arial"/>
              </a:rPr>
              <a:t>Maximiliano Neiner</a:t>
            </a:r>
            <a:br>
              <a:rPr lang="en-US" sz="5333">
                <a:solidFill>
                  <a:srgbClr val="FFCC29"/>
                </a:solidFill>
                <a:latin typeface="Arial"/>
                <a:ea typeface="Arial"/>
                <a:cs typeface="Arial"/>
                <a:sym typeface="Arial"/>
              </a:rPr>
            </a:br>
            <a:r>
              <a:rPr lang="en-US" sz="5333">
                <a:solidFill>
                  <a:srgbClr val="FFCC29"/>
                </a:solidFill>
                <a:latin typeface="Arial"/>
                <a:ea typeface="Arial"/>
                <a:cs typeface="Arial"/>
                <a:sym typeface="Arial"/>
              </a:rPr>
              <a:t>Octavio Villegas</a:t>
            </a:r>
          </a:p>
        </p:txBody>
      </p:sp>
      <p:sp>
        <p:nvSpPr>
          <p:cNvPr id="24" name="Shape 24"/>
          <p:cNvSpPr txBox="1"/>
          <p:nvPr/>
        </p:nvSpPr>
        <p:spPr>
          <a:xfrm>
            <a:off x="467425" y="313950"/>
            <a:ext cx="9414225" cy="2601272"/>
          </a:xfrm>
          <a:prstGeom prst="rect">
            <a:avLst/>
          </a:prstGeom>
          <a:noFill/>
          <a:ln>
            <a:noFill/>
          </a:ln>
        </p:spPr>
        <p:txBody>
          <a:bodyPr anchorCtr="0" anchor="ctr" bIns="38100" lIns="38100" rIns="38100" tIns="38100">
            <a:noAutofit/>
          </a:bodyPr>
          <a:lstStyle/>
          <a:p>
            <a:pPr indent="0" lvl="0" marL="0" marR="0" algn="ctr">
              <a:lnSpc>
                <a:spcPct val="108072"/>
              </a:lnSpc>
              <a:spcBef>
                <a:spcPts val="0"/>
              </a:spcBef>
              <a:spcAft>
                <a:spcPts val="0"/>
              </a:spcAft>
              <a:buNone/>
            </a:pPr>
            <a:r>
              <a:rPr lang="en-US" sz="5333">
                <a:solidFill>
                  <a:srgbClr val="FFCC29"/>
                </a:solidFill>
                <a:latin typeface="Arial"/>
                <a:ea typeface="Arial"/>
                <a:cs typeface="Arial"/>
                <a:sym typeface="Arial"/>
              </a:rPr>
              <a:t>Programación II</a:t>
            </a:r>
            <a:br>
              <a:rPr lang="en-US" sz="5333">
                <a:solidFill>
                  <a:srgbClr val="FFCC29"/>
                </a:solidFill>
                <a:latin typeface="Arial"/>
                <a:ea typeface="Arial"/>
                <a:cs typeface="Arial"/>
                <a:sym typeface="Arial"/>
              </a:rPr>
            </a:br>
            <a:r>
              <a:rPr lang="en-US" sz="5333">
                <a:solidFill>
                  <a:srgbClr val="FFCC29"/>
                </a:solidFill>
                <a:latin typeface="Arial"/>
                <a:ea typeface="Arial"/>
                <a:cs typeface="Arial"/>
                <a:sym typeface="Arial"/>
              </a:rPr>
              <a:t>C #</a:t>
            </a:r>
            <a:br>
              <a:rPr lang="en-US" sz="5333">
                <a:solidFill>
                  <a:srgbClr val="FFCC29"/>
                </a:solidFill>
                <a:latin typeface="Arial"/>
                <a:ea typeface="Arial"/>
                <a:cs typeface="Arial"/>
                <a:sym typeface="Arial"/>
              </a:rPr>
            </a:br>
            <a:r>
              <a:rPr lang="en-US" sz="5333">
                <a:solidFill>
                  <a:srgbClr val="FFCC29"/>
                </a:solidFill>
                <a:latin typeface="Arial"/>
                <a:ea typeface="Arial"/>
                <a:cs typeface="Arial"/>
                <a:sym typeface="Arial"/>
              </a:rPr>
              <a:t>Clase 2</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Shape 127"/>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ctr">
              <a:lnSpc>
                <a:spcPct val="108072"/>
              </a:lnSpc>
              <a:spcBef>
                <a:spcPts val="0"/>
              </a:spcBef>
              <a:spcAft>
                <a:spcPts val="0"/>
              </a:spcAft>
              <a:buNone/>
            </a:pPr>
            <a:r>
              <a:rPr lang="en-US" sz="5333">
                <a:solidFill>
                  <a:srgbClr val="FFCC29"/>
                </a:solidFill>
                <a:latin typeface="Arial"/>
                <a:ea typeface="Arial"/>
                <a:cs typeface="Arial"/>
                <a:sym typeface="Arial"/>
              </a:rPr>
              <a:t>Temas a Tratar</a:t>
            </a:r>
          </a:p>
        </p:txBody>
      </p:sp>
      <p:sp>
        <p:nvSpPr>
          <p:cNvPr id="128" name="Shape 128"/>
          <p:cNvSpPr txBox="1"/>
          <p:nvPr>
            <p:ph idx="1" type="body"/>
          </p:nvPr>
        </p:nvSpPr>
        <p:spPr>
          <a:xfrm>
            <a:off x="356300" y="1575150"/>
            <a:ext cx="9269574" cy="3988499"/>
          </a:xfrm>
          <a:prstGeom prst="rect">
            <a:avLst/>
          </a:prstGeom>
          <a:noFill/>
          <a:ln>
            <a:noFill/>
          </a:ln>
        </p:spPr>
        <p:txBody>
          <a:bodyPr anchorCtr="0" anchor="t" bIns="38100" lIns="38100" rIns="38100" tIns="38100">
            <a:noAutofit/>
          </a:bodyPr>
          <a:lstStyle/>
          <a:p>
            <a:pPr indent="-276577" lvl="0" marL="381000" marR="0" algn="l">
              <a:lnSpc>
                <a:spcPct val="107812"/>
              </a:lnSpc>
              <a:spcBef>
                <a:spcPts val="0"/>
              </a:spcBef>
              <a:spcAft>
                <a:spcPts val="0"/>
              </a:spcAft>
              <a:buClr>
                <a:srgbClr val="FFFFFF"/>
              </a:buClr>
              <a:buSzPct val="98765"/>
              <a:buFont typeface="Arial"/>
              <a:buChar char="●"/>
            </a:pPr>
            <a:r>
              <a:rPr lang="en-US" sz="3555">
                <a:solidFill>
                  <a:srgbClr val="FFFFFF"/>
                </a:solidFill>
                <a:latin typeface="Arial"/>
                <a:ea typeface="Arial"/>
                <a:cs typeface="Arial"/>
                <a:sym typeface="Arial"/>
              </a:rPr>
              <a:t>Programación Orientada a Objetos (POO)</a:t>
            </a:r>
          </a:p>
          <a:p>
            <a:pPr indent="-276577" lvl="0" marL="381000" marR="0"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Clases</a:t>
            </a:r>
          </a:p>
          <a:p>
            <a:pPr indent="-248355" lvl="1" marL="762000" marR="0" algn="l">
              <a:lnSpc>
                <a:spcPct val="108035"/>
              </a:lnSpc>
              <a:spcBef>
                <a:spcPts val="698"/>
              </a:spcBef>
              <a:spcAft>
                <a:spcPts val="0"/>
              </a:spcAft>
              <a:buClr>
                <a:srgbClr val="FCEB98"/>
              </a:buClr>
              <a:buSzPct val="100358"/>
              <a:buFont typeface="Courier New"/>
              <a:buChar char="o"/>
            </a:pPr>
            <a:r>
              <a:rPr lang="en-US" sz="3111">
                <a:solidFill>
                  <a:srgbClr val="FCEB98"/>
                </a:solidFill>
                <a:latin typeface="Arial"/>
                <a:ea typeface="Arial"/>
                <a:cs typeface="Arial"/>
                <a:sym typeface="Arial"/>
              </a:rPr>
              <a:t>Características</a:t>
            </a:r>
          </a:p>
          <a:p>
            <a:pPr indent="-248355" lvl="1" marL="762000" marR="0"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Sintaxis</a:t>
            </a:r>
          </a:p>
          <a:p>
            <a:pPr indent="-248355" lvl="1" marL="762000" marR="0"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Atributos</a:t>
            </a:r>
          </a:p>
          <a:p>
            <a:pPr indent="-248355" lvl="1" marL="762000" marR="0"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Métodos</a:t>
            </a:r>
          </a:p>
          <a:p>
            <a:pPr indent="-276577" lvl="0" marL="381000" marR="0"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NameSpaces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Shape 133"/>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l">
              <a:lnSpc>
                <a:spcPct val="108072"/>
              </a:lnSpc>
              <a:spcBef>
                <a:spcPts val="0"/>
              </a:spcBef>
              <a:spcAft>
                <a:spcPts val="0"/>
              </a:spcAft>
              <a:buNone/>
            </a:pPr>
            <a:r>
              <a:rPr lang="en-US" sz="5333">
                <a:solidFill>
                  <a:srgbClr val="FFCC29"/>
                </a:solidFill>
                <a:latin typeface="Arial"/>
                <a:ea typeface="Arial"/>
                <a:cs typeface="Arial"/>
                <a:sym typeface="Arial"/>
              </a:rPr>
              <a:t>¿Qué es una clase?</a:t>
            </a:r>
          </a:p>
        </p:txBody>
      </p:sp>
      <p:sp>
        <p:nvSpPr>
          <p:cNvPr id="134" name="Shape 134"/>
          <p:cNvSpPr txBox="1"/>
          <p:nvPr>
            <p:ph idx="1" type="body"/>
          </p:nvPr>
        </p:nvSpPr>
        <p:spPr>
          <a:xfrm>
            <a:off x="525625" y="1624525"/>
            <a:ext cx="9608249" cy="4327149"/>
          </a:xfrm>
          <a:prstGeom prst="rect">
            <a:avLst/>
          </a:prstGeom>
          <a:noFill/>
          <a:ln>
            <a:noFill/>
          </a:ln>
        </p:spPr>
        <p:txBody>
          <a:bodyPr anchorCtr="0" anchor="t" bIns="38100" lIns="38100" rIns="38100" tIns="38100">
            <a:noAutofit/>
          </a:bodyPr>
          <a:lstStyle/>
          <a:p>
            <a:pPr indent="-248355" lvl="0" marL="381000" marR="0" algn="l">
              <a:lnSpc>
                <a:spcPct val="108035"/>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Una clase es una Clasificación.</a:t>
            </a:r>
          </a:p>
          <a:p>
            <a:pPr indent="0" lvl="0" marL="0" marR="0" algn="l">
              <a:lnSpc>
                <a:spcPct val="107954"/>
              </a:lnSpc>
              <a:spcBef>
                <a:spcPts val="552"/>
              </a:spcBef>
              <a:spcAft>
                <a:spcPts val="0"/>
              </a:spcAft>
              <a:buNone/>
            </a:pPr>
            <a:r>
              <a:t/>
            </a:r>
            <a:endParaRPr sz="2444">
              <a:solidFill>
                <a:srgbClr val="FFFFFF"/>
              </a:solidFill>
              <a:latin typeface="Arial"/>
              <a:ea typeface="Arial"/>
              <a:cs typeface="Arial"/>
              <a:sym typeface="Arial"/>
            </a:endParaRP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Clasificamos en base a comportamientos y atributos comunes.</a:t>
            </a:r>
          </a:p>
          <a:p>
            <a:pPr indent="0" lvl="0" marL="0" marR="0" algn="l">
              <a:lnSpc>
                <a:spcPct val="107954"/>
              </a:lnSpc>
              <a:spcBef>
                <a:spcPts val="552"/>
              </a:spcBef>
              <a:spcAft>
                <a:spcPts val="0"/>
              </a:spcAft>
              <a:buNone/>
            </a:pPr>
            <a:r>
              <a:t/>
            </a:r>
            <a:endParaRPr sz="2444">
              <a:solidFill>
                <a:srgbClr val="FFFFFF"/>
              </a:solidFill>
              <a:latin typeface="Arial"/>
              <a:ea typeface="Arial"/>
              <a:cs typeface="Arial"/>
              <a:sym typeface="Arial"/>
            </a:endParaRP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A partir de la clasificación se crea un vocabulario.</a:t>
            </a:r>
          </a:p>
          <a:p>
            <a:pPr indent="0" lvl="0" marL="0" marR="0" algn="l">
              <a:lnSpc>
                <a:spcPct val="107954"/>
              </a:lnSpc>
              <a:spcBef>
                <a:spcPts val="552"/>
              </a:spcBef>
              <a:spcAft>
                <a:spcPts val="0"/>
              </a:spcAft>
              <a:buNone/>
            </a:pPr>
            <a:r>
              <a:t/>
            </a:r>
            <a:endParaRPr sz="2444">
              <a:solidFill>
                <a:srgbClr val="FFFFFF"/>
              </a:solidFill>
              <a:latin typeface="Arial"/>
              <a:ea typeface="Arial"/>
              <a:cs typeface="Arial"/>
              <a:sym typeface="Arial"/>
            </a:endParaRP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Es una abstracción de un objeto.</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Shape 139"/>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l">
              <a:lnSpc>
                <a:spcPct val="108072"/>
              </a:lnSpc>
              <a:spcBef>
                <a:spcPts val="0"/>
              </a:spcBef>
              <a:spcAft>
                <a:spcPts val="0"/>
              </a:spcAft>
              <a:buNone/>
            </a:pPr>
            <a:r>
              <a:rPr lang="en-US" sz="5333">
                <a:solidFill>
                  <a:srgbClr val="FFCC29"/>
                </a:solidFill>
                <a:latin typeface="Arial"/>
                <a:ea typeface="Arial"/>
                <a:cs typeface="Arial"/>
                <a:sym typeface="Arial"/>
              </a:rPr>
              <a:t>¿Qué es una clase?</a:t>
            </a:r>
          </a:p>
        </p:txBody>
      </p:sp>
      <p:sp>
        <p:nvSpPr>
          <p:cNvPr id="140" name="Shape 140"/>
          <p:cNvSpPr txBox="1"/>
          <p:nvPr>
            <p:ph idx="1" type="body"/>
          </p:nvPr>
        </p:nvSpPr>
        <p:spPr>
          <a:xfrm>
            <a:off x="525625" y="1624525"/>
            <a:ext cx="9608249" cy="4676399"/>
          </a:xfrm>
          <a:prstGeom prst="rect">
            <a:avLst/>
          </a:prstGeom>
          <a:noFill/>
          <a:ln>
            <a:noFill/>
          </a:ln>
        </p:spPr>
        <p:txBody>
          <a:bodyPr anchorCtr="0" anchor="t" bIns="38100" lIns="38100" rIns="38100" tIns="38100">
            <a:noAutofit/>
          </a:bodyPr>
          <a:lstStyle/>
          <a:p>
            <a:pPr indent="-248355" lvl="0" marL="381000" marR="0" algn="l">
              <a:lnSpc>
                <a:spcPct val="108035"/>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Es una construcción </a:t>
            </a:r>
            <a:r>
              <a:rPr b="1" lang="en-US" sz="3111">
                <a:solidFill>
                  <a:srgbClr val="FFFFFF"/>
                </a:solidFill>
                <a:latin typeface="Arial"/>
                <a:ea typeface="Arial"/>
                <a:cs typeface="Arial"/>
                <a:sym typeface="Arial"/>
              </a:rPr>
              <a:t>Estática</a:t>
            </a:r>
            <a:r>
              <a:rPr lang="en-US" sz="3111">
                <a:solidFill>
                  <a:srgbClr val="FFFFFF"/>
                </a:solidFill>
                <a:latin typeface="Arial"/>
                <a:ea typeface="Arial"/>
                <a:cs typeface="Arial"/>
                <a:sym typeface="Arial"/>
              </a:rPr>
              <a:t> que describe:</a:t>
            </a:r>
          </a:p>
          <a:p>
            <a:pPr indent="-220133" lvl="1" marL="762000" marR="0" algn="l">
              <a:lnSpc>
                <a:spcPct val="108035"/>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Comportamiento común.</a:t>
            </a:r>
          </a:p>
          <a:p>
            <a:pPr indent="-220133" lvl="1" marL="762000" marR="0" algn="l">
              <a:lnSpc>
                <a:spcPct val="108035"/>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Atributos (estado).</a:t>
            </a:r>
          </a:p>
          <a:p>
            <a:pPr indent="-50800" lvl="1" marL="762000" marR="0" algn="l">
              <a:lnSpc>
                <a:spcPct val="108035"/>
              </a:lnSpc>
              <a:spcBef>
                <a:spcPts val="698"/>
              </a:spcBef>
              <a:spcAft>
                <a:spcPts val="0"/>
              </a:spcAft>
              <a:buClr>
                <a:srgbClr val="FFFFFF"/>
              </a:buClr>
              <a:buNone/>
            </a:pPr>
            <a:r>
              <a:t/>
            </a:r>
            <a:endParaRPr sz="3111">
              <a:solidFill>
                <a:srgbClr val="FFFFFF"/>
              </a:solidFill>
              <a:latin typeface="Arial"/>
              <a:ea typeface="Arial"/>
              <a:cs typeface="Arial"/>
              <a:sym typeface="Arial"/>
            </a:endParaRP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Estructura de datos.</a:t>
            </a:r>
          </a:p>
          <a:p>
            <a:pPr indent="0" lvl="0" marL="0" marR="0" algn="l">
              <a:lnSpc>
                <a:spcPct val="107812"/>
              </a:lnSpc>
              <a:spcBef>
                <a:spcPts val="802"/>
              </a:spcBef>
              <a:spcAft>
                <a:spcPts val="0"/>
              </a:spcAft>
              <a:buNone/>
            </a:pPr>
            <a:r>
              <a:t/>
            </a:r>
            <a:endParaRPr sz="3555">
              <a:solidFill>
                <a:srgbClr val="FFFFFF"/>
              </a:solidFill>
              <a:latin typeface="Arial"/>
              <a:ea typeface="Arial"/>
              <a:cs typeface="Arial"/>
              <a:sym typeface="Arial"/>
            </a:endParaRP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Incluye:</a:t>
            </a:r>
          </a:p>
          <a:p>
            <a:pPr indent="-220133" lvl="1" marL="762000" marR="0" algn="l">
              <a:lnSpc>
                <a:spcPct val="108035"/>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Datos</a:t>
            </a:r>
          </a:p>
          <a:p>
            <a:pPr indent="-220133" lvl="1" marL="762000" marR="0" algn="l">
              <a:lnSpc>
                <a:spcPct val="108035"/>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Métodos (definen comportamiento)</a:t>
            </a:r>
          </a:p>
        </p:txBody>
      </p:sp>
      <p:pic>
        <p:nvPicPr>
          <p:cNvPr id="141" name="Shape 141"/>
          <p:cNvPicPr preferRelativeResize="0"/>
          <p:nvPr/>
        </p:nvPicPr>
        <p:blipFill>
          <a:blip r:embed="rId4">
            <a:alphaModFix/>
          </a:blip>
          <a:stretch>
            <a:fillRect/>
          </a:stretch>
        </p:blipFill>
        <p:spPr>
          <a:xfrm>
            <a:off x="6604000" y="3079750"/>
            <a:ext cx="2169574" cy="1873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Shape 146"/>
          <p:cNvSpPr txBox="1"/>
          <p:nvPr>
            <p:ph idx="1" type="body"/>
          </p:nvPr>
        </p:nvSpPr>
        <p:spPr>
          <a:xfrm>
            <a:off x="525625" y="3691800"/>
            <a:ext cx="9191975" cy="815250"/>
          </a:xfrm>
          <a:prstGeom prst="rect">
            <a:avLst/>
          </a:prstGeom>
          <a:noFill/>
          <a:ln>
            <a:noFill/>
          </a:ln>
        </p:spPr>
        <p:txBody>
          <a:bodyPr anchorCtr="0" anchor="t" bIns="38100" lIns="38100" rIns="38100" tIns="38100">
            <a:noAutofit/>
          </a:bodyPr>
          <a:lstStyle/>
          <a:p>
            <a:pPr indent="0" lvl="0" marL="0" marR="0" algn="ctr">
              <a:lnSpc>
                <a:spcPct val="108072"/>
              </a:lnSpc>
              <a:spcBef>
                <a:spcPts val="0"/>
              </a:spcBef>
              <a:spcAft>
                <a:spcPts val="0"/>
              </a:spcAft>
              <a:buNone/>
            </a:pPr>
            <a:r>
              <a:rPr lang="en-US" sz="5333">
                <a:solidFill>
                  <a:srgbClr val="FFCC29"/>
                </a:solidFill>
                <a:latin typeface="Arial"/>
                <a:ea typeface="Arial"/>
                <a:cs typeface="Arial"/>
                <a:sym typeface="Arial"/>
              </a:rPr>
              <a:t>Ejemplo</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Shape 151"/>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l">
              <a:lnSpc>
                <a:spcPct val="108072"/>
              </a:lnSpc>
              <a:spcBef>
                <a:spcPts val="0"/>
              </a:spcBef>
              <a:spcAft>
                <a:spcPts val="0"/>
              </a:spcAft>
              <a:buNone/>
            </a:pPr>
            <a:r>
              <a:rPr lang="en-US" sz="5333">
                <a:solidFill>
                  <a:srgbClr val="FFCC29"/>
                </a:solidFill>
                <a:latin typeface="Arial"/>
                <a:ea typeface="Arial"/>
                <a:cs typeface="Arial"/>
                <a:sym typeface="Arial"/>
              </a:rPr>
              <a:t>¿Qué es lo que ves?</a:t>
            </a:r>
          </a:p>
        </p:txBody>
      </p:sp>
      <p:pic>
        <p:nvPicPr>
          <p:cNvPr id="152" name="Shape 152"/>
          <p:cNvPicPr preferRelativeResize="0"/>
          <p:nvPr/>
        </p:nvPicPr>
        <p:blipFill>
          <a:blip r:embed="rId4">
            <a:alphaModFix/>
          </a:blip>
          <a:stretch>
            <a:fillRect/>
          </a:stretch>
        </p:blipFill>
        <p:spPr>
          <a:xfrm>
            <a:off x="3048000" y="2730475"/>
            <a:ext cx="3852325" cy="2529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6" name="Shape 156"/>
        <p:cNvGrpSpPr/>
        <p:nvPr/>
      </p:nvGrpSpPr>
      <p:grpSpPr>
        <a:xfrm>
          <a:off x="0" y="0"/>
          <a:ext cx="0" cy="0"/>
          <a:chOff x="0" y="0"/>
          <a:chExt cx="0" cy="0"/>
        </a:xfrm>
      </p:grpSpPr>
      <p:sp>
        <p:nvSpPr>
          <p:cNvPr id="157" name="Shape 157"/>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l">
              <a:lnSpc>
                <a:spcPct val="108072"/>
              </a:lnSpc>
              <a:spcBef>
                <a:spcPts val="0"/>
              </a:spcBef>
              <a:spcAft>
                <a:spcPts val="0"/>
              </a:spcAft>
              <a:buNone/>
            </a:pPr>
            <a:r>
              <a:rPr lang="en-US" sz="5333">
                <a:solidFill>
                  <a:srgbClr val="FFCC29"/>
                </a:solidFill>
                <a:latin typeface="Arial"/>
                <a:ea typeface="Arial"/>
                <a:cs typeface="Arial"/>
                <a:sym typeface="Arial"/>
              </a:rPr>
              <a:t>¿Qué es lo que ves?</a:t>
            </a:r>
          </a:p>
        </p:txBody>
      </p:sp>
      <p:pic>
        <p:nvPicPr>
          <p:cNvPr id="158" name="Shape 158"/>
          <p:cNvPicPr preferRelativeResize="0"/>
          <p:nvPr/>
        </p:nvPicPr>
        <p:blipFill>
          <a:blip r:embed="rId4">
            <a:alphaModFix/>
          </a:blip>
          <a:stretch>
            <a:fillRect/>
          </a:stretch>
        </p:blipFill>
        <p:spPr>
          <a:xfrm>
            <a:off x="2995075" y="2741075"/>
            <a:ext cx="4074574" cy="2137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Shape 163"/>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l">
              <a:lnSpc>
                <a:spcPct val="108072"/>
              </a:lnSpc>
              <a:spcBef>
                <a:spcPts val="0"/>
              </a:spcBef>
              <a:spcAft>
                <a:spcPts val="0"/>
              </a:spcAft>
              <a:buNone/>
            </a:pPr>
            <a:r>
              <a:rPr lang="en-US" sz="5333">
                <a:solidFill>
                  <a:srgbClr val="FFCC29"/>
                </a:solidFill>
                <a:latin typeface="Arial"/>
                <a:ea typeface="Arial"/>
                <a:cs typeface="Arial"/>
                <a:sym typeface="Arial"/>
              </a:rPr>
              <a:t>¿Qué es lo que ves?</a:t>
            </a:r>
          </a:p>
        </p:txBody>
      </p:sp>
      <p:pic>
        <p:nvPicPr>
          <p:cNvPr id="164" name="Shape 164"/>
          <p:cNvPicPr preferRelativeResize="0"/>
          <p:nvPr/>
        </p:nvPicPr>
        <p:blipFill>
          <a:blip r:embed="rId4">
            <a:alphaModFix/>
          </a:blip>
          <a:stretch>
            <a:fillRect/>
          </a:stretch>
        </p:blipFill>
        <p:spPr>
          <a:xfrm>
            <a:off x="1693325" y="2878650"/>
            <a:ext cx="6254750" cy="24023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8" name="Shape 168"/>
        <p:cNvGrpSpPr/>
        <p:nvPr/>
      </p:nvGrpSpPr>
      <p:grpSpPr>
        <a:xfrm>
          <a:off x="0" y="0"/>
          <a:ext cx="0" cy="0"/>
          <a:chOff x="0" y="0"/>
          <a:chExt cx="0" cy="0"/>
        </a:xfrm>
      </p:grpSpPr>
      <p:sp>
        <p:nvSpPr>
          <p:cNvPr id="169" name="Shape 169"/>
          <p:cNvSpPr txBox="1"/>
          <p:nvPr>
            <p:ph type="title"/>
          </p:nvPr>
        </p:nvSpPr>
        <p:spPr>
          <a:xfrm>
            <a:off x="525625" y="305150"/>
            <a:ext cx="9608249" cy="815250"/>
          </a:xfrm>
          <a:prstGeom prst="rect">
            <a:avLst/>
          </a:prstGeom>
          <a:noFill/>
          <a:ln>
            <a:noFill/>
          </a:ln>
        </p:spPr>
        <p:txBody>
          <a:bodyPr anchorCtr="0" anchor="t" bIns="38100" lIns="38100" rIns="38100" tIns="38100">
            <a:noAutofit/>
          </a:bodyPr>
          <a:lstStyle/>
          <a:p>
            <a:pPr indent="0" lvl="0" marL="0" marR="0" algn="l">
              <a:lnSpc>
                <a:spcPct val="108072"/>
              </a:lnSpc>
              <a:spcBef>
                <a:spcPts val="0"/>
              </a:spcBef>
              <a:spcAft>
                <a:spcPts val="0"/>
              </a:spcAft>
              <a:buNone/>
            </a:pPr>
            <a:r>
              <a:rPr lang="en-US" sz="5333">
                <a:solidFill>
                  <a:srgbClr val="FFCC29"/>
                </a:solidFill>
                <a:latin typeface="Arial"/>
                <a:ea typeface="Arial"/>
                <a:cs typeface="Arial"/>
                <a:sym typeface="Arial"/>
              </a:rPr>
              <a:t>¿Qué tienen en común?</a:t>
            </a:r>
          </a:p>
        </p:txBody>
      </p:sp>
      <p:pic>
        <p:nvPicPr>
          <p:cNvPr id="170" name="Shape 170"/>
          <p:cNvPicPr preferRelativeResize="0"/>
          <p:nvPr/>
        </p:nvPicPr>
        <p:blipFill>
          <a:blip r:embed="rId4">
            <a:alphaModFix/>
          </a:blip>
          <a:stretch>
            <a:fillRect/>
          </a:stretch>
        </p:blipFill>
        <p:spPr>
          <a:xfrm>
            <a:off x="508000" y="4085150"/>
            <a:ext cx="3852325" cy="2529399"/>
          </a:xfrm>
          <a:prstGeom prst="rect">
            <a:avLst/>
          </a:prstGeom>
          <a:noFill/>
          <a:ln>
            <a:noFill/>
          </a:ln>
        </p:spPr>
      </p:pic>
      <p:pic>
        <p:nvPicPr>
          <p:cNvPr id="171" name="Shape 171"/>
          <p:cNvPicPr preferRelativeResize="0"/>
          <p:nvPr/>
        </p:nvPicPr>
        <p:blipFill>
          <a:blip r:embed="rId5">
            <a:alphaModFix/>
          </a:blip>
          <a:stretch>
            <a:fillRect/>
          </a:stretch>
        </p:blipFill>
        <p:spPr>
          <a:xfrm>
            <a:off x="1862650" y="1693325"/>
            <a:ext cx="4064000" cy="2137825"/>
          </a:xfrm>
          <a:prstGeom prst="rect">
            <a:avLst/>
          </a:prstGeom>
          <a:noFill/>
          <a:ln>
            <a:noFill/>
          </a:ln>
        </p:spPr>
      </p:pic>
      <p:pic>
        <p:nvPicPr>
          <p:cNvPr id="172" name="Shape 172"/>
          <p:cNvPicPr preferRelativeResize="0"/>
          <p:nvPr/>
        </p:nvPicPr>
        <p:blipFill>
          <a:blip r:embed="rId6">
            <a:alphaModFix/>
          </a:blip>
          <a:stretch>
            <a:fillRect/>
          </a:stretch>
        </p:blipFill>
        <p:spPr>
          <a:xfrm>
            <a:off x="5164650" y="3471325"/>
            <a:ext cx="4423825" cy="1883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6" name="Shape 176"/>
        <p:cNvGrpSpPr/>
        <p:nvPr/>
      </p:nvGrpSpPr>
      <p:grpSpPr>
        <a:xfrm>
          <a:off x="0" y="0"/>
          <a:ext cx="0" cy="0"/>
          <a:chOff x="0" y="0"/>
          <a:chExt cx="0" cy="0"/>
        </a:xfrm>
      </p:grpSpPr>
      <p:sp>
        <p:nvSpPr>
          <p:cNvPr id="177" name="Shape 177"/>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l">
              <a:lnSpc>
                <a:spcPct val="108072"/>
              </a:lnSpc>
              <a:spcBef>
                <a:spcPts val="0"/>
              </a:spcBef>
              <a:spcAft>
                <a:spcPts val="0"/>
              </a:spcAft>
              <a:buNone/>
            </a:pPr>
            <a:r>
              <a:rPr lang="en-US" sz="5333">
                <a:solidFill>
                  <a:srgbClr val="FFCC29"/>
                </a:solidFill>
                <a:latin typeface="Arial"/>
                <a:ea typeface="Arial"/>
                <a:cs typeface="Arial"/>
                <a:sym typeface="Arial"/>
              </a:rPr>
              <a:t>¿Qué tienen en común?</a:t>
            </a:r>
          </a:p>
        </p:txBody>
      </p:sp>
      <p:pic>
        <p:nvPicPr>
          <p:cNvPr id="178" name="Shape 178"/>
          <p:cNvPicPr preferRelativeResize="0"/>
          <p:nvPr/>
        </p:nvPicPr>
        <p:blipFill>
          <a:blip r:embed="rId4">
            <a:alphaModFix/>
          </a:blip>
          <a:stretch>
            <a:fillRect/>
          </a:stretch>
        </p:blipFill>
        <p:spPr>
          <a:xfrm>
            <a:off x="6265325" y="3079750"/>
            <a:ext cx="2328324" cy="1989649"/>
          </a:xfrm>
          <a:prstGeom prst="rect">
            <a:avLst/>
          </a:prstGeom>
          <a:noFill/>
          <a:ln>
            <a:noFill/>
          </a:ln>
        </p:spPr>
      </p:pic>
      <p:pic>
        <p:nvPicPr>
          <p:cNvPr id="179" name="Shape 179"/>
          <p:cNvPicPr preferRelativeResize="0"/>
          <p:nvPr/>
        </p:nvPicPr>
        <p:blipFill>
          <a:blip r:embed="rId5">
            <a:alphaModFix/>
          </a:blip>
          <a:stretch>
            <a:fillRect/>
          </a:stretch>
        </p:blipFill>
        <p:spPr>
          <a:xfrm>
            <a:off x="846650" y="2264825"/>
            <a:ext cx="4900074" cy="33231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Shape 184"/>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ctr">
              <a:lnSpc>
                <a:spcPct val="108072"/>
              </a:lnSpc>
              <a:spcBef>
                <a:spcPts val="0"/>
              </a:spcBef>
              <a:spcAft>
                <a:spcPts val="0"/>
              </a:spcAft>
              <a:buNone/>
            </a:pPr>
            <a:r>
              <a:rPr lang="en-US" sz="5333">
                <a:solidFill>
                  <a:srgbClr val="FFCC29"/>
                </a:solidFill>
                <a:latin typeface="Arial"/>
                <a:ea typeface="Arial"/>
                <a:cs typeface="Arial"/>
                <a:sym typeface="Arial"/>
              </a:rPr>
              <a:t>Temas a Tratar</a:t>
            </a:r>
          </a:p>
        </p:txBody>
      </p:sp>
      <p:sp>
        <p:nvSpPr>
          <p:cNvPr id="185" name="Shape 185"/>
          <p:cNvSpPr txBox="1"/>
          <p:nvPr>
            <p:ph idx="1" type="body"/>
          </p:nvPr>
        </p:nvSpPr>
        <p:spPr>
          <a:xfrm>
            <a:off x="356300" y="1575150"/>
            <a:ext cx="9269574" cy="3988499"/>
          </a:xfrm>
          <a:prstGeom prst="rect">
            <a:avLst/>
          </a:prstGeom>
          <a:noFill/>
          <a:ln>
            <a:noFill/>
          </a:ln>
        </p:spPr>
        <p:txBody>
          <a:bodyPr anchorCtr="0" anchor="t" bIns="38100" lIns="38100" rIns="38100" tIns="38100">
            <a:noAutofit/>
          </a:bodyPr>
          <a:lstStyle/>
          <a:p>
            <a:pPr indent="-276577" lvl="0" marL="381000" marR="0" algn="l">
              <a:lnSpc>
                <a:spcPct val="107812"/>
              </a:lnSpc>
              <a:spcBef>
                <a:spcPts val="0"/>
              </a:spcBef>
              <a:spcAft>
                <a:spcPts val="0"/>
              </a:spcAft>
              <a:buClr>
                <a:srgbClr val="FFFFFF"/>
              </a:buClr>
              <a:buSzPct val="98765"/>
              <a:buFont typeface="Arial"/>
              <a:buChar char="●"/>
            </a:pPr>
            <a:r>
              <a:rPr lang="en-US" sz="3555">
                <a:solidFill>
                  <a:srgbClr val="FFFFFF"/>
                </a:solidFill>
                <a:latin typeface="Arial"/>
                <a:ea typeface="Arial"/>
                <a:cs typeface="Arial"/>
                <a:sym typeface="Arial"/>
              </a:rPr>
              <a:t>Programación Orientada a Objetos (POO)</a:t>
            </a:r>
          </a:p>
          <a:p>
            <a:pPr indent="-276577" lvl="0" marL="381000" marR="0"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Clases</a:t>
            </a:r>
          </a:p>
          <a:p>
            <a:pPr indent="-248355" lvl="1" marL="762000" marR="0"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Características</a:t>
            </a:r>
          </a:p>
          <a:p>
            <a:pPr indent="-248355" lvl="1" marL="762000" marR="0" algn="l">
              <a:lnSpc>
                <a:spcPct val="108035"/>
              </a:lnSpc>
              <a:spcBef>
                <a:spcPts val="698"/>
              </a:spcBef>
              <a:spcAft>
                <a:spcPts val="0"/>
              </a:spcAft>
              <a:buClr>
                <a:srgbClr val="FCEB98"/>
              </a:buClr>
              <a:buSzPct val="100358"/>
              <a:buFont typeface="Courier New"/>
              <a:buChar char="o"/>
            </a:pPr>
            <a:r>
              <a:rPr lang="en-US" sz="3111">
                <a:solidFill>
                  <a:srgbClr val="FCEB98"/>
                </a:solidFill>
                <a:latin typeface="Arial"/>
                <a:ea typeface="Arial"/>
                <a:cs typeface="Arial"/>
                <a:sym typeface="Arial"/>
              </a:rPr>
              <a:t>Sintaxis</a:t>
            </a:r>
          </a:p>
          <a:p>
            <a:pPr indent="-248355" lvl="1" marL="762000" marR="0"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Atributos</a:t>
            </a:r>
          </a:p>
          <a:p>
            <a:pPr indent="-248355" lvl="1" marL="762000" marR="0"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Métodos</a:t>
            </a:r>
          </a:p>
          <a:p>
            <a:pPr indent="-276577" lvl="0" marL="381000" marR="0"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NameSpaces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8" name="Shape 28"/>
        <p:cNvGrpSpPr/>
        <p:nvPr/>
      </p:nvGrpSpPr>
      <p:grpSpPr>
        <a:xfrm>
          <a:off x="0" y="0"/>
          <a:ext cx="0" cy="0"/>
          <a:chOff x="0" y="0"/>
          <a:chExt cx="0" cy="0"/>
        </a:xfrm>
      </p:grpSpPr>
      <p:sp>
        <p:nvSpPr>
          <p:cNvPr id="29" name="Shape 29"/>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ctr">
              <a:lnSpc>
                <a:spcPct val="108072"/>
              </a:lnSpc>
              <a:spcBef>
                <a:spcPts val="0"/>
              </a:spcBef>
              <a:spcAft>
                <a:spcPts val="0"/>
              </a:spcAft>
              <a:buNone/>
            </a:pPr>
            <a:r>
              <a:rPr lang="en-US" sz="5333">
                <a:solidFill>
                  <a:srgbClr val="FFCC29"/>
                </a:solidFill>
                <a:latin typeface="Arial"/>
                <a:ea typeface="Arial"/>
                <a:cs typeface="Arial"/>
                <a:sym typeface="Arial"/>
              </a:rPr>
              <a:t>Temas a Tratar</a:t>
            </a:r>
          </a:p>
        </p:txBody>
      </p:sp>
      <p:sp>
        <p:nvSpPr>
          <p:cNvPr id="30" name="Shape 30"/>
          <p:cNvSpPr txBox="1"/>
          <p:nvPr>
            <p:ph idx="1" type="body"/>
          </p:nvPr>
        </p:nvSpPr>
        <p:spPr>
          <a:xfrm>
            <a:off x="356300" y="1575150"/>
            <a:ext cx="9269574" cy="2898400"/>
          </a:xfrm>
          <a:prstGeom prst="rect">
            <a:avLst/>
          </a:prstGeom>
          <a:noFill/>
          <a:ln>
            <a:noFill/>
          </a:ln>
        </p:spPr>
        <p:txBody>
          <a:bodyPr anchorCtr="0" anchor="t" bIns="38100" lIns="38100" rIns="38100" tIns="38100">
            <a:noAutofit/>
          </a:bodyPr>
          <a:lstStyle/>
          <a:p>
            <a:pPr indent="-276577" lvl="0" marL="381000" marR="0" algn="l">
              <a:lnSpc>
                <a:spcPct val="107812"/>
              </a:lnSpc>
              <a:spcBef>
                <a:spcPts val="0"/>
              </a:spcBef>
              <a:spcAft>
                <a:spcPts val="0"/>
              </a:spcAft>
              <a:buClr>
                <a:srgbClr val="FFFFFF"/>
              </a:buClr>
              <a:buSzPct val="98765"/>
              <a:buFont typeface="Arial"/>
              <a:buChar char="●"/>
            </a:pPr>
            <a:r>
              <a:rPr lang="en-US" sz="3555">
                <a:solidFill>
                  <a:srgbClr val="FFFFFF"/>
                </a:solidFill>
                <a:latin typeface="Arial"/>
                <a:ea typeface="Arial"/>
                <a:cs typeface="Arial"/>
                <a:sym typeface="Arial"/>
              </a:rPr>
              <a:t>Programación Orientada a Objetos (POO)</a:t>
            </a:r>
          </a:p>
          <a:p>
            <a:pPr indent="-248355" lvl="1" marL="762000" marR="0" algn="l">
              <a:lnSpc>
                <a:spcPct val="108035"/>
              </a:lnSpc>
              <a:spcBef>
                <a:spcPts val="698"/>
              </a:spcBef>
              <a:spcAft>
                <a:spcPts val="0"/>
              </a:spcAft>
              <a:buClr>
                <a:srgbClr val="FCEB98"/>
              </a:buClr>
              <a:buSzPct val="100358"/>
              <a:buFont typeface="Courier New"/>
              <a:buChar char="o"/>
            </a:pPr>
            <a:r>
              <a:rPr lang="en-US" sz="3111">
                <a:solidFill>
                  <a:srgbClr val="FCEB98"/>
                </a:solidFill>
                <a:latin typeface="Arial"/>
                <a:ea typeface="Arial"/>
                <a:cs typeface="Arial"/>
                <a:sym typeface="Arial"/>
              </a:rPr>
              <a:t>Características</a:t>
            </a:r>
          </a:p>
          <a:p>
            <a:pPr indent="-248355" lvl="1" marL="762000" marR="0"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Pilares</a:t>
            </a:r>
          </a:p>
          <a:p>
            <a:pPr indent="-276577" lvl="0" marL="381000" marR="0"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Clases</a:t>
            </a:r>
          </a:p>
          <a:p>
            <a:pPr indent="-276577" lvl="0" marL="381000" marR="0"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NameSpaces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Shape 190"/>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l">
              <a:lnSpc>
                <a:spcPct val="108072"/>
              </a:lnSpc>
              <a:spcBef>
                <a:spcPts val="0"/>
              </a:spcBef>
              <a:spcAft>
                <a:spcPts val="0"/>
              </a:spcAft>
              <a:buNone/>
            </a:pPr>
            <a:r>
              <a:rPr lang="en-US" sz="5333">
                <a:solidFill>
                  <a:srgbClr val="FFCC29"/>
                </a:solidFill>
                <a:latin typeface="Arial"/>
                <a:ea typeface="Arial"/>
                <a:cs typeface="Arial"/>
                <a:sym typeface="Arial"/>
              </a:rPr>
              <a:t>Sintaxis</a:t>
            </a:r>
          </a:p>
        </p:txBody>
      </p:sp>
      <p:sp>
        <p:nvSpPr>
          <p:cNvPr id="191" name="Shape 191"/>
          <p:cNvSpPr txBox="1"/>
          <p:nvPr>
            <p:ph idx="1" type="body"/>
          </p:nvPr>
        </p:nvSpPr>
        <p:spPr>
          <a:xfrm>
            <a:off x="525625" y="3058575"/>
            <a:ext cx="9608249" cy="4180749"/>
          </a:xfrm>
          <a:prstGeom prst="rect">
            <a:avLst/>
          </a:prstGeom>
          <a:noFill/>
          <a:ln>
            <a:noFill/>
          </a:ln>
        </p:spPr>
        <p:txBody>
          <a:bodyPr anchorCtr="0" anchor="t" bIns="38100" lIns="38100" rIns="38100" tIns="38100">
            <a:noAutofit/>
          </a:bodyPr>
          <a:lstStyle/>
          <a:p>
            <a:pPr indent="-248355" lvl="0" marL="381000" marR="0" algn="l">
              <a:lnSpc>
                <a:spcPct val="100000"/>
              </a:lnSpc>
              <a:spcBef>
                <a:spcPts val="0"/>
              </a:spcBef>
              <a:spcAft>
                <a:spcPts val="0"/>
              </a:spcAft>
              <a:buClr>
                <a:srgbClr val="FFFFFF"/>
              </a:buClr>
              <a:buSzPct val="100358"/>
              <a:buFont typeface="Arial"/>
              <a:buChar char="●"/>
            </a:pPr>
            <a:r>
              <a:rPr b="1" lang="en-US" sz="3111">
                <a:solidFill>
                  <a:srgbClr val="FFFFFF"/>
                </a:solidFill>
                <a:latin typeface="Arial"/>
                <a:ea typeface="Arial"/>
                <a:cs typeface="Arial"/>
                <a:sym typeface="Arial"/>
              </a:rPr>
              <a:t>modificador</a:t>
            </a:r>
            <a:r>
              <a:rPr lang="en-US" sz="3111">
                <a:solidFill>
                  <a:srgbClr val="FFFFFF"/>
                </a:solidFill>
                <a:latin typeface="Arial"/>
                <a:ea typeface="Arial"/>
                <a:cs typeface="Arial"/>
                <a:sym typeface="Arial"/>
              </a:rPr>
              <a:t>: Determina la accesibilidad que tendrán sobre ella otras clases.</a:t>
            </a:r>
          </a:p>
          <a:p>
            <a:pPr indent="-248355" lvl="0" marL="381000" marR="0" algn="l">
              <a:lnSpc>
                <a:spcPct val="100000"/>
              </a:lnSpc>
              <a:spcBef>
                <a:spcPts val="698"/>
              </a:spcBef>
              <a:spcAft>
                <a:spcPts val="0"/>
              </a:spcAft>
              <a:buClr>
                <a:srgbClr val="FFFFFF"/>
              </a:buClr>
              <a:buSzPct val="100358"/>
              <a:buFont typeface="Arial"/>
              <a:buChar char="●"/>
            </a:pPr>
            <a:r>
              <a:rPr b="1" lang="en-US" sz="3111">
                <a:solidFill>
                  <a:srgbClr val="FFFFFF"/>
                </a:solidFill>
                <a:latin typeface="Arial"/>
                <a:ea typeface="Arial"/>
                <a:cs typeface="Arial"/>
                <a:sym typeface="Arial"/>
              </a:rPr>
              <a:t>class</a:t>
            </a:r>
            <a:r>
              <a:rPr lang="en-US" sz="3111">
                <a:solidFill>
                  <a:srgbClr val="FFFFFF"/>
                </a:solidFill>
                <a:latin typeface="Arial"/>
                <a:ea typeface="Arial"/>
                <a:cs typeface="Arial"/>
                <a:sym typeface="Arial"/>
              </a:rPr>
              <a:t>: Es una palabra reservada que le indica al compilador que el siguiente código es una clase. </a:t>
            </a:r>
          </a:p>
          <a:p>
            <a:pPr indent="-248355" lvl="0" marL="381000" marR="0" algn="l">
              <a:lnSpc>
                <a:spcPct val="100000"/>
              </a:lnSpc>
              <a:spcBef>
                <a:spcPts val="698"/>
              </a:spcBef>
              <a:spcAft>
                <a:spcPts val="0"/>
              </a:spcAft>
              <a:buClr>
                <a:srgbClr val="FFFFFF"/>
              </a:buClr>
              <a:buSzPct val="100358"/>
              <a:buFont typeface="Arial"/>
              <a:buChar char="●"/>
            </a:pPr>
            <a:r>
              <a:rPr b="1" lang="en-US" sz="3111">
                <a:solidFill>
                  <a:srgbClr val="FFFFFF"/>
                </a:solidFill>
                <a:latin typeface="Arial"/>
                <a:ea typeface="Arial"/>
                <a:cs typeface="Arial"/>
                <a:sym typeface="Arial"/>
              </a:rPr>
              <a:t>Identificador</a:t>
            </a:r>
            <a:r>
              <a:rPr lang="en-US" sz="3111">
                <a:solidFill>
                  <a:srgbClr val="FFFFFF"/>
                </a:solidFill>
                <a:latin typeface="Arial"/>
                <a:ea typeface="Arial"/>
                <a:cs typeface="Arial"/>
                <a:sym typeface="Arial"/>
              </a:rPr>
              <a:t>: Indica el nombre de la clase.</a:t>
            </a:r>
          </a:p>
          <a:p>
            <a:pPr indent="-220133" lvl="1" marL="762000" marR="0" algn="l">
              <a:lnSpc>
                <a:spcPct val="100000"/>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Los nombres deben ser sustantivos, con la primera letra en mayúscula y el resto en minúscula.</a:t>
            </a:r>
          </a:p>
          <a:p>
            <a:pPr indent="-220133" lvl="1" marL="762000" marR="0" algn="l">
              <a:lnSpc>
                <a:spcPct val="100000"/>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Si el nombre es compuesto, las primeras letras de cada palabra en mayúsculas, las demás en minúsculas. </a:t>
            </a:r>
          </a:p>
          <a:p>
            <a:pPr indent="-50800" lvl="1" marL="762000" marR="0" algn="l">
              <a:lnSpc>
                <a:spcPct val="100000"/>
              </a:lnSpc>
              <a:spcBef>
                <a:spcPts val="604"/>
              </a:spcBef>
              <a:spcAft>
                <a:spcPts val="0"/>
              </a:spcAft>
              <a:buClr>
                <a:srgbClr val="FFFFFF"/>
              </a:buClr>
              <a:buSzPct val="98765"/>
              <a:buNone/>
            </a:pPr>
            <a:r>
              <a:rPr lang="en-US" sz="2666">
                <a:solidFill>
                  <a:srgbClr val="FFFFFF"/>
                </a:solidFill>
                <a:latin typeface="Arial"/>
                <a:ea typeface="Arial"/>
                <a:cs typeface="Arial"/>
                <a:sym typeface="Arial"/>
              </a:rPr>
              <a:t>Ejemplo: MiClase</a:t>
            </a:r>
          </a:p>
        </p:txBody>
      </p:sp>
      <p:pic>
        <p:nvPicPr>
          <p:cNvPr id="192" name="Shape 192"/>
          <p:cNvPicPr preferRelativeResize="0"/>
          <p:nvPr/>
        </p:nvPicPr>
        <p:blipFill>
          <a:blip r:embed="rId4">
            <a:alphaModFix/>
          </a:blip>
          <a:stretch>
            <a:fillRect/>
          </a:stretch>
        </p:blipFill>
        <p:spPr>
          <a:xfrm>
            <a:off x="582075" y="1174750"/>
            <a:ext cx="9165149" cy="1545149"/>
          </a:xfrm>
          <a:prstGeom prst="rect">
            <a:avLst/>
          </a:prstGeom>
          <a:noFill/>
          <a:ln>
            <a:noFill/>
          </a:ln>
        </p:spPr>
      </p:pic>
      <p:sp>
        <p:nvSpPr>
          <p:cNvPr id="193" name="Shape 193"/>
          <p:cNvSpPr txBox="1"/>
          <p:nvPr/>
        </p:nvSpPr>
        <p:spPr>
          <a:xfrm>
            <a:off x="698500" y="1241775"/>
            <a:ext cx="9008525" cy="1633537"/>
          </a:xfrm>
          <a:prstGeom prst="rect">
            <a:avLst/>
          </a:prstGeom>
          <a:noFill/>
          <a:ln>
            <a:noFill/>
          </a:ln>
        </p:spPr>
        <p:txBody>
          <a:bodyPr anchorCtr="0" anchor="ctr" bIns="38100" lIns="38100" rIns="38100" tIns="38100">
            <a:noAutofit/>
          </a:bodyPr>
          <a:lstStyle/>
          <a:p>
            <a:pPr indent="0" lvl="0" marL="0" marR="0" algn="l">
              <a:lnSpc>
                <a:spcPct val="120000"/>
              </a:lnSpc>
              <a:spcBef>
                <a:spcPts val="0"/>
              </a:spcBef>
              <a:spcAft>
                <a:spcPts val="0"/>
              </a:spcAft>
              <a:buNone/>
            </a:pPr>
            <a:r>
              <a:rPr b="1" lang="en-US" sz="2222">
                <a:solidFill>
                  <a:srgbClr val="0000FF"/>
                </a:solidFill>
                <a:latin typeface="Arial"/>
                <a:ea typeface="Arial"/>
                <a:cs typeface="Arial"/>
                <a:sym typeface="Arial"/>
              </a:rPr>
              <a:t>[modificador] class </a:t>
            </a:r>
            <a:r>
              <a:rPr b="1" lang="en-US" sz="2222">
                <a:solidFill>
                  <a:srgbClr val="00B0F0"/>
                </a:solidFill>
                <a:latin typeface="Arial"/>
                <a:ea typeface="Arial"/>
                <a:cs typeface="Arial"/>
                <a:sym typeface="Arial"/>
              </a:rPr>
              <a:t>Identificador</a:t>
            </a:r>
            <a:r>
              <a:rPr b="1" lang="en-US" sz="2222">
                <a:solidFill>
                  <a:srgbClr val="000000"/>
                </a:solidFill>
                <a:latin typeface="Arial"/>
                <a:ea typeface="Arial"/>
                <a:cs typeface="Arial"/>
                <a:sym typeface="Arial"/>
              </a:rPr>
              <a:t> </a:t>
            </a:r>
          </a:p>
          <a:p>
            <a:pPr indent="0" lvl="0" marL="0" marR="0" algn="l">
              <a:lnSpc>
                <a:spcPct val="120000"/>
              </a:lnSpc>
              <a:spcBef>
                <a:spcPts val="0"/>
              </a:spcBef>
              <a:spcAft>
                <a:spcPts val="0"/>
              </a:spcAft>
              <a:buNone/>
            </a:pPr>
            <a:r>
              <a:rPr b="1" lang="en-US" sz="2222">
                <a:solidFill>
                  <a:srgbClr val="000000"/>
                </a:solidFill>
                <a:latin typeface="Arial"/>
                <a:ea typeface="Arial"/>
                <a:cs typeface="Arial"/>
                <a:sym typeface="Arial"/>
              </a:rPr>
              <a:t>{</a:t>
            </a:r>
          </a:p>
          <a:p>
            <a:pPr indent="0" lvl="0" marL="0" marR="0" algn="l">
              <a:lnSpc>
                <a:spcPct val="120000"/>
              </a:lnSpc>
              <a:spcBef>
                <a:spcPts val="0"/>
              </a:spcBef>
              <a:spcAft>
                <a:spcPts val="0"/>
              </a:spcAft>
              <a:buNone/>
            </a:pPr>
            <a:r>
              <a:rPr b="1" lang="en-US" sz="2222">
                <a:solidFill>
                  <a:srgbClr val="66CC66"/>
                </a:solidFill>
                <a:latin typeface="Arial"/>
                <a:ea typeface="Arial"/>
                <a:cs typeface="Arial"/>
                <a:sym typeface="Arial"/>
              </a:rPr>
              <a:t>// miembros: atributos y métodos</a:t>
            </a:r>
          </a:p>
          <a:p>
            <a:pPr indent="0" lvl="0" marL="0" marR="0" algn="l">
              <a:lnSpc>
                <a:spcPct val="120000"/>
              </a:lnSpc>
              <a:spcBef>
                <a:spcPts val="0"/>
              </a:spcBef>
              <a:spcAft>
                <a:spcPts val="0"/>
              </a:spcAft>
              <a:buNone/>
            </a:pPr>
            <a:r>
              <a:rPr b="1" lang="en-US" sz="2222">
                <a:solidFill>
                  <a:srgbClr val="000000"/>
                </a:solidFill>
                <a:latin typeface="Arial"/>
                <a:ea typeface="Arial"/>
                <a:cs typeface="Arial"/>
                <a:sym typeface="Arial"/>
              </a:rPr>
              <a:t>}</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Shape 198"/>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l">
              <a:lnSpc>
                <a:spcPct val="108072"/>
              </a:lnSpc>
              <a:spcBef>
                <a:spcPts val="0"/>
              </a:spcBef>
              <a:spcAft>
                <a:spcPts val="0"/>
              </a:spcAft>
              <a:buNone/>
            </a:pPr>
            <a:r>
              <a:rPr lang="en-US" sz="5333">
                <a:solidFill>
                  <a:srgbClr val="FFCC29"/>
                </a:solidFill>
                <a:latin typeface="Arial"/>
                <a:ea typeface="Arial"/>
                <a:cs typeface="Arial"/>
                <a:sym typeface="Arial"/>
              </a:rPr>
              <a:t>Modificadores</a:t>
            </a:r>
          </a:p>
        </p:txBody>
      </p:sp>
      <p:graphicFrame>
        <p:nvGraphicFramePr>
          <p:cNvPr id="199" name="Shape 199"/>
          <p:cNvGraphicFramePr/>
          <p:nvPr/>
        </p:nvGraphicFramePr>
        <p:xfrm>
          <a:off x="423325" y="2201325"/>
          <a:ext cx="3000000" cy="3000000"/>
        </p:xfrm>
        <a:graphic>
          <a:graphicData uri="http://schemas.openxmlformats.org/drawingml/2006/table">
            <a:tbl>
              <a:tblPr>
                <a:noFill/>
                <a:tableStyleId>{178AEF7A-DB33-4632-A5F2-CA346C02F09E}</a:tableStyleId>
              </a:tblPr>
              <a:tblGrid>
                <a:gridCol w="2116650"/>
                <a:gridCol w="7203700"/>
              </a:tblGrid>
              <a:tr h="530925">
                <a:tc>
                  <a:txBody>
                    <a:bodyPr>
                      <a:noAutofit/>
                    </a:bodyPr>
                    <a:lstStyle/>
                    <a:p>
                      <a:pPr indent="0" lvl="0" marL="0" marR="0" algn="l">
                        <a:lnSpc>
                          <a:spcPct val="108035"/>
                        </a:lnSpc>
                        <a:spcBef>
                          <a:spcPts val="0"/>
                        </a:spcBef>
                        <a:spcAft>
                          <a:spcPts val="0"/>
                        </a:spcAft>
                        <a:buNone/>
                      </a:pPr>
                      <a:r>
                        <a:rPr lang="en-US" sz="3111">
                          <a:solidFill>
                            <a:srgbClr val="FFFFFF"/>
                          </a:solidFill>
                          <a:latin typeface="Arial"/>
                          <a:ea typeface="Arial"/>
                          <a:cs typeface="Arial"/>
                          <a:sym typeface="Arial"/>
                        </a:rPr>
                        <a:t>Nombre</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00000"/>
                    </a:solidFill>
                  </a:tcPr>
                </a:tc>
                <a:tc>
                  <a:txBody>
                    <a:bodyPr>
                      <a:noAutofit/>
                    </a:bodyPr>
                    <a:lstStyle/>
                    <a:p>
                      <a:pPr indent="0" lvl="0" marL="0" marR="0" algn="ctr">
                        <a:lnSpc>
                          <a:spcPct val="108035"/>
                        </a:lnSpc>
                        <a:spcBef>
                          <a:spcPts val="0"/>
                        </a:spcBef>
                        <a:spcAft>
                          <a:spcPts val="0"/>
                        </a:spcAft>
                        <a:buNone/>
                      </a:pPr>
                      <a:r>
                        <a:rPr lang="en-US" sz="3111">
                          <a:solidFill>
                            <a:srgbClr val="FFFFFF"/>
                          </a:solidFill>
                          <a:latin typeface="Arial"/>
                          <a:ea typeface="Arial"/>
                          <a:cs typeface="Arial"/>
                          <a:sym typeface="Arial"/>
                        </a:rPr>
                        <a:t>Descripción</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00000"/>
                    </a:solidFill>
                  </a:tcPr>
                </a:tc>
              </a:tr>
              <a:tr h="530925">
                <a:tc>
                  <a:txBody>
                    <a:bodyPr>
                      <a:noAutofit/>
                    </a:bodyPr>
                    <a:lstStyle/>
                    <a:p>
                      <a:pPr indent="0" lvl="0" marL="0" marR="0" algn="l">
                        <a:lnSpc>
                          <a:spcPct val="108035"/>
                        </a:lnSpc>
                        <a:spcBef>
                          <a:spcPts val="0"/>
                        </a:spcBef>
                        <a:spcAft>
                          <a:spcPts val="0"/>
                        </a:spcAft>
                        <a:buNone/>
                      </a:pPr>
                      <a:r>
                        <a:rPr lang="en-US" sz="3111">
                          <a:solidFill>
                            <a:srgbClr val="FFFFFF"/>
                          </a:solidFill>
                          <a:latin typeface="Arial"/>
                          <a:ea typeface="Arial"/>
                          <a:cs typeface="Arial"/>
                          <a:sym typeface="Arial"/>
                        </a:rPr>
                        <a:t>abstract</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marR="0" algn="l">
                        <a:lnSpc>
                          <a:spcPct val="108035"/>
                        </a:lnSpc>
                        <a:spcBef>
                          <a:spcPts val="0"/>
                        </a:spcBef>
                        <a:spcAft>
                          <a:spcPts val="0"/>
                        </a:spcAft>
                        <a:buNone/>
                      </a:pPr>
                      <a:r>
                        <a:rPr lang="en-US" sz="3111">
                          <a:solidFill>
                            <a:srgbClr val="FFFFFF"/>
                          </a:solidFill>
                          <a:latin typeface="Arial"/>
                          <a:ea typeface="Arial"/>
                          <a:cs typeface="Arial"/>
                          <a:sym typeface="Arial"/>
                        </a:rPr>
                        <a:t>Indica que la clase no podrá instanciarse.</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530925">
                <a:tc>
                  <a:txBody>
                    <a:bodyPr>
                      <a:noAutofit/>
                    </a:bodyPr>
                    <a:lstStyle/>
                    <a:p>
                      <a:pPr indent="0" lvl="0" marL="0" marR="0" algn="l">
                        <a:lnSpc>
                          <a:spcPct val="108035"/>
                        </a:lnSpc>
                        <a:spcBef>
                          <a:spcPts val="0"/>
                        </a:spcBef>
                        <a:spcAft>
                          <a:spcPts val="0"/>
                        </a:spcAft>
                        <a:buNone/>
                      </a:pPr>
                      <a:r>
                        <a:rPr lang="en-US" sz="3111">
                          <a:solidFill>
                            <a:srgbClr val="FFFFFF"/>
                          </a:solidFill>
                          <a:latin typeface="Arial"/>
                          <a:ea typeface="Arial"/>
                          <a:cs typeface="Arial"/>
                          <a:sym typeface="Arial"/>
                        </a:rPr>
                        <a:t>internal (*)</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marR="0" algn="l">
                        <a:lnSpc>
                          <a:spcPct val="108035"/>
                        </a:lnSpc>
                        <a:spcBef>
                          <a:spcPts val="0"/>
                        </a:spcBef>
                        <a:spcAft>
                          <a:spcPts val="0"/>
                        </a:spcAft>
                        <a:buNone/>
                      </a:pPr>
                      <a:r>
                        <a:rPr lang="en-US" sz="3111">
                          <a:solidFill>
                            <a:srgbClr val="FFFFFF"/>
                          </a:solidFill>
                          <a:latin typeface="Arial"/>
                          <a:ea typeface="Arial"/>
                          <a:cs typeface="Arial"/>
                          <a:sym typeface="Arial"/>
                        </a:rPr>
                        <a:t>Accesible en todo el proyecto (Assembly).</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530925">
                <a:tc>
                  <a:txBody>
                    <a:bodyPr>
                      <a:noAutofit/>
                    </a:bodyPr>
                    <a:lstStyle/>
                    <a:p>
                      <a:pPr indent="0" lvl="0" marL="0" marR="0" algn="l">
                        <a:lnSpc>
                          <a:spcPct val="108035"/>
                        </a:lnSpc>
                        <a:spcBef>
                          <a:spcPts val="0"/>
                        </a:spcBef>
                        <a:spcAft>
                          <a:spcPts val="0"/>
                        </a:spcAft>
                        <a:buNone/>
                      </a:pPr>
                      <a:r>
                        <a:rPr lang="en-US" sz="3111">
                          <a:solidFill>
                            <a:srgbClr val="FFFFFF"/>
                          </a:solidFill>
                          <a:latin typeface="Arial"/>
                          <a:ea typeface="Arial"/>
                          <a:cs typeface="Arial"/>
                          <a:sym typeface="Arial"/>
                        </a:rPr>
                        <a:t>public (*)</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marR="0" algn="l">
                        <a:lnSpc>
                          <a:spcPct val="108035"/>
                        </a:lnSpc>
                        <a:spcBef>
                          <a:spcPts val="0"/>
                        </a:spcBef>
                        <a:spcAft>
                          <a:spcPts val="0"/>
                        </a:spcAft>
                        <a:buNone/>
                      </a:pPr>
                      <a:r>
                        <a:rPr lang="en-US" sz="3111">
                          <a:solidFill>
                            <a:srgbClr val="FFFFFF"/>
                          </a:solidFill>
                          <a:latin typeface="Arial"/>
                          <a:ea typeface="Arial"/>
                          <a:cs typeface="Arial"/>
                          <a:sym typeface="Arial"/>
                        </a:rPr>
                        <a:t>Accesible desde cualquier proyecto.</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529150">
                <a:tc>
                  <a:txBody>
                    <a:bodyPr>
                      <a:noAutofit/>
                    </a:bodyPr>
                    <a:lstStyle/>
                    <a:p>
                      <a:pPr indent="0" lvl="0" marL="0" marR="0" algn="l">
                        <a:lnSpc>
                          <a:spcPct val="108035"/>
                        </a:lnSpc>
                        <a:spcBef>
                          <a:spcPts val="0"/>
                        </a:spcBef>
                        <a:spcAft>
                          <a:spcPts val="0"/>
                        </a:spcAft>
                        <a:buNone/>
                      </a:pPr>
                      <a:r>
                        <a:rPr lang="en-US" sz="3111">
                          <a:solidFill>
                            <a:srgbClr val="FFFFFF"/>
                          </a:solidFill>
                          <a:latin typeface="Arial"/>
                          <a:ea typeface="Arial"/>
                          <a:cs typeface="Arial"/>
                          <a:sym typeface="Arial"/>
                        </a:rPr>
                        <a:t>private (*)</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marR="0" algn="l">
                        <a:lnSpc>
                          <a:spcPct val="108035"/>
                        </a:lnSpc>
                        <a:spcBef>
                          <a:spcPts val="0"/>
                        </a:spcBef>
                        <a:spcAft>
                          <a:spcPts val="0"/>
                        </a:spcAft>
                        <a:buNone/>
                      </a:pPr>
                      <a:r>
                        <a:rPr lang="en-US" sz="3111">
                          <a:solidFill>
                            <a:srgbClr val="FFFFFF"/>
                          </a:solidFill>
                          <a:latin typeface="Arial"/>
                          <a:ea typeface="Arial"/>
                          <a:cs typeface="Arial"/>
                          <a:sym typeface="Arial"/>
                        </a:rPr>
                        <a:t>Accesor por defecto.</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530925">
                <a:tc>
                  <a:txBody>
                    <a:bodyPr>
                      <a:noAutofit/>
                    </a:bodyPr>
                    <a:lstStyle/>
                    <a:p>
                      <a:pPr indent="0" lvl="0" marL="0" marR="0" algn="l">
                        <a:lnSpc>
                          <a:spcPct val="108035"/>
                        </a:lnSpc>
                        <a:spcBef>
                          <a:spcPts val="0"/>
                        </a:spcBef>
                        <a:spcAft>
                          <a:spcPts val="0"/>
                        </a:spcAft>
                        <a:buNone/>
                      </a:pPr>
                      <a:r>
                        <a:rPr lang="en-US" sz="3111">
                          <a:solidFill>
                            <a:srgbClr val="FFFFFF"/>
                          </a:solidFill>
                          <a:latin typeface="Arial"/>
                          <a:ea typeface="Arial"/>
                          <a:cs typeface="Arial"/>
                          <a:sym typeface="Arial"/>
                        </a:rPr>
                        <a:t>sealed</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marR="0" algn="l">
                        <a:lnSpc>
                          <a:spcPct val="108035"/>
                        </a:lnSpc>
                        <a:spcBef>
                          <a:spcPts val="0"/>
                        </a:spcBef>
                        <a:spcAft>
                          <a:spcPts val="0"/>
                        </a:spcAft>
                        <a:buNone/>
                      </a:pPr>
                      <a:r>
                        <a:rPr lang="en-US" sz="3111">
                          <a:solidFill>
                            <a:srgbClr val="FFFFFF"/>
                          </a:solidFill>
                          <a:latin typeface="Arial"/>
                          <a:ea typeface="Arial"/>
                          <a:cs typeface="Arial"/>
                          <a:sym typeface="Arial"/>
                        </a:rPr>
                        <a:t>Indica que la clase no podrá heredar.</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sp>
        <p:nvSpPr>
          <p:cNvPr id="200" name="Shape 200"/>
          <p:cNvSpPr txBox="1"/>
          <p:nvPr/>
        </p:nvSpPr>
        <p:spPr>
          <a:xfrm>
            <a:off x="523875" y="6163025"/>
            <a:ext cx="5535424" cy="550674"/>
          </a:xfrm>
          <a:prstGeom prst="rect">
            <a:avLst/>
          </a:prstGeom>
          <a:noFill/>
          <a:ln>
            <a:noFill/>
          </a:ln>
        </p:spPr>
        <p:txBody>
          <a:bodyPr anchorCtr="0" anchor="t" bIns="38100" lIns="38100" rIns="38100" tIns="38100">
            <a:noAutofit/>
          </a:bodyPr>
          <a:lstStyle/>
          <a:p>
            <a:pPr indent="0" lvl="0" marL="0" marR="0" algn="l">
              <a:lnSpc>
                <a:spcPct val="120089"/>
              </a:lnSpc>
              <a:spcBef>
                <a:spcPts val="0"/>
              </a:spcBef>
              <a:spcAft>
                <a:spcPts val="0"/>
              </a:spcAft>
              <a:buNone/>
            </a:pPr>
            <a:r>
              <a:rPr lang="en-US" sz="3111">
                <a:solidFill>
                  <a:srgbClr val="FFFFFF"/>
                </a:solidFill>
                <a:latin typeface="Arial"/>
                <a:ea typeface="Arial"/>
                <a:cs typeface="Arial"/>
                <a:sym typeface="Arial"/>
              </a:rPr>
              <a:t>(*): Modificadores de visibilidad.</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Shape 205"/>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ctr">
              <a:lnSpc>
                <a:spcPct val="108072"/>
              </a:lnSpc>
              <a:spcBef>
                <a:spcPts val="0"/>
              </a:spcBef>
              <a:spcAft>
                <a:spcPts val="0"/>
              </a:spcAft>
              <a:buNone/>
            </a:pPr>
            <a:r>
              <a:rPr lang="en-US" sz="5333">
                <a:solidFill>
                  <a:srgbClr val="FFCC29"/>
                </a:solidFill>
                <a:latin typeface="Arial"/>
                <a:ea typeface="Arial"/>
                <a:cs typeface="Arial"/>
                <a:sym typeface="Arial"/>
              </a:rPr>
              <a:t>Temas a Tratar</a:t>
            </a:r>
          </a:p>
        </p:txBody>
      </p:sp>
      <p:sp>
        <p:nvSpPr>
          <p:cNvPr id="206" name="Shape 206"/>
          <p:cNvSpPr txBox="1"/>
          <p:nvPr>
            <p:ph idx="1" type="body"/>
          </p:nvPr>
        </p:nvSpPr>
        <p:spPr>
          <a:xfrm>
            <a:off x="356300" y="1575150"/>
            <a:ext cx="9269574" cy="3988499"/>
          </a:xfrm>
          <a:prstGeom prst="rect">
            <a:avLst/>
          </a:prstGeom>
          <a:noFill/>
          <a:ln>
            <a:noFill/>
          </a:ln>
        </p:spPr>
        <p:txBody>
          <a:bodyPr anchorCtr="0" anchor="t" bIns="38100" lIns="38100" rIns="38100" tIns="38100">
            <a:noAutofit/>
          </a:bodyPr>
          <a:lstStyle/>
          <a:p>
            <a:pPr indent="-276577" lvl="0" marL="381000" marR="0" algn="l">
              <a:lnSpc>
                <a:spcPct val="107812"/>
              </a:lnSpc>
              <a:spcBef>
                <a:spcPts val="0"/>
              </a:spcBef>
              <a:spcAft>
                <a:spcPts val="0"/>
              </a:spcAft>
              <a:buClr>
                <a:srgbClr val="FFFFFF"/>
              </a:buClr>
              <a:buSzPct val="98765"/>
              <a:buFont typeface="Arial"/>
              <a:buChar char="●"/>
            </a:pPr>
            <a:r>
              <a:rPr lang="en-US" sz="3555">
                <a:solidFill>
                  <a:srgbClr val="FFFFFF"/>
                </a:solidFill>
                <a:latin typeface="Arial"/>
                <a:ea typeface="Arial"/>
                <a:cs typeface="Arial"/>
                <a:sym typeface="Arial"/>
              </a:rPr>
              <a:t>Programación Orientada a Objetos (POO)</a:t>
            </a:r>
          </a:p>
          <a:p>
            <a:pPr indent="-276577" lvl="0" marL="381000" marR="0"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Clases</a:t>
            </a:r>
          </a:p>
          <a:p>
            <a:pPr indent="-248355" lvl="1" marL="762000" marR="0"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Características</a:t>
            </a:r>
          </a:p>
          <a:p>
            <a:pPr indent="-248355" lvl="1" marL="762000" marR="0"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Sintaxis</a:t>
            </a:r>
          </a:p>
          <a:p>
            <a:pPr indent="-248355" lvl="1" marL="762000" marR="0" algn="l">
              <a:lnSpc>
                <a:spcPct val="108035"/>
              </a:lnSpc>
              <a:spcBef>
                <a:spcPts val="698"/>
              </a:spcBef>
              <a:spcAft>
                <a:spcPts val="0"/>
              </a:spcAft>
              <a:buClr>
                <a:srgbClr val="FCEB98"/>
              </a:buClr>
              <a:buSzPct val="100358"/>
              <a:buFont typeface="Courier New"/>
              <a:buChar char="o"/>
            </a:pPr>
            <a:r>
              <a:rPr lang="en-US" sz="3111">
                <a:solidFill>
                  <a:srgbClr val="FCEB98"/>
                </a:solidFill>
                <a:latin typeface="Arial"/>
                <a:ea typeface="Arial"/>
                <a:cs typeface="Arial"/>
                <a:sym typeface="Arial"/>
              </a:rPr>
              <a:t>Atributos</a:t>
            </a:r>
          </a:p>
          <a:p>
            <a:pPr indent="-248355" lvl="1" marL="762000" marR="0"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Métodos</a:t>
            </a:r>
          </a:p>
          <a:p>
            <a:pPr indent="-276577" lvl="0" marL="381000" marR="0"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NameSpaces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Shape 211"/>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l">
              <a:lnSpc>
                <a:spcPct val="108072"/>
              </a:lnSpc>
              <a:spcBef>
                <a:spcPts val="0"/>
              </a:spcBef>
              <a:spcAft>
                <a:spcPts val="0"/>
              </a:spcAft>
              <a:buNone/>
            </a:pPr>
            <a:r>
              <a:rPr lang="en-US" sz="5333">
                <a:solidFill>
                  <a:srgbClr val="FFCC29"/>
                </a:solidFill>
                <a:latin typeface="Arial"/>
                <a:ea typeface="Arial"/>
                <a:cs typeface="Arial"/>
                <a:sym typeface="Arial"/>
              </a:rPr>
              <a:t>Sintaxis</a:t>
            </a:r>
          </a:p>
        </p:txBody>
      </p:sp>
      <p:pic>
        <p:nvPicPr>
          <p:cNvPr id="212" name="Shape 212"/>
          <p:cNvPicPr preferRelativeResize="0"/>
          <p:nvPr/>
        </p:nvPicPr>
        <p:blipFill>
          <a:blip r:embed="rId4">
            <a:alphaModFix/>
          </a:blip>
          <a:stretch>
            <a:fillRect/>
          </a:stretch>
        </p:blipFill>
        <p:spPr>
          <a:xfrm>
            <a:off x="582075" y="1174750"/>
            <a:ext cx="9165149" cy="867824"/>
          </a:xfrm>
          <a:prstGeom prst="rect">
            <a:avLst/>
          </a:prstGeom>
          <a:noFill/>
          <a:ln>
            <a:noFill/>
          </a:ln>
        </p:spPr>
      </p:pic>
      <p:sp>
        <p:nvSpPr>
          <p:cNvPr id="213" name="Shape 213"/>
          <p:cNvSpPr txBox="1"/>
          <p:nvPr/>
        </p:nvSpPr>
        <p:spPr>
          <a:xfrm>
            <a:off x="698500" y="1241775"/>
            <a:ext cx="9008525" cy="809974"/>
          </a:xfrm>
          <a:prstGeom prst="rect">
            <a:avLst/>
          </a:prstGeom>
          <a:noFill/>
          <a:ln>
            <a:noFill/>
          </a:ln>
        </p:spPr>
        <p:txBody>
          <a:bodyPr anchorCtr="0" anchor="ctr" bIns="38100" lIns="38100" rIns="38100" tIns="38100">
            <a:noAutofit/>
          </a:bodyPr>
          <a:lstStyle/>
          <a:p>
            <a:pPr indent="0" lvl="0" marL="0" marR="0" algn="l">
              <a:lnSpc>
                <a:spcPct val="120000"/>
              </a:lnSpc>
              <a:spcBef>
                <a:spcPts val="0"/>
              </a:spcBef>
              <a:spcAft>
                <a:spcPts val="0"/>
              </a:spcAft>
              <a:buNone/>
            </a:pPr>
            <a:r>
              <a:rPr b="1" lang="en-US" sz="2222">
                <a:solidFill>
                  <a:srgbClr val="0000FF"/>
                </a:solidFill>
                <a:latin typeface="Arial"/>
                <a:ea typeface="Arial"/>
                <a:cs typeface="Arial"/>
                <a:sym typeface="Arial"/>
              </a:rPr>
              <a:t>[modificador] tipo </a:t>
            </a:r>
            <a:r>
              <a:rPr b="1" lang="en-US" sz="2222">
                <a:solidFill>
                  <a:srgbClr val="000000"/>
                </a:solidFill>
                <a:latin typeface="Arial"/>
                <a:ea typeface="Arial"/>
                <a:cs typeface="Arial"/>
                <a:sym typeface="Arial"/>
              </a:rPr>
              <a:t>identificador; </a:t>
            </a:r>
            <a:r>
              <a:rPr b="1" lang="en-US" sz="2222">
                <a:solidFill>
                  <a:srgbClr val="66CC66"/>
                </a:solidFill>
                <a:latin typeface="Arial"/>
                <a:ea typeface="Arial"/>
                <a:cs typeface="Arial"/>
                <a:sym typeface="Arial"/>
              </a:rPr>
              <a:t>// Igual que en C</a:t>
            </a:r>
            <a:r>
              <a:rPr b="1" lang="en-US" sz="2222">
                <a:solidFill>
                  <a:srgbClr val="000000"/>
                </a:solidFill>
                <a:latin typeface="Arial"/>
                <a:ea typeface="Arial"/>
                <a:cs typeface="Arial"/>
                <a:sym typeface="Arial"/>
              </a:rPr>
              <a:t> </a:t>
            </a:r>
          </a:p>
        </p:txBody>
      </p:sp>
      <p:sp>
        <p:nvSpPr>
          <p:cNvPr id="214" name="Shape 214"/>
          <p:cNvSpPr txBox="1"/>
          <p:nvPr>
            <p:ph idx="1" type="body"/>
          </p:nvPr>
        </p:nvSpPr>
        <p:spPr>
          <a:xfrm>
            <a:off x="525625" y="2333625"/>
            <a:ext cx="9608249" cy="4651725"/>
          </a:xfrm>
          <a:prstGeom prst="rect">
            <a:avLst/>
          </a:prstGeom>
          <a:noFill/>
          <a:ln>
            <a:noFill/>
          </a:ln>
        </p:spPr>
        <p:txBody>
          <a:bodyPr anchorCtr="0" anchor="t" bIns="38100" lIns="38100" rIns="38100" tIns="38100">
            <a:noAutofit/>
          </a:bodyPr>
          <a:lstStyle/>
          <a:p>
            <a:pPr indent="-220133" lvl="0" marL="381000" marR="0" algn="l">
              <a:lnSpc>
                <a:spcPct val="107812"/>
              </a:lnSpc>
              <a:spcBef>
                <a:spcPts val="0"/>
              </a:spcBef>
              <a:spcAft>
                <a:spcPts val="0"/>
              </a:spcAft>
              <a:buClr>
                <a:srgbClr val="FFFFFF"/>
              </a:buClr>
              <a:buSzPct val="98765"/>
              <a:buFont typeface="Arial"/>
              <a:buChar char="●"/>
            </a:pPr>
            <a:r>
              <a:rPr b="1" lang="en-US" sz="2666">
                <a:solidFill>
                  <a:srgbClr val="FFFFFF"/>
                </a:solidFill>
                <a:latin typeface="Arial"/>
                <a:ea typeface="Arial"/>
                <a:cs typeface="Arial"/>
                <a:sym typeface="Arial"/>
              </a:rPr>
              <a:t>modificador</a:t>
            </a:r>
            <a:r>
              <a:rPr lang="en-US" sz="2666">
                <a:solidFill>
                  <a:srgbClr val="FFFFFF"/>
                </a:solidFill>
                <a:latin typeface="Arial"/>
                <a:ea typeface="Arial"/>
                <a:cs typeface="Arial"/>
                <a:sym typeface="Arial"/>
              </a:rPr>
              <a:t>: Determina la accesibilidad que tendrán sobre él las demás clases. Por defecto son </a:t>
            </a:r>
            <a:r>
              <a:rPr b="1" lang="en-US" sz="2666">
                <a:solidFill>
                  <a:srgbClr val="FFFFFF"/>
                </a:solidFill>
                <a:latin typeface="Arial"/>
                <a:ea typeface="Arial"/>
                <a:cs typeface="Arial"/>
                <a:sym typeface="Arial"/>
              </a:rPr>
              <a:t>private</a:t>
            </a:r>
            <a:r>
              <a:rPr lang="en-US" sz="2666">
                <a:solidFill>
                  <a:srgbClr val="FFFFFF"/>
                </a:solidFill>
                <a:latin typeface="Arial"/>
                <a:ea typeface="Arial"/>
                <a:cs typeface="Arial"/>
                <a:sym typeface="Arial"/>
              </a:rPr>
              <a:t>.</a:t>
            </a:r>
          </a:p>
          <a:p>
            <a:pPr indent="-220133" lvl="0" marL="381000" marR="0" algn="l">
              <a:lnSpc>
                <a:spcPct val="107812"/>
              </a:lnSpc>
              <a:spcBef>
                <a:spcPts val="604"/>
              </a:spcBef>
              <a:spcAft>
                <a:spcPts val="0"/>
              </a:spcAft>
              <a:buClr>
                <a:srgbClr val="FFFFFF"/>
              </a:buClr>
              <a:buSzPct val="98765"/>
              <a:buFont typeface="Arial"/>
              <a:buChar char="●"/>
            </a:pPr>
            <a:r>
              <a:rPr b="1" lang="en-US" sz="2666">
                <a:solidFill>
                  <a:srgbClr val="FFFFFF"/>
                </a:solidFill>
                <a:latin typeface="Arial"/>
                <a:ea typeface="Arial"/>
                <a:cs typeface="Arial"/>
                <a:sym typeface="Arial"/>
              </a:rPr>
              <a:t>tipo</a:t>
            </a:r>
            <a:r>
              <a:rPr lang="en-US" sz="2666">
                <a:solidFill>
                  <a:srgbClr val="FFFFFF"/>
                </a:solidFill>
                <a:latin typeface="Arial"/>
                <a:ea typeface="Arial"/>
                <a:cs typeface="Arial"/>
                <a:sym typeface="Arial"/>
              </a:rPr>
              <a:t>: Representa al tipo de dato. Ejemplo: int, float, etc. </a:t>
            </a:r>
          </a:p>
          <a:p>
            <a:pPr indent="-220133" lvl="0" marL="381000" marR="0" algn="l">
              <a:lnSpc>
                <a:spcPct val="107812"/>
              </a:lnSpc>
              <a:spcBef>
                <a:spcPts val="604"/>
              </a:spcBef>
              <a:spcAft>
                <a:spcPts val="0"/>
              </a:spcAft>
              <a:buClr>
                <a:srgbClr val="FFFFFF"/>
              </a:buClr>
              <a:buSzPct val="98765"/>
              <a:buFont typeface="Arial"/>
              <a:buChar char="●"/>
            </a:pPr>
            <a:r>
              <a:rPr b="1" lang="en-US" sz="2666">
                <a:solidFill>
                  <a:srgbClr val="FFFFFF"/>
                </a:solidFill>
                <a:latin typeface="Arial"/>
                <a:ea typeface="Arial"/>
                <a:cs typeface="Arial"/>
                <a:sym typeface="Arial"/>
              </a:rPr>
              <a:t>Identificador</a:t>
            </a:r>
            <a:r>
              <a:rPr lang="en-US" sz="2666">
                <a:solidFill>
                  <a:srgbClr val="FFFFFF"/>
                </a:solidFill>
                <a:latin typeface="Arial"/>
                <a:ea typeface="Arial"/>
                <a:cs typeface="Arial"/>
                <a:sym typeface="Arial"/>
              </a:rPr>
              <a:t>: Indica el nombre del atributo.</a:t>
            </a:r>
          </a:p>
          <a:p>
            <a:pPr indent="-220133" lvl="1" marL="762000" marR="0" algn="l">
              <a:lnSpc>
                <a:spcPct val="107812"/>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Los nombres deben tener todas sus letras en minúsculas y solo si el modificador es </a:t>
            </a:r>
            <a:r>
              <a:rPr b="1" lang="en-US" sz="2666">
                <a:solidFill>
                  <a:srgbClr val="FFFFFF"/>
                </a:solidFill>
                <a:latin typeface="Arial"/>
                <a:ea typeface="Arial"/>
                <a:cs typeface="Arial"/>
                <a:sym typeface="Arial"/>
              </a:rPr>
              <a:t>private</a:t>
            </a:r>
            <a:r>
              <a:rPr lang="en-US" sz="2666">
                <a:solidFill>
                  <a:srgbClr val="FFFFFF"/>
                </a:solidFill>
                <a:latin typeface="Arial"/>
                <a:ea typeface="Arial"/>
                <a:cs typeface="Arial"/>
                <a:sym typeface="Arial"/>
              </a:rPr>
              <a:t> o </a:t>
            </a:r>
            <a:r>
              <a:rPr b="1" lang="en-US" sz="2666">
                <a:solidFill>
                  <a:srgbClr val="FFFFFF"/>
                </a:solidFill>
                <a:latin typeface="Arial"/>
                <a:ea typeface="Arial"/>
                <a:cs typeface="Arial"/>
                <a:sym typeface="Arial"/>
              </a:rPr>
              <a:t>protected</a:t>
            </a:r>
            <a:r>
              <a:rPr lang="en-US" sz="2666">
                <a:solidFill>
                  <a:srgbClr val="FFFFFF"/>
                </a:solidFill>
                <a:latin typeface="Arial"/>
                <a:ea typeface="Arial"/>
                <a:cs typeface="Arial"/>
                <a:sym typeface="Arial"/>
              </a:rPr>
              <a:t> comenzará con guión bajo (_).</a:t>
            </a:r>
          </a:p>
          <a:p>
            <a:pPr indent="-220133" lvl="1" marL="762000" marR="0" algn="l">
              <a:lnSpc>
                <a:spcPct val="107812"/>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Si el nombre es compuesto, la primera letra de la segunda palabra estará en mayúsculas, las demás en minúsculas. </a:t>
            </a:r>
          </a:p>
          <a:p>
            <a:pPr indent="-50800" lvl="1" marL="762000" marR="0" algn="l">
              <a:lnSpc>
                <a:spcPct val="107812"/>
              </a:lnSpc>
              <a:spcBef>
                <a:spcPts val="604"/>
              </a:spcBef>
              <a:spcAft>
                <a:spcPts val="0"/>
              </a:spcAft>
              <a:buClr>
                <a:srgbClr val="FFFFFF"/>
              </a:buClr>
              <a:buSzPct val="98765"/>
              <a:buNone/>
            </a:pPr>
            <a:r>
              <a:rPr lang="en-US" sz="2666">
                <a:solidFill>
                  <a:srgbClr val="FFFFFF"/>
                </a:solidFill>
                <a:latin typeface="Arial"/>
                <a:ea typeface="Arial"/>
                <a:cs typeface="Arial"/>
                <a:sym typeface="Arial"/>
              </a:rPr>
              <a:t>Ejemplo: miNombre (si es private: _miNombre)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8" name="Shape 218"/>
        <p:cNvGrpSpPr/>
        <p:nvPr/>
      </p:nvGrpSpPr>
      <p:grpSpPr>
        <a:xfrm>
          <a:off x="0" y="0"/>
          <a:ext cx="0" cy="0"/>
          <a:chOff x="0" y="0"/>
          <a:chExt cx="0" cy="0"/>
        </a:xfrm>
      </p:grpSpPr>
      <p:sp>
        <p:nvSpPr>
          <p:cNvPr id="219" name="Shape 219"/>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l">
              <a:lnSpc>
                <a:spcPct val="108072"/>
              </a:lnSpc>
              <a:spcBef>
                <a:spcPts val="0"/>
              </a:spcBef>
              <a:spcAft>
                <a:spcPts val="0"/>
              </a:spcAft>
              <a:buNone/>
            </a:pPr>
            <a:r>
              <a:rPr lang="en-US" sz="5333">
                <a:solidFill>
                  <a:srgbClr val="FFCC29"/>
                </a:solidFill>
                <a:latin typeface="Arial"/>
                <a:ea typeface="Arial"/>
                <a:cs typeface="Arial"/>
                <a:sym typeface="Arial"/>
              </a:rPr>
              <a:t>Modificadores</a:t>
            </a:r>
          </a:p>
        </p:txBody>
      </p:sp>
      <p:graphicFrame>
        <p:nvGraphicFramePr>
          <p:cNvPr id="220" name="Shape 220"/>
          <p:cNvGraphicFramePr/>
          <p:nvPr/>
        </p:nvGraphicFramePr>
        <p:xfrm>
          <a:off x="423325" y="1716250"/>
          <a:ext cx="3000000" cy="3000000"/>
        </p:xfrm>
        <a:graphic>
          <a:graphicData uri="http://schemas.openxmlformats.org/drawingml/2006/table">
            <a:tbl>
              <a:tblPr>
                <a:noFill/>
                <a:tableStyleId>{178AEF7A-DB33-4632-A5F2-CA346C02F09E}</a:tableStyleId>
              </a:tblPr>
              <a:tblGrid>
                <a:gridCol w="2116650"/>
                <a:gridCol w="7203700"/>
              </a:tblGrid>
              <a:tr h="530925">
                <a:tc>
                  <a:txBody>
                    <a:bodyPr>
                      <a:noAutofit/>
                    </a:bodyPr>
                    <a:lstStyle/>
                    <a:p>
                      <a:pPr indent="0" lvl="0" marL="0" marR="0" algn="l">
                        <a:lnSpc>
                          <a:spcPct val="108035"/>
                        </a:lnSpc>
                        <a:spcBef>
                          <a:spcPts val="0"/>
                        </a:spcBef>
                        <a:spcAft>
                          <a:spcPts val="0"/>
                        </a:spcAft>
                        <a:buNone/>
                      </a:pPr>
                      <a:r>
                        <a:rPr lang="en-US" sz="3111">
                          <a:solidFill>
                            <a:srgbClr val="FFFFFF"/>
                          </a:solidFill>
                          <a:latin typeface="Arial"/>
                          <a:ea typeface="Arial"/>
                          <a:cs typeface="Arial"/>
                          <a:sym typeface="Arial"/>
                        </a:rPr>
                        <a:t>Nombre</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00000"/>
                    </a:solidFill>
                  </a:tcPr>
                </a:tc>
                <a:tc>
                  <a:txBody>
                    <a:bodyPr>
                      <a:noAutofit/>
                    </a:bodyPr>
                    <a:lstStyle/>
                    <a:p>
                      <a:pPr indent="0" lvl="0" marL="0" marR="0" algn="ctr">
                        <a:lnSpc>
                          <a:spcPct val="108035"/>
                        </a:lnSpc>
                        <a:spcBef>
                          <a:spcPts val="0"/>
                        </a:spcBef>
                        <a:spcAft>
                          <a:spcPts val="0"/>
                        </a:spcAft>
                        <a:buNone/>
                      </a:pPr>
                      <a:r>
                        <a:rPr lang="en-US" sz="3111">
                          <a:solidFill>
                            <a:srgbClr val="FFFFFF"/>
                          </a:solidFill>
                          <a:latin typeface="Arial"/>
                          <a:ea typeface="Arial"/>
                          <a:cs typeface="Arial"/>
                          <a:sym typeface="Arial"/>
                        </a:rPr>
                        <a:t>Puede ser accedido por...</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00000"/>
                    </a:solidFill>
                  </a:tcPr>
                </a:tc>
              </a:tr>
              <a:tr h="530925">
                <a:tc>
                  <a:txBody>
                    <a:bodyPr>
                      <a:noAutofit/>
                    </a:bodyPr>
                    <a:lstStyle/>
                    <a:p>
                      <a:pPr indent="0" lvl="0" marL="0" marR="0" algn="l">
                        <a:lnSpc>
                          <a:spcPct val="108035"/>
                        </a:lnSpc>
                        <a:spcBef>
                          <a:spcPts val="0"/>
                        </a:spcBef>
                        <a:spcAft>
                          <a:spcPts val="0"/>
                        </a:spcAft>
                        <a:buNone/>
                      </a:pPr>
                      <a:r>
                        <a:rPr lang="en-US" sz="3111">
                          <a:solidFill>
                            <a:srgbClr val="FFFFFF"/>
                          </a:solidFill>
                          <a:latin typeface="Arial"/>
                          <a:ea typeface="Arial"/>
                          <a:cs typeface="Arial"/>
                          <a:sym typeface="Arial"/>
                        </a:rPr>
                        <a:t>private (*)</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marR="0" algn="l">
                        <a:lnSpc>
                          <a:spcPct val="108035"/>
                        </a:lnSpc>
                        <a:spcBef>
                          <a:spcPts val="0"/>
                        </a:spcBef>
                        <a:spcAft>
                          <a:spcPts val="0"/>
                        </a:spcAft>
                        <a:buNone/>
                      </a:pPr>
                      <a:r>
                        <a:rPr lang="en-US" sz="3111">
                          <a:solidFill>
                            <a:srgbClr val="FFFFFF"/>
                          </a:solidFill>
                          <a:latin typeface="Arial"/>
                          <a:ea typeface="Arial"/>
                          <a:cs typeface="Arial"/>
                          <a:sym typeface="Arial"/>
                        </a:rPr>
                        <a:t>Los miembros de la misma clase.</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957775">
                <a:tc>
                  <a:txBody>
                    <a:bodyPr>
                      <a:noAutofit/>
                    </a:bodyPr>
                    <a:lstStyle/>
                    <a:p>
                      <a:pPr indent="0" lvl="0" marL="0" marR="0" algn="l">
                        <a:lnSpc>
                          <a:spcPct val="108035"/>
                        </a:lnSpc>
                        <a:spcBef>
                          <a:spcPts val="0"/>
                        </a:spcBef>
                        <a:spcAft>
                          <a:spcPts val="0"/>
                        </a:spcAft>
                        <a:buNone/>
                      </a:pPr>
                      <a:r>
                        <a:rPr lang="en-US" sz="3111">
                          <a:solidFill>
                            <a:srgbClr val="FFFFFF"/>
                          </a:solidFill>
                          <a:latin typeface="Arial"/>
                          <a:ea typeface="Arial"/>
                          <a:cs typeface="Arial"/>
                          <a:sym typeface="Arial"/>
                        </a:rPr>
                        <a:t>protected</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marR="0" algn="l">
                        <a:lnSpc>
                          <a:spcPct val="108035"/>
                        </a:lnSpc>
                        <a:spcBef>
                          <a:spcPts val="0"/>
                        </a:spcBef>
                        <a:spcAft>
                          <a:spcPts val="0"/>
                        </a:spcAft>
                        <a:buNone/>
                      </a:pPr>
                      <a:r>
                        <a:rPr lang="en-US" sz="3111">
                          <a:solidFill>
                            <a:srgbClr val="FFFFFF"/>
                          </a:solidFill>
                          <a:latin typeface="Arial"/>
                          <a:ea typeface="Arial"/>
                          <a:cs typeface="Arial"/>
                          <a:sym typeface="Arial"/>
                        </a:rPr>
                        <a:t>Los miembros de la misma clase y clases derivadas o hijas.</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529150">
                <a:tc>
                  <a:txBody>
                    <a:bodyPr>
                      <a:noAutofit/>
                    </a:bodyPr>
                    <a:lstStyle/>
                    <a:p>
                      <a:pPr indent="0" lvl="0" marL="0" marR="0" algn="l">
                        <a:lnSpc>
                          <a:spcPct val="108035"/>
                        </a:lnSpc>
                        <a:spcBef>
                          <a:spcPts val="0"/>
                        </a:spcBef>
                        <a:spcAft>
                          <a:spcPts val="0"/>
                        </a:spcAft>
                        <a:buNone/>
                      </a:pPr>
                      <a:r>
                        <a:rPr lang="en-US" sz="3111">
                          <a:solidFill>
                            <a:srgbClr val="FFFFFF"/>
                          </a:solidFill>
                          <a:latin typeface="Arial"/>
                          <a:ea typeface="Arial"/>
                          <a:cs typeface="Arial"/>
                          <a:sym typeface="Arial"/>
                        </a:rPr>
                        <a:t>internal</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marR="0" algn="l">
                        <a:lnSpc>
                          <a:spcPct val="108035"/>
                        </a:lnSpc>
                        <a:spcBef>
                          <a:spcPts val="0"/>
                        </a:spcBef>
                        <a:spcAft>
                          <a:spcPts val="0"/>
                        </a:spcAft>
                        <a:buNone/>
                      </a:pPr>
                      <a:r>
                        <a:rPr lang="en-US" sz="3111">
                          <a:solidFill>
                            <a:srgbClr val="FFFFFF"/>
                          </a:solidFill>
                          <a:latin typeface="Arial"/>
                          <a:ea typeface="Arial"/>
                          <a:cs typeface="Arial"/>
                          <a:sym typeface="Arial"/>
                        </a:rPr>
                        <a:t>Los miembros del mismo proyecto.</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957775">
                <a:tc>
                  <a:txBody>
                    <a:bodyPr>
                      <a:noAutofit/>
                    </a:bodyPr>
                    <a:lstStyle/>
                    <a:p>
                      <a:pPr indent="0" lvl="0" marL="0" marR="0" algn="l">
                        <a:lnSpc>
                          <a:spcPct val="108035"/>
                        </a:lnSpc>
                        <a:spcBef>
                          <a:spcPts val="0"/>
                        </a:spcBef>
                        <a:spcAft>
                          <a:spcPts val="0"/>
                        </a:spcAft>
                        <a:buNone/>
                      </a:pPr>
                      <a:r>
                        <a:rPr lang="en-US" sz="3111">
                          <a:solidFill>
                            <a:srgbClr val="FFFFFF"/>
                          </a:solidFill>
                          <a:latin typeface="Arial"/>
                          <a:ea typeface="Arial"/>
                          <a:cs typeface="Arial"/>
                          <a:sym typeface="Arial"/>
                        </a:rPr>
                        <a:t>internal protected</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marR="0" algn="l">
                        <a:lnSpc>
                          <a:spcPct val="108035"/>
                        </a:lnSpc>
                        <a:spcBef>
                          <a:spcPts val="0"/>
                        </a:spcBef>
                        <a:spcAft>
                          <a:spcPts val="0"/>
                        </a:spcAft>
                        <a:buNone/>
                      </a:pPr>
                      <a:r>
                        <a:rPr lang="en-US" sz="3111">
                          <a:solidFill>
                            <a:srgbClr val="FFFFFF"/>
                          </a:solidFill>
                          <a:latin typeface="Arial"/>
                          <a:ea typeface="Arial"/>
                          <a:cs typeface="Arial"/>
                          <a:sym typeface="Arial"/>
                        </a:rPr>
                        <a:t>Los miembros del mismo proyecto o clases derivadas.</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957775">
                <a:tc>
                  <a:txBody>
                    <a:bodyPr>
                      <a:noAutofit/>
                    </a:bodyPr>
                    <a:lstStyle/>
                    <a:p>
                      <a:pPr indent="0" lvl="0" marL="0" marR="0" algn="l">
                        <a:lnSpc>
                          <a:spcPct val="108035"/>
                        </a:lnSpc>
                        <a:spcBef>
                          <a:spcPts val="0"/>
                        </a:spcBef>
                        <a:spcAft>
                          <a:spcPts val="0"/>
                        </a:spcAft>
                        <a:buNone/>
                      </a:pPr>
                      <a:r>
                        <a:rPr lang="en-US" sz="3111">
                          <a:solidFill>
                            <a:srgbClr val="FFFFFF"/>
                          </a:solidFill>
                          <a:latin typeface="Arial"/>
                          <a:ea typeface="Arial"/>
                          <a:cs typeface="Arial"/>
                          <a:sym typeface="Arial"/>
                        </a:rPr>
                        <a:t>public</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marR="0" algn="l">
                        <a:lnSpc>
                          <a:spcPct val="108035"/>
                        </a:lnSpc>
                        <a:spcBef>
                          <a:spcPts val="0"/>
                        </a:spcBef>
                        <a:spcAft>
                          <a:spcPts val="0"/>
                        </a:spcAft>
                        <a:buNone/>
                      </a:pPr>
                      <a:r>
                        <a:rPr lang="en-US" sz="3111">
                          <a:solidFill>
                            <a:srgbClr val="FFFFFF"/>
                          </a:solidFill>
                          <a:latin typeface="Arial"/>
                          <a:ea typeface="Arial"/>
                          <a:cs typeface="Arial"/>
                          <a:sym typeface="Arial"/>
                        </a:rPr>
                        <a:t>Cualquier miembro. Accesibilidad abierta.</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sp>
        <p:nvSpPr>
          <p:cNvPr id="221" name="Shape 221"/>
          <p:cNvSpPr txBox="1"/>
          <p:nvPr/>
        </p:nvSpPr>
        <p:spPr>
          <a:xfrm>
            <a:off x="523875" y="6586350"/>
            <a:ext cx="4179000" cy="550674"/>
          </a:xfrm>
          <a:prstGeom prst="rect">
            <a:avLst/>
          </a:prstGeom>
          <a:noFill/>
          <a:ln>
            <a:noFill/>
          </a:ln>
        </p:spPr>
        <p:txBody>
          <a:bodyPr anchorCtr="0" anchor="t" bIns="38100" lIns="38100" rIns="38100" tIns="38100">
            <a:noAutofit/>
          </a:bodyPr>
          <a:lstStyle/>
          <a:p>
            <a:pPr indent="0" lvl="0" marL="0" marR="0" algn="l">
              <a:lnSpc>
                <a:spcPct val="120089"/>
              </a:lnSpc>
              <a:spcBef>
                <a:spcPts val="0"/>
              </a:spcBef>
              <a:spcAft>
                <a:spcPts val="0"/>
              </a:spcAft>
              <a:buNone/>
            </a:pPr>
            <a:r>
              <a:rPr lang="en-US" sz="3111">
                <a:solidFill>
                  <a:srgbClr val="FFFFFF"/>
                </a:solidFill>
                <a:latin typeface="Arial"/>
                <a:ea typeface="Arial"/>
                <a:cs typeface="Arial"/>
                <a:sym typeface="Arial"/>
              </a:rPr>
              <a:t>(*): Accesor por defecto.</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5" name="Shape 225"/>
        <p:cNvGrpSpPr/>
        <p:nvPr/>
      </p:nvGrpSpPr>
      <p:grpSpPr>
        <a:xfrm>
          <a:off x="0" y="0"/>
          <a:ext cx="0" cy="0"/>
          <a:chOff x="0" y="0"/>
          <a:chExt cx="0" cy="0"/>
        </a:xfrm>
      </p:grpSpPr>
      <p:sp>
        <p:nvSpPr>
          <p:cNvPr id="226" name="Shape 226"/>
          <p:cNvSpPr txBox="1"/>
          <p:nvPr>
            <p:ph type="title"/>
          </p:nvPr>
        </p:nvSpPr>
        <p:spPr>
          <a:xfrm>
            <a:off x="525625" y="305150"/>
            <a:ext cx="9197249" cy="746474"/>
          </a:xfrm>
          <a:prstGeom prst="rect">
            <a:avLst/>
          </a:prstGeom>
          <a:noFill/>
          <a:ln>
            <a:noFill/>
          </a:ln>
        </p:spPr>
        <p:txBody>
          <a:bodyPr anchorCtr="0" anchor="t" bIns="38100" lIns="38100" rIns="38100" tIns="38100">
            <a:noAutofit/>
          </a:bodyPr>
          <a:lstStyle/>
          <a:p>
            <a:pPr indent="0" lvl="0" marL="0" marR="0" algn="ctr">
              <a:lnSpc>
                <a:spcPct val="107954"/>
              </a:lnSpc>
              <a:spcBef>
                <a:spcPts val="0"/>
              </a:spcBef>
              <a:spcAft>
                <a:spcPts val="0"/>
              </a:spcAft>
              <a:buNone/>
            </a:pPr>
            <a:r>
              <a:rPr lang="en-US" sz="4888">
                <a:solidFill>
                  <a:srgbClr val="FFCC29"/>
                </a:solidFill>
                <a:latin typeface="Arial"/>
                <a:ea typeface="Arial"/>
                <a:cs typeface="Arial"/>
                <a:sym typeface="Arial"/>
              </a:rPr>
              <a:t>Temas a Tratar</a:t>
            </a:r>
          </a:p>
        </p:txBody>
      </p:sp>
      <p:sp>
        <p:nvSpPr>
          <p:cNvPr id="227" name="Shape 227"/>
          <p:cNvSpPr txBox="1"/>
          <p:nvPr>
            <p:ph idx="1" type="body"/>
          </p:nvPr>
        </p:nvSpPr>
        <p:spPr>
          <a:xfrm>
            <a:off x="356300" y="1575150"/>
            <a:ext cx="9269574" cy="3988499"/>
          </a:xfrm>
          <a:prstGeom prst="rect">
            <a:avLst/>
          </a:prstGeom>
          <a:noFill/>
          <a:ln>
            <a:noFill/>
          </a:ln>
        </p:spPr>
        <p:txBody>
          <a:bodyPr anchorCtr="0" anchor="t" bIns="38100" lIns="38100" rIns="38100" tIns="38100">
            <a:noAutofit/>
          </a:bodyPr>
          <a:lstStyle/>
          <a:p>
            <a:pPr indent="-276577" lvl="0" marL="381000" marR="0" algn="l">
              <a:lnSpc>
                <a:spcPct val="107812"/>
              </a:lnSpc>
              <a:spcBef>
                <a:spcPts val="0"/>
              </a:spcBef>
              <a:spcAft>
                <a:spcPts val="0"/>
              </a:spcAft>
              <a:buClr>
                <a:srgbClr val="FFFFFF"/>
              </a:buClr>
              <a:buSzPct val="98765"/>
              <a:buFont typeface="Arial"/>
              <a:buChar char="●"/>
            </a:pPr>
            <a:r>
              <a:rPr lang="en-US" sz="3555">
                <a:solidFill>
                  <a:srgbClr val="FFFFFF"/>
                </a:solidFill>
                <a:latin typeface="Arial"/>
                <a:ea typeface="Arial"/>
                <a:cs typeface="Arial"/>
                <a:sym typeface="Arial"/>
              </a:rPr>
              <a:t>Programación Orientada a Objetos (POO)</a:t>
            </a:r>
          </a:p>
          <a:p>
            <a:pPr indent="-276577" lvl="0" marL="381000" marR="0"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Clases</a:t>
            </a:r>
          </a:p>
          <a:p>
            <a:pPr indent="-248355" lvl="1" marL="762000" marR="0"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Características</a:t>
            </a:r>
          </a:p>
          <a:p>
            <a:pPr indent="-248355" lvl="1" marL="762000" marR="0"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Sintaxis</a:t>
            </a:r>
          </a:p>
          <a:p>
            <a:pPr indent="-248355" lvl="1" marL="762000" marR="0"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Atributos</a:t>
            </a:r>
          </a:p>
          <a:p>
            <a:pPr indent="-248355" lvl="1" marL="762000" marR="0" algn="l">
              <a:lnSpc>
                <a:spcPct val="108035"/>
              </a:lnSpc>
              <a:spcBef>
                <a:spcPts val="698"/>
              </a:spcBef>
              <a:spcAft>
                <a:spcPts val="0"/>
              </a:spcAft>
              <a:buClr>
                <a:srgbClr val="FCEB98"/>
              </a:buClr>
              <a:buSzPct val="100358"/>
              <a:buFont typeface="Courier New"/>
              <a:buChar char="o"/>
            </a:pPr>
            <a:r>
              <a:rPr lang="en-US" sz="3111">
                <a:solidFill>
                  <a:srgbClr val="FCEB98"/>
                </a:solidFill>
                <a:latin typeface="Arial"/>
                <a:ea typeface="Arial"/>
                <a:cs typeface="Arial"/>
                <a:sym typeface="Arial"/>
              </a:rPr>
              <a:t>Métodos</a:t>
            </a:r>
          </a:p>
          <a:p>
            <a:pPr indent="-276577" lvl="0" marL="381000" marR="0"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NameSpaces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1" name="Shape 231"/>
        <p:cNvGrpSpPr/>
        <p:nvPr/>
      </p:nvGrpSpPr>
      <p:grpSpPr>
        <a:xfrm>
          <a:off x="0" y="0"/>
          <a:ext cx="0" cy="0"/>
          <a:chOff x="0" y="0"/>
          <a:chExt cx="0" cy="0"/>
        </a:xfrm>
      </p:grpSpPr>
      <p:sp>
        <p:nvSpPr>
          <p:cNvPr id="232" name="Shape 232"/>
          <p:cNvSpPr txBox="1"/>
          <p:nvPr>
            <p:ph type="title"/>
          </p:nvPr>
        </p:nvSpPr>
        <p:spPr>
          <a:xfrm>
            <a:off x="525625" y="305150"/>
            <a:ext cx="9608249" cy="815250"/>
          </a:xfrm>
          <a:prstGeom prst="rect">
            <a:avLst/>
          </a:prstGeom>
          <a:noFill/>
          <a:ln>
            <a:noFill/>
          </a:ln>
        </p:spPr>
        <p:txBody>
          <a:bodyPr anchorCtr="0" anchor="t" bIns="38100" lIns="38100" rIns="38100" tIns="38100">
            <a:noAutofit/>
          </a:bodyPr>
          <a:lstStyle/>
          <a:p>
            <a:pPr indent="0" lvl="0" marL="0" marR="0" algn="l">
              <a:lnSpc>
                <a:spcPct val="108072"/>
              </a:lnSpc>
              <a:spcBef>
                <a:spcPts val="0"/>
              </a:spcBef>
              <a:spcAft>
                <a:spcPts val="0"/>
              </a:spcAft>
              <a:buNone/>
            </a:pPr>
            <a:r>
              <a:rPr lang="en-US" sz="5333">
                <a:solidFill>
                  <a:srgbClr val="FFCC29"/>
                </a:solidFill>
                <a:latin typeface="Arial"/>
                <a:ea typeface="Arial"/>
                <a:cs typeface="Arial"/>
                <a:sym typeface="Arial"/>
              </a:rPr>
              <a:t>Sintaxis (Firma del método)</a:t>
            </a:r>
            <a:r>
              <a:rPr lang="en-US" sz="4888">
                <a:solidFill>
                  <a:srgbClr val="FFCC29"/>
                </a:solidFill>
                <a:latin typeface="Arial"/>
                <a:ea typeface="Arial"/>
                <a:cs typeface="Arial"/>
                <a:sym typeface="Arial"/>
              </a:rPr>
              <a:t> </a:t>
            </a:r>
            <a:r>
              <a:rPr lang="en-US" sz="3111">
                <a:solidFill>
                  <a:srgbClr val="FFCC29"/>
                </a:solidFill>
                <a:latin typeface="Arial"/>
                <a:ea typeface="Arial"/>
                <a:cs typeface="Arial"/>
                <a:sym typeface="Arial"/>
              </a:rPr>
              <a:t>(1/2)</a:t>
            </a:r>
          </a:p>
        </p:txBody>
      </p:sp>
      <p:sp>
        <p:nvSpPr>
          <p:cNvPr id="233" name="Shape 233"/>
          <p:cNvSpPr txBox="1"/>
          <p:nvPr>
            <p:ph idx="1" type="body"/>
          </p:nvPr>
        </p:nvSpPr>
        <p:spPr>
          <a:xfrm>
            <a:off x="525625" y="3058575"/>
            <a:ext cx="9608249" cy="4180749"/>
          </a:xfrm>
          <a:prstGeom prst="rect">
            <a:avLst/>
          </a:prstGeom>
          <a:noFill/>
          <a:ln>
            <a:noFill/>
          </a:ln>
        </p:spPr>
        <p:txBody>
          <a:bodyPr anchorCtr="0" anchor="t" bIns="38100" lIns="38100" rIns="38100" tIns="38100">
            <a:noAutofit/>
          </a:bodyPr>
          <a:lstStyle/>
          <a:p>
            <a:pPr indent="-248355" lvl="0" marL="381000" marR="0" algn="l">
              <a:lnSpc>
                <a:spcPct val="100000"/>
              </a:lnSpc>
              <a:spcBef>
                <a:spcPts val="0"/>
              </a:spcBef>
              <a:spcAft>
                <a:spcPts val="0"/>
              </a:spcAft>
              <a:buClr>
                <a:srgbClr val="FFFFFF"/>
              </a:buClr>
              <a:buSzPct val="100358"/>
              <a:buFont typeface="Arial"/>
              <a:buChar char="●"/>
            </a:pPr>
            <a:r>
              <a:rPr b="1" lang="en-US" sz="3111">
                <a:solidFill>
                  <a:srgbClr val="FFFFFF"/>
                </a:solidFill>
                <a:latin typeface="Arial"/>
                <a:ea typeface="Arial"/>
                <a:cs typeface="Arial"/>
                <a:sym typeface="Arial"/>
              </a:rPr>
              <a:t>modificador</a:t>
            </a:r>
            <a:r>
              <a:rPr lang="en-US" sz="3111">
                <a:solidFill>
                  <a:srgbClr val="FFFFFF"/>
                </a:solidFill>
                <a:latin typeface="Arial"/>
                <a:ea typeface="Arial"/>
                <a:cs typeface="Arial"/>
                <a:sym typeface="Arial"/>
              </a:rPr>
              <a:t>: Determina la forma en que los métodos serán usados.</a:t>
            </a:r>
          </a:p>
          <a:p>
            <a:pPr indent="-248355" lvl="0" marL="381000" marR="0" algn="l">
              <a:lnSpc>
                <a:spcPct val="100000"/>
              </a:lnSpc>
              <a:spcBef>
                <a:spcPts val="698"/>
              </a:spcBef>
              <a:spcAft>
                <a:spcPts val="0"/>
              </a:spcAft>
              <a:buClr>
                <a:srgbClr val="FFFFFF"/>
              </a:buClr>
              <a:buSzPct val="100358"/>
              <a:buFont typeface="Arial"/>
              <a:buChar char="●"/>
            </a:pPr>
            <a:r>
              <a:rPr b="1" lang="en-US" sz="3111">
                <a:solidFill>
                  <a:srgbClr val="FFFFFF"/>
                </a:solidFill>
                <a:latin typeface="Arial"/>
                <a:ea typeface="Arial"/>
                <a:cs typeface="Arial"/>
                <a:sym typeface="Arial"/>
              </a:rPr>
              <a:t>retorno</a:t>
            </a:r>
            <a:r>
              <a:rPr lang="en-US" sz="3111">
                <a:solidFill>
                  <a:srgbClr val="FFFFFF"/>
                </a:solidFill>
                <a:latin typeface="Arial"/>
                <a:ea typeface="Arial"/>
                <a:cs typeface="Arial"/>
                <a:sym typeface="Arial"/>
              </a:rPr>
              <a:t>: Es el tipo de valor devuelto por el método (solo retornán un único valor). </a:t>
            </a:r>
          </a:p>
          <a:p>
            <a:pPr indent="-248355" lvl="0" marL="381000" marR="0" algn="l">
              <a:lnSpc>
                <a:spcPct val="100000"/>
              </a:lnSpc>
              <a:spcBef>
                <a:spcPts val="698"/>
              </a:spcBef>
              <a:spcAft>
                <a:spcPts val="0"/>
              </a:spcAft>
              <a:buClr>
                <a:srgbClr val="FFFFFF"/>
              </a:buClr>
              <a:buSzPct val="100358"/>
              <a:buFont typeface="Arial"/>
              <a:buChar char="●"/>
            </a:pPr>
            <a:r>
              <a:rPr b="1" lang="en-US" sz="3111">
                <a:solidFill>
                  <a:srgbClr val="FFFFFF"/>
                </a:solidFill>
                <a:latin typeface="Arial"/>
                <a:ea typeface="Arial"/>
                <a:cs typeface="Arial"/>
                <a:sym typeface="Arial"/>
              </a:rPr>
              <a:t>Identificador</a:t>
            </a:r>
            <a:r>
              <a:rPr lang="en-US" sz="3111">
                <a:solidFill>
                  <a:srgbClr val="FFFFFF"/>
                </a:solidFill>
                <a:latin typeface="Arial"/>
                <a:ea typeface="Arial"/>
                <a:cs typeface="Arial"/>
                <a:sym typeface="Arial"/>
              </a:rPr>
              <a:t>: Indica el nombre del método.</a:t>
            </a:r>
          </a:p>
          <a:p>
            <a:pPr indent="-220133" lvl="1" marL="762000" marR="0" algn="l">
              <a:lnSpc>
                <a:spcPct val="100000"/>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Los nombres deben ser verbos, con la primera letra en mayúscula y el resto en minúscula.</a:t>
            </a:r>
          </a:p>
          <a:p>
            <a:pPr indent="-220133" lvl="1" marL="762000" marR="0" algn="l">
              <a:lnSpc>
                <a:spcPct val="100000"/>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Si el nombre es compuesto, las primeras letras de cada palabra en mayúsculas, las demás en minúsculas. </a:t>
            </a:r>
          </a:p>
          <a:p>
            <a:pPr indent="-50800" lvl="1" marL="762000" marR="0" algn="l">
              <a:lnSpc>
                <a:spcPct val="100000"/>
              </a:lnSpc>
              <a:spcBef>
                <a:spcPts val="604"/>
              </a:spcBef>
              <a:spcAft>
                <a:spcPts val="0"/>
              </a:spcAft>
              <a:buClr>
                <a:srgbClr val="FFFFFF"/>
              </a:buClr>
              <a:buSzPct val="98765"/>
              <a:buNone/>
            </a:pPr>
            <a:r>
              <a:rPr lang="en-US" sz="2666">
                <a:solidFill>
                  <a:srgbClr val="FFFFFF"/>
                </a:solidFill>
                <a:latin typeface="Arial"/>
                <a:ea typeface="Arial"/>
                <a:cs typeface="Arial"/>
                <a:sym typeface="Arial"/>
              </a:rPr>
              <a:t>Ejemplo: AgregarAlumno</a:t>
            </a:r>
          </a:p>
        </p:txBody>
      </p:sp>
      <p:pic>
        <p:nvPicPr>
          <p:cNvPr id="234" name="Shape 234"/>
          <p:cNvPicPr preferRelativeResize="0"/>
          <p:nvPr/>
        </p:nvPicPr>
        <p:blipFill>
          <a:blip r:embed="rId4">
            <a:alphaModFix/>
          </a:blip>
          <a:stretch>
            <a:fillRect/>
          </a:stretch>
        </p:blipFill>
        <p:spPr>
          <a:xfrm>
            <a:off x="582075" y="1174750"/>
            <a:ext cx="9165149" cy="1545149"/>
          </a:xfrm>
          <a:prstGeom prst="rect">
            <a:avLst/>
          </a:prstGeom>
          <a:noFill/>
          <a:ln>
            <a:noFill/>
          </a:ln>
        </p:spPr>
      </p:pic>
      <p:sp>
        <p:nvSpPr>
          <p:cNvPr id="235" name="Shape 235"/>
          <p:cNvSpPr txBox="1"/>
          <p:nvPr/>
        </p:nvSpPr>
        <p:spPr>
          <a:xfrm>
            <a:off x="698500" y="1241775"/>
            <a:ext cx="9008525" cy="1633537"/>
          </a:xfrm>
          <a:prstGeom prst="rect">
            <a:avLst/>
          </a:prstGeom>
          <a:noFill/>
          <a:ln>
            <a:noFill/>
          </a:ln>
        </p:spPr>
        <p:txBody>
          <a:bodyPr anchorCtr="0" anchor="ctr" bIns="38100" lIns="38100" rIns="38100" tIns="38100">
            <a:noAutofit/>
          </a:bodyPr>
          <a:lstStyle/>
          <a:p>
            <a:pPr indent="0" lvl="0" marL="0" marR="0" algn="l">
              <a:lnSpc>
                <a:spcPct val="120000"/>
              </a:lnSpc>
              <a:spcBef>
                <a:spcPts val="0"/>
              </a:spcBef>
              <a:spcAft>
                <a:spcPts val="0"/>
              </a:spcAft>
              <a:buNone/>
            </a:pPr>
            <a:r>
              <a:rPr b="1" lang="en-US" sz="2222">
                <a:solidFill>
                  <a:srgbClr val="0000FF"/>
                </a:solidFill>
                <a:latin typeface="Arial"/>
                <a:ea typeface="Arial"/>
                <a:cs typeface="Arial"/>
                <a:sym typeface="Arial"/>
              </a:rPr>
              <a:t>[modificador] retorno </a:t>
            </a:r>
            <a:r>
              <a:rPr b="1" lang="en-US" sz="2222">
                <a:solidFill>
                  <a:srgbClr val="000000"/>
                </a:solidFill>
                <a:latin typeface="Arial"/>
                <a:ea typeface="Arial"/>
                <a:cs typeface="Arial"/>
                <a:sym typeface="Arial"/>
              </a:rPr>
              <a:t>Identificador ( [args] ) </a:t>
            </a:r>
          </a:p>
          <a:p>
            <a:pPr indent="0" lvl="0" marL="0" marR="0" algn="l">
              <a:lnSpc>
                <a:spcPct val="120000"/>
              </a:lnSpc>
              <a:spcBef>
                <a:spcPts val="0"/>
              </a:spcBef>
              <a:spcAft>
                <a:spcPts val="0"/>
              </a:spcAft>
              <a:buNone/>
            </a:pPr>
            <a:r>
              <a:rPr b="1" lang="en-US" sz="2222">
                <a:solidFill>
                  <a:srgbClr val="000000"/>
                </a:solidFill>
                <a:latin typeface="Arial"/>
                <a:ea typeface="Arial"/>
                <a:cs typeface="Arial"/>
                <a:sym typeface="Arial"/>
              </a:rPr>
              <a:t>{</a:t>
            </a:r>
          </a:p>
          <a:p>
            <a:pPr indent="0" lvl="0" marL="0" marR="0" algn="l">
              <a:lnSpc>
                <a:spcPct val="120000"/>
              </a:lnSpc>
              <a:spcBef>
                <a:spcPts val="0"/>
              </a:spcBef>
              <a:spcAft>
                <a:spcPts val="0"/>
              </a:spcAft>
              <a:buNone/>
            </a:pPr>
            <a:r>
              <a:rPr b="1" lang="en-US" sz="2222">
                <a:solidFill>
                  <a:srgbClr val="66CC66"/>
                </a:solidFill>
                <a:latin typeface="Arial"/>
                <a:ea typeface="Arial"/>
                <a:cs typeface="Arial"/>
                <a:sym typeface="Arial"/>
              </a:rPr>
              <a:t>// Sentencias</a:t>
            </a:r>
          </a:p>
          <a:p>
            <a:pPr indent="0" lvl="0" marL="0" marR="0" algn="l">
              <a:lnSpc>
                <a:spcPct val="120000"/>
              </a:lnSpc>
              <a:spcBef>
                <a:spcPts val="0"/>
              </a:spcBef>
              <a:spcAft>
                <a:spcPts val="0"/>
              </a:spcAft>
              <a:buNone/>
            </a:pPr>
            <a:r>
              <a:rPr b="1" lang="en-US" sz="2222">
                <a:solidFill>
                  <a:srgbClr val="000000"/>
                </a:solidFill>
                <a:latin typeface="Arial"/>
                <a:ea typeface="Arial"/>
                <a:cs typeface="Arial"/>
                <a:sym typeface="Arial"/>
              </a:rPr>
              <a: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Shape 240"/>
          <p:cNvSpPr txBox="1"/>
          <p:nvPr>
            <p:ph type="title"/>
          </p:nvPr>
        </p:nvSpPr>
        <p:spPr>
          <a:xfrm>
            <a:off x="525625" y="305150"/>
            <a:ext cx="9608249" cy="815250"/>
          </a:xfrm>
          <a:prstGeom prst="rect">
            <a:avLst/>
          </a:prstGeom>
          <a:noFill/>
          <a:ln>
            <a:noFill/>
          </a:ln>
        </p:spPr>
        <p:txBody>
          <a:bodyPr anchorCtr="0" anchor="t" bIns="38100" lIns="38100" rIns="38100" tIns="38100">
            <a:noAutofit/>
          </a:bodyPr>
          <a:lstStyle/>
          <a:p>
            <a:pPr indent="0" lvl="0" marL="0" marR="0" algn="l">
              <a:lnSpc>
                <a:spcPct val="108072"/>
              </a:lnSpc>
              <a:spcBef>
                <a:spcPts val="0"/>
              </a:spcBef>
              <a:spcAft>
                <a:spcPts val="0"/>
              </a:spcAft>
              <a:buNone/>
            </a:pPr>
            <a:r>
              <a:rPr lang="en-US" sz="5333">
                <a:solidFill>
                  <a:srgbClr val="FFCC29"/>
                </a:solidFill>
                <a:latin typeface="Arial"/>
                <a:ea typeface="Arial"/>
                <a:cs typeface="Arial"/>
                <a:sym typeface="Arial"/>
              </a:rPr>
              <a:t>Sintaxis (Firma del método)</a:t>
            </a:r>
            <a:r>
              <a:rPr lang="en-US" sz="4888">
                <a:solidFill>
                  <a:srgbClr val="FFCC29"/>
                </a:solidFill>
                <a:latin typeface="Arial"/>
                <a:ea typeface="Arial"/>
                <a:cs typeface="Arial"/>
                <a:sym typeface="Arial"/>
              </a:rPr>
              <a:t> </a:t>
            </a:r>
            <a:r>
              <a:rPr lang="en-US" sz="3111">
                <a:solidFill>
                  <a:srgbClr val="FFCC29"/>
                </a:solidFill>
                <a:latin typeface="Arial"/>
                <a:ea typeface="Arial"/>
                <a:cs typeface="Arial"/>
                <a:sym typeface="Arial"/>
              </a:rPr>
              <a:t>(2/2)</a:t>
            </a:r>
            <a:r>
              <a:rPr lang="en-US" sz="4888">
                <a:solidFill>
                  <a:srgbClr val="FFCC29"/>
                </a:solidFill>
                <a:latin typeface="Arial"/>
                <a:ea typeface="Arial"/>
                <a:cs typeface="Arial"/>
                <a:sym typeface="Arial"/>
              </a:rPr>
              <a:t> </a:t>
            </a:r>
          </a:p>
        </p:txBody>
      </p:sp>
      <p:sp>
        <p:nvSpPr>
          <p:cNvPr id="241" name="Shape 241"/>
          <p:cNvSpPr txBox="1"/>
          <p:nvPr>
            <p:ph idx="1" type="body"/>
          </p:nvPr>
        </p:nvSpPr>
        <p:spPr>
          <a:xfrm>
            <a:off x="525625" y="1416400"/>
            <a:ext cx="9608249" cy="5974624"/>
          </a:xfrm>
          <a:prstGeom prst="rect">
            <a:avLst/>
          </a:prstGeom>
          <a:noFill/>
          <a:ln>
            <a:noFill/>
          </a:ln>
        </p:spPr>
        <p:txBody>
          <a:bodyPr anchorCtr="0" anchor="t" bIns="38100" lIns="38100" rIns="38100" tIns="38100">
            <a:noAutofit/>
          </a:bodyPr>
          <a:lstStyle/>
          <a:p>
            <a:pPr indent="-248355" lvl="0" marL="381000" marR="0" algn="l">
              <a:lnSpc>
                <a:spcPct val="108035"/>
              </a:lnSpc>
              <a:spcBef>
                <a:spcPts val="0"/>
              </a:spcBef>
              <a:spcAft>
                <a:spcPts val="0"/>
              </a:spcAft>
              <a:buClr>
                <a:srgbClr val="FFFFFF"/>
              </a:buClr>
              <a:buSzPct val="100358"/>
              <a:buFont typeface="Arial"/>
              <a:buChar char="●"/>
            </a:pPr>
            <a:r>
              <a:rPr b="1" lang="en-US" sz="3111">
                <a:solidFill>
                  <a:srgbClr val="FFFFFF"/>
                </a:solidFill>
                <a:latin typeface="Arial"/>
                <a:ea typeface="Arial"/>
                <a:cs typeface="Arial"/>
                <a:sym typeface="Arial"/>
              </a:rPr>
              <a:t>args</a:t>
            </a:r>
            <a:r>
              <a:rPr lang="en-US" sz="3111">
                <a:solidFill>
                  <a:srgbClr val="FFFFFF"/>
                </a:solidFill>
                <a:latin typeface="Arial"/>
                <a:ea typeface="Arial"/>
                <a:cs typeface="Arial"/>
                <a:sym typeface="Arial"/>
              </a:rPr>
              <a:t>: Representan una lista de variables cuyos valores son pasados al método para ser usados por este. Los corchetes indican que los parámetros son opcionales. </a:t>
            </a: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Los parámetros se definen como:</a:t>
            </a:r>
          </a:p>
          <a:p>
            <a:pPr indent="-50800" lvl="1" marL="762000" marR="0" algn="l">
              <a:lnSpc>
                <a:spcPct val="108035"/>
              </a:lnSpc>
              <a:spcBef>
                <a:spcPts val="698"/>
              </a:spcBef>
              <a:spcAft>
                <a:spcPts val="0"/>
              </a:spcAft>
              <a:buClr>
                <a:srgbClr val="000000"/>
              </a:buClr>
              <a:buNone/>
            </a:pPr>
            <a:r>
              <a:t/>
            </a:r>
            <a:endParaRPr b="1" sz="3111">
              <a:solidFill>
                <a:srgbClr val="000000"/>
              </a:solidFill>
              <a:latin typeface="Arial"/>
              <a:ea typeface="Arial"/>
              <a:cs typeface="Arial"/>
              <a:sym typeface="Arial"/>
            </a:endParaRP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Si hay más de un parámetro, serán separados por una coma ( , ).</a:t>
            </a: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Si un método no retorna ningún valor se usará la palabra reservada </a:t>
            </a:r>
            <a:r>
              <a:rPr b="1" lang="en-US" sz="3111">
                <a:solidFill>
                  <a:srgbClr val="FFFFFF"/>
                </a:solidFill>
                <a:latin typeface="Arial"/>
                <a:ea typeface="Arial"/>
                <a:cs typeface="Arial"/>
                <a:sym typeface="Arial"/>
              </a:rPr>
              <a:t>void</a:t>
            </a:r>
            <a:r>
              <a:rPr lang="en-US" sz="3111">
                <a:solidFill>
                  <a:srgbClr val="FFFFFF"/>
                </a:solidFill>
                <a:latin typeface="Arial"/>
                <a:ea typeface="Arial"/>
                <a:cs typeface="Arial"/>
                <a:sym typeface="Arial"/>
              </a:rPr>
              <a:t>.</a:t>
            </a: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Para retornar algún valor del método se utilizará la palabra reservada </a:t>
            </a:r>
            <a:r>
              <a:rPr b="1" lang="en-US" sz="3111">
                <a:solidFill>
                  <a:srgbClr val="FFFFFF"/>
                </a:solidFill>
                <a:latin typeface="Arial"/>
                <a:ea typeface="Arial"/>
                <a:cs typeface="Arial"/>
                <a:sym typeface="Arial"/>
              </a:rPr>
              <a:t>return</a:t>
            </a:r>
            <a:r>
              <a:rPr lang="en-US" sz="3111">
                <a:solidFill>
                  <a:srgbClr val="FFFFFF"/>
                </a:solidFill>
                <a:latin typeface="Arial"/>
                <a:ea typeface="Arial"/>
                <a:cs typeface="Arial"/>
                <a:sym typeface="Arial"/>
              </a:rPr>
              <a:t>.</a:t>
            </a:r>
            <a:r>
              <a:rPr lang="en-US" sz="3555">
                <a:solidFill>
                  <a:srgbClr val="FFFFFF"/>
                </a:solidFill>
                <a:latin typeface="Arial"/>
                <a:ea typeface="Arial"/>
                <a:cs typeface="Arial"/>
                <a:sym typeface="Arial"/>
              </a:rPr>
              <a:t> </a:t>
            </a:r>
          </a:p>
        </p:txBody>
      </p:sp>
      <p:pic>
        <p:nvPicPr>
          <p:cNvPr id="242" name="Shape 242"/>
          <p:cNvPicPr preferRelativeResize="0"/>
          <p:nvPr/>
        </p:nvPicPr>
        <p:blipFill>
          <a:blip r:embed="rId4">
            <a:alphaModFix/>
          </a:blip>
          <a:stretch>
            <a:fillRect/>
          </a:stretch>
        </p:blipFill>
        <p:spPr>
          <a:xfrm>
            <a:off x="1174750" y="3714750"/>
            <a:ext cx="5693824" cy="529150"/>
          </a:xfrm>
          <a:prstGeom prst="rect">
            <a:avLst/>
          </a:prstGeom>
          <a:noFill/>
          <a:ln>
            <a:noFill/>
          </a:ln>
        </p:spPr>
      </p:pic>
      <p:sp>
        <p:nvSpPr>
          <p:cNvPr id="243" name="Shape 243"/>
          <p:cNvSpPr txBox="1"/>
          <p:nvPr/>
        </p:nvSpPr>
        <p:spPr>
          <a:xfrm>
            <a:off x="1291150" y="3781775"/>
            <a:ext cx="5537199" cy="471300"/>
          </a:xfrm>
          <a:prstGeom prst="rect">
            <a:avLst/>
          </a:prstGeom>
          <a:noFill/>
          <a:ln>
            <a:noFill/>
          </a:ln>
        </p:spPr>
        <p:txBody>
          <a:bodyPr anchorCtr="0" anchor="ctr" bIns="38100" lIns="38100" rIns="38100" tIns="38100">
            <a:noAutofit/>
          </a:bodyPr>
          <a:lstStyle/>
          <a:p>
            <a:pPr indent="0" lvl="0" marL="0" marR="0" algn="l">
              <a:lnSpc>
                <a:spcPct val="120000"/>
              </a:lnSpc>
              <a:spcBef>
                <a:spcPts val="0"/>
              </a:spcBef>
              <a:spcAft>
                <a:spcPts val="0"/>
              </a:spcAft>
              <a:buNone/>
            </a:pPr>
            <a:r>
              <a:rPr b="1" lang="en-US" sz="2222">
                <a:solidFill>
                  <a:srgbClr val="00B0F0"/>
                </a:solidFill>
                <a:latin typeface="Arial"/>
                <a:ea typeface="Arial"/>
                <a:cs typeface="Arial"/>
                <a:sym typeface="Arial"/>
              </a:rPr>
              <a:t>Tipo_Dato</a:t>
            </a:r>
            <a:r>
              <a:rPr b="1" lang="en-US" sz="2222">
                <a:solidFill>
                  <a:srgbClr val="0000FF"/>
                </a:solidFill>
                <a:latin typeface="Arial"/>
                <a:ea typeface="Arial"/>
                <a:cs typeface="Arial"/>
                <a:sym typeface="Arial"/>
              </a:rPr>
              <a:t> </a:t>
            </a:r>
            <a:r>
              <a:rPr b="1" lang="en-US" sz="2222">
                <a:solidFill>
                  <a:srgbClr val="000000"/>
                </a:solidFill>
                <a:latin typeface="Arial"/>
                <a:ea typeface="Arial"/>
                <a:cs typeface="Arial"/>
                <a:sym typeface="Arial"/>
              </a:rPr>
              <a:t>identificador_parametro</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47" name="Shape 247"/>
        <p:cNvGrpSpPr/>
        <p:nvPr/>
      </p:nvGrpSpPr>
      <p:grpSpPr>
        <a:xfrm>
          <a:off x="0" y="0"/>
          <a:ext cx="0" cy="0"/>
          <a:chOff x="0" y="0"/>
          <a:chExt cx="0" cy="0"/>
        </a:xfrm>
      </p:grpSpPr>
      <p:sp>
        <p:nvSpPr>
          <p:cNvPr id="248" name="Shape 248"/>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l">
              <a:lnSpc>
                <a:spcPct val="108072"/>
              </a:lnSpc>
              <a:spcBef>
                <a:spcPts val="0"/>
              </a:spcBef>
              <a:spcAft>
                <a:spcPts val="0"/>
              </a:spcAft>
              <a:buNone/>
            </a:pPr>
            <a:r>
              <a:rPr lang="en-US" sz="5333">
                <a:solidFill>
                  <a:srgbClr val="FFCC29"/>
                </a:solidFill>
                <a:latin typeface="Arial"/>
                <a:ea typeface="Arial"/>
                <a:cs typeface="Arial"/>
                <a:sym typeface="Arial"/>
              </a:rPr>
              <a:t>Modificadores</a:t>
            </a:r>
          </a:p>
        </p:txBody>
      </p:sp>
      <p:graphicFrame>
        <p:nvGraphicFramePr>
          <p:cNvPr id="249" name="Shape 249"/>
          <p:cNvGraphicFramePr/>
          <p:nvPr/>
        </p:nvGraphicFramePr>
        <p:xfrm>
          <a:off x="500925" y="1204725"/>
          <a:ext cx="3000000" cy="3000000"/>
        </p:xfrm>
        <a:graphic>
          <a:graphicData uri="http://schemas.openxmlformats.org/drawingml/2006/table">
            <a:tbl>
              <a:tblPr>
                <a:noFill/>
                <a:tableStyleId>{178AEF7A-DB33-4632-A5F2-CA346C02F09E}</a:tableStyleId>
              </a:tblPr>
              <a:tblGrid>
                <a:gridCol w="2116650"/>
                <a:gridCol w="7203700"/>
              </a:tblGrid>
              <a:tr h="470950">
                <a:tc>
                  <a:txBody>
                    <a:bodyPr>
                      <a:noAutofit/>
                    </a:bodyPr>
                    <a:lstStyle/>
                    <a:p>
                      <a:pPr indent="0" lvl="0" marL="0" marR="0" algn="l">
                        <a:lnSpc>
                          <a:spcPct val="107812"/>
                        </a:lnSpc>
                        <a:spcBef>
                          <a:spcPts val="0"/>
                        </a:spcBef>
                        <a:spcAft>
                          <a:spcPts val="0"/>
                        </a:spcAft>
                        <a:buNone/>
                      </a:pPr>
                      <a:r>
                        <a:rPr lang="en-US" sz="2666">
                          <a:solidFill>
                            <a:srgbClr val="FFFFFF"/>
                          </a:solidFill>
                          <a:latin typeface="Arial"/>
                          <a:ea typeface="Arial"/>
                          <a:cs typeface="Arial"/>
                          <a:sym typeface="Arial"/>
                        </a:rPr>
                        <a:t>Nombre</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00000"/>
                    </a:solidFill>
                  </a:tcPr>
                </a:tc>
                <a:tc>
                  <a:txBody>
                    <a:bodyPr>
                      <a:noAutofit/>
                    </a:bodyPr>
                    <a:lstStyle/>
                    <a:p>
                      <a:pPr indent="0" lvl="0" marL="0" marR="0" algn="ctr">
                        <a:lnSpc>
                          <a:spcPct val="107812"/>
                        </a:lnSpc>
                        <a:spcBef>
                          <a:spcPts val="0"/>
                        </a:spcBef>
                        <a:spcAft>
                          <a:spcPts val="0"/>
                        </a:spcAft>
                        <a:buNone/>
                      </a:pPr>
                      <a:r>
                        <a:rPr lang="en-US" sz="2666">
                          <a:solidFill>
                            <a:srgbClr val="FFFFFF"/>
                          </a:solidFill>
                          <a:latin typeface="Arial"/>
                          <a:ea typeface="Arial"/>
                          <a:cs typeface="Arial"/>
                          <a:sym typeface="Arial"/>
                        </a:rPr>
                        <a:t>Descripción</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solidFill>
                      <a:srgbClr val="000000"/>
                    </a:solidFill>
                  </a:tcPr>
                </a:tc>
              </a:tr>
              <a:tr h="469175">
                <a:tc>
                  <a:txBody>
                    <a:bodyPr>
                      <a:noAutofit/>
                    </a:bodyPr>
                    <a:lstStyle/>
                    <a:p>
                      <a:pPr indent="0" lvl="0" marL="0" marR="0" algn="l">
                        <a:lnSpc>
                          <a:spcPct val="107812"/>
                        </a:lnSpc>
                        <a:spcBef>
                          <a:spcPts val="0"/>
                        </a:spcBef>
                        <a:spcAft>
                          <a:spcPts val="0"/>
                        </a:spcAft>
                        <a:buNone/>
                      </a:pPr>
                      <a:r>
                        <a:rPr lang="en-US" sz="2666">
                          <a:solidFill>
                            <a:srgbClr val="FFFFFF"/>
                          </a:solidFill>
                          <a:latin typeface="Arial"/>
                          <a:ea typeface="Arial"/>
                          <a:cs typeface="Arial"/>
                          <a:sym typeface="Arial"/>
                        </a:rPr>
                        <a:t>abstract</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marR="0" algn="l">
                        <a:lnSpc>
                          <a:spcPct val="107812"/>
                        </a:lnSpc>
                        <a:spcBef>
                          <a:spcPts val="0"/>
                        </a:spcBef>
                        <a:spcAft>
                          <a:spcPts val="0"/>
                        </a:spcAft>
                        <a:buNone/>
                      </a:pPr>
                      <a:r>
                        <a:rPr lang="en-US" sz="2666">
                          <a:solidFill>
                            <a:srgbClr val="FFFFFF"/>
                          </a:solidFill>
                          <a:latin typeface="Arial"/>
                          <a:ea typeface="Arial"/>
                          <a:cs typeface="Arial"/>
                          <a:sym typeface="Arial"/>
                        </a:rPr>
                        <a:t>Sólo la firma del método, sin implementar.</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469175">
                <a:tc>
                  <a:txBody>
                    <a:bodyPr>
                      <a:noAutofit/>
                    </a:bodyPr>
                    <a:lstStyle/>
                    <a:p>
                      <a:pPr indent="0" lvl="0" marL="0" marR="0" algn="l">
                        <a:lnSpc>
                          <a:spcPct val="107812"/>
                        </a:lnSpc>
                        <a:spcBef>
                          <a:spcPts val="0"/>
                        </a:spcBef>
                        <a:spcAft>
                          <a:spcPts val="0"/>
                        </a:spcAft>
                        <a:buNone/>
                      </a:pPr>
                      <a:r>
                        <a:rPr lang="en-US" sz="2666">
                          <a:solidFill>
                            <a:srgbClr val="FFFFFF"/>
                          </a:solidFill>
                          <a:latin typeface="Arial"/>
                          <a:ea typeface="Arial"/>
                          <a:cs typeface="Arial"/>
                          <a:sym typeface="Arial"/>
                        </a:rPr>
                        <a:t>extern</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marR="0" algn="l">
                        <a:lnSpc>
                          <a:spcPct val="107812"/>
                        </a:lnSpc>
                        <a:spcBef>
                          <a:spcPts val="0"/>
                        </a:spcBef>
                        <a:spcAft>
                          <a:spcPts val="0"/>
                        </a:spcAft>
                        <a:buNone/>
                      </a:pPr>
                      <a:r>
                        <a:rPr lang="en-US" sz="2666">
                          <a:solidFill>
                            <a:srgbClr val="FFFFFF"/>
                          </a:solidFill>
                          <a:latin typeface="Arial"/>
                          <a:ea typeface="Arial"/>
                          <a:cs typeface="Arial"/>
                          <a:sym typeface="Arial"/>
                        </a:rPr>
                        <a:t>Firma del método (para métodos externos).</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470950">
                <a:tc>
                  <a:txBody>
                    <a:bodyPr>
                      <a:noAutofit/>
                    </a:bodyPr>
                    <a:lstStyle/>
                    <a:p>
                      <a:pPr indent="0" lvl="0" marL="0" marR="0" algn="l">
                        <a:lnSpc>
                          <a:spcPct val="107812"/>
                        </a:lnSpc>
                        <a:spcBef>
                          <a:spcPts val="0"/>
                        </a:spcBef>
                        <a:spcAft>
                          <a:spcPts val="0"/>
                        </a:spcAft>
                        <a:buNone/>
                      </a:pPr>
                      <a:r>
                        <a:rPr lang="en-US" sz="2666">
                          <a:solidFill>
                            <a:srgbClr val="FFFFFF"/>
                          </a:solidFill>
                          <a:latin typeface="Arial"/>
                          <a:ea typeface="Arial"/>
                          <a:cs typeface="Arial"/>
                          <a:sym typeface="Arial"/>
                        </a:rPr>
                        <a:t>internal (*)</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marR="0" algn="l">
                        <a:lnSpc>
                          <a:spcPct val="107812"/>
                        </a:lnSpc>
                        <a:spcBef>
                          <a:spcPts val="0"/>
                        </a:spcBef>
                        <a:spcAft>
                          <a:spcPts val="0"/>
                        </a:spcAft>
                        <a:buNone/>
                      </a:pPr>
                      <a:r>
                        <a:rPr lang="en-US" sz="2666">
                          <a:solidFill>
                            <a:srgbClr val="FFFFFF"/>
                          </a:solidFill>
                          <a:latin typeface="Arial"/>
                          <a:ea typeface="Arial"/>
                          <a:cs typeface="Arial"/>
                          <a:sym typeface="Arial"/>
                        </a:rPr>
                        <a:t>Accesible desde el mismo proyecto.</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1201200">
                <a:tc>
                  <a:txBody>
                    <a:bodyPr>
                      <a:noAutofit/>
                    </a:bodyPr>
                    <a:lstStyle/>
                    <a:p>
                      <a:pPr indent="0" lvl="0" marL="0" marR="0" algn="l">
                        <a:lnSpc>
                          <a:spcPct val="107812"/>
                        </a:lnSpc>
                        <a:spcBef>
                          <a:spcPts val="0"/>
                        </a:spcBef>
                        <a:spcAft>
                          <a:spcPts val="0"/>
                        </a:spcAft>
                        <a:buNone/>
                      </a:pPr>
                      <a:r>
                        <a:rPr lang="en-US" sz="2666">
                          <a:solidFill>
                            <a:srgbClr val="FFFFFF"/>
                          </a:solidFill>
                          <a:latin typeface="Arial"/>
                          <a:ea typeface="Arial"/>
                          <a:cs typeface="Arial"/>
                          <a:sym typeface="Arial"/>
                        </a:rPr>
                        <a:t>override</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marR="0" algn="l">
                        <a:lnSpc>
                          <a:spcPct val="107812"/>
                        </a:lnSpc>
                        <a:spcBef>
                          <a:spcPts val="0"/>
                        </a:spcBef>
                        <a:spcAft>
                          <a:spcPts val="0"/>
                        </a:spcAft>
                        <a:buNone/>
                      </a:pPr>
                      <a:r>
                        <a:rPr lang="en-US" sz="2666">
                          <a:solidFill>
                            <a:srgbClr val="FFFFFF"/>
                          </a:solidFill>
                          <a:latin typeface="Arial"/>
                          <a:ea typeface="Arial"/>
                          <a:cs typeface="Arial"/>
                          <a:sym typeface="Arial"/>
                        </a:rPr>
                        <a:t>Reemplaza la implementación del mismo método declarado como </a:t>
                      </a:r>
                      <a:r>
                        <a:rPr b="1" i="1" lang="en-US" sz="2666">
                          <a:solidFill>
                            <a:srgbClr val="FFFFFF"/>
                          </a:solidFill>
                          <a:latin typeface="Arial"/>
                          <a:ea typeface="Arial"/>
                          <a:cs typeface="Arial"/>
                          <a:sym typeface="Arial"/>
                        </a:rPr>
                        <a:t>virtual</a:t>
                      </a:r>
                      <a:r>
                        <a:rPr lang="en-US" sz="2666">
                          <a:solidFill>
                            <a:srgbClr val="FFFFFF"/>
                          </a:solidFill>
                          <a:latin typeface="Arial"/>
                          <a:ea typeface="Arial"/>
                          <a:cs typeface="Arial"/>
                          <a:sym typeface="Arial"/>
                        </a:rPr>
                        <a:t> en una clase padre.</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469175">
                <a:tc>
                  <a:txBody>
                    <a:bodyPr>
                      <a:noAutofit/>
                    </a:bodyPr>
                    <a:lstStyle/>
                    <a:p>
                      <a:pPr indent="0" lvl="0" marL="0" marR="0" algn="l">
                        <a:lnSpc>
                          <a:spcPct val="107812"/>
                        </a:lnSpc>
                        <a:spcBef>
                          <a:spcPts val="0"/>
                        </a:spcBef>
                        <a:spcAft>
                          <a:spcPts val="0"/>
                        </a:spcAft>
                        <a:buNone/>
                      </a:pPr>
                      <a:r>
                        <a:rPr lang="en-US" sz="2666">
                          <a:solidFill>
                            <a:srgbClr val="FFFFFF"/>
                          </a:solidFill>
                          <a:latin typeface="Arial"/>
                          <a:ea typeface="Arial"/>
                          <a:cs typeface="Arial"/>
                          <a:sym typeface="Arial"/>
                        </a:rPr>
                        <a:t>public (*)</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marR="0" algn="l">
                        <a:lnSpc>
                          <a:spcPct val="107812"/>
                        </a:lnSpc>
                        <a:spcBef>
                          <a:spcPts val="0"/>
                        </a:spcBef>
                        <a:spcAft>
                          <a:spcPts val="0"/>
                        </a:spcAft>
                        <a:buNone/>
                      </a:pPr>
                      <a:r>
                        <a:rPr lang="en-US" sz="2666">
                          <a:solidFill>
                            <a:srgbClr val="FFFFFF"/>
                          </a:solidFill>
                          <a:latin typeface="Arial"/>
                          <a:ea typeface="Arial"/>
                          <a:cs typeface="Arial"/>
                          <a:sym typeface="Arial"/>
                        </a:rPr>
                        <a:t>Accesible desde cualquier proyecto.</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469175">
                <a:tc>
                  <a:txBody>
                    <a:bodyPr>
                      <a:noAutofit/>
                    </a:bodyPr>
                    <a:lstStyle/>
                    <a:p>
                      <a:pPr indent="0" lvl="0" marL="0" marR="0" algn="l">
                        <a:lnSpc>
                          <a:spcPct val="107812"/>
                        </a:lnSpc>
                        <a:spcBef>
                          <a:spcPts val="0"/>
                        </a:spcBef>
                        <a:spcAft>
                          <a:spcPts val="0"/>
                        </a:spcAft>
                        <a:buNone/>
                      </a:pPr>
                      <a:r>
                        <a:rPr lang="en-US" sz="2666">
                          <a:solidFill>
                            <a:srgbClr val="FFFFFF"/>
                          </a:solidFill>
                          <a:latin typeface="Arial"/>
                          <a:ea typeface="Arial"/>
                          <a:cs typeface="Arial"/>
                          <a:sym typeface="Arial"/>
                        </a:rPr>
                        <a:t>private (*)</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marR="0" algn="l">
                        <a:lnSpc>
                          <a:spcPct val="107812"/>
                        </a:lnSpc>
                        <a:spcBef>
                          <a:spcPts val="0"/>
                        </a:spcBef>
                        <a:spcAft>
                          <a:spcPts val="0"/>
                        </a:spcAft>
                        <a:buNone/>
                      </a:pPr>
                      <a:r>
                        <a:rPr lang="en-US" sz="2666">
                          <a:solidFill>
                            <a:srgbClr val="FFFFFF"/>
                          </a:solidFill>
                          <a:latin typeface="Arial"/>
                          <a:ea typeface="Arial"/>
                          <a:cs typeface="Arial"/>
                          <a:sym typeface="Arial"/>
                        </a:rPr>
                        <a:t>Sólo accesible desde la clase.</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470950">
                <a:tc>
                  <a:txBody>
                    <a:bodyPr>
                      <a:noAutofit/>
                    </a:bodyPr>
                    <a:lstStyle/>
                    <a:p>
                      <a:pPr indent="0" lvl="0" marL="0" marR="0" algn="l">
                        <a:lnSpc>
                          <a:spcPct val="107812"/>
                        </a:lnSpc>
                        <a:spcBef>
                          <a:spcPts val="0"/>
                        </a:spcBef>
                        <a:spcAft>
                          <a:spcPts val="0"/>
                        </a:spcAft>
                        <a:buNone/>
                      </a:pPr>
                      <a:r>
                        <a:rPr lang="en-US" sz="2666">
                          <a:solidFill>
                            <a:srgbClr val="FFFFFF"/>
                          </a:solidFill>
                          <a:latin typeface="Arial"/>
                          <a:ea typeface="Arial"/>
                          <a:cs typeface="Arial"/>
                          <a:sym typeface="Arial"/>
                        </a:rPr>
                        <a:t>protected (*)</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marR="0" algn="l">
                        <a:lnSpc>
                          <a:spcPct val="107812"/>
                        </a:lnSpc>
                        <a:spcBef>
                          <a:spcPts val="0"/>
                        </a:spcBef>
                        <a:spcAft>
                          <a:spcPts val="0"/>
                        </a:spcAft>
                        <a:buNone/>
                      </a:pPr>
                      <a:r>
                        <a:rPr lang="en-US" sz="2666">
                          <a:solidFill>
                            <a:srgbClr val="FFFFFF"/>
                          </a:solidFill>
                          <a:latin typeface="Arial"/>
                          <a:ea typeface="Arial"/>
                          <a:cs typeface="Arial"/>
                          <a:sym typeface="Arial"/>
                        </a:rPr>
                        <a:t>Sólo accesible desde la clase o derivadas.</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469175">
                <a:tc>
                  <a:txBody>
                    <a:bodyPr>
                      <a:noAutofit/>
                    </a:bodyPr>
                    <a:lstStyle/>
                    <a:p>
                      <a:pPr indent="0" lvl="0" marL="0" marR="0" algn="l">
                        <a:lnSpc>
                          <a:spcPct val="107812"/>
                        </a:lnSpc>
                        <a:spcBef>
                          <a:spcPts val="0"/>
                        </a:spcBef>
                        <a:spcAft>
                          <a:spcPts val="0"/>
                        </a:spcAft>
                        <a:buNone/>
                      </a:pPr>
                      <a:r>
                        <a:rPr lang="en-US" sz="2666">
                          <a:solidFill>
                            <a:srgbClr val="FFFFFF"/>
                          </a:solidFill>
                          <a:latin typeface="Arial"/>
                          <a:ea typeface="Arial"/>
                          <a:cs typeface="Arial"/>
                          <a:sym typeface="Arial"/>
                        </a:rPr>
                        <a:t>static</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marR="0" algn="l">
                        <a:lnSpc>
                          <a:spcPct val="107812"/>
                        </a:lnSpc>
                        <a:spcBef>
                          <a:spcPts val="0"/>
                        </a:spcBef>
                        <a:spcAft>
                          <a:spcPts val="0"/>
                        </a:spcAft>
                        <a:buNone/>
                      </a:pPr>
                      <a:r>
                        <a:rPr lang="en-US" sz="2666">
                          <a:solidFill>
                            <a:srgbClr val="FFFFFF"/>
                          </a:solidFill>
                          <a:latin typeface="Arial"/>
                          <a:ea typeface="Arial"/>
                          <a:cs typeface="Arial"/>
                          <a:sym typeface="Arial"/>
                        </a:rPr>
                        <a:t>Indica que es un método de clase.</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r h="1201200">
                <a:tc>
                  <a:txBody>
                    <a:bodyPr>
                      <a:noAutofit/>
                    </a:bodyPr>
                    <a:lstStyle/>
                    <a:p>
                      <a:pPr indent="0" lvl="0" marL="0" marR="0" algn="l">
                        <a:lnSpc>
                          <a:spcPct val="107812"/>
                        </a:lnSpc>
                        <a:spcBef>
                          <a:spcPts val="0"/>
                        </a:spcBef>
                        <a:spcAft>
                          <a:spcPts val="0"/>
                        </a:spcAft>
                        <a:buNone/>
                      </a:pPr>
                      <a:r>
                        <a:rPr lang="en-US" sz="2666">
                          <a:solidFill>
                            <a:srgbClr val="FFFFFF"/>
                          </a:solidFill>
                          <a:latin typeface="Arial"/>
                          <a:ea typeface="Arial"/>
                          <a:cs typeface="Arial"/>
                          <a:sym typeface="Arial"/>
                        </a:rPr>
                        <a:t>virtual</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c>
                  <a:txBody>
                    <a:bodyPr>
                      <a:noAutofit/>
                    </a:bodyPr>
                    <a:lstStyle/>
                    <a:p>
                      <a:pPr indent="0" lvl="0" marL="0" marR="0" algn="l">
                        <a:lnSpc>
                          <a:spcPct val="107812"/>
                        </a:lnSpc>
                        <a:spcBef>
                          <a:spcPts val="0"/>
                        </a:spcBef>
                        <a:spcAft>
                          <a:spcPts val="0"/>
                        </a:spcAft>
                        <a:buNone/>
                      </a:pPr>
                      <a:r>
                        <a:rPr lang="en-US" sz="2666">
                          <a:solidFill>
                            <a:srgbClr val="FFFFFF"/>
                          </a:solidFill>
                          <a:latin typeface="Arial"/>
                          <a:ea typeface="Arial"/>
                          <a:cs typeface="Arial"/>
                          <a:sym typeface="Arial"/>
                        </a:rPr>
                        <a:t>Permite definir métodos, con su implementación, que podrán ser sobrescritos en clases derivadas. </a:t>
                      </a:r>
                    </a:p>
                  </a:txBody>
                  <a:tcPr marT="28575" marB="28575" marR="28575" marL="28575">
                    <a:lnL cap="flat" cmpd="sng" w="9525">
                      <a:solidFill>
                        <a:srgbClr val="FFFFFF"/>
                      </a:solidFill>
                      <a:prstDash val="solid"/>
                      <a:round/>
                      <a:headEnd len="med" w="med" type="none"/>
                      <a:tailEnd len="med" w="med" type="none"/>
                    </a:lnL>
                    <a:lnR cap="flat" cmpd="sng" w="9525">
                      <a:solidFill>
                        <a:srgbClr val="FFFFFF"/>
                      </a:solidFill>
                      <a:prstDash val="solid"/>
                      <a:round/>
                      <a:headEnd len="med" w="med" type="none"/>
                      <a:tailEnd len="med" w="med" type="none"/>
                    </a:lnR>
                    <a:lnT cap="flat" cmpd="sng" w="9525">
                      <a:solidFill>
                        <a:srgbClr val="FFFFFF"/>
                      </a:solidFill>
                      <a:prstDash val="solid"/>
                      <a:round/>
                      <a:headEnd len="med" w="med" type="none"/>
                      <a:tailEnd len="med" w="med" type="none"/>
                    </a:lnT>
                    <a:lnB cap="flat" cmpd="sng" w="9525">
                      <a:solidFill>
                        <a:srgbClr val="FFFFFF"/>
                      </a:solidFill>
                      <a:prstDash val="solid"/>
                      <a:round/>
                      <a:headEnd len="med" w="med" type="none"/>
                      <a:tailEnd len="med" w="med"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53" name="Shape 253"/>
        <p:cNvGrpSpPr/>
        <p:nvPr/>
      </p:nvGrpSpPr>
      <p:grpSpPr>
        <a:xfrm>
          <a:off x="0" y="0"/>
          <a:ext cx="0" cy="0"/>
          <a:chOff x="0" y="0"/>
          <a:chExt cx="0" cy="0"/>
        </a:xfrm>
      </p:grpSpPr>
      <p:sp>
        <p:nvSpPr>
          <p:cNvPr id="254" name="Shape 254"/>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l">
              <a:lnSpc>
                <a:spcPct val="108072"/>
              </a:lnSpc>
              <a:spcBef>
                <a:spcPts val="0"/>
              </a:spcBef>
              <a:spcAft>
                <a:spcPts val="0"/>
              </a:spcAft>
              <a:buNone/>
            </a:pPr>
            <a:r>
              <a:rPr lang="en-US" sz="5333">
                <a:solidFill>
                  <a:srgbClr val="FFCC29"/>
                </a:solidFill>
                <a:latin typeface="Arial"/>
                <a:ea typeface="Arial"/>
                <a:cs typeface="Arial"/>
                <a:sym typeface="Arial"/>
              </a:rPr>
              <a:t>Ejemplo de una Clase</a:t>
            </a:r>
          </a:p>
        </p:txBody>
      </p:sp>
      <p:pic>
        <p:nvPicPr>
          <p:cNvPr id="255" name="Shape 255"/>
          <p:cNvPicPr preferRelativeResize="0"/>
          <p:nvPr/>
        </p:nvPicPr>
        <p:blipFill>
          <a:blip r:embed="rId4">
            <a:alphaModFix/>
          </a:blip>
          <a:stretch>
            <a:fillRect/>
          </a:stretch>
        </p:blipFill>
        <p:spPr>
          <a:xfrm>
            <a:off x="582075" y="1598075"/>
            <a:ext cx="9165149" cy="5609149"/>
          </a:xfrm>
          <a:prstGeom prst="rect">
            <a:avLst/>
          </a:prstGeom>
          <a:noFill/>
          <a:ln>
            <a:noFill/>
          </a:ln>
        </p:spPr>
      </p:pic>
      <p:sp>
        <p:nvSpPr>
          <p:cNvPr id="256" name="Shape 256"/>
          <p:cNvSpPr txBox="1"/>
          <p:nvPr/>
        </p:nvSpPr>
        <p:spPr>
          <a:xfrm>
            <a:off x="698500" y="1665100"/>
            <a:ext cx="9008525" cy="6305550"/>
          </a:xfrm>
          <a:prstGeom prst="rect">
            <a:avLst/>
          </a:prstGeom>
          <a:noFill/>
          <a:ln>
            <a:noFill/>
          </a:ln>
        </p:spPr>
        <p:txBody>
          <a:bodyPr anchorCtr="0" anchor="ctr" bIns="38100" lIns="38100" rIns="38100" tIns="38100">
            <a:noAutofit/>
          </a:bodyPr>
          <a:lstStyle/>
          <a:p>
            <a:pPr indent="0" lvl="0" marL="0" marR="0" algn="l">
              <a:lnSpc>
                <a:spcPct val="120000"/>
              </a:lnSpc>
              <a:spcBef>
                <a:spcPts val="0"/>
              </a:spcBef>
              <a:spcAft>
                <a:spcPts val="0"/>
              </a:spcAft>
              <a:buNone/>
            </a:pPr>
            <a:r>
              <a:rPr b="1" lang="en-US" sz="2222">
                <a:solidFill>
                  <a:srgbClr val="0000FF"/>
                </a:solidFill>
                <a:latin typeface="Arial"/>
                <a:ea typeface="Arial"/>
                <a:cs typeface="Arial"/>
                <a:sym typeface="Arial"/>
              </a:rPr>
              <a:t>public class </a:t>
            </a:r>
            <a:r>
              <a:rPr b="1" lang="en-US" sz="2222">
                <a:solidFill>
                  <a:srgbClr val="6699FF"/>
                </a:solidFill>
                <a:latin typeface="Arial"/>
                <a:ea typeface="Arial"/>
                <a:cs typeface="Arial"/>
                <a:sym typeface="Arial"/>
              </a:rPr>
              <a:t>Automovil</a:t>
            </a:r>
            <a:r>
              <a:rPr b="1" lang="en-US" sz="2222">
                <a:solidFill>
                  <a:srgbClr val="000000"/>
                </a:solidFill>
                <a:latin typeface="Arial"/>
                <a:ea typeface="Arial"/>
                <a:cs typeface="Arial"/>
                <a:sym typeface="Arial"/>
              </a:rPr>
              <a:t> </a:t>
            </a:r>
          </a:p>
          <a:p>
            <a:pPr indent="0" lvl="0" marL="0" marR="0" algn="l">
              <a:lnSpc>
                <a:spcPct val="120000"/>
              </a:lnSpc>
              <a:spcBef>
                <a:spcPts val="0"/>
              </a:spcBef>
              <a:spcAft>
                <a:spcPts val="0"/>
              </a:spcAft>
              <a:buNone/>
            </a:pPr>
            <a:r>
              <a:rPr b="1" lang="en-US" sz="2222">
                <a:solidFill>
                  <a:srgbClr val="000000"/>
                </a:solidFill>
                <a:latin typeface="Arial"/>
                <a:ea typeface="Arial"/>
                <a:cs typeface="Arial"/>
                <a:sym typeface="Arial"/>
              </a:rPr>
              <a:t>{</a:t>
            </a:r>
          </a:p>
          <a:p>
            <a:pPr indent="0" lvl="0" marL="0" marR="0" algn="l">
              <a:lnSpc>
                <a:spcPct val="120000"/>
              </a:lnSpc>
              <a:spcBef>
                <a:spcPts val="0"/>
              </a:spcBef>
              <a:spcAft>
                <a:spcPts val="0"/>
              </a:spcAft>
              <a:buNone/>
            </a:pPr>
            <a:r>
              <a:rPr b="1" lang="en-US" sz="2222">
                <a:solidFill>
                  <a:srgbClr val="66CC66"/>
                </a:solidFill>
                <a:latin typeface="Arial"/>
                <a:ea typeface="Arial"/>
                <a:cs typeface="Arial"/>
                <a:sym typeface="Arial"/>
              </a:rPr>
              <a:t>// Atributos</a:t>
            </a:r>
          </a:p>
          <a:p>
            <a:pPr indent="0" lvl="0" marL="0" marR="0" algn="l">
              <a:lnSpc>
                <a:spcPct val="120000"/>
              </a:lnSpc>
              <a:spcBef>
                <a:spcPts val="0"/>
              </a:spcBef>
              <a:spcAft>
                <a:spcPts val="0"/>
              </a:spcAft>
              <a:buNone/>
            </a:pPr>
            <a:r>
              <a:rPr b="1" lang="en-US" sz="2222">
                <a:solidFill>
                  <a:srgbClr val="0000FF"/>
                </a:solidFill>
                <a:latin typeface="Arial"/>
                <a:ea typeface="Arial"/>
                <a:cs typeface="Arial"/>
                <a:sym typeface="Arial"/>
              </a:rPr>
              <a:t>public</a:t>
            </a:r>
            <a:r>
              <a:rPr b="1" lang="en-US" sz="2222">
                <a:solidFill>
                  <a:srgbClr val="000000"/>
                </a:solidFill>
                <a:latin typeface="Arial"/>
                <a:ea typeface="Arial"/>
                <a:cs typeface="Arial"/>
                <a:sym typeface="Arial"/>
              </a:rPr>
              <a:t> </a:t>
            </a:r>
            <a:r>
              <a:rPr b="1" lang="en-US" sz="2222">
                <a:solidFill>
                  <a:srgbClr val="6699FF"/>
                </a:solidFill>
                <a:latin typeface="Arial"/>
                <a:ea typeface="Arial"/>
                <a:cs typeface="Arial"/>
                <a:sym typeface="Arial"/>
              </a:rPr>
              <a:t>Single</a:t>
            </a:r>
            <a:r>
              <a:rPr b="1" lang="en-US" sz="2222">
                <a:solidFill>
                  <a:srgbClr val="000000"/>
                </a:solidFill>
                <a:latin typeface="Arial"/>
                <a:ea typeface="Arial"/>
                <a:cs typeface="Arial"/>
                <a:sym typeface="Arial"/>
              </a:rPr>
              <a:t> velocidadActual;</a:t>
            </a:r>
          </a:p>
          <a:p>
            <a:pPr indent="0" lvl="0" marL="0" marR="0" algn="l">
              <a:lnSpc>
                <a:spcPct val="120000"/>
              </a:lnSpc>
              <a:spcBef>
                <a:spcPts val="0"/>
              </a:spcBef>
              <a:spcAft>
                <a:spcPts val="0"/>
              </a:spcAft>
              <a:buNone/>
            </a:pPr>
            <a:r>
              <a:rPr b="1" lang="en-US" sz="2222">
                <a:solidFill>
                  <a:srgbClr val="0000FF"/>
                </a:solidFill>
                <a:latin typeface="Arial"/>
                <a:ea typeface="Arial"/>
                <a:cs typeface="Arial"/>
                <a:sym typeface="Arial"/>
              </a:rPr>
              <a:t>public</a:t>
            </a:r>
            <a:r>
              <a:rPr b="1" lang="en-US" sz="2222">
                <a:solidFill>
                  <a:srgbClr val="000000"/>
                </a:solidFill>
                <a:latin typeface="Arial"/>
                <a:ea typeface="Arial"/>
                <a:cs typeface="Arial"/>
                <a:sym typeface="Arial"/>
              </a:rPr>
              <a:t> </a:t>
            </a:r>
            <a:r>
              <a:rPr b="1" lang="en-US" sz="2222">
                <a:solidFill>
                  <a:srgbClr val="0000FF"/>
                </a:solidFill>
                <a:latin typeface="Arial"/>
                <a:ea typeface="Arial"/>
                <a:cs typeface="Arial"/>
                <a:sym typeface="Arial"/>
              </a:rPr>
              <a:t>string</a:t>
            </a:r>
            <a:r>
              <a:rPr b="1" lang="en-US" sz="2222">
                <a:solidFill>
                  <a:srgbClr val="000000"/>
                </a:solidFill>
                <a:latin typeface="Arial"/>
                <a:ea typeface="Arial"/>
                <a:cs typeface="Arial"/>
                <a:sym typeface="Arial"/>
              </a:rPr>
              <a:t> color;</a:t>
            </a:r>
          </a:p>
          <a:p>
            <a:pPr indent="0" lvl="0" marL="0" marR="0" algn="l">
              <a:lnSpc>
                <a:spcPct val="120000"/>
              </a:lnSpc>
              <a:spcBef>
                <a:spcPts val="0"/>
              </a:spcBef>
              <a:spcAft>
                <a:spcPts val="0"/>
              </a:spcAft>
              <a:buNone/>
            </a:pPr>
            <a:r>
              <a:rPr b="1" lang="en-US" sz="2222">
                <a:solidFill>
                  <a:srgbClr val="0000FF"/>
                </a:solidFill>
                <a:latin typeface="Arial"/>
                <a:ea typeface="Arial"/>
                <a:cs typeface="Arial"/>
                <a:sym typeface="Arial"/>
              </a:rPr>
              <a:t>public</a:t>
            </a:r>
            <a:r>
              <a:rPr b="1" lang="en-US" sz="2222">
                <a:solidFill>
                  <a:srgbClr val="000000"/>
                </a:solidFill>
                <a:latin typeface="Arial"/>
                <a:ea typeface="Arial"/>
                <a:cs typeface="Arial"/>
                <a:sym typeface="Arial"/>
              </a:rPr>
              <a:t> </a:t>
            </a:r>
            <a:r>
              <a:rPr b="1" lang="en-US" sz="2222">
                <a:solidFill>
                  <a:srgbClr val="6699FF"/>
                </a:solidFill>
                <a:latin typeface="Arial"/>
                <a:ea typeface="Arial"/>
                <a:cs typeface="Arial"/>
                <a:sym typeface="Arial"/>
              </a:rPr>
              <a:t>Byte</a:t>
            </a:r>
            <a:r>
              <a:rPr b="1" lang="en-US" sz="2222">
                <a:solidFill>
                  <a:srgbClr val="000000"/>
                </a:solidFill>
                <a:latin typeface="Arial"/>
                <a:ea typeface="Arial"/>
                <a:cs typeface="Arial"/>
                <a:sym typeface="Arial"/>
              </a:rPr>
              <a:t> cantidadRuedas;</a:t>
            </a:r>
          </a:p>
          <a:p>
            <a:pPr indent="0" lvl="0" marL="0" marR="0" algn="l">
              <a:lnSpc>
                <a:spcPct val="120000"/>
              </a:lnSpc>
              <a:spcBef>
                <a:spcPts val="0"/>
              </a:spcBef>
              <a:spcAft>
                <a:spcPts val="0"/>
              </a:spcAft>
              <a:buNone/>
            </a:pPr>
            <a:r>
              <a:rPr b="1" lang="en-US" sz="2222">
                <a:solidFill>
                  <a:srgbClr val="66CC66"/>
                </a:solidFill>
                <a:latin typeface="Arial"/>
                <a:ea typeface="Arial"/>
                <a:cs typeface="Arial"/>
                <a:sym typeface="Arial"/>
              </a:rPr>
              <a:t>// Métodos</a:t>
            </a:r>
          </a:p>
          <a:p>
            <a:pPr indent="0" lvl="0" marL="0" marR="0" algn="l">
              <a:lnSpc>
                <a:spcPct val="120000"/>
              </a:lnSpc>
              <a:spcBef>
                <a:spcPts val="0"/>
              </a:spcBef>
              <a:spcAft>
                <a:spcPts val="0"/>
              </a:spcAft>
              <a:buNone/>
            </a:pPr>
            <a:r>
              <a:rPr b="1" lang="en-US" sz="2222">
                <a:solidFill>
                  <a:srgbClr val="0000FF"/>
                </a:solidFill>
                <a:latin typeface="Arial"/>
                <a:ea typeface="Arial"/>
                <a:cs typeface="Arial"/>
                <a:sym typeface="Arial"/>
              </a:rPr>
              <a:t>public</a:t>
            </a:r>
            <a:r>
              <a:rPr b="1" lang="en-US" sz="2222">
                <a:solidFill>
                  <a:srgbClr val="000000"/>
                </a:solidFill>
                <a:latin typeface="Arial"/>
                <a:ea typeface="Arial"/>
                <a:cs typeface="Arial"/>
                <a:sym typeface="Arial"/>
              </a:rPr>
              <a:t> </a:t>
            </a:r>
            <a:r>
              <a:rPr b="1" lang="en-US" sz="2222">
                <a:solidFill>
                  <a:srgbClr val="0000FF"/>
                </a:solidFill>
                <a:latin typeface="Arial"/>
                <a:ea typeface="Arial"/>
                <a:cs typeface="Arial"/>
                <a:sym typeface="Arial"/>
              </a:rPr>
              <a:t>void</a:t>
            </a:r>
            <a:r>
              <a:rPr b="1" lang="en-US" sz="2222">
                <a:solidFill>
                  <a:srgbClr val="000000"/>
                </a:solidFill>
                <a:latin typeface="Arial"/>
                <a:ea typeface="Arial"/>
                <a:cs typeface="Arial"/>
                <a:sym typeface="Arial"/>
              </a:rPr>
              <a:t> Acelerar (</a:t>
            </a:r>
            <a:r>
              <a:rPr b="1" lang="en-US" sz="2222">
                <a:solidFill>
                  <a:srgbClr val="6699FF"/>
                </a:solidFill>
                <a:latin typeface="Arial"/>
                <a:ea typeface="Arial"/>
                <a:cs typeface="Arial"/>
                <a:sym typeface="Arial"/>
              </a:rPr>
              <a:t>Single</a:t>
            </a:r>
            <a:r>
              <a:rPr b="1" lang="en-US" sz="2222">
                <a:solidFill>
                  <a:srgbClr val="000000"/>
                </a:solidFill>
                <a:latin typeface="Arial"/>
                <a:ea typeface="Arial"/>
                <a:cs typeface="Arial"/>
                <a:sym typeface="Arial"/>
              </a:rPr>
              <a:t> velocidad) </a:t>
            </a:r>
          </a:p>
          <a:p>
            <a:pPr indent="0" lvl="0" marL="0" marR="0" algn="l">
              <a:lnSpc>
                <a:spcPct val="120000"/>
              </a:lnSpc>
              <a:spcBef>
                <a:spcPts val="0"/>
              </a:spcBef>
              <a:spcAft>
                <a:spcPts val="0"/>
              </a:spcAft>
              <a:buNone/>
            </a:pPr>
            <a:r>
              <a:rPr b="1" lang="en-US" sz="2222">
                <a:solidFill>
                  <a:srgbClr val="000000"/>
                </a:solidFill>
                <a:latin typeface="Arial"/>
                <a:ea typeface="Arial"/>
                <a:cs typeface="Arial"/>
                <a:sym typeface="Arial"/>
              </a:rPr>
              <a:t>{</a:t>
            </a:r>
          </a:p>
          <a:p>
            <a:pPr indent="0" lvl="0" marL="0" marR="0" algn="l">
              <a:lnSpc>
                <a:spcPct val="120000"/>
              </a:lnSpc>
              <a:spcBef>
                <a:spcPts val="0"/>
              </a:spcBef>
              <a:spcAft>
                <a:spcPts val="0"/>
              </a:spcAft>
              <a:buNone/>
            </a:pPr>
            <a:r>
              <a:rPr b="1" lang="en-US" sz="2222">
                <a:solidFill>
                  <a:srgbClr val="000000"/>
                </a:solidFill>
                <a:latin typeface="Arial"/>
                <a:ea typeface="Arial"/>
                <a:cs typeface="Arial"/>
                <a:sym typeface="Arial"/>
              </a:rPr>
              <a:t>velocidadActual += velocidad;</a:t>
            </a:r>
          </a:p>
          <a:p>
            <a:pPr indent="0" lvl="0" marL="0" marR="0" algn="l">
              <a:lnSpc>
                <a:spcPct val="120000"/>
              </a:lnSpc>
              <a:spcBef>
                <a:spcPts val="0"/>
              </a:spcBef>
              <a:spcAft>
                <a:spcPts val="0"/>
              </a:spcAft>
              <a:buNone/>
            </a:pPr>
            <a:r>
              <a:rPr b="1" lang="en-US" sz="2222">
                <a:solidFill>
                  <a:srgbClr val="000000"/>
                </a:solidFill>
                <a:latin typeface="Arial"/>
                <a:ea typeface="Arial"/>
                <a:cs typeface="Arial"/>
                <a:sym typeface="Arial"/>
              </a:rPr>
              <a:t>} </a:t>
            </a:r>
          </a:p>
          <a:p>
            <a:pPr indent="0" lvl="0" marL="0" marR="0" algn="l">
              <a:lnSpc>
                <a:spcPct val="120000"/>
              </a:lnSpc>
              <a:spcBef>
                <a:spcPts val="0"/>
              </a:spcBef>
              <a:spcAft>
                <a:spcPts val="0"/>
              </a:spcAft>
              <a:buNone/>
            </a:pPr>
            <a:r>
              <a:rPr b="1" lang="en-US" sz="2222">
                <a:solidFill>
                  <a:srgbClr val="0000FF"/>
                </a:solidFill>
                <a:latin typeface="Arial"/>
                <a:ea typeface="Arial"/>
                <a:cs typeface="Arial"/>
                <a:sym typeface="Arial"/>
              </a:rPr>
              <a:t>public void</a:t>
            </a:r>
            <a:r>
              <a:rPr b="1" lang="en-US" sz="2222">
                <a:solidFill>
                  <a:srgbClr val="000000"/>
                </a:solidFill>
                <a:latin typeface="Arial"/>
                <a:ea typeface="Arial"/>
                <a:cs typeface="Arial"/>
                <a:sym typeface="Arial"/>
              </a:rPr>
              <a:t> Frenar ()</a:t>
            </a:r>
          </a:p>
          <a:p>
            <a:pPr indent="0" lvl="0" marL="0" marR="0" algn="l">
              <a:lnSpc>
                <a:spcPct val="120000"/>
              </a:lnSpc>
              <a:spcBef>
                <a:spcPts val="0"/>
              </a:spcBef>
              <a:spcAft>
                <a:spcPts val="0"/>
              </a:spcAft>
              <a:buNone/>
            </a:pPr>
            <a:r>
              <a:rPr b="1" lang="en-US" sz="2222">
                <a:solidFill>
                  <a:srgbClr val="000000"/>
                </a:solidFill>
                <a:latin typeface="Arial"/>
                <a:ea typeface="Arial"/>
                <a:cs typeface="Arial"/>
                <a:sym typeface="Arial"/>
              </a:rPr>
              <a:t>{</a:t>
            </a:r>
          </a:p>
          <a:p>
            <a:pPr indent="0" lvl="0" marL="0" marR="0" algn="l">
              <a:lnSpc>
                <a:spcPct val="120000"/>
              </a:lnSpc>
              <a:spcBef>
                <a:spcPts val="0"/>
              </a:spcBef>
              <a:spcAft>
                <a:spcPts val="0"/>
              </a:spcAft>
              <a:buNone/>
            </a:pPr>
            <a:r>
              <a:rPr b="1" lang="en-US" sz="2222">
                <a:solidFill>
                  <a:srgbClr val="000000"/>
                </a:solidFill>
                <a:latin typeface="Arial"/>
                <a:ea typeface="Arial"/>
                <a:cs typeface="Arial"/>
                <a:sym typeface="Arial"/>
              </a:rPr>
              <a:t>velocidadActual = 0;</a:t>
            </a:r>
          </a:p>
          <a:p>
            <a:pPr indent="0" lvl="0" marL="0" marR="0" algn="l">
              <a:lnSpc>
                <a:spcPct val="120000"/>
              </a:lnSpc>
              <a:spcBef>
                <a:spcPts val="0"/>
              </a:spcBef>
              <a:spcAft>
                <a:spcPts val="0"/>
              </a:spcAft>
              <a:buNone/>
            </a:pPr>
            <a:r>
              <a:rPr b="1" lang="en-US" sz="2222">
                <a:solidFill>
                  <a:srgbClr val="000000"/>
                </a:solidFill>
                <a:latin typeface="Arial"/>
                <a:ea typeface="Arial"/>
                <a:cs typeface="Arial"/>
                <a:sym typeface="Arial"/>
              </a:rPr>
              <a:t>}</a:t>
            </a:r>
          </a:p>
          <a:p>
            <a:pPr indent="0" lvl="0" marL="0" marR="0" algn="l">
              <a:lnSpc>
                <a:spcPct val="120000"/>
              </a:lnSpc>
              <a:spcBef>
                <a:spcPts val="0"/>
              </a:spcBef>
              <a:spcAft>
                <a:spcPts val="0"/>
              </a:spcAft>
              <a:buNone/>
            </a:pPr>
            <a:r>
              <a:rPr b="1" lang="en-US" sz="2222">
                <a:solidFill>
                  <a:srgbClr val="000000"/>
                </a:solidFill>
                <a:latin typeface="Arial"/>
                <a:ea typeface="Arial"/>
                <a:cs typeface="Arial"/>
                <a:sym typeface="Arial"/>
              </a:rPr>
              <a: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4" name="Shape 34"/>
        <p:cNvGrpSpPr/>
        <p:nvPr/>
      </p:nvGrpSpPr>
      <p:grpSpPr>
        <a:xfrm>
          <a:off x="0" y="0"/>
          <a:ext cx="0" cy="0"/>
          <a:chOff x="0" y="0"/>
          <a:chExt cx="0" cy="0"/>
        </a:xfrm>
      </p:grpSpPr>
      <p:sp>
        <p:nvSpPr>
          <p:cNvPr id="35" name="Shape 35"/>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l">
              <a:lnSpc>
                <a:spcPct val="108072"/>
              </a:lnSpc>
              <a:spcBef>
                <a:spcPts val="0"/>
              </a:spcBef>
              <a:spcAft>
                <a:spcPts val="0"/>
              </a:spcAft>
              <a:buNone/>
            </a:pPr>
            <a:r>
              <a:rPr lang="en-US" sz="5333">
                <a:solidFill>
                  <a:srgbClr val="FFCC29"/>
                </a:solidFill>
                <a:latin typeface="Arial"/>
                <a:ea typeface="Arial"/>
                <a:cs typeface="Arial"/>
                <a:sym typeface="Arial"/>
              </a:rPr>
              <a:t>POO - ¿Qué es?</a:t>
            </a:r>
          </a:p>
        </p:txBody>
      </p:sp>
      <p:sp>
        <p:nvSpPr>
          <p:cNvPr id="36" name="Shape 36"/>
          <p:cNvSpPr txBox="1"/>
          <p:nvPr>
            <p:ph idx="1" type="body"/>
          </p:nvPr>
        </p:nvSpPr>
        <p:spPr>
          <a:xfrm>
            <a:off x="440950" y="1829150"/>
            <a:ext cx="9692899" cy="4826350"/>
          </a:xfrm>
          <a:prstGeom prst="rect">
            <a:avLst/>
          </a:prstGeom>
          <a:noFill/>
          <a:ln>
            <a:noFill/>
          </a:ln>
        </p:spPr>
        <p:txBody>
          <a:bodyPr anchorCtr="0" anchor="t" bIns="38100" lIns="38100" rIns="38100" tIns="38100">
            <a:noAutofit/>
          </a:bodyPr>
          <a:lstStyle/>
          <a:p>
            <a:pPr indent="-248355" lvl="0" marL="381000" marR="0" algn="l">
              <a:lnSpc>
                <a:spcPct val="108035"/>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Es una manera de construir Software basada en un nuevo paradigma.</a:t>
            </a:r>
          </a:p>
          <a:p>
            <a:pPr indent="0" lvl="0" marL="0" marR="0" algn="l">
              <a:lnSpc>
                <a:spcPct val="107954"/>
              </a:lnSpc>
              <a:spcBef>
                <a:spcPts val="552"/>
              </a:spcBef>
              <a:spcAft>
                <a:spcPts val="0"/>
              </a:spcAft>
              <a:buNone/>
            </a:pPr>
            <a:r>
              <a:t/>
            </a:r>
            <a:endParaRPr sz="2444">
              <a:solidFill>
                <a:srgbClr val="FFFFFF"/>
              </a:solidFill>
              <a:latin typeface="Arial"/>
              <a:ea typeface="Arial"/>
              <a:cs typeface="Arial"/>
              <a:sym typeface="Arial"/>
            </a:endParaRP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Propone resolver problemas de la realidad a través de identificar objetos y relaciones de colaboración entre ellos.</a:t>
            </a:r>
          </a:p>
          <a:p>
            <a:pPr indent="0" lvl="0" marL="0" marR="0" algn="l">
              <a:lnSpc>
                <a:spcPct val="107954"/>
              </a:lnSpc>
              <a:spcBef>
                <a:spcPts val="552"/>
              </a:spcBef>
              <a:spcAft>
                <a:spcPts val="0"/>
              </a:spcAft>
              <a:buNone/>
            </a:pPr>
            <a:r>
              <a:t/>
            </a:r>
            <a:endParaRPr sz="2444">
              <a:solidFill>
                <a:srgbClr val="FFFFFF"/>
              </a:solidFill>
              <a:latin typeface="Arial"/>
              <a:ea typeface="Arial"/>
              <a:cs typeface="Arial"/>
              <a:sym typeface="Arial"/>
            </a:endParaRP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El </a:t>
            </a:r>
            <a:r>
              <a:rPr b="1" i="1" lang="en-US" sz="3111">
                <a:solidFill>
                  <a:srgbClr val="FFFFFF"/>
                </a:solidFill>
                <a:latin typeface="Arial"/>
                <a:ea typeface="Arial"/>
                <a:cs typeface="Arial"/>
                <a:sym typeface="Arial"/>
              </a:rPr>
              <a:t>Objeto</a:t>
            </a:r>
            <a:r>
              <a:rPr lang="en-US" sz="3111">
                <a:solidFill>
                  <a:srgbClr val="FFFFFF"/>
                </a:solidFill>
                <a:latin typeface="Arial"/>
                <a:ea typeface="Arial"/>
                <a:cs typeface="Arial"/>
                <a:sym typeface="Arial"/>
              </a:rPr>
              <a:t> y el </a:t>
            </a:r>
            <a:r>
              <a:rPr b="1" i="1" lang="en-US" sz="3111">
                <a:solidFill>
                  <a:srgbClr val="FFFFFF"/>
                </a:solidFill>
                <a:latin typeface="Arial"/>
                <a:ea typeface="Arial"/>
                <a:cs typeface="Arial"/>
                <a:sym typeface="Arial"/>
              </a:rPr>
              <a:t>Mensaje</a:t>
            </a:r>
            <a:r>
              <a:rPr lang="en-US" sz="3111">
                <a:solidFill>
                  <a:srgbClr val="FFFFFF"/>
                </a:solidFill>
                <a:latin typeface="Arial"/>
                <a:ea typeface="Arial"/>
                <a:cs typeface="Arial"/>
                <a:sym typeface="Arial"/>
              </a:rPr>
              <a:t> son sus elementos fundamentales.</a:t>
            </a:r>
          </a:p>
          <a:p>
            <a:pPr indent="0" lvl="0" marL="0" marR="0" algn="l">
              <a:lnSpc>
                <a:spcPct val="107812"/>
              </a:lnSpc>
              <a:spcBef>
                <a:spcPts val="802"/>
              </a:spcBef>
              <a:spcAft>
                <a:spcPts val="0"/>
              </a:spcAft>
              <a:buNone/>
            </a:pPr>
            <a:r>
              <a:t/>
            </a:r>
            <a:endParaRPr sz="3555">
              <a:solidFill>
                <a:srgbClr val="FFFFFF"/>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60" name="Shape 260"/>
        <p:cNvGrpSpPr/>
        <p:nvPr/>
      </p:nvGrpSpPr>
      <p:grpSpPr>
        <a:xfrm>
          <a:off x="0" y="0"/>
          <a:ext cx="0" cy="0"/>
          <a:chOff x="0" y="0"/>
          <a:chExt cx="0" cy="0"/>
        </a:xfrm>
      </p:grpSpPr>
      <p:sp>
        <p:nvSpPr>
          <p:cNvPr id="261" name="Shape 261"/>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ctr">
              <a:lnSpc>
                <a:spcPct val="108072"/>
              </a:lnSpc>
              <a:spcBef>
                <a:spcPts val="0"/>
              </a:spcBef>
              <a:spcAft>
                <a:spcPts val="0"/>
              </a:spcAft>
              <a:buNone/>
            </a:pPr>
            <a:r>
              <a:rPr lang="en-US" sz="5333">
                <a:solidFill>
                  <a:srgbClr val="FFCC29"/>
                </a:solidFill>
                <a:latin typeface="Arial"/>
                <a:ea typeface="Arial"/>
                <a:cs typeface="Arial"/>
                <a:sym typeface="Arial"/>
              </a:rPr>
              <a:t>Temas a Tratar</a:t>
            </a:r>
          </a:p>
        </p:txBody>
      </p:sp>
      <p:sp>
        <p:nvSpPr>
          <p:cNvPr id="262" name="Shape 262"/>
          <p:cNvSpPr txBox="1"/>
          <p:nvPr>
            <p:ph idx="1" type="body"/>
          </p:nvPr>
        </p:nvSpPr>
        <p:spPr>
          <a:xfrm>
            <a:off x="356300" y="1575150"/>
            <a:ext cx="9269574" cy="3988499"/>
          </a:xfrm>
          <a:prstGeom prst="rect">
            <a:avLst/>
          </a:prstGeom>
          <a:noFill/>
          <a:ln>
            <a:noFill/>
          </a:ln>
        </p:spPr>
        <p:txBody>
          <a:bodyPr anchorCtr="0" anchor="t" bIns="38100" lIns="38100" rIns="38100" tIns="38100">
            <a:noAutofit/>
          </a:bodyPr>
          <a:lstStyle/>
          <a:p>
            <a:pPr indent="-276577" lvl="0" marL="381000" marR="0" algn="l">
              <a:lnSpc>
                <a:spcPct val="107812"/>
              </a:lnSpc>
              <a:spcBef>
                <a:spcPts val="0"/>
              </a:spcBef>
              <a:spcAft>
                <a:spcPts val="0"/>
              </a:spcAft>
              <a:buClr>
                <a:srgbClr val="FFFFFF"/>
              </a:buClr>
              <a:buSzPct val="98765"/>
              <a:buFont typeface="Arial"/>
              <a:buChar char="●"/>
            </a:pPr>
            <a:r>
              <a:rPr lang="en-US" sz="3555">
                <a:solidFill>
                  <a:srgbClr val="FFFFFF"/>
                </a:solidFill>
                <a:latin typeface="Arial"/>
                <a:ea typeface="Arial"/>
                <a:cs typeface="Arial"/>
                <a:sym typeface="Arial"/>
              </a:rPr>
              <a:t>Programación Orientada a Objetos (POO)</a:t>
            </a:r>
          </a:p>
          <a:p>
            <a:pPr indent="-276577" lvl="0" marL="381000" marR="0"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Clases</a:t>
            </a:r>
          </a:p>
          <a:p>
            <a:pPr indent="-276577" lvl="0" marL="381000" marR="0"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NameSpaces</a:t>
            </a:r>
          </a:p>
          <a:p>
            <a:pPr indent="-248355" lvl="1" marL="762000" marR="0" algn="l">
              <a:lnSpc>
                <a:spcPct val="108035"/>
              </a:lnSpc>
              <a:spcBef>
                <a:spcPts val="698"/>
              </a:spcBef>
              <a:spcAft>
                <a:spcPts val="0"/>
              </a:spcAft>
              <a:buClr>
                <a:srgbClr val="FCEB98"/>
              </a:buClr>
              <a:buSzPct val="100358"/>
              <a:buFont typeface="Courier New"/>
              <a:buChar char="o"/>
            </a:pPr>
            <a:r>
              <a:rPr lang="en-US" sz="3111">
                <a:solidFill>
                  <a:srgbClr val="FCEB98"/>
                </a:solidFill>
                <a:latin typeface="Arial"/>
                <a:ea typeface="Arial"/>
                <a:cs typeface="Arial"/>
                <a:sym typeface="Arial"/>
              </a:rPr>
              <a:t>Características</a:t>
            </a:r>
          </a:p>
          <a:p>
            <a:pPr indent="-248355" lvl="1" marL="762000" marR="0"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Directivas</a:t>
            </a:r>
          </a:p>
          <a:p>
            <a:pPr indent="-248355" lvl="1" marL="762000" marR="0"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Creación</a:t>
            </a:r>
          </a:p>
          <a:p>
            <a:pPr indent="-248355" lvl="1" marL="762000" marR="0"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Miembros</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66" name="Shape 266"/>
        <p:cNvGrpSpPr/>
        <p:nvPr/>
      </p:nvGrpSpPr>
      <p:grpSpPr>
        <a:xfrm>
          <a:off x="0" y="0"/>
          <a:ext cx="0" cy="0"/>
          <a:chOff x="0" y="0"/>
          <a:chExt cx="0" cy="0"/>
        </a:xfrm>
      </p:grpSpPr>
      <p:sp>
        <p:nvSpPr>
          <p:cNvPr id="267" name="Shape 267"/>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l">
              <a:lnSpc>
                <a:spcPct val="108072"/>
              </a:lnSpc>
              <a:spcBef>
                <a:spcPts val="0"/>
              </a:spcBef>
              <a:spcAft>
                <a:spcPts val="0"/>
              </a:spcAft>
              <a:buNone/>
            </a:pPr>
            <a:r>
              <a:rPr lang="en-US" sz="5333">
                <a:solidFill>
                  <a:srgbClr val="FFCC29"/>
                </a:solidFill>
                <a:latin typeface="Arial"/>
                <a:ea typeface="Arial"/>
                <a:cs typeface="Arial"/>
                <a:sym typeface="Arial"/>
              </a:rPr>
              <a:t>¿Qué es un NameSpace?</a:t>
            </a:r>
          </a:p>
        </p:txBody>
      </p:sp>
      <p:sp>
        <p:nvSpPr>
          <p:cNvPr id="268" name="Shape 268"/>
          <p:cNvSpPr txBox="1"/>
          <p:nvPr>
            <p:ph idx="1" type="body"/>
          </p:nvPr>
        </p:nvSpPr>
        <p:spPr>
          <a:xfrm>
            <a:off x="525625" y="1405800"/>
            <a:ext cx="9608249" cy="6163375"/>
          </a:xfrm>
          <a:prstGeom prst="rect">
            <a:avLst/>
          </a:prstGeom>
          <a:noFill/>
          <a:ln>
            <a:noFill/>
          </a:ln>
        </p:spPr>
        <p:txBody>
          <a:bodyPr anchorCtr="0" anchor="t" bIns="38100" lIns="38100" rIns="38100" tIns="38100">
            <a:noAutofit/>
          </a:bodyPr>
          <a:lstStyle/>
          <a:p>
            <a:pPr indent="-248355" lvl="0" marL="381000" marR="0" algn="l">
              <a:lnSpc>
                <a:spcPct val="108035"/>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Es una agrupación lógica de clases y otros elementos.</a:t>
            </a:r>
          </a:p>
          <a:p>
            <a:pPr indent="0" lvl="0" marL="0" marR="0" algn="l">
              <a:lnSpc>
                <a:spcPct val="107954"/>
              </a:lnSpc>
              <a:spcBef>
                <a:spcPts val="552"/>
              </a:spcBef>
              <a:spcAft>
                <a:spcPts val="0"/>
              </a:spcAft>
              <a:buNone/>
            </a:pPr>
            <a:r>
              <a:t/>
            </a:r>
            <a:endParaRPr sz="2444">
              <a:solidFill>
                <a:srgbClr val="FFFFFF"/>
              </a:solidFill>
              <a:latin typeface="Arial"/>
              <a:ea typeface="Arial"/>
              <a:cs typeface="Arial"/>
              <a:sym typeface="Arial"/>
            </a:endParaRP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Toda clase esta dentro de un NameSpace.</a:t>
            </a:r>
          </a:p>
          <a:p>
            <a:pPr indent="0" lvl="0" marL="0" marR="0" algn="l">
              <a:lnSpc>
                <a:spcPct val="107954"/>
              </a:lnSpc>
              <a:spcBef>
                <a:spcPts val="552"/>
              </a:spcBef>
              <a:spcAft>
                <a:spcPts val="0"/>
              </a:spcAft>
              <a:buNone/>
            </a:pPr>
            <a:r>
              <a:t/>
            </a:r>
            <a:endParaRPr sz="2444">
              <a:solidFill>
                <a:srgbClr val="FFFFFF"/>
              </a:solidFill>
              <a:latin typeface="Arial"/>
              <a:ea typeface="Arial"/>
              <a:cs typeface="Arial"/>
              <a:sym typeface="Arial"/>
            </a:endParaRP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Proporcionan un marco de trabajo jerárquico sobre el cuál se construye y organiza todo el código.</a:t>
            </a:r>
          </a:p>
          <a:p>
            <a:pPr indent="0" lvl="0" marL="0" marR="0" algn="l">
              <a:lnSpc>
                <a:spcPct val="107954"/>
              </a:lnSpc>
              <a:spcBef>
                <a:spcPts val="552"/>
              </a:spcBef>
              <a:spcAft>
                <a:spcPts val="0"/>
              </a:spcAft>
              <a:buNone/>
            </a:pPr>
            <a:r>
              <a:t/>
            </a:r>
            <a:endParaRPr sz="2444">
              <a:solidFill>
                <a:srgbClr val="FFFFFF"/>
              </a:solidFill>
              <a:latin typeface="Arial"/>
              <a:ea typeface="Arial"/>
              <a:cs typeface="Arial"/>
              <a:sym typeface="Arial"/>
            </a:endParaRP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Su función principal es la organización del código para reducir los conflictos entre nombres.</a:t>
            </a:r>
          </a:p>
          <a:p>
            <a:pPr indent="0" lvl="0" marL="0" marR="0" algn="l">
              <a:lnSpc>
                <a:spcPct val="107954"/>
              </a:lnSpc>
              <a:spcBef>
                <a:spcPts val="552"/>
              </a:spcBef>
              <a:spcAft>
                <a:spcPts val="0"/>
              </a:spcAft>
              <a:buNone/>
            </a:pPr>
            <a:r>
              <a:t/>
            </a:r>
            <a:endParaRPr sz="2444">
              <a:solidFill>
                <a:srgbClr val="FFFFFF"/>
              </a:solidFill>
              <a:latin typeface="Arial"/>
              <a:ea typeface="Arial"/>
              <a:cs typeface="Arial"/>
              <a:sym typeface="Arial"/>
            </a:endParaRP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Esto hace posible utilizar en un mismo programa componentes de distinta procedencia.</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72" name="Shape 272"/>
        <p:cNvGrpSpPr/>
        <p:nvPr/>
      </p:nvGrpSpPr>
      <p:grpSpPr>
        <a:xfrm>
          <a:off x="0" y="0"/>
          <a:ext cx="0" cy="0"/>
          <a:chOff x="0" y="0"/>
          <a:chExt cx="0" cy="0"/>
        </a:xfrm>
      </p:grpSpPr>
      <p:sp>
        <p:nvSpPr>
          <p:cNvPr id="273" name="Shape 273"/>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l">
              <a:lnSpc>
                <a:spcPct val="108072"/>
              </a:lnSpc>
              <a:spcBef>
                <a:spcPts val="0"/>
              </a:spcBef>
              <a:spcAft>
                <a:spcPts val="0"/>
              </a:spcAft>
              <a:buNone/>
            </a:pPr>
            <a:r>
              <a:rPr lang="en-US" sz="5333">
                <a:solidFill>
                  <a:srgbClr val="FFCC29"/>
                </a:solidFill>
                <a:latin typeface="Arial"/>
                <a:ea typeface="Arial"/>
                <a:cs typeface="Arial"/>
                <a:sym typeface="Arial"/>
              </a:rPr>
              <a:t>Ejemplo de un NameSpace</a:t>
            </a:r>
          </a:p>
        </p:txBody>
      </p:sp>
      <p:sp>
        <p:nvSpPr>
          <p:cNvPr id="274" name="Shape 274"/>
          <p:cNvSpPr txBox="1"/>
          <p:nvPr>
            <p:ph idx="1" type="body"/>
          </p:nvPr>
        </p:nvSpPr>
        <p:spPr>
          <a:xfrm>
            <a:off x="525625" y="1624525"/>
            <a:ext cx="9608249" cy="5205575"/>
          </a:xfrm>
          <a:prstGeom prst="rect">
            <a:avLst/>
          </a:prstGeom>
          <a:noFill/>
          <a:ln>
            <a:noFill/>
          </a:ln>
        </p:spPr>
        <p:txBody>
          <a:bodyPr anchorCtr="0" anchor="t" bIns="38100" lIns="38100" rIns="38100" tIns="38100">
            <a:noAutofit/>
          </a:bodyPr>
          <a:lstStyle/>
          <a:p>
            <a:pPr indent="-248355" lvl="0" marL="381000" marR="0" algn="l">
              <a:lnSpc>
                <a:spcPct val="108035"/>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System.Console.WriteLine()</a:t>
            </a:r>
          </a:p>
          <a:p>
            <a:pPr indent="0" lvl="0" marL="0" marR="0" algn="l">
              <a:lnSpc>
                <a:spcPct val="107812"/>
              </a:lnSpc>
              <a:spcBef>
                <a:spcPts val="802"/>
              </a:spcBef>
              <a:spcAft>
                <a:spcPts val="0"/>
              </a:spcAft>
              <a:buNone/>
            </a:pPr>
            <a:r>
              <a:t/>
            </a:r>
            <a:endParaRPr sz="3555">
              <a:solidFill>
                <a:srgbClr val="FFFFFF"/>
              </a:solidFill>
              <a:latin typeface="Arial"/>
              <a:ea typeface="Arial"/>
              <a:cs typeface="Arial"/>
              <a:sym typeface="Arial"/>
            </a:endParaRP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Dónde:</a:t>
            </a:r>
          </a:p>
          <a:p>
            <a:pPr indent="-248355" lvl="1" marL="762000" marR="0" algn="l">
              <a:lnSpc>
                <a:spcPct val="108035"/>
              </a:lnSpc>
              <a:spcBef>
                <a:spcPts val="698"/>
              </a:spcBef>
              <a:spcAft>
                <a:spcPts val="0"/>
              </a:spcAft>
              <a:buClr>
                <a:srgbClr val="FFFFFF"/>
              </a:buClr>
              <a:buSzPct val="100358"/>
              <a:buFont typeface="Courier New"/>
              <a:buChar char="o"/>
            </a:pPr>
            <a:r>
              <a:rPr b="1" lang="en-US" sz="3111">
                <a:solidFill>
                  <a:srgbClr val="FFFFFF"/>
                </a:solidFill>
                <a:latin typeface="Arial"/>
                <a:ea typeface="Arial"/>
                <a:cs typeface="Arial"/>
                <a:sym typeface="Arial"/>
              </a:rPr>
              <a:t>System</a:t>
            </a:r>
            <a:r>
              <a:rPr lang="en-US" sz="3111">
                <a:solidFill>
                  <a:srgbClr val="FFFFFF"/>
                </a:solidFill>
                <a:latin typeface="Arial"/>
                <a:ea typeface="Arial"/>
                <a:cs typeface="Arial"/>
                <a:sym typeface="Arial"/>
              </a:rPr>
              <a:t> es el NameSpace de la BCL.</a:t>
            </a:r>
          </a:p>
          <a:p>
            <a:pPr indent="-50800" lvl="1" marL="762000" marR="0" algn="l">
              <a:lnSpc>
                <a:spcPct val="108035"/>
              </a:lnSpc>
              <a:spcBef>
                <a:spcPts val="552"/>
              </a:spcBef>
              <a:spcAft>
                <a:spcPts val="0"/>
              </a:spcAft>
              <a:buClr>
                <a:srgbClr val="FFFFFF"/>
              </a:buClr>
              <a:buNone/>
            </a:pPr>
            <a:r>
              <a:t/>
            </a:r>
            <a:endParaRPr sz="2444">
              <a:solidFill>
                <a:srgbClr val="FFFFFF"/>
              </a:solidFill>
              <a:latin typeface="Arial"/>
              <a:ea typeface="Arial"/>
              <a:cs typeface="Arial"/>
              <a:sym typeface="Arial"/>
            </a:endParaRPr>
          </a:p>
          <a:p>
            <a:pPr indent="-248355" lvl="1" marL="762000" marR="0" algn="l">
              <a:lnSpc>
                <a:spcPct val="108035"/>
              </a:lnSpc>
              <a:spcBef>
                <a:spcPts val="698"/>
              </a:spcBef>
              <a:spcAft>
                <a:spcPts val="0"/>
              </a:spcAft>
              <a:buClr>
                <a:srgbClr val="FFFFFF"/>
              </a:buClr>
              <a:buSzPct val="100358"/>
              <a:buFont typeface="Courier New"/>
              <a:buChar char="o"/>
            </a:pPr>
            <a:r>
              <a:rPr b="1" lang="en-US" sz="3111">
                <a:solidFill>
                  <a:srgbClr val="FFFFFF"/>
                </a:solidFill>
                <a:latin typeface="Arial"/>
                <a:ea typeface="Arial"/>
                <a:cs typeface="Arial"/>
                <a:sym typeface="Arial"/>
              </a:rPr>
              <a:t>Console</a:t>
            </a:r>
            <a:r>
              <a:rPr lang="en-US" sz="3111">
                <a:solidFill>
                  <a:srgbClr val="FFFFFF"/>
                </a:solidFill>
                <a:latin typeface="Arial"/>
                <a:ea typeface="Arial"/>
                <a:cs typeface="Arial"/>
                <a:sym typeface="Arial"/>
              </a:rPr>
              <a:t> es una clase dentro del NameSpace System.</a:t>
            </a:r>
          </a:p>
          <a:p>
            <a:pPr indent="-50800" lvl="1" marL="762000" marR="0" algn="l">
              <a:lnSpc>
                <a:spcPct val="108035"/>
              </a:lnSpc>
              <a:spcBef>
                <a:spcPts val="552"/>
              </a:spcBef>
              <a:spcAft>
                <a:spcPts val="0"/>
              </a:spcAft>
              <a:buClr>
                <a:srgbClr val="FFFFFF"/>
              </a:buClr>
              <a:buNone/>
            </a:pPr>
            <a:r>
              <a:t/>
            </a:r>
            <a:endParaRPr sz="2444">
              <a:solidFill>
                <a:srgbClr val="FFFFFF"/>
              </a:solidFill>
              <a:latin typeface="Arial"/>
              <a:ea typeface="Arial"/>
              <a:cs typeface="Arial"/>
              <a:sym typeface="Arial"/>
            </a:endParaRPr>
          </a:p>
          <a:p>
            <a:pPr indent="-248355" lvl="1" marL="762000" marR="0" algn="l">
              <a:lnSpc>
                <a:spcPct val="108035"/>
              </a:lnSpc>
              <a:spcBef>
                <a:spcPts val="698"/>
              </a:spcBef>
              <a:spcAft>
                <a:spcPts val="0"/>
              </a:spcAft>
              <a:buClr>
                <a:srgbClr val="FFFFFF"/>
              </a:buClr>
              <a:buSzPct val="100358"/>
              <a:buFont typeface="Courier New"/>
              <a:buChar char="o"/>
            </a:pPr>
            <a:r>
              <a:rPr b="1" lang="en-US" sz="3111">
                <a:solidFill>
                  <a:srgbClr val="FFFFFF"/>
                </a:solidFill>
                <a:latin typeface="Arial"/>
                <a:ea typeface="Arial"/>
                <a:cs typeface="Arial"/>
                <a:sym typeface="Arial"/>
              </a:rPr>
              <a:t>WriteLine</a:t>
            </a:r>
            <a:r>
              <a:rPr lang="en-US" sz="3111">
                <a:solidFill>
                  <a:srgbClr val="FFFFFF"/>
                </a:solidFill>
                <a:latin typeface="Arial"/>
                <a:ea typeface="Arial"/>
                <a:cs typeface="Arial"/>
                <a:sym typeface="Arial"/>
              </a:rPr>
              <a:t> es uno de los métodos de la clase Console.</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78" name="Shape 278"/>
        <p:cNvGrpSpPr/>
        <p:nvPr/>
      </p:nvGrpSpPr>
      <p:grpSpPr>
        <a:xfrm>
          <a:off x="0" y="0"/>
          <a:ext cx="0" cy="0"/>
          <a:chOff x="0" y="0"/>
          <a:chExt cx="0" cy="0"/>
        </a:xfrm>
      </p:grpSpPr>
      <p:sp>
        <p:nvSpPr>
          <p:cNvPr id="279" name="Shape 279"/>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ctr">
              <a:lnSpc>
                <a:spcPct val="108072"/>
              </a:lnSpc>
              <a:spcBef>
                <a:spcPts val="0"/>
              </a:spcBef>
              <a:spcAft>
                <a:spcPts val="0"/>
              </a:spcAft>
              <a:buNone/>
            </a:pPr>
            <a:r>
              <a:rPr lang="en-US" sz="5333">
                <a:solidFill>
                  <a:srgbClr val="FFCC29"/>
                </a:solidFill>
                <a:latin typeface="Arial"/>
                <a:ea typeface="Arial"/>
                <a:cs typeface="Arial"/>
                <a:sym typeface="Arial"/>
              </a:rPr>
              <a:t>Temas a Tratar</a:t>
            </a:r>
          </a:p>
        </p:txBody>
      </p:sp>
      <p:sp>
        <p:nvSpPr>
          <p:cNvPr id="280" name="Shape 280"/>
          <p:cNvSpPr txBox="1"/>
          <p:nvPr>
            <p:ph idx="1" type="body"/>
          </p:nvPr>
        </p:nvSpPr>
        <p:spPr>
          <a:xfrm>
            <a:off x="356300" y="1575150"/>
            <a:ext cx="9269574" cy="3988499"/>
          </a:xfrm>
          <a:prstGeom prst="rect">
            <a:avLst/>
          </a:prstGeom>
          <a:noFill/>
          <a:ln>
            <a:noFill/>
          </a:ln>
        </p:spPr>
        <p:txBody>
          <a:bodyPr anchorCtr="0" anchor="t" bIns="38100" lIns="38100" rIns="38100" tIns="38100">
            <a:noAutofit/>
          </a:bodyPr>
          <a:lstStyle/>
          <a:p>
            <a:pPr indent="-276577" lvl="0" marL="381000" marR="0" algn="l">
              <a:lnSpc>
                <a:spcPct val="107812"/>
              </a:lnSpc>
              <a:spcBef>
                <a:spcPts val="0"/>
              </a:spcBef>
              <a:spcAft>
                <a:spcPts val="0"/>
              </a:spcAft>
              <a:buClr>
                <a:srgbClr val="FFFFFF"/>
              </a:buClr>
              <a:buSzPct val="98765"/>
              <a:buFont typeface="Arial"/>
              <a:buChar char="●"/>
            </a:pPr>
            <a:r>
              <a:rPr lang="en-US" sz="3555">
                <a:solidFill>
                  <a:srgbClr val="FFFFFF"/>
                </a:solidFill>
                <a:latin typeface="Arial"/>
                <a:ea typeface="Arial"/>
                <a:cs typeface="Arial"/>
                <a:sym typeface="Arial"/>
              </a:rPr>
              <a:t>Programación Orientada a Objetos (POO)</a:t>
            </a:r>
          </a:p>
          <a:p>
            <a:pPr indent="-276577" lvl="0" marL="381000" marR="0"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Clases</a:t>
            </a:r>
          </a:p>
          <a:p>
            <a:pPr indent="-276577" lvl="0" marL="381000" marR="0"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NameSpaces</a:t>
            </a:r>
          </a:p>
          <a:p>
            <a:pPr indent="-248355" lvl="1" marL="762000" marR="0"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Características</a:t>
            </a:r>
          </a:p>
          <a:p>
            <a:pPr indent="-248355" lvl="1" marL="762000" marR="0" algn="l">
              <a:lnSpc>
                <a:spcPct val="108035"/>
              </a:lnSpc>
              <a:spcBef>
                <a:spcPts val="698"/>
              </a:spcBef>
              <a:spcAft>
                <a:spcPts val="0"/>
              </a:spcAft>
              <a:buClr>
                <a:srgbClr val="FCEB98"/>
              </a:buClr>
              <a:buSzPct val="100358"/>
              <a:buFont typeface="Courier New"/>
              <a:buChar char="o"/>
            </a:pPr>
            <a:r>
              <a:rPr lang="en-US" sz="3111">
                <a:solidFill>
                  <a:srgbClr val="FCEB98"/>
                </a:solidFill>
                <a:latin typeface="Arial"/>
                <a:ea typeface="Arial"/>
                <a:cs typeface="Arial"/>
                <a:sym typeface="Arial"/>
              </a:rPr>
              <a:t>Directivas</a:t>
            </a:r>
          </a:p>
          <a:p>
            <a:pPr indent="-248355" lvl="1" marL="762000" marR="0"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Creación</a:t>
            </a:r>
          </a:p>
          <a:p>
            <a:pPr indent="-248355" lvl="1" marL="762000" marR="0"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Miembros</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84" name="Shape 284"/>
        <p:cNvGrpSpPr/>
        <p:nvPr/>
      </p:nvGrpSpPr>
      <p:grpSpPr>
        <a:xfrm>
          <a:off x="0" y="0"/>
          <a:ext cx="0" cy="0"/>
          <a:chOff x="0" y="0"/>
          <a:chExt cx="0" cy="0"/>
        </a:xfrm>
      </p:grpSpPr>
      <p:sp>
        <p:nvSpPr>
          <p:cNvPr id="285" name="Shape 285"/>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l">
              <a:lnSpc>
                <a:spcPct val="108072"/>
              </a:lnSpc>
              <a:spcBef>
                <a:spcPts val="0"/>
              </a:spcBef>
              <a:spcAft>
                <a:spcPts val="0"/>
              </a:spcAft>
              <a:buNone/>
            </a:pPr>
            <a:r>
              <a:rPr lang="en-US" sz="5333">
                <a:solidFill>
                  <a:srgbClr val="FFCC29"/>
                </a:solidFill>
                <a:latin typeface="Arial"/>
                <a:ea typeface="Arial"/>
                <a:cs typeface="Arial"/>
                <a:sym typeface="Arial"/>
              </a:rPr>
              <a:t>Directivas de un NameSpace </a:t>
            </a:r>
          </a:p>
        </p:txBody>
      </p:sp>
      <p:sp>
        <p:nvSpPr>
          <p:cNvPr id="286" name="Shape 286"/>
          <p:cNvSpPr txBox="1"/>
          <p:nvPr>
            <p:ph idx="1" type="body"/>
          </p:nvPr>
        </p:nvSpPr>
        <p:spPr>
          <a:xfrm>
            <a:off x="525625" y="1624525"/>
            <a:ext cx="9608249" cy="5258500"/>
          </a:xfrm>
          <a:prstGeom prst="rect">
            <a:avLst/>
          </a:prstGeom>
          <a:noFill/>
          <a:ln>
            <a:noFill/>
          </a:ln>
        </p:spPr>
        <p:txBody>
          <a:bodyPr anchorCtr="0" anchor="t" bIns="38100" lIns="38100" rIns="38100" tIns="38100">
            <a:noAutofit/>
          </a:bodyPr>
          <a:lstStyle/>
          <a:p>
            <a:pPr indent="-248355" lvl="0" marL="381000" marR="0" algn="l">
              <a:lnSpc>
                <a:spcPct val="108035"/>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Son elementos que permiten a un programa identificar los NameSpaces que se usarán en el mismo.</a:t>
            </a:r>
          </a:p>
          <a:p>
            <a:pPr indent="0" lvl="0" marL="0" marR="0" algn="l">
              <a:lnSpc>
                <a:spcPct val="107954"/>
              </a:lnSpc>
              <a:spcBef>
                <a:spcPts val="552"/>
              </a:spcBef>
              <a:spcAft>
                <a:spcPts val="0"/>
              </a:spcAft>
              <a:buNone/>
            </a:pPr>
            <a:r>
              <a:t/>
            </a:r>
            <a:endParaRPr sz="2444">
              <a:solidFill>
                <a:srgbClr val="FFFFFF"/>
              </a:solidFill>
              <a:latin typeface="Arial"/>
              <a:ea typeface="Arial"/>
              <a:cs typeface="Arial"/>
              <a:sym typeface="Arial"/>
            </a:endParaRP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Permiten el uso de los miembros de un NameSpace sin tener que especificar un nombre completamente cualificado.</a:t>
            </a:r>
          </a:p>
          <a:p>
            <a:pPr indent="0" lvl="0" marL="0" marR="0" algn="l">
              <a:lnSpc>
                <a:spcPct val="107954"/>
              </a:lnSpc>
              <a:spcBef>
                <a:spcPts val="552"/>
              </a:spcBef>
              <a:spcAft>
                <a:spcPts val="0"/>
              </a:spcAft>
              <a:buNone/>
            </a:pPr>
            <a:r>
              <a:t/>
            </a:r>
            <a:endParaRPr sz="2444">
              <a:solidFill>
                <a:srgbClr val="FFFFFF"/>
              </a:solidFill>
              <a:latin typeface="Arial"/>
              <a:ea typeface="Arial"/>
              <a:cs typeface="Arial"/>
              <a:sym typeface="Arial"/>
            </a:endParaRP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C# posee dos directivas de NameSpace:</a:t>
            </a:r>
          </a:p>
          <a:p>
            <a:pPr indent="-220133" lvl="1" marL="762000" marR="0" algn="l">
              <a:lnSpc>
                <a:spcPct val="108035"/>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Using</a:t>
            </a:r>
          </a:p>
          <a:p>
            <a:pPr indent="-220133" lvl="1" marL="762000" marR="0" algn="l">
              <a:lnSpc>
                <a:spcPct val="108035"/>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Alias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0" name="Shape 290"/>
        <p:cNvGrpSpPr/>
        <p:nvPr/>
      </p:nvGrpSpPr>
      <p:grpSpPr>
        <a:xfrm>
          <a:off x="0" y="0"/>
          <a:ext cx="0" cy="0"/>
          <a:chOff x="0" y="0"/>
          <a:chExt cx="0" cy="0"/>
        </a:xfrm>
      </p:grpSpPr>
      <p:sp>
        <p:nvSpPr>
          <p:cNvPr id="291" name="Shape 291"/>
          <p:cNvSpPr txBox="1"/>
          <p:nvPr>
            <p:ph idx="1" type="body"/>
          </p:nvPr>
        </p:nvSpPr>
        <p:spPr>
          <a:xfrm>
            <a:off x="525625" y="1619250"/>
            <a:ext cx="9608249" cy="1369125"/>
          </a:xfrm>
          <a:prstGeom prst="rect">
            <a:avLst/>
          </a:prstGeom>
          <a:noFill/>
          <a:ln>
            <a:noFill/>
          </a:ln>
        </p:spPr>
        <p:txBody>
          <a:bodyPr anchorCtr="0" anchor="t" bIns="38100" lIns="38100" rIns="38100" tIns="38100">
            <a:noAutofit/>
          </a:bodyPr>
          <a:lstStyle/>
          <a:p>
            <a:pPr indent="-248355" lvl="0" marL="381000" marR="0" algn="l">
              <a:lnSpc>
                <a:spcPct val="108035"/>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Permite la especificación de una llamada a un método sin el uso obligatorio de un nombre completamente cualificado.</a:t>
            </a:r>
          </a:p>
        </p:txBody>
      </p:sp>
      <p:sp>
        <p:nvSpPr>
          <p:cNvPr id="292" name="Shape 292"/>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l">
              <a:lnSpc>
                <a:spcPct val="108072"/>
              </a:lnSpc>
              <a:spcBef>
                <a:spcPts val="0"/>
              </a:spcBef>
              <a:spcAft>
                <a:spcPts val="0"/>
              </a:spcAft>
              <a:buNone/>
            </a:pPr>
            <a:r>
              <a:rPr lang="en-US" sz="5333">
                <a:solidFill>
                  <a:srgbClr val="FFCC29"/>
                </a:solidFill>
                <a:latin typeface="Arial"/>
                <a:ea typeface="Arial"/>
                <a:cs typeface="Arial"/>
                <a:sym typeface="Arial"/>
              </a:rPr>
              <a:t>Directiva Using</a:t>
            </a:r>
          </a:p>
        </p:txBody>
      </p:sp>
      <p:pic>
        <p:nvPicPr>
          <p:cNvPr id="293" name="Shape 293"/>
          <p:cNvPicPr preferRelativeResize="0"/>
          <p:nvPr/>
        </p:nvPicPr>
        <p:blipFill>
          <a:blip r:embed="rId4">
            <a:alphaModFix/>
          </a:blip>
          <a:stretch>
            <a:fillRect/>
          </a:stretch>
        </p:blipFill>
        <p:spPr>
          <a:xfrm>
            <a:off x="666750" y="3545400"/>
            <a:ext cx="9165149" cy="3323149"/>
          </a:xfrm>
          <a:prstGeom prst="rect">
            <a:avLst/>
          </a:prstGeom>
          <a:noFill/>
          <a:ln>
            <a:noFill/>
          </a:ln>
        </p:spPr>
      </p:pic>
      <p:sp>
        <p:nvSpPr>
          <p:cNvPr id="294" name="Shape 294"/>
          <p:cNvSpPr txBox="1"/>
          <p:nvPr/>
        </p:nvSpPr>
        <p:spPr>
          <a:xfrm>
            <a:off x="783150" y="3612425"/>
            <a:ext cx="9008525" cy="3580209"/>
          </a:xfrm>
          <a:prstGeom prst="rect">
            <a:avLst/>
          </a:prstGeom>
          <a:noFill/>
          <a:ln>
            <a:noFill/>
          </a:ln>
        </p:spPr>
        <p:txBody>
          <a:bodyPr anchorCtr="0" anchor="ctr" bIns="38100" lIns="38100" rIns="38100" tIns="38100">
            <a:noAutofit/>
          </a:bodyPr>
          <a:lstStyle/>
          <a:p>
            <a:pPr indent="0" lvl="0" marL="0" marR="0" algn="l">
              <a:lnSpc>
                <a:spcPct val="120000"/>
              </a:lnSpc>
              <a:spcBef>
                <a:spcPts val="0"/>
              </a:spcBef>
              <a:spcAft>
                <a:spcPts val="0"/>
              </a:spcAft>
              <a:buNone/>
            </a:pPr>
            <a:r>
              <a:rPr b="1" lang="en-US" sz="2222">
                <a:solidFill>
                  <a:srgbClr val="0000FF"/>
                </a:solidFill>
                <a:latin typeface="Arial"/>
                <a:ea typeface="Arial"/>
                <a:cs typeface="Arial"/>
                <a:sym typeface="Arial"/>
              </a:rPr>
              <a:t>using </a:t>
            </a:r>
            <a:r>
              <a:rPr b="1" lang="en-US" sz="2222">
                <a:solidFill>
                  <a:srgbClr val="000000"/>
                </a:solidFill>
                <a:latin typeface="Arial"/>
                <a:ea typeface="Arial"/>
                <a:cs typeface="Arial"/>
                <a:sym typeface="Arial"/>
              </a:rPr>
              <a:t>System;</a:t>
            </a:r>
            <a:r>
              <a:rPr b="1" lang="en-US" sz="2222">
                <a:solidFill>
                  <a:srgbClr val="0000FF"/>
                </a:solidFill>
                <a:latin typeface="Arial"/>
                <a:ea typeface="Arial"/>
                <a:cs typeface="Arial"/>
                <a:sym typeface="Arial"/>
              </a:rPr>
              <a:t> </a:t>
            </a:r>
            <a:r>
              <a:rPr b="1" lang="en-US" sz="2222">
                <a:solidFill>
                  <a:srgbClr val="66CC66"/>
                </a:solidFill>
                <a:latin typeface="Arial"/>
                <a:ea typeface="Arial"/>
                <a:cs typeface="Arial"/>
                <a:sym typeface="Arial"/>
              </a:rPr>
              <a:t>//Directiva USING</a:t>
            </a:r>
          </a:p>
          <a:p>
            <a:pPr indent="0" lvl="0" marL="0" marR="0" algn="l">
              <a:lnSpc>
                <a:spcPct val="120000"/>
              </a:lnSpc>
              <a:spcBef>
                <a:spcPts val="0"/>
              </a:spcBef>
              <a:spcAft>
                <a:spcPts val="0"/>
              </a:spcAft>
              <a:buNone/>
            </a:pPr>
            <a:r>
              <a:t/>
            </a:r>
            <a:endParaRPr b="1" sz="2222">
              <a:solidFill>
                <a:srgbClr val="0000FF"/>
              </a:solidFill>
              <a:latin typeface="Arial"/>
              <a:ea typeface="Arial"/>
              <a:cs typeface="Arial"/>
              <a:sym typeface="Arial"/>
            </a:endParaRPr>
          </a:p>
          <a:p>
            <a:pPr indent="0" lvl="0" marL="0" marR="0" algn="l">
              <a:lnSpc>
                <a:spcPct val="120000"/>
              </a:lnSpc>
              <a:spcBef>
                <a:spcPts val="0"/>
              </a:spcBef>
              <a:spcAft>
                <a:spcPts val="0"/>
              </a:spcAft>
              <a:buNone/>
            </a:pPr>
            <a:r>
              <a:rPr b="1" lang="en-US" sz="2222">
                <a:solidFill>
                  <a:srgbClr val="0000FF"/>
                </a:solidFill>
                <a:latin typeface="Arial"/>
                <a:ea typeface="Arial"/>
                <a:cs typeface="Arial"/>
                <a:sym typeface="Arial"/>
              </a:rPr>
              <a:t>public class </a:t>
            </a:r>
            <a:r>
              <a:rPr b="1" lang="en-US" sz="2222">
                <a:solidFill>
                  <a:srgbClr val="6699FF"/>
                </a:solidFill>
                <a:latin typeface="Arial"/>
                <a:ea typeface="Arial"/>
                <a:cs typeface="Arial"/>
                <a:sym typeface="Arial"/>
              </a:rPr>
              <a:t>Program</a:t>
            </a:r>
            <a:r>
              <a:rPr b="1" lang="en-US" sz="2222">
                <a:solidFill>
                  <a:srgbClr val="000000"/>
                </a:solidFill>
                <a:latin typeface="Arial"/>
                <a:ea typeface="Arial"/>
                <a:cs typeface="Arial"/>
                <a:sym typeface="Arial"/>
              </a:rPr>
              <a:t> </a:t>
            </a:r>
          </a:p>
          <a:p>
            <a:pPr indent="0" lvl="0" marL="0" marR="0" algn="l">
              <a:lnSpc>
                <a:spcPct val="120000"/>
              </a:lnSpc>
              <a:spcBef>
                <a:spcPts val="0"/>
              </a:spcBef>
              <a:spcAft>
                <a:spcPts val="0"/>
              </a:spcAft>
              <a:buNone/>
            </a:pPr>
            <a:r>
              <a:rPr b="1" lang="en-US" sz="2222">
                <a:solidFill>
                  <a:srgbClr val="000000"/>
                </a:solidFill>
                <a:latin typeface="Arial"/>
                <a:ea typeface="Arial"/>
                <a:cs typeface="Arial"/>
                <a:sym typeface="Arial"/>
              </a:rPr>
              <a:t>{</a:t>
            </a:r>
          </a:p>
          <a:p>
            <a:pPr indent="0" lvl="0" marL="0" marR="0" algn="l">
              <a:lnSpc>
                <a:spcPct val="120000"/>
              </a:lnSpc>
              <a:spcBef>
                <a:spcPts val="0"/>
              </a:spcBef>
              <a:spcAft>
                <a:spcPts val="0"/>
              </a:spcAft>
              <a:buNone/>
            </a:pPr>
            <a:r>
              <a:rPr b="1" lang="en-US" sz="2222">
                <a:solidFill>
                  <a:srgbClr val="0000FF"/>
                </a:solidFill>
                <a:latin typeface="Arial"/>
                <a:ea typeface="Arial"/>
                <a:cs typeface="Arial"/>
                <a:sym typeface="Arial"/>
              </a:rPr>
              <a:t>public static</a:t>
            </a:r>
            <a:r>
              <a:rPr b="1" lang="en-US" sz="2222">
                <a:solidFill>
                  <a:srgbClr val="000000"/>
                </a:solidFill>
                <a:latin typeface="Arial"/>
                <a:ea typeface="Arial"/>
                <a:cs typeface="Arial"/>
                <a:sym typeface="Arial"/>
              </a:rPr>
              <a:t> </a:t>
            </a:r>
            <a:r>
              <a:rPr b="1" lang="en-US" sz="2222">
                <a:solidFill>
                  <a:srgbClr val="0000FF"/>
                </a:solidFill>
                <a:latin typeface="Arial"/>
                <a:ea typeface="Arial"/>
                <a:cs typeface="Arial"/>
                <a:sym typeface="Arial"/>
              </a:rPr>
              <a:t>void</a:t>
            </a:r>
            <a:r>
              <a:rPr b="1" lang="en-US" sz="2222">
                <a:solidFill>
                  <a:srgbClr val="000000"/>
                </a:solidFill>
                <a:latin typeface="Arial"/>
                <a:ea typeface="Arial"/>
                <a:cs typeface="Arial"/>
                <a:sym typeface="Arial"/>
              </a:rPr>
              <a:t> Main() </a:t>
            </a:r>
          </a:p>
          <a:p>
            <a:pPr indent="0" lvl="0" marL="0" marR="0" algn="l">
              <a:lnSpc>
                <a:spcPct val="120000"/>
              </a:lnSpc>
              <a:spcBef>
                <a:spcPts val="0"/>
              </a:spcBef>
              <a:spcAft>
                <a:spcPts val="0"/>
              </a:spcAft>
              <a:buNone/>
            </a:pPr>
            <a:r>
              <a:rPr b="1" lang="en-US" sz="2222">
                <a:solidFill>
                  <a:srgbClr val="000000"/>
                </a:solidFill>
                <a:latin typeface="Arial"/>
                <a:ea typeface="Arial"/>
                <a:cs typeface="Arial"/>
                <a:sym typeface="Arial"/>
              </a:rPr>
              <a:t>{</a:t>
            </a:r>
          </a:p>
          <a:p>
            <a:pPr indent="0" lvl="0" marL="0" marR="0" algn="l">
              <a:lnSpc>
                <a:spcPct val="120000"/>
              </a:lnSpc>
              <a:spcBef>
                <a:spcPts val="0"/>
              </a:spcBef>
              <a:spcAft>
                <a:spcPts val="0"/>
              </a:spcAft>
              <a:buNone/>
            </a:pPr>
            <a:r>
              <a:rPr b="1" lang="en-US" sz="2222">
                <a:solidFill>
                  <a:srgbClr val="6699FF"/>
                </a:solidFill>
                <a:latin typeface="Arial"/>
                <a:ea typeface="Arial"/>
                <a:cs typeface="Arial"/>
                <a:sym typeface="Arial"/>
              </a:rPr>
              <a:t>Console</a:t>
            </a:r>
            <a:r>
              <a:rPr b="1" lang="en-US" sz="2222">
                <a:solidFill>
                  <a:srgbClr val="000000"/>
                </a:solidFill>
                <a:latin typeface="Arial"/>
                <a:ea typeface="Arial"/>
                <a:cs typeface="Arial"/>
                <a:sym typeface="Arial"/>
              </a:rPr>
              <a:t>.WriteLine(</a:t>
            </a:r>
            <a:r>
              <a:rPr b="1" lang="en-US" sz="2222">
                <a:solidFill>
                  <a:srgbClr val="993300"/>
                </a:solidFill>
                <a:latin typeface="Arial"/>
                <a:ea typeface="Arial"/>
                <a:cs typeface="Arial"/>
                <a:sym typeface="Arial"/>
              </a:rPr>
              <a:t>“Hola”</a:t>
            </a:r>
            <a:r>
              <a:rPr b="1" lang="en-US" sz="2222">
                <a:solidFill>
                  <a:srgbClr val="000000"/>
                </a:solidFill>
                <a:latin typeface="Arial"/>
                <a:ea typeface="Arial"/>
                <a:cs typeface="Arial"/>
                <a:sym typeface="Arial"/>
              </a:rPr>
              <a:t>);</a:t>
            </a:r>
          </a:p>
          <a:p>
            <a:pPr indent="0" lvl="0" marL="0" marR="0" algn="l">
              <a:lnSpc>
                <a:spcPct val="120000"/>
              </a:lnSpc>
              <a:spcBef>
                <a:spcPts val="0"/>
              </a:spcBef>
              <a:spcAft>
                <a:spcPts val="0"/>
              </a:spcAft>
              <a:buNone/>
            </a:pPr>
            <a:r>
              <a:rPr b="1" lang="en-US" sz="2222">
                <a:solidFill>
                  <a:srgbClr val="000000"/>
                </a:solidFill>
                <a:latin typeface="Arial"/>
                <a:ea typeface="Arial"/>
                <a:cs typeface="Arial"/>
                <a:sym typeface="Arial"/>
              </a:rPr>
              <a:t>} </a:t>
            </a:r>
          </a:p>
          <a:p>
            <a:pPr indent="0" lvl="0" marL="0" marR="0" algn="l">
              <a:lnSpc>
                <a:spcPct val="120000"/>
              </a:lnSpc>
              <a:spcBef>
                <a:spcPts val="0"/>
              </a:spcBef>
              <a:spcAft>
                <a:spcPts val="0"/>
              </a:spcAft>
              <a:buNone/>
            </a:pPr>
            <a:r>
              <a:rPr b="1" lang="en-US" sz="2222">
                <a:solidFill>
                  <a:srgbClr val="000000"/>
                </a:solidFill>
                <a:latin typeface="Arial"/>
                <a:ea typeface="Arial"/>
                <a:cs typeface="Arial"/>
                <a:sym typeface="Arial"/>
              </a:rPr>
              <a: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8" name="Shape 298"/>
        <p:cNvGrpSpPr/>
        <p:nvPr/>
      </p:nvGrpSpPr>
      <p:grpSpPr>
        <a:xfrm>
          <a:off x="0" y="0"/>
          <a:ext cx="0" cy="0"/>
          <a:chOff x="0" y="0"/>
          <a:chExt cx="0" cy="0"/>
        </a:xfrm>
      </p:grpSpPr>
      <p:sp>
        <p:nvSpPr>
          <p:cNvPr id="299" name="Shape 299"/>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l">
              <a:lnSpc>
                <a:spcPct val="108072"/>
              </a:lnSpc>
              <a:spcBef>
                <a:spcPts val="0"/>
              </a:spcBef>
              <a:spcAft>
                <a:spcPts val="0"/>
              </a:spcAft>
              <a:buNone/>
            </a:pPr>
            <a:r>
              <a:rPr lang="en-US" sz="5333">
                <a:solidFill>
                  <a:srgbClr val="FFCC29"/>
                </a:solidFill>
                <a:latin typeface="Arial"/>
                <a:ea typeface="Arial"/>
                <a:cs typeface="Arial"/>
                <a:sym typeface="Arial"/>
              </a:rPr>
              <a:t>Directiva Alias</a:t>
            </a:r>
          </a:p>
        </p:txBody>
      </p:sp>
      <p:sp>
        <p:nvSpPr>
          <p:cNvPr id="300" name="Shape 300"/>
          <p:cNvSpPr txBox="1"/>
          <p:nvPr/>
        </p:nvSpPr>
        <p:spPr>
          <a:xfrm>
            <a:off x="525625" y="1619250"/>
            <a:ext cx="9608249" cy="2469775"/>
          </a:xfrm>
          <a:prstGeom prst="rect">
            <a:avLst/>
          </a:prstGeom>
          <a:noFill/>
          <a:ln>
            <a:noFill/>
          </a:ln>
        </p:spPr>
        <p:txBody>
          <a:bodyPr anchorCtr="0" anchor="t" bIns="38100" lIns="38100" rIns="38100" tIns="38100">
            <a:noAutofit/>
          </a:bodyPr>
          <a:lstStyle/>
          <a:p>
            <a:pPr indent="-248355" lvl="0" marL="381000" marR="0" algn="l">
              <a:lnSpc>
                <a:spcPct val="108035"/>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Permite que un programa utilice un nombre distinto para un NameSpace.</a:t>
            </a: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Es una técnica usada para conseguir una notación abreviada que evite el uso de NameSpaces largos.</a:t>
            </a:r>
          </a:p>
          <a:p>
            <a:pPr indent="0" lvl="0" marL="0" marR="0" algn="l">
              <a:lnSpc>
                <a:spcPct val="108035"/>
              </a:lnSpc>
              <a:spcBef>
                <a:spcPts val="698"/>
              </a:spcBef>
              <a:spcAft>
                <a:spcPts val="0"/>
              </a:spcAft>
              <a:buNone/>
            </a:pPr>
            <a:r>
              <a:t/>
            </a:r>
            <a:endParaRPr sz="3111">
              <a:solidFill>
                <a:srgbClr val="FFFFFF"/>
              </a:solidFill>
              <a:latin typeface="Arial"/>
              <a:ea typeface="Arial"/>
              <a:cs typeface="Arial"/>
              <a:sym typeface="Arial"/>
            </a:endParaRPr>
          </a:p>
        </p:txBody>
      </p:sp>
      <p:pic>
        <p:nvPicPr>
          <p:cNvPr id="301" name="Shape 301"/>
          <p:cNvPicPr preferRelativeResize="0"/>
          <p:nvPr/>
        </p:nvPicPr>
        <p:blipFill>
          <a:blip r:embed="rId4">
            <a:alphaModFix/>
          </a:blip>
          <a:stretch>
            <a:fillRect/>
          </a:stretch>
        </p:blipFill>
        <p:spPr>
          <a:xfrm>
            <a:off x="666750" y="4053400"/>
            <a:ext cx="9165149" cy="3238500"/>
          </a:xfrm>
          <a:prstGeom prst="rect">
            <a:avLst/>
          </a:prstGeom>
          <a:noFill/>
          <a:ln>
            <a:noFill/>
          </a:ln>
        </p:spPr>
      </p:pic>
      <p:sp>
        <p:nvSpPr>
          <p:cNvPr id="302" name="Shape 302"/>
          <p:cNvSpPr txBox="1"/>
          <p:nvPr/>
        </p:nvSpPr>
        <p:spPr>
          <a:xfrm>
            <a:off x="783150" y="4120425"/>
            <a:ext cx="9008525" cy="3580209"/>
          </a:xfrm>
          <a:prstGeom prst="rect">
            <a:avLst/>
          </a:prstGeom>
          <a:noFill/>
          <a:ln>
            <a:noFill/>
          </a:ln>
        </p:spPr>
        <p:txBody>
          <a:bodyPr anchorCtr="0" anchor="ctr" bIns="38100" lIns="38100" rIns="38100" tIns="38100">
            <a:noAutofit/>
          </a:bodyPr>
          <a:lstStyle/>
          <a:p>
            <a:pPr indent="0" lvl="0" marL="0" marR="0" algn="l">
              <a:lnSpc>
                <a:spcPct val="120000"/>
              </a:lnSpc>
              <a:spcBef>
                <a:spcPts val="0"/>
              </a:spcBef>
              <a:spcAft>
                <a:spcPts val="0"/>
              </a:spcAft>
              <a:buNone/>
            </a:pPr>
            <a:r>
              <a:rPr b="1" lang="en-US" sz="2222">
                <a:solidFill>
                  <a:srgbClr val="0000FF"/>
                </a:solidFill>
                <a:latin typeface="Arial"/>
                <a:ea typeface="Arial"/>
                <a:cs typeface="Arial"/>
                <a:sym typeface="Arial"/>
              </a:rPr>
              <a:t>using </a:t>
            </a:r>
            <a:r>
              <a:rPr b="1" lang="en-US" sz="2222">
                <a:solidFill>
                  <a:srgbClr val="6699FF"/>
                </a:solidFill>
                <a:latin typeface="Arial"/>
                <a:ea typeface="Arial"/>
                <a:cs typeface="Arial"/>
                <a:sym typeface="Arial"/>
              </a:rPr>
              <a:t>SC</a:t>
            </a:r>
            <a:r>
              <a:rPr b="1" lang="en-US" sz="2222">
                <a:solidFill>
                  <a:srgbClr val="0000FF"/>
                </a:solidFill>
                <a:latin typeface="Arial"/>
                <a:ea typeface="Arial"/>
                <a:cs typeface="Arial"/>
                <a:sym typeface="Arial"/>
              </a:rPr>
              <a:t> </a:t>
            </a:r>
            <a:r>
              <a:rPr b="1" lang="en-US" sz="2222">
                <a:solidFill>
                  <a:srgbClr val="000000"/>
                </a:solidFill>
                <a:latin typeface="Arial"/>
                <a:ea typeface="Arial"/>
                <a:cs typeface="Arial"/>
                <a:sym typeface="Arial"/>
              </a:rPr>
              <a:t>=</a:t>
            </a:r>
            <a:r>
              <a:rPr b="1" lang="en-US" sz="2222">
                <a:solidFill>
                  <a:srgbClr val="0000FF"/>
                </a:solidFill>
                <a:latin typeface="Arial"/>
                <a:ea typeface="Arial"/>
                <a:cs typeface="Arial"/>
                <a:sym typeface="Arial"/>
              </a:rPr>
              <a:t> </a:t>
            </a:r>
            <a:r>
              <a:rPr b="1" lang="en-US" sz="2222">
                <a:solidFill>
                  <a:srgbClr val="000000"/>
                </a:solidFill>
                <a:latin typeface="Arial"/>
                <a:ea typeface="Arial"/>
                <a:cs typeface="Arial"/>
                <a:sym typeface="Arial"/>
              </a:rPr>
              <a:t>System.</a:t>
            </a:r>
            <a:r>
              <a:rPr b="1" lang="en-US" sz="2222">
                <a:solidFill>
                  <a:srgbClr val="6699FF"/>
                </a:solidFill>
                <a:latin typeface="Arial"/>
                <a:ea typeface="Arial"/>
                <a:cs typeface="Arial"/>
                <a:sym typeface="Arial"/>
              </a:rPr>
              <a:t>Console</a:t>
            </a:r>
            <a:r>
              <a:rPr b="1" lang="en-US" sz="2222">
                <a:solidFill>
                  <a:srgbClr val="000000"/>
                </a:solidFill>
                <a:latin typeface="Arial"/>
                <a:ea typeface="Arial"/>
                <a:cs typeface="Arial"/>
                <a:sym typeface="Arial"/>
              </a:rPr>
              <a:t>; </a:t>
            </a:r>
            <a:r>
              <a:rPr b="1" lang="en-US" sz="2222">
                <a:solidFill>
                  <a:srgbClr val="66CC66"/>
                </a:solidFill>
                <a:latin typeface="Arial"/>
                <a:ea typeface="Arial"/>
                <a:cs typeface="Arial"/>
                <a:sym typeface="Arial"/>
              </a:rPr>
              <a:t>//Directiva ALIAS</a:t>
            </a:r>
          </a:p>
          <a:p>
            <a:pPr indent="0" lvl="0" marL="0" marR="0" algn="l">
              <a:lnSpc>
                <a:spcPct val="120000"/>
              </a:lnSpc>
              <a:spcBef>
                <a:spcPts val="0"/>
              </a:spcBef>
              <a:spcAft>
                <a:spcPts val="0"/>
              </a:spcAft>
              <a:buNone/>
            </a:pPr>
            <a:r>
              <a:t/>
            </a:r>
            <a:endParaRPr b="1" sz="2222">
              <a:solidFill>
                <a:srgbClr val="0000FF"/>
              </a:solidFill>
              <a:latin typeface="Arial"/>
              <a:ea typeface="Arial"/>
              <a:cs typeface="Arial"/>
              <a:sym typeface="Arial"/>
            </a:endParaRPr>
          </a:p>
          <a:p>
            <a:pPr indent="0" lvl="0" marL="0" marR="0" algn="l">
              <a:lnSpc>
                <a:spcPct val="120000"/>
              </a:lnSpc>
              <a:spcBef>
                <a:spcPts val="0"/>
              </a:spcBef>
              <a:spcAft>
                <a:spcPts val="0"/>
              </a:spcAft>
              <a:buNone/>
            </a:pPr>
            <a:r>
              <a:rPr b="1" lang="en-US" sz="2222">
                <a:solidFill>
                  <a:srgbClr val="0000FF"/>
                </a:solidFill>
                <a:latin typeface="Arial"/>
                <a:ea typeface="Arial"/>
                <a:cs typeface="Arial"/>
                <a:sym typeface="Arial"/>
              </a:rPr>
              <a:t>public class </a:t>
            </a:r>
            <a:r>
              <a:rPr b="1" lang="en-US" sz="2222">
                <a:solidFill>
                  <a:srgbClr val="6699FF"/>
                </a:solidFill>
                <a:latin typeface="Arial"/>
                <a:ea typeface="Arial"/>
                <a:cs typeface="Arial"/>
                <a:sym typeface="Arial"/>
              </a:rPr>
              <a:t>Program</a:t>
            </a:r>
            <a:r>
              <a:rPr b="1" lang="en-US" sz="2222">
                <a:solidFill>
                  <a:srgbClr val="000000"/>
                </a:solidFill>
                <a:latin typeface="Arial"/>
                <a:ea typeface="Arial"/>
                <a:cs typeface="Arial"/>
                <a:sym typeface="Arial"/>
              </a:rPr>
              <a:t> </a:t>
            </a:r>
          </a:p>
          <a:p>
            <a:pPr indent="0" lvl="0" marL="0" marR="0" algn="l">
              <a:lnSpc>
                <a:spcPct val="120000"/>
              </a:lnSpc>
              <a:spcBef>
                <a:spcPts val="0"/>
              </a:spcBef>
              <a:spcAft>
                <a:spcPts val="0"/>
              </a:spcAft>
              <a:buNone/>
            </a:pPr>
            <a:r>
              <a:rPr b="1" lang="en-US" sz="2222">
                <a:solidFill>
                  <a:srgbClr val="000000"/>
                </a:solidFill>
                <a:latin typeface="Arial"/>
                <a:ea typeface="Arial"/>
                <a:cs typeface="Arial"/>
                <a:sym typeface="Arial"/>
              </a:rPr>
              <a:t>{</a:t>
            </a:r>
          </a:p>
          <a:p>
            <a:pPr indent="0" lvl="0" marL="0" marR="0" algn="l">
              <a:lnSpc>
                <a:spcPct val="120000"/>
              </a:lnSpc>
              <a:spcBef>
                <a:spcPts val="0"/>
              </a:spcBef>
              <a:spcAft>
                <a:spcPts val="0"/>
              </a:spcAft>
              <a:buNone/>
            </a:pPr>
            <a:r>
              <a:rPr b="1" lang="en-US" sz="2222">
                <a:solidFill>
                  <a:srgbClr val="0000FF"/>
                </a:solidFill>
                <a:latin typeface="Arial"/>
                <a:ea typeface="Arial"/>
                <a:cs typeface="Arial"/>
                <a:sym typeface="Arial"/>
              </a:rPr>
              <a:t>public static</a:t>
            </a:r>
            <a:r>
              <a:rPr b="1" lang="en-US" sz="2222">
                <a:solidFill>
                  <a:srgbClr val="000000"/>
                </a:solidFill>
                <a:latin typeface="Arial"/>
                <a:ea typeface="Arial"/>
                <a:cs typeface="Arial"/>
                <a:sym typeface="Arial"/>
              </a:rPr>
              <a:t> </a:t>
            </a:r>
            <a:r>
              <a:rPr b="1" lang="en-US" sz="2222">
                <a:solidFill>
                  <a:srgbClr val="0000FF"/>
                </a:solidFill>
                <a:latin typeface="Arial"/>
                <a:ea typeface="Arial"/>
                <a:cs typeface="Arial"/>
                <a:sym typeface="Arial"/>
              </a:rPr>
              <a:t>void</a:t>
            </a:r>
            <a:r>
              <a:rPr b="1" lang="en-US" sz="2222">
                <a:solidFill>
                  <a:srgbClr val="000000"/>
                </a:solidFill>
                <a:latin typeface="Arial"/>
                <a:ea typeface="Arial"/>
                <a:cs typeface="Arial"/>
                <a:sym typeface="Arial"/>
              </a:rPr>
              <a:t> Main() </a:t>
            </a:r>
          </a:p>
          <a:p>
            <a:pPr indent="0" lvl="0" marL="0" marR="0" algn="l">
              <a:lnSpc>
                <a:spcPct val="120000"/>
              </a:lnSpc>
              <a:spcBef>
                <a:spcPts val="0"/>
              </a:spcBef>
              <a:spcAft>
                <a:spcPts val="0"/>
              </a:spcAft>
              <a:buNone/>
            </a:pPr>
            <a:r>
              <a:rPr b="1" lang="en-US" sz="2222">
                <a:solidFill>
                  <a:srgbClr val="000000"/>
                </a:solidFill>
                <a:latin typeface="Arial"/>
                <a:ea typeface="Arial"/>
                <a:cs typeface="Arial"/>
                <a:sym typeface="Arial"/>
              </a:rPr>
              <a:t>{</a:t>
            </a:r>
          </a:p>
          <a:p>
            <a:pPr indent="0" lvl="0" marL="0" marR="0" algn="l">
              <a:lnSpc>
                <a:spcPct val="120000"/>
              </a:lnSpc>
              <a:spcBef>
                <a:spcPts val="0"/>
              </a:spcBef>
              <a:spcAft>
                <a:spcPts val="0"/>
              </a:spcAft>
              <a:buNone/>
            </a:pPr>
            <a:r>
              <a:rPr b="1" lang="en-US" sz="2222">
                <a:solidFill>
                  <a:srgbClr val="6699FF"/>
                </a:solidFill>
                <a:latin typeface="Arial"/>
                <a:ea typeface="Arial"/>
                <a:cs typeface="Arial"/>
                <a:sym typeface="Arial"/>
              </a:rPr>
              <a:t>SC</a:t>
            </a:r>
            <a:r>
              <a:rPr b="1" lang="en-US" sz="2222">
                <a:solidFill>
                  <a:srgbClr val="000000"/>
                </a:solidFill>
                <a:latin typeface="Arial"/>
                <a:ea typeface="Arial"/>
                <a:cs typeface="Arial"/>
                <a:sym typeface="Arial"/>
              </a:rPr>
              <a:t>.Write(</a:t>
            </a:r>
            <a:r>
              <a:rPr b="1" lang="en-US" sz="2222">
                <a:solidFill>
                  <a:srgbClr val="993300"/>
                </a:solidFill>
                <a:latin typeface="Arial"/>
                <a:ea typeface="Arial"/>
                <a:cs typeface="Arial"/>
                <a:sym typeface="Arial"/>
              </a:rPr>
              <a:t>“Hola, de nuevo”</a:t>
            </a:r>
            <a:r>
              <a:rPr b="1" lang="en-US" sz="2222">
                <a:solidFill>
                  <a:srgbClr val="000000"/>
                </a:solidFill>
                <a:latin typeface="Arial"/>
                <a:ea typeface="Arial"/>
                <a:cs typeface="Arial"/>
                <a:sym typeface="Arial"/>
              </a:rPr>
              <a:t>);</a:t>
            </a:r>
          </a:p>
          <a:p>
            <a:pPr indent="0" lvl="0" marL="0" marR="0" algn="l">
              <a:lnSpc>
                <a:spcPct val="120000"/>
              </a:lnSpc>
              <a:spcBef>
                <a:spcPts val="0"/>
              </a:spcBef>
              <a:spcAft>
                <a:spcPts val="0"/>
              </a:spcAft>
              <a:buNone/>
            </a:pPr>
            <a:r>
              <a:rPr b="1" lang="en-US" sz="2222">
                <a:solidFill>
                  <a:srgbClr val="000000"/>
                </a:solidFill>
                <a:latin typeface="Arial"/>
                <a:ea typeface="Arial"/>
                <a:cs typeface="Arial"/>
                <a:sym typeface="Arial"/>
              </a:rPr>
              <a:t>} </a:t>
            </a:r>
          </a:p>
          <a:p>
            <a:pPr indent="0" lvl="0" marL="0" marR="0" algn="l">
              <a:lnSpc>
                <a:spcPct val="120000"/>
              </a:lnSpc>
              <a:spcBef>
                <a:spcPts val="0"/>
              </a:spcBef>
              <a:spcAft>
                <a:spcPts val="0"/>
              </a:spcAft>
              <a:buNone/>
            </a:pPr>
            <a:r>
              <a:rPr b="1" lang="en-US" sz="2222">
                <a:solidFill>
                  <a:srgbClr val="000000"/>
                </a:solidFill>
                <a:latin typeface="Arial"/>
                <a:ea typeface="Arial"/>
                <a:cs typeface="Arial"/>
                <a:sym typeface="Arial"/>
              </a:rPr>
              <a:t>}</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06" name="Shape 306"/>
        <p:cNvGrpSpPr/>
        <p:nvPr/>
      </p:nvGrpSpPr>
      <p:grpSpPr>
        <a:xfrm>
          <a:off x="0" y="0"/>
          <a:ext cx="0" cy="0"/>
          <a:chOff x="0" y="0"/>
          <a:chExt cx="0" cy="0"/>
        </a:xfrm>
      </p:grpSpPr>
      <p:sp>
        <p:nvSpPr>
          <p:cNvPr id="307" name="Shape 307"/>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ctr">
              <a:lnSpc>
                <a:spcPct val="108072"/>
              </a:lnSpc>
              <a:spcBef>
                <a:spcPts val="0"/>
              </a:spcBef>
              <a:spcAft>
                <a:spcPts val="0"/>
              </a:spcAft>
              <a:buNone/>
            </a:pPr>
            <a:r>
              <a:rPr lang="en-US" sz="5333">
                <a:solidFill>
                  <a:srgbClr val="FFCC29"/>
                </a:solidFill>
                <a:latin typeface="Arial"/>
                <a:ea typeface="Arial"/>
                <a:cs typeface="Arial"/>
                <a:sym typeface="Arial"/>
              </a:rPr>
              <a:t>Temas a Tratar</a:t>
            </a:r>
          </a:p>
        </p:txBody>
      </p:sp>
      <p:sp>
        <p:nvSpPr>
          <p:cNvPr id="308" name="Shape 308"/>
          <p:cNvSpPr txBox="1"/>
          <p:nvPr>
            <p:ph idx="1" type="body"/>
          </p:nvPr>
        </p:nvSpPr>
        <p:spPr>
          <a:xfrm>
            <a:off x="356300" y="1575150"/>
            <a:ext cx="9269574" cy="3988499"/>
          </a:xfrm>
          <a:prstGeom prst="rect">
            <a:avLst/>
          </a:prstGeom>
          <a:noFill/>
          <a:ln>
            <a:noFill/>
          </a:ln>
        </p:spPr>
        <p:txBody>
          <a:bodyPr anchorCtr="0" anchor="t" bIns="38100" lIns="38100" rIns="38100" tIns="38100">
            <a:noAutofit/>
          </a:bodyPr>
          <a:lstStyle/>
          <a:p>
            <a:pPr indent="-276577" lvl="0" marL="381000" marR="0" algn="l">
              <a:lnSpc>
                <a:spcPct val="107812"/>
              </a:lnSpc>
              <a:spcBef>
                <a:spcPts val="0"/>
              </a:spcBef>
              <a:spcAft>
                <a:spcPts val="0"/>
              </a:spcAft>
              <a:buClr>
                <a:srgbClr val="FFFFFF"/>
              </a:buClr>
              <a:buSzPct val="98765"/>
              <a:buFont typeface="Arial"/>
              <a:buChar char="●"/>
            </a:pPr>
            <a:r>
              <a:rPr lang="en-US" sz="3555">
                <a:solidFill>
                  <a:srgbClr val="FFFFFF"/>
                </a:solidFill>
                <a:latin typeface="Arial"/>
                <a:ea typeface="Arial"/>
                <a:cs typeface="Arial"/>
                <a:sym typeface="Arial"/>
              </a:rPr>
              <a:t>Programación Orientada a Objetos (POO)</a:t>
            </a:r>
          </a:p>
          <a:p>
            <a:pPr indent="-276577" lvl="0" marL="381000" marR="0"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Clases</a:t>
            </a:r>
          </a:p>
          <a:p>
            <a:pPr indent="-276577" lvl="0" marL="381000" marR="0"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NameSpaces</a:t>
            </a:r>
          </a:p>
          <a:p>
            <a:pPr indent="-248355" lvl="1" marL="762000" marR="0"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Características</a:t>
            </a:r>
          </a:p>
          <a:p>
            <a:pPr indent="-248355" lvl="1" marL="762000" marR="0"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Directivas</a:t>
            </a:r>
          </a:p>
          <a:p>
            <a:pPr indent="-248355" lvl="1" marL="762000" marR="0" algn="l">
              <a:lnSpc>
                <a:spcPct val="108035"/>
              </a:lnSpc>
              <a:spcBef>
                <a:spcPts val="698"/>
              </a:spcBef>
              <a:spcAft>
                <a:spcPts val="0"/>
              </a:spcAft>
              <a:buClr>
                <a:srgbClr val="FCEB98"/>
              </a:buClr>
              <a:buSzPct val="100358"/>
              <a:buFont typeface="Courier New"/>
              <a:buChar char="o"/>
            </a:pPr>
            <a:r>
              <a:rPr lang="en-US" sz="3111">
                <a:solidFill>
                  <a:srgbClr val="FCEB98"/>
                </a:solidFill>
                <a:latin typeface="Arial"/>
                <a:ea typeface="Arial"/>
                <a:cs typeface="Arial"/>
                <a:sym typeface="Arial"/>
              </a:rPr>
              <a:t>Creación</a:t>
            </a:r>
          </a:p>
          <a:p>
            <a:pPr indent="-248355" lvl="1" marL="762000" marR="0"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Miembros</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12" name="Shape 312"/>
        <p:cNvGrpSpPr/>
        <p:nvPr/>
      </p:nvGrpSpPr>
      <p:grpSpPr>
        <a:xfrm>
          <a:off x="0" y="0"/>
          <a:ext cx="0" cy="0"/>
          <a:chOff x="0" y="0"/>
          <a:chExt cx="0" cy="0"/>
        </a:xfrm>
      </p:grpSpPr>
      <p:sp>
        <p:nvSpPr>
          <p:cNvPr id="313" name="Shape 313"/>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l">
              <a:lnSpc>
                <a:spcPct val="108072"/>
              </a:lnSpc>
              <a:spcBef>
                <a:spcPts val="0"/>
              </a:spcBef>
              <a:spcAft>
                <a:spcPts val="0"/>
              </a:spcAft>
              <a:buNone/>
            </a:pPr>
            <a:r>
              <a:rPr lang="en-US" sz="5333">
                <a:solidFill>
                  <a:srgbClr val="FFCC29"/>
                </a:solidFill>
                <a:latin typeface="Arial"/>
                <a:ea typeface="Arial"/>
                <a:cs typeface="Arial"/>
                <a:sym typeface="Arial"/>
              </a:rPr>
              <a:t>Sintaxis</a:t>
            </a:r>
          </a:p>
        </p:txBody>
      </p:sp>
      <p:sp>
        <p:nvSpPr>
          <p:cNvPr id="314" name="Shape 314"/>
          <p:cNvSpPr txBox="1"/>
          <p:nvPr>
            <p:ph idx="1" type="body"/>
          </p:nvPr>
        </p:nvSpPr>
        <p:spPr>
          <a:xfrm>
            <a:off x="525625" y="3905250"/>
            <a:ext cx="9608249" cy="2351599"/>
          </a:xfrm>
          <a:prstGeom prst="rect">
            <a:avLst/>
          </a:prstGeom>
          <a:noFill/>
          <a:ln>
            <a:noFill/>
          </a:ln>
        </p:spPr>
        <p:txBody>
          <a:bodyPr anchorCtr="0" anchor="t" bIns="38100" lIns="38100" rIns="38100" tIns="38100">
            <a:noAutofit/>
          </a:bodyPr>
          <a:lstStyle/>
          <a:p>
            <a:pPr indent="-248355" lvl="0" marL="381000" marR="0" algn="l">
              <a:lnSpc>
                <a:spcPct val="108035"/>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Dónde el identificador representa el nombre del NameSpace.</a:t>
            </a:r>
          </a:p>
          <a:p>
            <a:pPr indent="0" lvl="0" marL="0" marR="0" algn="l">
              <a:lnSpc>
                <a:spcPct val="107954"/>
              </a:lnSpc>
              <a:spcBef>
                <a:spcPts val="552"/>
              </a:spcBef>
              <a:spcAft>
                <a:spcPts val="0"/>
              </a:spcAft>
              <a:buNone/>
            </a:pPr>
            <a:r>
              <a:t/>
            </a:r>
            <a:endParaRPr sz="2444">
              <a:solidFill>
                <a:srgbClr val="FFFFFF"/>
              </a:solidFill>
              <a:latin typeface="Arial"/>
              <a:ea typeface="Arial"/>
              <a:cs typeface="Arial"/>
              <a:sym typeface="Arial"/>
            </a:endParaRP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Dicho nombre respeta la misma convención que las clases.</a:t>
            </a:r>
          </a:p>
        </p:txBody>
      </p:sp>
      <p:pic>
        <p:nvPicPr>
          <p:cNvPr id="315" name="Shape 315"/>
          <p:cNvPicPr preferRelativeResize="0"/>
          <p:nvPr/>
        </p:nvPicPr>
        <p:blipFill>
          <a:blip r:embed="rId4">
            <a:alphaModFix/>
          </a:blip>
          <a:stretch>
            <a:fillRect/>
          </a:stretch>
        </p:blipFill>
        <p:spPr>
          <a:xfrm>
            <a:off x="582075" y="1682750"/>
            <a:ext cx="9165149" cy="1883824"/>
          </a:xfrm>
          <a:prstGeom prst="rect">
            <a:avLst/>
          </a:prstGeom>
          <a:noFill/>
          <a:ln>
            <a:noFill/>
          </a:ln>
        </p:spPr>
      </p:pic>
      <p:sp>
        <p:nvSpPr>
          <p:cNvPr id="316" name="Shape 316"/>
          <p:cNvSpPr txBox="1"/>
          <p:nvPr/>
        </p:nvSpPr>
        <p:spPr>
          <a:xfrm>
            <a:off x="698500" y="1749775"/>
            <a:ext cx="9008525" cy="1941760"/>
          </a:xfrm>
          <a:prstGeom prst="rect">
            <a:avLst/>
          </a:prstGeom>
          <a:noFill/>
          <a:ln>
            <a:noFill/>
          </a:ln>
        </p:spPr>
        <p:txBody>
          <a:bodyPr anchorCtr="0" anchor="ctr" bIns="38100" lIns="38100" rIns="38100" tIns="38100">
            <a:noAutofit/>
          </a:bodyPr>
          <a:lstStyle/>
          <a:p>
            <a:pPr indent="0" lvl="0" marL="0" marR="0" algn="l">
              <a:lnSpc>
                <a:spcPct val="119791"/>
              </a:lnSpc>
              <a:spcBef>
                <a:spcPts val="0"/>
              </a:spcBef>
              <a:spcAft>
                <a:spcPts val="0"/>
              </a:spcAft>
              <a:buNone/>
            </a:pPr>
            <a:r>
              <a:rPr b="1" lang="en-US" sz="2666">
                <a:solidFill>
                  <a:srgbClr val="0000FF"/>
                </a:solidFill>
                <a:latin typeface="Arial"/>
                <a:ea typeface="Arial"/>
                <a:cs typeface="Arial"/>
                <a:sym typeface="Arial"/>
              </a:rPr>
              <a:t>namespace </a:t>
            </a:r>
            <a:r>
              <a:rPr b="1" lang="en-US" sz="2666">
                <a:solidFill>
                  <a:srgbClr val="000000"/>
                </a:solidFill>
                <a:latin typeface="Arial"/>
                <a:ea typeface="Arial"/>
                <a:cs typeface="Arial"/>
                <a:sym typeface="Arial"/>
              </a:rPr>
              <a:t>Identificador </a:t>
            </a:r>
          </a:p>
          <a:p>
            <a:pPr indent="0" lvl="0" marL="0" marR="0" algn="l">
              <a:lnSpc>
                <a:spcPct val="119791"/>
              </a:lnSpc>
              <a:spcBef>
                <a:spcPts val="0"/>
              </a:spcBef>
              <a:spcAft>
                <a:spcPts val="0"/>
              </a:spcAft>
              <a:buNone/>
            </a:pPr>
            <a:r>
              <a:rPr b="1" lang="en-US" sz="2666">
                <a:solidFill>
                  <a:srgbClr val="000000"/>
                </a:solidFill>
                <a:latin typeface="Arial"/>
                <a:ea typeface="Arial"/>
                <a:cs typeface="Arial"/>
                <a:sym typeface="Arial"/>
              </a:rPr>
              <a:t>{</a:t>
            </a:r>
          </a:p>
          <a:p>
            <a:pPr indent="0" lvl="0" marL="0" marR="0" algn="l">
              <a:lnSpc>
                <a:spcPct val="119791"/>
              </a:lnSpc>
              <a:spcBef>
                <a:spcPts val="0"/>
              </a:spcBef>
              <a:spcAft>
                <a:spcPts val="0"/>
              </a:spcAft>
              <a:buNone/>
            </a:pPr>
            <a:r>
              <a:rPr b="1" lang="en-US" sz="2666">
                <a:solidFill>
                  <a:srgbClr val="66CC66"/>
                </a:solidFill>
                <a:latin typeface="Arial"/>
                <a:ea typeface="Arial"/>
                <a:cs typeface="Arial"/>
                <a:sym typeface="Arial"/>
              </a:rPr>
              <a:t>// Miembros</a:t>
            </a:r>
          </a:p>
          <a:p>
            <a:pPr indent="0" lvl="0" marL="0" marR="0" algn="l">
              <a:lnSpc>
                <a:spcPct val="119791"/>
              </a:lnSpc>
              <a:spcBef>
                <a:spcPts val="0"/>
              </a:spcBef>
              <a:spcAft>
                <a:spcPts val="0"/>
              </a:spcAft>
              <a:buNone/>
            </a:pPr>
            <a:r>
              <a:rPr b="1" lang="en-US" sz="2666">
                <a:solidFill>
                  <a:srgbClr val="000000"/>
                </a:solidFill>
                <a:latin typeface="Arial"/>
                <a:ea typeface="Arial"/>
                <a:cs typeface="Arial"/>
                <a:sym typeface="Arial"/>
              </a:rPr>
              <a:t>}</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20" name="Shape 320"/>
        <p:cNvGrpSpPr/>
        <p:nvPr/>
      </p:nvGrpSpPr>
      <p:grpSpPr>
        <a:xfrm>
          <a:off x="0" y="0"/>
          <a:ext cx="0" cy="0"/>
          <a:chOff x="0" y="0"/>
          <a:chExt cx="0" cy="0"/>
        </a:xfrm>
      </p:grpSpPr>
      <p:sp>
        <p:nvSpPr>
          <p:cNvPr id="321" name="Shape 321"/>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ctr">
              <a:lnSpc>
                <a:spcPct val="108072"/>
              </a:lnSpc>
              <a:spcBef>
                <a:spcPts val="0"/>
              </a:spcBef>
              <a:spcAft>
                <a:spcPts val="0"/>
              </a:spcAft>
              <a:buNone/>
            </a:pPr>
            <a:r>
              <a:rPr lang="en-US" sz="5333">
                <a:solidFill>
                  <a:srgbClr val="FFCC29"/>
                </a:solidFill>
                <a:latin typeface="Arial"/>
                <a:ea typeface="Arial"/>
                <a:cs typeface="Arial"/>
                <a:sym typeface="Arial"/>
              </a:rPr>
              <a:t>Temas a Tratar</a:t>
            </a:r>
          </a:p>
        </p:txBody>
      </p:sp>
      <p:sp>
        <p:nvSpPr>
          <p:cNvPr id="322" name="Shape 322"/>
          <p:cNvSpPr txBox="1"/>
          <p:nvPr>
            <p:ph idx="1" type="body"/>
          </p:nvPr>
        </p:nvSpPr>
        <p:spPr>
          <a:xfrm>
            <a:off x="356300" y="1575150"/>
            <a:ext cx="9269574" cy="3988499"/>
          </a:xfrm>
          <a:prstGeom prst="rect">
            <a:avLst/>
          </a:prstGeom>
          <a:noFill/>
          <a:ln>
            <a:noFill/>
          </a:ln>
        </p:spPr>
        <p:txBody>
          <a:bodyPr anchorCtr="0" anchor="t" bIns="38100" lIns="38100" rIns="38100" tIns="38100">
            <a:noAutofit/>
          </a:bodyPr>
          <a:lstStyle/>
          <a:p>
            <a:pPr indent="-276577" lvl="0" marL="381000" marR="0" algn="l">
              <a:lnSpc>
                <a:spcPct val="107812"/>
              </a:lnSpc>
              <a:spcBef>
                <a:spcPts val="0"/>
              </a:spcBef>
              <a:spcAft>
                <a:spcPts val="0"/>
              </a:spcAft>
              <a:buClr>
                <a:srgbClr val="FFFFFF"/>
              </a:buClr>
              <a:buSzPct val="98765"/>
              <a:buFont typeface="Arial"/>
              <a:buChar char="●"/>
            </a:pPr>
            <a:r>
              <a:rPr lang="en-US" sz="3555">
                <a:solidFill>
                  <a:srgbClr val="FFFFFF"/>
                </a:solidFill>
                <a:latin typeface="Arial"/>
                <a:ea typeface="Arial"/>
                <a:cs typeface="Arial"/>
                <a:sym typeface="Arial"/>
              </a:rPr>
              <a:t>Programación Orientada a Objetos (POO)</a:t>
            </a:r>
          </a:p>
          <a:p>
            <a:pPr indent="-276577" lvl="0" marL="381000" marR="0"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Clases</a:t>
            </a:r>
          </a:p>
          <a:p>
            <a:pPr indent="-276577" lvl="0" marL="381000" marR="0"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NameSpaces</a:t>
            </a:r>
          </a:p>
          <a:p>
            <a:pPr indent="-248355" lvl="1" marL="762000" marR="0"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Características</a:t>
            </a:r>
          </a:p>
          <a:p>
            <a:pPr indent="-248355" lvl="1" marL="762000" marR="0"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Directivas</a:t>
            </a:r>
          </a:p>
          <a:p>
            <a:pPr indent="-248355" lvl="1" marL="762000" marR="0"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Creación</a:t>
            </a:r>
          </a:p>
          <a:p>
            <a:pPr indent="-248355" lvl="1" marL="762000" marR="0" algn="l">
              <a:lnSpc>
                <a:spcPct val="108035"/>
              </a:lnSpc>
              <a:spcBef>
                <a:spcPts val="698"/>
              </a:spcBef>
              <a:spcAft>
                <a:spcPts val="0"/>
              </a:spcAft>
              <a:buClr>
                <a:srgbClr val="FCEB98"/>
              </a:buClr>
              <a:buSzPct val="100358"/>
              <a:buFont typeface="Courier New"/>
              <a:buChar char="o"/>
            </a:pPr>
            <a:r>
              <a:rPr lang="en-US" sz="3111">
                <a:solidFill>
                  <a:srgbClr val="FCEB98"/>
                </a:solidFill>
                <a:latin typeface="Arial"/>
                <a:ea typeface="Arial"/>
                <a:cs typeface="Arial"/>
                <a:sym typeface="Arial"/>
              </a:rPr>
              <a:t>Miembros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0" name="Shape 40"/>
        <p:cNvGrpSpPr/>
        <p:nvPr/>
      </p:nvGrpSpPr>
      <p:grpSpPr>
        <a:xfrm>
          <a:off x="0" y="0"/>
          <a:ext cx="0" cy="0"/>
          <a:chOff x="0" y="0"/>
          <a:chExt cx="0" cy="0"/>
        </a:xfrm>
      </p:grpSpPr>
      <p:sp>
        <p:nvSpPr>
          <p:cNvPr id="41" name="Shape 41"/>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ctr">
              <a:lnSpc>
                <a:spcPct val="108072"/>
              </a:lnSpc>
              <a:spcBef>
                <a:spcPts val="0"/>
              </a:spcBef>
              <a:spcAft>
                <a:spcPts val="0"/>
              </a:spcAft>
              <a:buNone/>
            </a:pPr>
            <a:r>
              <a:rPr lang="en-US" sz="5333">
                <a:solidFill>
                  <a:srgbClr val="FFCC29"/>
                </a:solidFill>
                <a:latin typeface="Arial"/>
                <a:ea typeface="Arial"/>
                <a:cs typeface="Arial"/>
                <a:sym typeface="Arial"/>
              </a:rPr>
              <a:t>Temas a Tratar</a:t>
            </a:r>
          </a:p>
        </p:txBody>
      </p:sp>
      <p:sp>
        <p:nvSpPr>
          <p:cNvPr id="42" name="Shape 42"/>
          <p:cNvSpPr txBox="1"/>
          <p:nvPr>
            <p:ph idx="1" type="body"/>
          </p:nvPr>
        </p:nvSpPr>
        <p:spPr>
          <a:xfrm>
            <a:off x="356300" y="1575150"/>
            <a:ext cx="9269574" cy="3529875"/>
          </a:xfrm>
          <a:prstGeom prst="rect">
            <a:avLst/>
          </a:prstGeom>
          <a:noFill/>
          <a:ln>
            <a:noFill/>
          </a:ln>
        </p:spPr>
        <p:txBody>
          <a:bodyPr anchorCtr="0" anchor="t" bIns="38100" lIns="38100" rIns="38100" tIns="38100">
            <a:noAutofit/>
          </a:bodyPr>
          <a:lstStyle/>
          <a:p>
            <a:pPr indent="-276577" lvl="0" marL="381000" marR="0" algn="l">
              <a:lnSpc>
                <a:spcPct val="107812"/>
              </a:lnSpc>
              <a:spcBef>
                <a:spcPts val="0"/>
              </a:spcBef>
              <a:spcAft>
                <a:spcPts val="0"/>
              </a:spcAft>
              <a:buClr>
                <a:srgbClr val="FFFFFF"/>
              </a:buClr>
              <a:buSzPct val="98765"/>
              <a:buFont typeface="Arial"/>
              <a:buChar char="●"/>
            </a:pPr>
            <a:r>
              <a:rPr lang="en-US" sz="3555">
                <a:solidFill>
                  <a:srgbClr val="FFFFFF"/>
                </a:solidFill>
                <a:latin typeface="Arial"/>
                <a:ea typeface="Arial"/>
                <a:cs typeface="Arial"/>
                <a:sym typeface="Arial"/>
              </a:rPr>
              <a:t>Programación Orientada a Objetos (POO)</a:t>
            </a:r>
          </a:p>
          <a:p>
            <a:pPr indent="-248355" lvl="1" marL="762000" marR="0"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Características</a:t>
            </a:r>
          </a:p>
          <a:p>
            <a:pPr indent="-248355" lvl="1" marL="762000" marR="0" algn="l">
              <a:lnSpc>
                <a:spcPct val="108035"/>
              </a:lnSpc>
              <a:spcBef>
                <a:spcPts val="698"/>
              </a:spcBef>
              <a:spcAft>
                <a:spcPts val="0"/>
              </a:spcAft>
              <a:buClr>
                <a:srgbClr val="FCEB98"/>
              </a:buClr>
              <a:buSzPct val="100358"/>
              <a:buFont typeface="Courier New"/>
              <a:buChar char="o"/>
            </a:pPr>
            <a:r>
              <a:rPr lang="en-US" sz="3111">
                <a:solidFill>
                  <a:srgbClr val="FCEB98"/>
                </a:solidFill>
                <a:latin typeface="Arial"/>
                <a:ea typeface="Arial"/>
                <a:cs typeface="Arial"/>
                <a:sym typeface="Arial"/>
              </a:rPr>
              <a:t>Pilares</a:t>
            </a:r>
          </a:p>
          <a:p>
            <a:pPr indent="-276577" lvl="0" marL="381000" marR="0"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Clases</a:t>
            </a:r>
          </a:p>
          <a:p>
            <a:pPr indent="-276577" lvl="0" marL="381000" marR="0"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NameSpaces</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26" name="Shape 326"/>
        <p:cNvGrpSpPr/>
        <p:nvPr/>
      </p:nvGrpSpPr>
      <p:grpSpPr>
        <a:xfrm>
          <a:off x="0" y="0"/>
          <a:ext cx="0" cy="0"/>
          <a:chOff x="0" y="0"/>
          <a:chExt cx="0" cy="0"/>
        </a:xfrm>
      </p:grpSpPr>
      <p:sp>
        <p:nvSpPr>
          <p:cNvPr id="327" name="Shape 327"/>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l">
              <a:lnSpc>
                <a:spcPct val="108072"/>
              </a:lnSpc>
              <a:spcBef>
                <a:spcPts val="0"/>
              </a:spcBef>
              <a:spcAft>
                <a:spcPts val="0"/>
              </a:spcAft>
              <a:buNone/>
            </a:pPr>
            <a:r>
              <a:rPr lang="en-US" sz="5333">
                <a:solidFill>
                  <a:srgbClr val="FFCC29"/>
                </a:solidFill>
                <a:latin typeface="Arial"/>
                <a:ea typeface="Arial"/>
                <a:cs typeface="Arial"/>
                <a:sym typeface="Arial"/>
              </a:rPr>
              <a:t>Miembros de un NameSpace</a:t>
            </a:r>
          </a:p>
        </p:txBody>
      </p:sp>
      <p:graphicFrame>
        <p:nvGraphicFramePr>
          <p:cNvPr id="328" name="Shape 328"/>
          <p:cNvGraphicFramePr/>
          <p:nvPr/>
        </p:nvGraphicFramePr>
        <p:xfrm>
          <a:off x="3725325" y="2058450"/>
          <a:ext cx="3000000" cy="3000000"/>
        </p:xfrm>
        <a:graphic>
          <a:graphicData uri="http://schemas.openxmlformats.org/drawingml/2006/table">
            <a:tbl>
              <a:tblPr>
                <a:noFill/>
                <a:tableStyleId>{178AEF7A-DB33-4632-A5F2-CA346C02F09E}</a:tableStyleId>
              </a:tblPr>
              <a:tblGrid>
                <a:gridCol w="3048000"/>
              </a:tblGrid>
              <a:tr h="469175">
                <a:tc>
                  <a:txBody>
                    <a:bodyPr>
                      <a:noAutofit/>
                    </a:bodyPr>
                    <a:lstStyle/>
                    <a:p>
                      <a:pPr indent="0" lvl="0" marL="0" marR="0" algn="l">
                        <a:lnSpc>
                          <a:spcPct val="107812"/>
                        </a:lnSpc>
                        <a:spcBef>
                          <a:spcPts val="0"/>
                        </a:spcBef>
                        <a:spcAft>
                          <a:spcPts val="0"/>
                        </a:spcAft>
                        <a:buNone/>
                      </a:pPr>
                      <a:r>
                        <a:rPr lang="en-US" sz="2666">
                          <a:solidFill>
                            <a:srgbClr val="FFFFFF"/>
                          </a:solidFill>
                          <a:latin typeface="Arial"/>
                          <a:ea typeface="Arial"/>
                          <a:cs typeface="Arial"/>
                          <a:sym typeface="Arial"/>
                        </a:rPr>
                        <a:t>Pueden contener ...</a:t>
                      </a:r>
                    </a:p>
                  </a:txBody>
                  <a:tcPr marT="28575" marB="28575" marR="28575" marL="2857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solidFill>
                      <a:srgbClr val="000000"/>
                    </a:solidFill>
                  </a:tcPr>
                </a:tc>
              </a:tr>
              <a:tr h="470950">
                <a:tc>
                  <a:txBody>
                    <a:bodyPr>
                      <a:noAutofit/>
                    </a:bodyPr>
                    <a:lstStyle/>
                    <a:p>
                      <a:pPr indent="0" lvl="0" marL="0" marR="0" algn="l">
                        <a:lnSpc>
                          <a:spcPct val="107812"/>
                        </a:lnSpc>
                        <a:spcBef>
                          <a:spcPts val="0"/>
                        </a:spcBef>
                        <a:spcAft>
                          <a:spcPts val="0"/>
                        </a:spcAft>
                        <a:buNone/>
                      </a:pPr>
                      <a:r>
                        <a:rPr lang="en-US" sz="2666">
                          <a:solidFill>
                            <a:srgbClr val="FFFFFF"/>
                          </a:solidFill>
                          <a:latin typeface="Arial"/>
                          <a:ea typeface="Arial"/>
                          <a:cs typeface="Arial"/>
                          <a:sym typeface="Arial"/>
                        </a:rPr>
                        <a:t>Clases</a:t>
                      </a:r>
                    </a:p>
                  </a:txBody>
                  <a:tcPr marT="28575" marB="28575" marR="28575" marL="2857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r h="469175">
                <a:tc>
                  <a:txBody>
                    <a:bodyPr>
                      <a:noAutofit/>
                    </a:bodyPr>
                    <a:lstStyle/>
                    <a:p>
                      <a:pPr indent="0" lvl="0" marL="0" marR="0" algn="l">
                        <a:lnSpc>
                          <a:spcPct val="107812"/>
                        </a:lnSpc>
                        <a:spcBef>
                          <a:spcPts val="0"/>
                        </a:spcBef>
                        <a:spcAft>
                          <a:spcPts val="0"/>
                        </a:spcAft>
                        <a:buNone/>
                      </a:pPr>
                      <a:r>
                        <a:rPr lang="en-US" sz="2666">
                          <a:solidFill>
                            <a:srgbClr val="FFFFFF"/>
                          </a:solidFill>
                          <a:latin typeface="Arial"/>
                          <a:ea typeface="Arial"/>
                          <a:cs typeface="Arial"/>
                          <a:sym typeface="Arial"/>
                        </a:rPr>
                        <a:t>Delegados</a:t>
                      </a:r>
                    </a:p>
                  </a:txBody>
                  <a:tcPr marT="28575" marB="28575" marR="28575" marL="2857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r h="469175">
                <a:tc>
                  <a:txBody>
                    <a:bodyPr>
                      <a:noAutofit/>
                    </a:bodyPr>
                    <a:lstStyle/>
                    <a:p>
                      <a:pPr indent="0" lvl="0" marL="0" marR="0" algn="l">
                        <a:lnSpc>
                          <a:spcPct val="107812"/>
                        </a:lnSpc>
                        <a:spcBef>
                          <a:spcPts val="0"/>
                        </a:spcBef>
                        <a:spcAft>
                          <a:spcPts val="0"/>
                        </a:spcAft>
                        <a:buNone/>
                      </a:pPr>
                      <a:r>
                        <a:rPr lang="en-US" sz="2666">
                          <a:solidFill>
                            <a:srgbClr val="FFFFFF"/>
                          </a:solidFill>
                          <a:latin typeface="Arial"/>
                          <a:ea typeface="Arial"/>
                          <a:cs typeface="Arial"/>
                          <a:sym typeface="Arial"/>
                        </a:rPr>
                        <a:t>Enumeraciones</a:t>
                      </a:r>
                    </a:p>
                  </a:txBody>
                  <a:tcPr marT="28575" marB="28575" marR="28575" marL="2857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r h="470950">
                <a:tc>
                  <a:txBody>
                    <a:bodyPr>
                      <a:noAutofit/>
                    </a:bodyPr>
                    <a:lstStyle/>
                    <a:p>
                      <a:pPr indent="0" lvl="0" marL="0" marR="0" algn="l">
                        <a:lnSpc>
                          <a:spcPct val="107812"/>
                        </a:lnSpc>
                        <a:spcBef>
                          <a:spcPts val="0"/>
                        </a:spcBef>
                        <a:spcAft>
                          <a:spcPts val="0"/>
                        </a:spcAft>
                        <a:buNone/>
                      </a:pPr>
                      <a:r>
                        <a:rPr lang="en-US" sz="2666">
                          <a:solidFill>
                            <a:srgbClr val="FFFFFF"/>
                          </a:solidFill>
                          <a:latin typeface="Arial"/>
                          <a:ea typeface="Arial"/>
                          <a:cs typeface="Arial"/>
                          <a:sym typeface="Arial"/>
                        </a:rPr>
                        <a:t>Interfaces</a:t>
                      </a:r>
                    </a:p>
                  </a:txBody>
                  <a:tcPr marT="28575" marB="28575" marR="28575" marL="2857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r h="469175">
                <a:tc>
                  <a:txBody>
                    <a:bodyPr>
                      <a:noAutofit/>
                    </a:bodyPr>
                    <a:lstStyle/>
                    <a:p>
                      <a:pPr indent="0" lvl="0" marL="0" marR="0" algn="l">
                        <a:lnSpc>
                          <a:spcPct val="107812"/>
                        </a:lnSpc>
                        <a:spcBef>
                          <a:spcPts val="0"/>
                        </a:spcBef>
                        <a:spcAft>
                          <a:spcPts val="0"/>
                        </a:spcAft>
                        <a:buNone/>
                      </a:pPr>
                      <a:r>
                        <a:rPr lang="en-US" sz="2666">
                          <a:solidFill>
                            <a:srgbClr val="FFFFFF"/>
                          </a:solidFill>
                          <a:latin typeface="Arial"/>
                          <a:ea typeface="Arial"/>
                          <a:cs typeface="Arial"/>
                          <a:sym typeface="Arial"/>
                        </a:rPr>
                        <a:t>Estructuras</a:t>
                      </a:r>
                    </a:p>
                  </a:txBody>
                  <a:tcPr marT="28575" marB="28575" marR="28575" marL="2857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r h="469175">
                <a:tc>
                  <a:txBody>
                    <a:bodyPr>
                      <a:noAutofit/>
                    </a:bodyPr>
                    <a:lstStyle/>
                    <a:p>
                      <a:pPr indent="0" lvl="0" marL="0" marR="0" algn="l">
                        <a:lnSpc>
                          <a:spcPct val="107812"/>
                        </a:lnSpc>
                        <a:spcBef>
                          <a:spcPts val="0"/>
                        </a:spcBef>
                        <a:spcAft>
                          <a:spcPts val="0"/>
                        </a:spcAft>
                        <a:buNone/>
                      </a:pPr>
                      <a:r>
                        <a:rPr lang="en-US" sz="2666">
                          <a:solidFill>
                            <a:srgbClr val="FFFFFF"/>
                          </a:solidFill>
                          <a:latin typeface="Arial"/>
                          <a:ea typeface="Arial"/>
                          <a:cs typeface="Arial"/>
                          <a:sym typeface="Arial"/>
                        </a:rPr>
                        <a:t>Namespaces</a:t>
                      </a:r>
                    </a:p>
                  </a:txBody>
                  <a:tcPr marT="28575" marB="28575" marR="28575" marL="2857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r h="470950">
                <a:tc>
                  <a:txBody>
                    <a:bodyPr>
                      <a:noAutofit/>
                    </a:bodyPr>
                    <a:lstStyle/>
                    <a:p>
                      <a:pPr indent="0" lvl="0" marL="0" marR="0" algn="l">
                        <a:lnSpc>
                          <a:spcPct val="107812"/>
                        </a:lnSpc>
                        <a:spcBef>
                          <a:spcPts val="0"/>
                        </a:spcBef>
                        <a:spcAft>
                          <a:spcPts val="0"/>
                        </a:spcAft>
                        <a:buNone/>
                      </a:pPr>
                      <a:r>
                        <a:rPr lang="en-US" sz="2666">
                          <a:solidFill>
                            <a:srgbClr val="FFFFFF"/>
                          </a:solidFill>
                          <a:latin typeface="Arial"/>
                          <a:ea typeface="Arial"/>
                          <a:cs typeface="Arial"/>
                          <a:sym typeface="Arial"/>
                        </a:rPr>
                        <a:t>Directivas using</a:t>
                      </a:r>
                    </a:p>
                  </a:txBody>
                  <a:tcPr marT="28575" marB="28575" marR="28575" marL="2857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r h="469175">
                <a:tc>
                  <a:txBody>
                    <a:bodyPr>
                      <a:noAutofit/>
                    </a:bodyPr>
                    <a:lstStyle/>
                    <a:p>
                      <a:pPr indent="0" lvl="0" marL="0" marR="0" algn="l">
                        <a:lnSpc>
                          <a:spcPct val="107812"/>
                        </a:lnSpc>
                        <a:spcBef>
                          <a:spcPts val="0"/>
                        </a:spcBef>
                        <a:spcAft>
                          <a:spcPts val="0"/>
                        </a:spcAft>
                        <a:buNone/>
                      </a:pPr>
                      <a:r>
                        <a:rPr lang="en-US" sz="2666">
                          <a:solidFill>
                            <a:srgbClr val="FFFFFF"/>
                          </a:solidFill>
                          <a:latin typeface="Arial"/>
                          <a:ea typeface="Arial"/>
                          <a:cs typeface="Arial"/>
                          <a:sym typeface="Arial"/>
                        </a:rPr>
                        <a:t>Directivas Alias</a:t>
                      </a:r>
                    </a:p>
                  </a:txBody>
                  <a:tcPr marT="28575" marB="28575" marR="28575" marL="2857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32" name="Shape 332"/>
        <p:cNvGrpSpPr/>
        <p:nvPr/>
      </p:nvGrpSpPr>
      <p:grpSpPr>
        <a:xfrm>
          <a:off x="0" y="0"/>
          <a:ext cx="0" cy="0"/>
          <a:chOff x="0" y="0"/>
          <a:chExt cx="0" cy="0"/>
        </a:xfrm>
      </p:grpSpPr>
      <p:sp>
        <p:nvSpPr>
          <p:cNvPr id="333" name="Shape 333"/>
          <p:cNvSpPr txBox="1"/>
          <p:nvPr>
            <p:ph type="title"/>
          </p:nvPr>
        </p:nvSpPr>
        <p:spPr>
          <a:xfrm>
            <a:off x="525625" y="305150"/>
            <a:ext cx="9608249" cy="905224"/>
          </a:xfrm>
          <a:prstGeom prst="rect">
            <a:avLst/>
          </a:prstGeom>
          <a:noFill/>
          <a:ln>
            <a:noFill/>
          </a:ln>
        </p:spPr>
        <p:txBody>
          <a:bodyPr anchorCtr="0" anchor="t" bIns="38100" lIns="38100" rIns="38100" tIns="38100">
            <a:noAutofit/>
          </a:bodyPr>
          <a:lstStyle/>
          <a:p>
            <a:pPr indent="0" lvl="0" marL="0" marR="0" algn="l">
              <a:lnSpc>
                <a:spcPct val="108072"/>
              </a:lnSpc>
              <a:spcBef>
                <a:spcPts val="0"/>
              </a:spcBef>
              <a:spcAft>
                <a:spcPts val="0"/>
              </a:spcAft>
              <a:buNone/>
            </a:pPr>
            <a:r>
              <a:rPr lang="en-US" sz="5333">
                <a:solidFill>
                  <a:srgbClr val="FFCC29"/>
                </a:solidFill>
                <a:latin typeface="Arial"/>
                <a:ea typeface="Arial"/>
                <a:cs typeface="Arial"/>
                <a:sym typeface="Arial"/>
              </a:rPr>
              <a:t>Ejemplo de uso de NameSpaces</a:t>
            </a:r>
          </a:p>
        </p:txBody>
      </p:sp>
      <p:pic>
        <p:nvPicPr>
          <p:cNvPr id="334" name="Shape 334"/>
          <p:cNvPicPr preferRelativeResize="0"/>
          <p:nvPr/>
        </p:nvPicPr>
        <p:blipFill>
          <a:blip r:embed="rId4">
            <a:alphaModFix/>
          </a:blip>
          <a:stretch>
            <a:fillRect/>
          </a:stretch>
        </p:blipFill>
        <p:spPr>
          <a:xfrm>
            <a:off x="666750" y="1259400"/>
            <a:ext cx="8995825" cy="6117150"/>
          </a:xfrm>
          <a:prstGeom prst="rect">
            <a:avLst/>
          </a:prstGeom>
          <a:noFill/>
          <a:ln>
            <a:noFill/>
          </a:ln>
        </p:spPr>
      </p:pic>
      <p:sp>
        <p:nvSpPr>
          <p:cNvPr id="335" name="Shape 335"/>
          <p:cNvSpPr txBox="1"/>
          <p:nvPr/>
        </p:nvSpPr>
        <p:spPr>
          <a:xfrm>
            <a:off x="783150" y="1326425"/>
            <a:ext cx="8839199" cy="7084218"/>
          </a:xfrm>
          <a:prstGeom prst="rect">
            <a:avLst/>
          </a:prstGeom>
          <a:noFill/>
          <a:ln>
            <a:noFill/>
          </a:ln>
        </p:spPr>
        <p:txBody>
          <a:bodyPr anchorCtr="0" anchor="ctr" bIns="38100" lIns="38100" rIns="38100" tIns="38100">
            <a:noAutofit/>
          </a:bodyPr>
          <a:lstStyle/>
          <a:p>
            <a:pPr indent="0" lvl="0" marL="0" marR="0" algn="l">
              <a:lnSpc>
                <a:spcPct val="120000"/>
              </a:lnSpc>
              <a:spcBef>
                <a:spcPts val="0"/>
              </a:spcBef>
              <a:spcAft>
                <a:spcPts val="0"/>
              </a:spcAft>
              <a:buNone/>
            </a:pPr>
            <a:r>
              <a:rPr b="1" lang="en-US" sz="2222">
                <a:solidFill>
                  <a:srgbClr val="0000FF"/>
                </a:solidFill>
                <a:latin typeface="Arial"/>
                <a:ea typeface="Arial"/>
                <a:cs typeface="Arial"/>
                <a:sym typeface="Arial"/>
              </a:rPr>
              <a:t>namespace </a:t>
            </a:r>
            <a:r>
              <a:rPr b="1" lang="en-US" sz="2222">
                <a:solidFill>
                  <a:srgbClr val="000000"/>
                </a:solidFill>
                <a:latin typeface="Arial"/>
                <a:ea typeface="Arial"/>
                <a:cs typeface="Arial"/>
                <a:sym typeface="Arial"/>
              </a:rPr>
              <a:t>MiNameSpace {</a:t>
            </a:r>
          </a:p>
          <a:p>
            <a:pPr indent="0" lvl="0" marL="0" marR="0" algn="l">
              <a:lnSpc>
                <a:spcPct val="120000"/>
              </a:lnSpc>
              <a:spcBef>
                <a:spcPts val="0"/>
              </a:spcBef>
              <a:spcAft>
                <a:spcPts val="0"/>
              </a:spcAft>
              <a:buNone/>
            </a:pPr>
            <a:r>
              <a:rPr b="1" lang="en-US" sz="2222">
                <a:solidFill>
                  <a:srgbClr val="0000FF"/>
                </a:solidFill>
                <a:latin typeface="Arial"/>
                <a:ea typeface="Arial"/>
                <a:cs typeface="Arial"/>
                <a:sym typeface="Arial"/>
              </a:rPr>
              <a:t>class</a:t>
            </a:r>
            <a:r>
              <a:rPr b="1" lang="en-US" sz="2222">
                <a:solidFill>
                  <a:srgbClr val="000000"/>
                </a:solidFill>
                <a:latin typeface="Arial"/>
                <a:ea typeface="Arial"/>
                <a:cs typeface="Arial"/>
                <a:sym typeface="Arial"/>
              </a:rPr>
              <a:t> </a:t>
            </a:r>
            <a:r>
              <a:rPr b="1" lang="en-US" sz="2222">
                <a:solidFill>
                  <a:srgbClr val="6699FF"/>
                </a:solidFill>
                <a:latin typeface="Arial"/>
                <a:ea typeface="Arial"/>
                <a:cs typeface="Arial"/>
                <a:sym typeface="Arial"/>
              </a:rPr>
              <a:t>MiClase </a:t>
            </a:r>
            <a:r>
              <a:rPr b="1" lang="en-US" sz="2222">
                <a:solidFill>
                  <a:srgbClr val="000000"/>
                </a:solidFill>
                <a:latin typeface="Arial"/>
                <a:ea typeface="Arial"/>
                <a:cs typeface="Arial"/>
                <a:sym typeface="Arial"/>
              </a:rPr>
              <a:t>{</a:t>
            </a:r>
          </a:p>
          <a:p>
            <a:pPr indent="0" lvl="0" marL="0" marR="0" algn="l">
              <a:lnSpc>
                <a:spcPct val="120000"/>
              </a:lnSpc>
              <a:spcBef>
                <a:spcPts val="0"/>
              </a:spcBef>
              <a:spcAft>
                <a:spcPts val="0"/>
              </a:spcAft>
              <a:buNone/>
            </a:pPr>
            <a:r>
              <a:rPr b="1" lang="en-US" sz="2222">
                <a:solidFill>
                  <a:srgbClr val="0000FF"/>
                </a:solidFill>
                <a:latin typeface="Arial"/>
                <a:ea typeface="Arial"/>
                <a:cs typeface="Arial"/>
                <a:sym typeface="Arial"/>
              </a:rPr>
              <a:t>public static</a:t>
            </a:r>
            <a:r>
              <a:rPr b="1" lang="en-US" sz="2222">
                <a:solidFill>
                  <a:srgbClr val="000000"/>
                </a:solidFill>
                <a:latin typeface="Arial"/>
                <a:ea typeface="Arial"/>
                <a:cs typeface="Arial"/>
                <a:sym typeface="Arial"/>
              </a:rPr>
              <a:t> </a:t>
            </a:r>
            <a:r>
              <a:rPr b="1" lang="en-US" sz="2222">
                <a:solidFill>
                  <a:srgbClr val="0000FF"/>
                </a:solidFill>
                <a:latin typeface="Arial"/>
                <a:ea typeface="Arial"/>
                <a:cs typeface="Arial"/>
                <a:sym typeface="Arial"/>
              </a:rPr>
              <a:t>int</a:t>
            </a:r>
            <a:r>
              <a:rPr b="1" lang="en-US" sz="2222">
                <a:solidFill>
                  <a:srgbClr val="000000"/>
                </a:solidFill>
                <a:latin typeface="Arial"/>
                <a:ea typeface="Arial"/>
                <a:cs typeface="Arial"/>
                <a:sym typeface="Arial"/>
              </a:rPr>
              <a:t> variable = 100; </a:t>
            </a:r>
          </a:p>
          <a:p>
            <a:pPr indent="0" lvl="0" marL="0" marR="0" algn="l">
              <a:lnSpc>
                <a:spcPct val="120000"/>
              </a:lnSpc>
              <a:spcBef>
                <a:spcPts val="0"/>
              </a:spcBef>
              <a:spcAft>
                <a:spcPts val="0"/>
              </a:spcAft>
              <a:buNone/>
            </a:pPr>
            <a:r>
              <a:rPr b="1" lang="en-US" sz="2222">
                <a:solidFill>
                  <a:srgbClr val="000000"/>
                </a:solidFill>
                <a:latin typeface="Arial"/>
                <a:ea typeface="Arial"/>
                <a:cs typeface="Arial"/>
                <a:sym typeface="Arial"/>
              </a:rPr>
              <a:t>} </a:t>
            </a:r>
          </a:p>
          <a:p>
            <a:pPr indent="0" lvl="0" marL="0" marR="0" algn="l">
              <a:lnSpc>
                <a:spcPct val="120000"/>
              </a:lnSpc>
              <a:spcBef>
                <a:spcPts val="0"/>
              </a:spcBef>
              <a:spcAft>
                <a:spcPts val="0"/>
              </a:spcAft>
              <a:buNone/>
            </a:pPr>
            <a:r>
              <a:rPr b="1" lang="en-US" sz="2222">
                <a:solidFill>
                  <a:srgbClr val="000000"/>
                </a:solidFill>
                <a:latin typeface="Arial"/>
                <a:ea typeface="Arial"/>
                <a:cs typeface="Arial"/>
                <a:sym typeface="Arial"/>
              </a:rPr>
              <a:t>}</a:t>
            </a:r>
          </a:p>
          <a:p>
            <a:pPr indent="0" lvl="0" marL="0" marR="0" algn="l">
              <a:lnSpc>
                <a:spcPct val="120000"/>
              </a:lnSpc>
              <a:spcBef>
                <a:spcPts val="0"/>
              </a:spcBef>
              <a:spcAft>
                <a:spcPts val="0"/>
              </a:spcAft>
              <a:buNone/>
            </a:pPr>
            <a:r>
              <a:t/>
            </a:r>
            <a:endParaRPr b="1" sz="2222">
              <a:solidFill>
                <a:srgbClr val="000000"/>
              </a:solidFill>
              <a:latin typeface="Arial"/>
              <a:ea typeface="Arial"/>
              <a:cs typeface="Arial"/>
              <a:sym typeface="Arial"/>
            </a:endParaRPr>
          </a:p>
          <a:p>
            <a:pPr indent="0" lvl="0" marL="0" marR="0" algn="l">
              <a:lnSpc>
                <a:spcPct val="120000"/>
              </a:lnSpc>
              <a:spcBef>
                <a:spcPts val="0"/>
              </a:spcBef>
              <a:spcAft>
                <a:spcPts val="0"/>
              </a:spcAft>
              <a:buNone/>
            </a:pPr>
            <a:r>
              <a:rPr b="1" lang="en-US" sz="2222">
                <a:solidFill>
                  <a:srgbClr val="0000FF"/>
                </a:solidFill>
                <a:latin typeface="Arial"/>
                <a:ea typeface="Arial"/>
                <a:cs typeface="Arial"/>
                <a:sym typeface="Arial"/>
              </a:rPr>
              <a:t>namespace </a:t>
            </a:r>
            <a:r>
              <a:rPr b="1" lang="en-US" sz="2222">
                <a:solidFill>
                  <a:srgbClr val="000000"/>
                </a:solidFill>
                <a:latin typeface="Arial"/>
                <a:ea typeface="Arial"/>
                <a:cs typeface="Arial"/>
                <a:sym typeface="Arial"/>
              </a:rPr>
              <a:t>OtroNameSpace {</a:t>
            </a:r>
          </a:p>
          <a:p>
            <a:pPr indent="0" lvl="0" marL="0" marR="0" algn="l">
              <a:lnSpc>
                <a:spcPct val="120000"/>
              </a:lnSpc>
              <a:spcBef>
                <a:spcPts val="0"/>
              </a:spcBef>
              <a:spcAft>
                <a:spcPts val="0"/>
              </a:spcAft>
              <a:buNone/>
            </a:pPr>
            <a:r>
              <a:t/>
            </a:r>
            <a:endParaRPr b="1" sz="2222">
              <a:solidFill>
                <a:srgbClr val="000000"/>
              </a:solidFill>
              <a:latin typeface="Arial"/>
              <a:ea typeface="Arial"/>
              <a:cs typeface="Arial"/>
              <a:sym typeface="Arial"/>
            </a:endParaRPr>
          </a:p>
          <a:p>
            <a:pPr indent="0" lvl="0" marL="0" marR="0" algn="l">
              <a:lnSpc>
                <a:spcPct val="120000"/>
              </a:lnSpc>
              <a:spcBef>
                <a:spcPts val="0"/>
              </a:spcBef>
              <a:spcAft>
                <a:spcPts val="0"/>
              </a:spcAft>
              <a:buNone/>
            </a:pPr>
            <a:r>
              <a:rPr b="1" lang="en-US" sz="2222">
                <a:solidFill>
                  <a:srgbClr val="0000FF"/>
                </a:solidFill>
                <a:latin typeface="Arial"/>
                <a:ea typeface="Arial"/>
                <a:cs typeface="Arial"/>
                <a:sym typeface="Arial"/>
              </a:rPr>
              <a:t>using </a:t>
            </a:r>
            <a:r>
              <a:rPr b="1" lang="en-US" sz="2222">
                <a:solidFill>
                  <a:srgbClr val="6699FF"/>
                </a:solidFill>
                <a:latin typeface="Arial"/>
                <a:ea typeface="Arial"/>
                <a:cs typeface="Arial"/>
                <a:sym typeface="Arial"/>
              </a:rPr>
              <a:t>SC</a:t>
            </a:r>
            <a:r>
              <a:rPr b="1" lang="en-US" sz="2222">
                <a:solidFill>
                  <a:srgbClr val="0000FF"/>
                </a:solidFill>
                <a:latin typeface="Arial"/>
                <a:ea typeface="Arial"/>
                <a:cs typeface="Arial"/>
                <a:sym typeface="Arial"/>
              </a:rPr>
              <a:t> </a:t>
            </a:r>
            <a:r>
              <a:rPr b="1" lang="en-US" sz="2222">
                <a:solidFill>
                  <a:srgbClr val="000000"/>
                </a:solidFill>
                <a:latin typeface="Arial"/>
                <a:ea typeface="Arial"/>
                <a:cs typeface="Arial"/>
                <a:sym typeface="Arial"/>
              </a:rPr>
              <a:t>=</a:t>
            </a:r>
            <a:r>
              <a:rPr b="1" lang="en-US" sz="2222">
                <a:solidFill>
                  <a:srgbClr val="0000FF"/>
                </a:solidFill>
                <a:latin typeface="Arial"/>
                <a:ea typeface="Arial"/>
                <a:cs typeface="Arial"/>
                <a:sym typeface="Arial"/>
              </a:rPr>
              <a:t> </a:t>
            </a:r>
            <a:r>
              <a:rPr b="1" lang="en-US" sz="2222">
                <a:solidFill>
                  <a:srgbClr val="000000"/>
                </a:solidFill>
                <a:latin typeface="Arial"/>
                <a:ea typeface="Arial"/>
                <a:cs typeface="Arial"/>
                <a:sym typeface="Arial"/>
              </a:rPr>
              <a:t>System.</a:t>
            </a:r>
            <a:r>
              <a:rPr b="1" lang="en-US" sz="2222">
                <a:solidFill>
                  <a:srgbClr val="6699FF"/>
                </a:solidFill>
                <a:latin typeface="Arial"/>
                <a:ea typeface="Arial"/>
                <a:cs typeface="Arial"/>
                <a:sym typeface="Arial"/>
              </a:rPr>
              <a:t>Console</a:t>
            </a:r>
            <a:r>
              <a:rPr b="1" lang="en-US" sz="2222">
                <a:solidFill>
                  <a:srgbClr val="000000"/>
                </a:solidFill>
                <a:latin typeface="Arial"/>
                <a:ea typeface="Arial"/>
                <a:cs typeface="Arial"/>
                <a:sym typeface="Arial"/>
              </a:rPr>
              <a:t>; </a:t>
            </a:r>
            <a:r>
              <a:rPr b="1" lang="en-US" sz="2222">
                <a:solidFill>
                  <a:srgbClr val="66CC66"/>
                </a:solidFill>
                <a:latin typeface="Arial"/>
                <a:ea typeface="Arial"/>
                <a:cs typeface="Arial"/>
                <a:sym typeface="Arial"/>
              </a:rPr>
              <a:t>//Directiva ALIAS</a:t>
            </a:r>
          </a:p>
          <a:p>
            <a:pPr indent="0" lvl="0" marL="0" marR="0" algn="l">
              <a:lnSpc>
                <a:spcPct val="120000"/>
              </a:lnSpc>
              <a:spcBef>
                <a:spcPts val="0"/>
              </a:spcBef>
              <a:spcAft>
                <a:spcPts val="0"/>
              </a:spcAft>
              <a:buNone/>
            </a:pPr>
            <a:r>
              <a:rPr b="1" lang="en-US" sz="2222">
                <a:solidFill>
                  <a:srgbClr val="0000FF"/>
                </a:solidFill>
                <a:latin typeface="Arial"/>
                <a:ea typeface="Arial"/>
                <a:cs typeface="Arial"/>
                <a:sym typeface="Arial"/>
              </a:rPr>
              <a:t>class</a:t>
            </a:r>
            <a:r>
              <a:rPr b="1" lang="en-US" sz="2222">
                <a:solidFill>
                  <a:srgbClr val="000000"/>
                </a:solidFill>
                <a:latin typeface="Arial"/>
                <a:ea typeface="Arial"/>
                <a:cs typeface="Arial"/>
                <a:sym typeface="Arial"/>
              </a:rPr>
              <a:t> </a:t>
            </a:r>
            <a:r>
              <a:rPr b="1" lang="en-US" sz="2222">
                <a:solidFill>
                  <a:srgbClr val="6699FF"/>
                </a:solidFill>
                <a:latin typeface="Arial"/>
                <a:ea typeface="Arial"/>
                <a:cs typeface="Arial"/>
                <a:sym typeface="Arial"/>
              </a:rPr>
              <a:t>MiClase </a:t>
            </a:r>
            <a:r>
              <a:rPr b="1" lang="en-US" sz="2222">
                <a:solidFill>
                  <a:srgbClr val="000000"/>
                </a:solidFill>
                <a:latin typeface="Arial"/>
                <a:ea typeface="Arial"/>
                <a:cs typeface="Arial"/>
                <a:sym typeface="Arial"/>
              </a:rPr>
              <a:t>{</a:t>
            </a:r>
          </a:p>
          <a:p>
            <a:pPr indent="0" lvl="0" marL="0" marR="0" algn="l">
              <a:lnSpc>
                <a:spcPct val="120000"/>
              </a:lnSpc>
              <a:spcBef>
                <a:spcPts val="0"/>
              </a:spcBef>
              <a:spcAft>
                <a:spcPts val="0"/>
              </a:spcAft>
              <a:buNone/>
            </a:pPr>
            <a:r>
              <a:rPr b="1" lang="en-US" sz="2222">
                <a:solidFill>
                  <a:srgbClr val="0000FF"/>
                </a:solidFill>
                <a:latin typeface="Arial"/>
                <a:ea typeface="Arial"/>
                <a:cs typeface="Arial"/>
                <a:sym typeface="Arial"/>
              </a:rPr>
              <a:t>int</a:t>
            </a:r>
            <a:r>
              <a:rPr b="1" lang="en-US" sz="2222">
                <a:solidFill>
                  <a:srgbClr val="000000"/>
                </a:solidFill>
                <a:latin typeface="Arial"/>
                <a:ea typeface="Arial"/>
                <a:cs typeface="Arial"/>
                <a:sym typeface="Arial"/>
              </a:rPr>
              <a:t> variable = 1;</a:t>
            </a:r>
          </a:p>
          <a:p>
            <a:pPr indent="0" lvl="0" marL="0" marR="0" algn="l">
              <a:lnSpc>
                <a:spcPct val="120000"/>
              </a:lnSpc>
              <a:spcBef>
                <a:spcPts val="0"/>
              </a:spcBef>
              <a:spcAft>
                <a:spcPts val="0"/>
              </a:spcAft>
              <a:buNone/>
            </a:pPr>
            <a:r>
              <a:t/>
            </a:r>
            <a:endParaRPr b="1" sz="2222">
              <a:solidFill>
                <a:srgbClr val="000000"/>
              </a:solidFill>
              <a:latin typeface="Arial"/>
              <a:ea typeface="Arial"/>
              <a:cs typeface="Arial"/>
              <a:sym typeface="Arial"/>
            </a:endParaRPr>
          </a:p>
          <a:p>
            <a:pPr indent="0" lvl="0" marL="0" marR="0" algn="l">
              <a:lnSpc>
                <a:spcPct val="120000"/>
              </a:lnSpc>
              <a:spcBef>
                <a:spcPts val="0"/>
              </a:spcBef>
              <a:spcAft>
                <a:spcPts val="0"/>
              </a:spcAft>
              <a:buNone/>
            </a:pPr>
            <a:r>
              <a:rPr b="1" lang="en-US" sz="2222">
                <a:solidFill>
                  <a:srgbClr val="0000FF"/>
                </a:solidFill>
                <a:latin typeface="Arial"/>
                <a:ea typeface="Arial"/>
                <a:cs typeface="Arial"/>
                <a:sym typeface="Arial"/>
              </a:rPr>
              <a:t>public void</a:t>
            </a:r>
            <a:r>
              <a:rPr b="1" lang="en-US" sz="2222">
                <a:solidFill>
                  <a:srgbClr val="000000"/>
                </a:solidFill>
                <a:latin typeface="Arial"/>
                <a:ea typeface="Arial"/>
                <a:cs typeface="Arial"/>
                <a:sym typeface="Arial"/>
              </a:rPr>
              <a:t> Mostrar() {</a:t>
            </a:r>
          </a:p>
          <a:p>
            <a:pPr indent="0" lvl="0" marL="0" marR="0" algn="l">
              <a:lnSpc>
                <a:spcPct val="120000"/>
              </a:lnSpc>
              <a:spcBef>
                <a:spcPts val="0"/>
              </a:spcBef>
              <a:spcAft>
                <a:spcPts val="0"/>
              </a:spcAft>
              <a:buNone/>
            </a:pPr>
            <a:r>
              <a:rPr b="1" lang="en-US" sz="2222">
                <a:solidFill>
                  <a:srgbClr val="6699FF"/>
                </a:solidFill>
                <a:latin typeface="Arial"/>
                <a:ea typeface="Arial"/>
                <a:cs typeface="Arial"/>
                <a:sym typeface="Arial"/>
              </a:rPr>
              <a:t>SC</a:t>
            </a:r>
            <a:r>
              <a:rPr b="1" lang="en-US" sz="2222">
                <a:solidFill>
                  <a:srgbClr val="000000"/>
                </a:solidFill>
                <a:latin typeface="Arial"/>
                <a:ea typeface="Arial"/>
                <a:cs typeface="Arial"/>
                <a:sym typeface="Arial"/>
              </a:rPr>
              <a:t>.WriteLine(</a:t>
            </a:r>
            <a:r>
              <a:rPr b="1" lang="en-US" sz="2222">
                <a:solidFill>
                  <a:srgbClr val="993300"/>
                </a:solidFill>
                <a:latin typeface="Arial"/>
                <a:ea typeface="Arial"/>
                <a:cs typeface="Arial"/>
                <a:sym typeface="Arial"/>
              </a:rPr>
              <a:t>“Mi variable {0}”</a:t>
            </a:r>
            <a:r>
              <a:rPr b="1" lang="en-US" sz="2222">
                <a:solidFill>
                  <a:srgbClr val="000000"/>
                </a:solidFill>
                <a:latin typeface="Arial"/>
                <a:ea typeface="Arial"/>
                <a:cs typeface="Arial"/>
                <a:sym typeface="Arial"/>
              </a:rPr>
              <a:t>, variable);</a:t>
            </a:r>
          </a:p>
          <a:p>
            <a:pPr indent="0" lvl="0" marL="0" marR="0" algn="l">
              <a:lnSpc>
                <a:spcPct val="120000"/>
              </a:lnSpc>
              <a:spcBef>
                <a:spcPts val="0"/>
              </a:spcBef>
              <a:spcAft>
                <a:spcPts val="0"/>
              </a:spcAft>
              <a:buNone/>
            </a:pPr>
            <a:r>
              <a:rPr b="1" lang="en-US" sz="2222">
                <a:solidFill>
                  <a:srgbClr val="6699FF"/>
                </a:solidFill>
                <a:latin typeface="Arial"/>
                <a:ea typeface="Arial"/>
                <a:cs typeface="Arial"/>
                <a:sym typeface="Arial"/>
              </a:rPr>
              <a:t>SC</a:t>
            </a:r>
            <a:r>
              <a:rPr b="1" lang="en-US" sz="2222">
                <a:solidFill>
                  <a:srgbClr val="000000"/>
                </a:solidFill>
                <a:latin typeface="Arial"/>
                <a:ea typeface="Arial"/>
                <a:cs typeface="Arial"/>
                <a:sym typeface="Arial"/>
              </a:rPr>
              <a:t>.WriteLine(</a:t>
            </a:r>
            <a:r>
              <a:rPr b="1" lang="en-US" sz="2222">
                <a:solidFill>
                  <a:srgbClr val="993300"/>
                </a:solidFill>
                <a:latin typeface="Arial"/>
                <a:ea typeface="Arial"/>
                <a:cs typeface="Arial"/>
                <a:sym typeface="Arial"/>
              </a:rPr>
              <a:t>“La otra variable {0}”</a:t>
            </a:r>
            <a:r>
              <a:rPr b="1" lang="en-US" sz="2222">
                <a:solidFill>
                  <a:srgbClr val="000000"/>
                </a:solidFill>
                <a:latin typeface="Arial"/>
                <a:ea typeface="Arial"/>
                <a:cs typeface="Arial"/>
                <a:sym typeface="Arial"/>
              </a:rPr>
              <a:t>, MiNameSpace.</a:t>
            </a:r>
            <a:r>
              <a:rPr b="1" lang="en-US" sz="2222">
                <a:solidFill>
                  <a:srgbClr val="6699FF"/>
                </a:solidFill>
                <a:latin typeface="Arial"/>
                <a:ea typeface="Arial"/>
                <a:cs typeface="Arial"/>
                <a:sym typeface="Arial"/>
              </a:rPr>
              <a:t>MiClase</a:t>
            </a:r>
            <a:r>
              <a:rPr b="1" lang="en-US" sz="2222">
                <a:solidFill>
                  <a:srgbClr val="000000"/>
                </a:solidFill>
                <a:latin typeface="Arial"/>
                <a:ea typeface="Arial"/>
                <a:cs typeface="Arial"/>
                <a:sym typeface="Arial"/>
              </a:rPr>
              <a:t>.variable);</a:t>
            </a:r>
          </a:p>
          <a:p>
            <a:pPr indent="0" lvl="0" marL="0" marR="0" algn="l">
              <a:lnSpc>
                <a:spcPct val="120000"/>
              </a:lnSpc>
              <a:spcBef>
                <a:spcPts val="0"/>
              </a:spcBef>
              <a:spcAft>
                <a:spcPts val="0"/>
              </a:spcAft>
              <a:buNone/>
            </a:pPr>
            <a:r>
              <a:rPr b="1" lang="en-US" sz="2222">
                <a:solidFill>
                  <a:srgbClr val="000000"/>
                </a:solidFill>
                <a:latin typeface="Arial"/>
                <a:ea typeface="Arial"/>
                <a:cs typeface="Arial"/>
                <a:sym typeface="Arial"/>
              </a:rPr>
              <a:t>} </a:t>
            </a:r>
          </a:p>
          <a:p>
            <a:pPr indent="0" lvl="0" marL="0" marR="0" algn="l">
              <a:lnSpc>
                <a:spcPct val="120000"/>
              </a:lnSpc>
              <a:spcBef>
                <a:spcPts val="0"/>
              </a:spcBef>
              <a:spcAft>
                <a:spcPts val="0"/>
              </a:spcAft>
              <a:buNone/>
            </a:pPr>
            <a:r>
              <a:rPr b="1" lang="en-US" sz="2222">
                <a:solidFill>
                  <a:srgbClr val="000000"/>
                </a:solidFill>
                <a:latin typeface="Arial"/>
                <a:ea typeface="Arial"/>
                <a:cs typeface="Arial"/>
                <a:sym typeface="Arial"/>
              </a:rPr>
              <a:t>}</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39" name="Shape 339"/>
        <p:cNvGrpSpPr/>
        <p:nvPr/>
      </p:nvGrpSpPr>
      <p:grpSpPr>
        <a:xfrm>
          <a:off x="0" y="0"/>
          <a:ext cx="0" cy="0"/>
          <a:chOff x="0" y="0"/>
          <a:chExt cx="0" cy="0"/>
        </a:xfrm>
      </p:grpSpPr>
      <p:sp>
        <p:nvSpPr>
          <p:cNvPr id="340" name="Shape 340"/>
          <p:cNvSpPr txBox="1"/>
          <p:nvPr>
            <p:ph type="title"/>
          </p:nvPr>
        </p:nvSpPr>
        <p:spPr>
          <a:xfrm>
            <a:off x="610300" y="5554475"/>
            <a:ext cx="9197249" cy="808200"/>
          </a:xfrm>
          <a:prstGeom prst="rect">
            <a:avLst/>
          </a:prstGeom>
          <a:noFill/>
          <a:ln>
            <a:noFill/>
          </a:ln>
        </p:spPr>
        <p:txBody>
          <a:bodyPr anchorCtr="0" anchor="t" bIns="38100" lIns="38100" rIns="38100" tIns="38100">
            <a:noAutofit/>
          </a:bodyPr>
          <a:lstStyle/>
          <a:p>
            <a:pPr indent="0" lvl="0" marL="0" marR="0" algn="ctr">
              <a:lnSpc>
                <a:spcPct val="108072"/>
              </a:lnSpc>
              <a:spcBef>
                <a:spcPts val="0"/>
              </a:spcBef>
              <a:spcAft>
                <a:spcPts val="0"/>
              </a:spcAft>
              <a:buNone/>
            </a:pPr>
            <a:r>
              <a:rPr lang="en-US" sz="5333">
                <a:solidFill>
                  <a:srgbClr val="FFCC29"/>
                </a:solidFill>
                <a:latin typeface="Arial"/>
                <a:ea typeface="Arial"/>
                <a:cs typeface="Arial"/>
                <a:sym typeface="Arial"/>
              </a:rPr>
              <a:t>Ejercitación</a:t>
            </a:r>
          </a:p>
        </p:txBody>
      </p:sp>
      <p:pic>
        <p:nvPicPr>
          <p:cNvPr id="341" name="Shape 341"/>
          <p:cNvPicPr preferRelativeResize="0"/>
          <p:nvPr/>
        </p:nvPicPr>
        <p:blipFill>
          <a:blip r:embed="rId4">
            <a:alphaModFix/>
          </a:blip>
          <a:stretch>
            <a:fillRect/>
          </a:stretch>
        </p:blipFill>
        <p:spPr>
          <a:xfrm>
            <a:off x="2794000" y="1100650"/>
            <a:ext cx="4614325" cy="27199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45" name="Shape 345"/>
        <p:cNvGrpSpPr/>
        <p:nvPr/>
      </p:nvGrpSpPr>
      <p:grpSpPr>
        <a:xfrm>
          <a:off x="0" y="0"/>
          <a:ext cx="0" cy="0"/>
          <a:chOff x="0" y="0"/>
          <a:chExt cx="0" cy="0"/>
        </a:xfrm>
      </p:grpSpPr>
      <p:sp>
        <p:nvSpPr>
          <p:cNvPr id="346" name="Shape 346"/>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l">
              <a:lnSpc>
                <a:spcPct val="108072"/>
              </a:lnSpc>
              <a:spcBef>
                <a:spcPts val="0"/>
              </a:spcBef>
              <a:spcAft>
                <a:spcPts val="0"/>
              </a:spcAft>
              <a:buNone/>
            </a:pPr>
            <a:r>
              <a:rPr lang="en-US" sz="5333">
                <a:solidFill>
                  <a:srgbClr val="FFCC29"/>
                </a:solidFill>
                <a:latin typeface="Arial"/>
                <a:ea typeface="Arial"/>
                <a:cs typeface="Arial"/>
                <a:sym typeface="Arial"/>
              </a:rPr>
              <a:t>Ejercicios de Laboratorio</a:t>
            </a:r>
          </a:p>
        </p:txBody>
      </p:sp>
      <p:sp>
        <p:nvSpPr>
          <p:cNvPr id="347" name="Shape 347"/>
          <p:cNvSpPr txBox="1"/>
          <p:nvPr>
            <p:ph idx="1" type="body"/>
          </p:nvPr>
        </p:nvSpPr>
        <p:spPr>
          <a:xfrm>
            <a:off x="525625" y="1624525"/>
            <a:ext cx="9608249" cy="5605974"/>
          </a:xfrm>
          <a:prstGeom prst="rect">
            <a:avLst/>
          </a:prstGeom>
          <a:noFill/>
          <a:ln>
            <a:noFill/>
          </a:ln>
        </p:spPr>
        <p:txBody>
          <a:bodyPr anchorCtr="0" anchor="t" bIns="38100" lIns="38100" rIns="38100" tIns="38100">
            <a:noAutofit/>
          </a:bodyPr>
          <a:lstStyle/>
          <a:p>
            <a:pPr indent="-276577" lvl="0" marL="381000" marR="0" algn="l">
              <a:lnSpc>
                <a:spcPct val="107812"/>
              </a:lnSpc>
              <a:spcBef>
                <a:spcPts val="0"/>
              </a:spcBef>
              <a:spcAft>
                <a:spcPts val="0"/>
              </a:spcAft>
              <a:buClr>
                <a:srgbClr val="FFFFFF"/>
              </a:buClr>
              <a:buSzPct val="98765"/>
              <a:buFont typeface="Arial"/>
              <a:buChar char="●"/>
            </a:pPr>
            <a:r>
              <a:rPr lang="en-US" sz="3555">
                <a:solidFill>
                  <a:srgbClr val="FFFFFF"/>
                </a:solidFill>
                <a:latin typeface="Arial"/>
                <a:ea typeface="Arial"/>
                <a:cs typeface="Arial"/>
                <a:sym typeface="Arial"/>
              </a:rPr>
              <a:t>Realizar los primeros ejercicios de la guía.</a:t>
            </a:r>
          </a:p>
          <a:p>
            <a:pPr indent="-276577" lvl="0" marL="381000" marR="0"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Leer las recomendaciones.</a:t>
            </a:r>
          </a:p>
          <a:p>
            <a:pPr indent="-276577" lvl="0" marL="381000" marR="0" algn="l">
              <a:lnSpc>
                <a:spcPct val="107812"/>
              </a:lnSpc>
              <a:spcBef>
                <a:spcPts val="802"/>
              </a:spcBef>
              <a:spcAft>
                <a:spcPts val="0"/>
              </a:spcAft>
              <a:buClr>
                <a:srgbClr val="FFFFFF"/>
              </a:buClr>
              <a:buSzPct val="98765"/>
              <a:buFont typeface="Arial"/>
              <a:buChar char="●"/>
            </a:pPr>
            <a:r>
              <a:rPr lang="en-US" sz="3555">
                <a:solidFill>
                  <a:srgbClr val="FFFFFF"/>
                </a:solidFill>
                <a:latin typeface="Arial"/>
                <a:ea typeface="Arial"/>
                <a:cs typeface="Arial"/>
                <a:sym typeface="Arial"/>
              </a:rPr>
              <a:t>Anotarse en el grupo de C# para recibir materiales de estudio.</a:t>
            </a:r>
          </a:p>
          <a:p>
            <a:pPr indent="-248355" lvl="1" marL="762000" marR="0" algn="l">
              <a:lnSpc>
                <a:spcPct val="108035"/>
              </a:lnSpc>
              <a:spcBef>
                <a:spcPts val="698"/>
              </a:spcBef>
              <a:spcAft>
                <a:spcPts val="0"/>
              </a:spcAft>
              <a:buClr>
                <a:srgbClr val="FFFFFF"/>
              </a:buClr>
              <a:buSzPct val="100358"/>
              <a:buFont typeface="Courier New"/>
              <a:buChar char="o"/>
            </a:pPr>
            <a:r>
              <a:rPr i="1" lang="en-US" sz="3111">
                <a:solidFill>
                  <a:srgbClr val="FFFFFF"/>
                </a:solidFill>
                <a:latin typeface="Arial"/>
                <a:ea typeface="Arial"/>
                <a:cs typeface="Arial"/>
                <a:sym typeface="Arial"/>
              </a:rPr>
              <a:t>Para suscribirse</a:t>
            </a:r>
            <a:r>
              <a:rPr lang="en-US" sz="3111">
                <a:solidFill>
                  <a:srgbClr val="FFFFFF"/>
                </a:solidFill>
                <a:latin typeface="Arial"/>
                <a:ea typeface="Arial"/>
                <a:cs typeface="Arial"/>
                <a:sym typeface="Arial"/>
              </a:rPr>
              <a:t>: </a:t>
            </a:r>
          </a:p>
          <a:p>
            <a:pPr indent="-50800" lvl="1" marL="762000" marR="0" algn="l">
              <a:lnSpc>
                <a:spcPct val="108173"/>
              </a:lnSpc>
              <a:spcBef>
                <a:spcPts val="656"/>
              </a:spcBef>
              <a:spcAft>
                <a:spcPts val="0"/>
              </a:spcAft>
              <a:buClr>
                <a:srgbClr val="66CC66"/>
              </a:buClr>
              <a:buSzPct val="99616"/>
              <a:buNone/>
            </a:pPr>
            <a:r>
              <a:rPr lang="en-US" sz="2888" u="sng">
                <a:solidFill>
                  <a:srgbClr val="66CC66"/>
                </a:solidFill>
                <a:latin typeface="Arial"/>
                <a:ea typeface="Arial"/>
                <a:cs typeface="Arial"/>
                <a:sym typeface="Arial"/>
                <a:hlinkClick r:id="rId4"/>
              </a:rPr>
              <a:t>programacion_c_sharp-subscribe@gruposyahoo.com.ar</a:t>
            </a:r>
          </a:p>
          <a:p>
            <a:pPr indent="-248355" lvl="1" marL="762000" marR="0" algn="l">
              <a:lnSpc>
                <a:spcPct val="108035"/>
              </a:lnSpc>
              <a:spcBef>
                <a:spcPts val="698"/>
              </a:spcBef>
              <a:spcAft>
                <a:spcPts val="0"/>
              </a:spcAft>
              <a:buClr>
                <a:srgbClr val="FFFFFF"/>
              </a:buClr>
              <a:buSzPct val="100358"/>
              <a:buFont typeface="Courier New"/>
              <a:buChar char="o"/>
            </a:pPr>
            <a:r>
              <a:rPr lang="en-US" sz="3111">
                <a:solidFill>
                  <a:srgbClr val="FFFFFF"/>
                </a:solidFill>
                <a:latin typeface="Arial"/>
                <a:ea typeface="Arial"/>
                <a:cs typeface="Arial"/>
                <a:sym typeface="Arial"/>
              </a:rPr>
              <a:t>Colocar Nombre, Apellido y Curso.</a:t>
            </a:r>
          </a:p>
          <a:p>
            <a:pPr indent="-248355" lvl="1" marL="762000" marR="0" algn="l">
              <a:lnSpc>
                <a:spcPct val="108035"/>
              </a:lnSpc>
              <a:spcBef>
                <a:spcPts val="698"/>
              </a:spcBef>
              <a:spcAft>
                <a:spcPts val="0"/>
              </a:spcAft>
              <a:buClr>
                <a:srgbClr val="FFFFFF"/>
              </a:buClr>
              <a:buSzPct val="100358"/>
              <a:buFont typeface="Courier New"/>
              <a:buChar char="o"/>
            </a:pPr>
            <a:r>
              <a:rPr i="1" lang="en-US" sz="3111">
                <a:solidFill>
                  <a:srgbClr val="FFFFFF"/>
                </a:solidFill>
                <a:latin typeface="Arial"/>
                <a:ea typeface="Arial"/>
                <a:cs typeface="Arial"/>
                <a:sym typeface="Arial"/>
              </a:rPr>
              <a:t>Enviar mensaje</a:t>
            </a:r>
            <a:r>
              <a:rPr lang="en-US" sz="3111">
                <a:solidFill>
                  <a:srgbClr val="FFFFFF"/>
                </a:solidFill>
                <a:latin typeface="Arial"/>
                <a:ea typeface="Arial"/>
                <a:cs typeface="Arial"/>
                <a:sym typeface="Arial"/>
              </a:rPr>
              <a:t>: </a:t>
            </a:r>
          </a:p>
          <a:p>
            <a:pPr indent="-50800" lvl="1" marL="762000" marR="0" algn="l">
              <a:lnSpc>
                <a:spcPct val="108173"/>
              </a:lnSpc>
              <a:spcBef>
                <a:spcPts val="656"/>
              </a:spcBef>
              <a:spcAft>
                <a:spcPts val="0"/>
              </a:spcAft>
              <a:buClr>
                <a:srgbClr val="66CC66"/>
              </a:buClr>
              <a:buSzPct val="99616"/>
              <a:buNone/>
            </a:pPr>
            <a:r>
              <a:rPr lang="en-US" sz="2888" u="sng">
                <a:solidFill>
                  <a:srgbClr val="66CC66"/>
                </a:solidFill>
                <a:latin typeface="Arial"/>
                <a:ea typeface="Arial"/>
                <a:cs typeface="Arial"/>
                <a:sym typeface="Arial"/>
                <a:hlinkClick r:id="rId5"/>
              </a:rPr>
              <a:t>programacion_c_sharp@gruposyahoo.com.ar</a:t>
            </a:r>
          </a:p>
          <a:p>
            <a:pPr indent="-50800" lvl="1" marL="762000" marR="0" algn="l">
              <a:lnSpc>
                <a:spcPct val="108035"/>
              </a:lnSpc>
              <a:spcBef>
                <a:spcPts val="698"/>
              </a:spcBef>
              <a:spcAft>
                <a:spcPts val="0"/>
              </a:spcAft>
              <a:buClr>
                <a:srgbClr val="FFFFFF"/>
              </a:buClr>
              <a:buNone/>
            </a:pPr>
            <a:r>
              <a:t/>
            </a:r>
            <a:endParaRPr b="1" sz="3111">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6" name="Shape 46"/>
        <p:cNvGrpSpPr/>
        <p:nvPr/>
      </p:nvGrpSpPr>
      <p:grpSpPr>
        <a:xfrm>
          <a:off x="0" y="0"/>
          <a:ext cx="0" cy="0"/>
          <a:chOff x="0" y="0"/>
          <a:chExt cx="0" cy="0"/>
        </a:xfrm>
      </p:grpSpPr>
      <p:sp>
        <p:nvSpPr>
          <p:cNvPr id="47" name="Shape 47"/>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l">
              <a:lnSpc>
                <a:spcPct val="108072"/>
              </a:lnSpc>
              <a:spcBef>
                <a:spcPts val="0"/>
              </a:spcBef>
              <a:spcAft>
                <a:spcPts val="0"/>
              </a:spcAft>
              <a:buNone/>
            </a:pPr>
            <a:r>
              <a:rPr lang="en-US" sz="5333">
                <a:solidFill>
                  <a:srgbClr val="FFCC29"/>
                </a:solidFill>
                <a:latin typeface="Arial"/>
                <a:ea typeface="Arial"/>
                <a:cs typeface="Arial"/>
                <a:sym typeface="Arial"/>
              </a:rPr>
              <a:t>Pilares de POO</a:t>
            </a:r>
          </a:p>
        </p:txBody>
      </p:sp>
      <p:pic>
        <p:nvPicPr>
          <p:cNvPr id="48" name="Shape 48"/>
          <p:cNvPicPr preferRelativeResize="0"/>
          <p:nvPr/>
        </p:nvPicPr>
        <p:blipFill>
          <a:blip r:embed="rId4">
            <a:alphaModFix/>
          </a:blip>
          <a:stretch>
            <a:fillRect/>
          </a:stretch>
        </p:blipFill>
        <p:spPr>
          <a:xfrm>
            <a:off x="3556000" y="2963325"/>
            <a:ext cx="3069149" cy="1015974"/>
          </a:xfrm>
          <a:prstGeom prst="rect">
            <a:avLst/>
          </a:prstGeom>
          <a:noFill/>
          <a:ln>
            <a:noFill/>
          </a:ln>
        </p:spPr>
      </p:pic>
      <p:sp>
        <p:nvSpPr>
          <p:cNvPr id="49" name="Shape 49"/>
          <p:cNvSpPr txBox="1"/>
          <p:nvPr/>
        </p:nvSpPr>
        <p:spPr>
          <a:xfrm>
            <a:off x="3781775" y="3328450"/>
            <a:ext cx="2681449" cy="406728"/>
          </a:xfrm>
          <a:prstGeom prst="rect">
            <a:avLst/>
          </a:prstGeom>
          <a:noFill/>
          <a:ln>
            <a:noFill/>
          </a:ln>
        </p:spPr>
        <p:txBody>
          <a:bodyPr anchorCtr="0" anchor="ctr" bIns="38100" lIns="38100" rIns="38100" tIns="38100">
            <a:noAutofit/>
          </a:bodyPr>
          <a:lstStyle/>
          <a:p>
            <a:pPr indent="0" lvl="0" marL="0" marR="0" algn="ctr">
              <a:lnSpc>
                <a:spcPct val="101875"/>
              </a:lnSpc>
              <a:spcBef>
                <a:spcPts val="0"/>
              </a:spcBef>
              <a:spcAft>
                <a:spcPts val="0"/>
              </a:spcAft>
              <a:buNone/>
            </a:pPr>
            <a:r>
              <a:rPr b="1" lang="en-US" sz="2222">
                <a:solidFill>
                  <a:srgbClr val="FFFFFF"/>
                </a:solidFill>
                <a:latin typeface="Arial"/>
                <a:ea typeface="Arial"/>
                <a:cs typeface="Arial"/>
                <a:sym typeface="Arial"/>
              </a:rPr>
              <a:t>Polimorfismo</a:t>
            </a:r>
          </a:p>
        </p:txBody>
      </p:sp>
      <p:pic>
        <p:nvPicPr>
          <p:cNvPr id="50" name="Shape 50"/>
          <p:cNvPicPr preferRelativeResize="0"/>
          <p:nvPr/>
        </p:nvPicPr>
        <p:blipFill>
          <a:blip r:embed="rId5">
            <a:alphaModFix/>
          </a:blip>
          <a:stretch>
            <a:fillRect/>
          </a:stretch>
        </p:blipFill>
        <p:spPr>
          <a:xfrm>
            <a:off x="317500" y="2963325"/>
            <a:ext cx="3069149" cy="1015974"/>
          </a:xfrm>
          <a:prstGeom prst="rect">
            <a:avLst/>
          </a:prstGeom>
          <a:noFill/>
          <a:ln>
            <a:noFill/>
          </a:ln>
        </p:spPr>
      </p:pic>
      <p:sp>
        <p:nvSpPr>
          <p:cNvPr id="51" name="Shape 51"/>
          <p:cNvSpPr txBox="1"/>
          <p:nvPr/>
        </p:nvSpPr>
        <p:spPr>
          <a:xfrm>
            <a:off x="562675" y="3328450"/>
            <a:ext cx="2662050" cy="406728"/>
          </a:xfrm>
          <a:prstGeom prst="rect">
            <a:avLst/>
          </a:prstGeom>
          <a:noFill/>
          <a:ln>
            <a:noFill/>
          </a:ln>
        </p:spPr>
        <p:txBody>
          <a:bodyPr anchorCtr="0" anchor="ctr" bIns="38100" lIns="38100" rIns="38100" tIns="38100">
            <a:noAutofit/>
          </a:bodyPr>
          <a:lstStyle/>
          <a:p>
            <a:pPr indent="0" lvl="0" marL="0" marR="0" algn="ctr">
              <a:lnSpc>
                <a:spcPct val="101875"/>
              </a:lnSpc>
              <a:spcBef>
                <a:spcPts val="0"/>
              </a:spcBef>
              <a:spcAft>
                <a:spcPts val="0"/>
              </a:spcAft>
              <a:buNone/>
            </a:pPr>
            <a:r>
              <a:rPr b="1" lang="en-US" sz="2222">
                <a:solidFill>
                  <a:srgbClr val="FFFFFF"/>
                </a:solidFill>
                <a:latin typeface="Arial"/>
                <a:ea typeface="Arial"/>
                <a:cs typeface="Arial"/>
                <a:sym typeface="Arial"/>
              </a:rPr>
              <a:t>Herencia</a:t>
            </a:r>
          </a:p>
        </p:txBody>
      </p:sp>
      <p:pic>
        <p:nvPicPr>
          <p:cNvPr id="52" name="Shape 52"/>
          <p:cNvPicPr preferRelativeResize="0"/>
          <p:nvPr/>
        </p:nvPicPr>
        <p:blipFill>
          <a:blip r:embed="rId6">
            <a:alphaModFix/>
          </a:blip>
          <a:stretch>
            <a:fillRect/>
          </a:stretch>
        </p:blipFill>
        <p:spPr>
          <a:xfrm>
            <a:off x="2794000" y="4487325"/>
            <a:ext cx="4381500" cy="1026574"/>
          </a:xfrm>
          <a:prstGeom prst="rect">
            <a:avLst/>
          </a:prstGeom>
          <a:noFill/>
          <a:ln>
            <a:noFill/>
          </a:ln>
        </p:spPr>
      </p:pic>
      <p:sp>
        <p:nvSpPr>
          <p:cNvPr id="53" name="Shape 53"/>
          <p:cNvSpPr txBox="1"/>
          <p:nvPr/>
        </p:nvSpPr>
        <p:spPr>
          <a:xfrm>
            <a:off x="2848675" y="4817175"/>
            <a:ext cx="4355374" cy="367224"/>
          </a:xfrm>
          <a:prstGeom prst="rect">
            <a:avLst/>
          </a:prstGeom>
          <a:noFill/>
          <a:ln>
            <a:noFill/>
          </a:ln>
        </p:spPr>
        <p:txBody>
          <a:bodyPr anchorCtr="0" anchor="t" bIns="38100" lIns="38100" rIns="38100" tIns="38100">
            <a:noAutofit/>
          </a:bodyPr>
          <a:lstStyle/>
          <a:p>
            <a:pPr indent="0" lvl="0" marL="0" marR="0" algn="ctr">
              <a:lnSpc>
                <a:spcPct val="101875"/>
              </a:lnSpc>
              <a:spcBef>
                <a:spcPts val="0"/>
              </a:spcBef>
              <a:spcAft>
                <a:spcPts val="0"/>
              </a:spcAft>
              <a:buNone/>
            </a:pPr>
            <a:r>
              <a:rPr b="1" lang="en-US" sz="2222">
                <a:solidFill>
                  <a:srgbClr val="FFFFFF"/>
                </a:solidFill>
                <a:latin typeface="Arial"/>
                <a:ea typeface="Arial"/>
                <a:cs typeface="Arial"/>
                <a:sym typeface="Arial"/>
              </a:rPr>
              <a:t>Abstracción</a:t>
            </a:r>
          </a:p>
        </p:txBody>
      </p:sp>
      <p:pic>
        <p:nvPicPr>
          <p:cNvPr id="54" name="Shape 54"/>
          <p:cNvPicPr preferRelativeResize="0"/>
          <p:nvPr/>
        </p:nvPicPr>
        <p:blipFill>
          <a:blip r:embed="rId7">
            <a:alphaModFix/>
          </a:blip>
          <a:stretch>
            <a:fillRect/>
          </a:stretch>
        </p:blipFill>
        <p:spPr>
          <a:xfrm>
            <a:off x="6773325" y="2952750"/>
            <a:ext cx="3132650" cy="1026574"/>
          </a:xfrm>
          <a:prstGeom prst="rect">
            <a:avLst/>
          </a:prstGeom>
          <a:noFill/>
          <a:ln>
            <a:noFill/>
          </a:ln>
        </p:spPr>
      </p:pic>
      <p:sp>
        <p:nvSpPr>
          <p:cNvPr id="55" name="Shape 55"/>
          <p:cNvSpPr txBox="1"/>
          <p:nvPr/>
        </p:nvSpPr>
        <p:spPr>
          <a:xfrm>
            <a:off x="7119050" y="3277300"/>
            <a:ext cx="2635599" cy="416624"/>
          </a:xfrm>
          <a:prstGeom prst="rect">
            <a:avLst/>
          </a:prstGeom>
          <a:noFill/>
          <a:ln>
            <a:noFill/>
          </a:ln>
        </p:spPr>
        <p:txBody>
          <a:bodyPr anchorCtr="0" anchor="t" bIns="38100" lIns="38100" rIns="38100" tIns="38100">
            <a:noAutofit/>
          </a:bodyPr>
          <a:lstStyle/>
          <a:p>
            <a:pPr indent="0" lvl="0" marL="0" marR="0" algn="ctr">
              <a:lnSpc>
                <a:spcPct val="120000"/>
              </a:lnSpc>
              <a:spcBef>
                <a:spcPts val="0"/>
              </a:spcBef>
              <a:spcAft>
                <a:spcPts val="0"/>
              </a:spcAft>
              <a:buNone/>
            </a:pPr>
            <a:r>
              <a:rPr b="1" lang="en-US" sz="2222">
                <a:solidFill>
                  <a:srgbClr val="FFFFFF"/>
                </a:solidFill>
                <a:latin typeface="Arial"/>
                <a:ea typeface="Arial"/>
                <a:cs typeface="Arial"/>
                <a:sym typeface="Arial"/>
              </a:rPr>
              <a:t>Encapsulamiento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Shape 60"/>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l">
              <a:lnSpc>
                <a:spcPct val="108072"/>
              </a:lnSpc>
              <a:spcBef>
                <a:spcPts val="0"/>
              </a:spcBef>
              <a:spcAft>
                <a:spcPts val="0"/>
              </a:spcAft>
              <a:buNone/>
            </a:pPr>
            <a:r>
              <a:rPr lang="en-US" sz="5333">
                <a:solidFill>
                  <a:srgbClr val="FFCC29"/>
                </a:solidFill>
                <a:latin typeface="Arial"/>
                <a:ea typeface="Arial"/>
                <a:cs typeface="Arial"/>
                <a:sym typeface="Arial"/>
              </a:rPr>
              <a:t>Abstracción</a:t>
            </a:r>
          </a:p>
        </p:txBody>
      </p:sp>
      <p:sp>
        <p:nvSpPr>
          <p:cNvPr id="61" name="Shape 61"/>
          <p:cNvSpPr txBox="1"/>
          <p:nvPr>
            <p:ph idx="1" type="body"/>
          </p:nvPr>
        </p:nvSpPr>
        <p:spPr>
          <a:xfrm>
            <a:off x="525625" y="1490475"/>
            <a:ext cx="9608249" cy="4440050"/>
          </a:xfrm>
          <a:prstGeom prst="rect">
            <a:avLst/>
          </a:prstGeom>
          <a:noFill/>
          <a:ln>
            <a:noFill/>
          </a:ln>
        </p:spPr>
        <p:txBody>
          <a:bodyPr anchorCtr="0" anchor="t" bIns="38100" lIns="38100" rIns="38100" tIns="38100">
            <a:noAutofit/>
          </a:bodyPr>
          <a:lstStyle/>
          <a:p>
            <a:pPr indent="-248355" lvl="0" marL="381000" marR="0" algn="l">
              <a:lnSpc>
                <a:spcPct val="108035"/>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Ignorancia selectiva.</a:t>
            </a:r>
          </a:p>
          <a:p>
            <a:pPr indent="0" lvl="0" marL="0" marR="0" algn="l">
              <a:lnSpc>
                <a:spcPct val="107954"/>
              </a:lnSpc>
              <a:spcBef>
                <a:spcPts val="552"/>
              </a:spcBef>
              <a:spcAft>
                <a:spcPts val="0"/>
              </a:spcAft>
              <a:buNone/>
            </a:pPr>
            <a:r>
              <a:t/>
            </a:r>
            <a:endParaRPr sz="2444">
              <a:solidFill>
                <a:srgbClr val="FFFFFF"/>
              </a:solidFill>
              <a:latin typeface="Arial"/>
              <a:ea typeface="Arial"/>
              <a:cs typeface="Arial"/>
              <a:sym typeface="Arial"/>
            </a:endParaRP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Decide que es importante y que no lo es.</a:t>
            </a:r>
          </a:p>
          <a:p>
            <a:pPr indent="0" lvl="0" marL="0" marR="0" algn="l">
              <a:lnSpc>
                <a:spcPct val="107954"/>
              </a:lnSpc>
              <a:spcBef>
                <a:spcPts val="552"/>
              </a:spcBef>
              <a:spcAft>
                <a:spcPts val="0"/>
              </a:spcAft>
              <a:buNone/>
            </a:pPr>
            <a:r>
              <a:t/>
            </a:r>
            <a:endParaRPr sz="2444">
              <a:solidFill>
                <a:srgbClr val="FFFFFF"/>
              </a:solidFill>
              <a:latin typeface="Arial"/>
              <a:ea typeface="Arial"/>
              <a:cs typeface="Arial"/>
              <a:sym typeface="Arial"/>
            </a:endParaRP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Se enfoca en lo que es importante.</a:t>
            </a:r>
          </a:p>
          <a:p>
            <a:pPr indent="0" lvl="0" marL="0" marR="0" algn="l">
              <a:lnSpc>
                <a:spcPct val="107954"/>
              </a:lnSpc>
              <a:spcBef>
                <a:spcPts val="552"/>
              </a:spcBef>
              <a:spcAft>
                <a:spcPts val="0"/>
              </a:spcAft>
              <a:buNone/>
            </a:pPr>
            <a:r>
              <a:t/>
            </a:r>
            <a:endParaRPr sz="2444">
              <a:solidFill>
                <a:srgbClr val="FFFFFF"/>
              </a:solidFill>
              <a:latin typeface="Arial"/>
              <a:ea typeface="Arial"/>
              <a:cs typeface="Arial"/>
              <a:sym typeface="Arial"/>
            </a:endParaRP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Ignora lo que no es importante.</a:t>
            </a:r>
          </a:p>
          <a:p>
            <a:pPr indent="0" lvl="0" marL="0" marR="0" algn="l">
              <a:lnSpc>
                <a:spcPct val="107954"/>
              </a:lnSpc>
              <a:spcBef>
                <a:spcPts val="552"/>
              </a:spcBef>
              <a:spcAft>
                <a:spcPts val="0"/>
              </a:spcAft>
              <a:buNone/>
            </a:pPr>
            <a:r>
              <a:t/>
            </a:r>
            <a:endParaRPr sz="2444">
              <a:solidFill>
                <a:srgbClr val="FFFFFF"/>
              </a:solidFill>
              <a:latin typeface="Arial"/>
              <a:ea typeface="Arial"/>
              <a:cs typeface="Arial"/>
              <a:sym typeface="Arial"/>
            </a:endParaRP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Utiliza la encapsulación para reforzar la abstracción.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Shape 66"/>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l">
              <a:lnSpc>
                <a:spcPct val="108072"/>
              </a:lnSpc>
              <a:spcBef>
                <a:spcPts val="0"/>
              </a:spcBef>
              <a:spcAft>
                <a:spcPts val="0"/>
              </a:spcAft>
              <a:buNone/>
            </a:pPr>
            <a:r>
              <a:rPr lang="en-US" sz="5333">
                <a:solidFill>
                  <a:srgbClr val="FFCC29"/>
                </a:solidFill>
                <a:latin typeface="Arial"/>
                <a:ea typeface="Arial"/>
                <a:cs typeface="Arial"/>
                <a:sym typeface="Arial"/>
              </a:rPr>
              <a:t>Encapsulamiento</a:t>
            </a:r>
          </a:p>
        </p:txBody>
      </p:sp>
      <p:sp>
        <p:nvSpPr>
          <p:cNvPr id="67" name="Shape 67"/>
          <p:cNvSpPr txBox="1"/>
          <p:nvPr>
            <p:ph idx="1" type="body"/>
          </p:nvPr>
        </p:nvSpPr>
        <p:spPr>
          <a:xfrm>
            <a:off x="525625" y="1575150"/>
            <a:ext cx="9608249" cy="3214150"/>
          </a:xfrm>
          <a:prstGeom prst="rect">
            <a:avLst/>
          </a:prstGeom>
          <a:noFill/>
          <a:ln>
            <a:noFill/>
          </a:ln>
        </p:spPr>
        <p:txBody>
          <a:bodyPr anchorCtr="0" anchor="t" bIns="38100" lIns="38100" rIns="38100" tIns="38100">
            <a:noAutofit/>
          </a:bodyPr>
          <a:lstStyle/>
          <a:p>
            <a:pPr indent="-248355" lvl="0" marL="381000" marR="0" algn="l">
              <a:lnSpc>
                <a:spcPct val="108035"/>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Esta característica es la que denota la capacidad del objeto de responder a peticiones a través de sus </a:t>
            </a:r>
            <a:r>
              <a:rPr b="1" i="1" lang="en-US" sz="3111">
                <a:solidFill>
                  <a:srgbClr val="FFFFFF"/>
                </a:solidFill>
                <a:latin typeface="Arial"/>
                <a:ea typeface="Arial"/>
                <a:cs typeface="Arial"/>
                <a:sym typeface="Arial"/>
              </a:rPr>
              <a:t>métodos</a:t>
            </a:r>
            <a:r>
              <a:rPr lang="en-US" sz="3111">
                <a:solidFill>
                  <a:srgbClr val="FFFFFF"/>
                </a:solidFill>
                <a:latin typeface="Arial"/>
                <a:ea typeface="Arial"/>
                <a:cs typeface="Arial"/>
                <a:sym typeface="Arial"/>
              </a:rPr>
              <a:t> o </a:t>
            </a:r>
            <a:r>
              <a:rPr b="1" i="1" lang="en-US" sz="3111">
                <a:solidFill>
                  <a:srgbClr val="FFFFFF"/>
                </a:solidFill>
                <a:latin typeface="Arial"/>
                <a:ea typeface="Arial"/>
                <a:cs typeface="Arial"/>
                <a:sym typeface="Arial"/>
              </a:rPr>
              <a:t>propiedades</a:t>
            </a:r>
            <a:r>
              <a:rPr lang="en-US" sz="3111">
                <a:solidFill>
                  <a:srgbClr val="FFFFFF"/>
                </a:solidFill>
                <a:latin typeface="Arial"/>
                <a:ea typeface="Arial"/>
                <a:cs typeface="Arial"/>
                <a:sym typeface="Arial"/>
              </a:rPr>
              <a:t> sin la necesidad de exponer los medios utilizados para llegar a brindar estos resultados.</a:t>
            </a:r>
          </a:p>
          <a:p>
            <a:pPr indent="0" lvl="0" marL="0" marR="0" algn="l">
              <a:lnSpc>
                <a:spcPct val="107954"/>
              </a:lnSpc>
              <a:spcBef>
                <a:spcPts val="552"/>
              </a:spcBef>
              <a:spcAft>
                <a:spcPts val="0"/>
              </a:spcAft>
              <a:buNone/>
            </a:pPr>
            <a:r>
              <a:t/>
            </a:r>
            <a:endParaRPr sz="2444">
              <a:solidFill>
                <a:srgbClr val="FFFFFF"/>
              </a:solidFill>
              <a:latin typeface="Arial"/>
              <a:ea typeface="Arial"/>
              <a:cs typeface="Arial"/>
              <a:sym typeface="Arial"/>
            </a:endParaRP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El exterior de la clase lo ve como una caja negra.</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Shape 72"/>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l">
              <a:lnSpc>
                <a:spcPct val="108072"/>
              </a:lnSpc>
              <a:spcBef>
                <a:spcPts val="0"/>
              </a:spcBef>
              <a:spcAft>
                <a:spcPts val="0"/>
              </a:spcAft>
              <a:buNone/>
            </a:pPr>
            <a:r>
              <a:rPr lang="en-US" sz="5333">
                <a:solidFill>
                  <a:srgbClr val="FFCC29"/>
                </a:solidFill>
                <a:latin typeface="Arial"/>
                <a:ea typeface="Arial"/>
                <a:cs typeface="Arial"/>
                <a:sym typeface="Arial"/>
              </a:rPr>
              <a:t>Herencia</a:t>
            </a:r>
          </a:p>
        </p:txBody>
      </p:sp>
      <p:sp>
        <p:nvSpPr>
          <p:cNvPr id="73" name="Shape 73"/>
          <p:cNvSpPr txBox="1"/>
          <p:nvPr>
            <p:ph idx="1" type="body"/>
          </p:nvPr>
        </p:nvSpPr>
        <p:spPr>
          <a:xfrm>
            <a:off x="525625" y="1405800"/>
            <a:ext cx="9608249" cy="5620100"/>
          </a:xfrm>
          <a:prstGeom prst="rect">
            <a:avLst/>
          </a:prstGeom>
          <a:noFill/>
          <a:ln>
            <a:noFill/>
          </a:ln>
        </p:spPr>
        <p:txBody>
          <a:bodyPr anchorCtr="0" anchor="t" bIns="38100" lIns="38100" rIns="38100" tIns="38100">
            <a:noAutofit/>
          </a:bodyPr>
          <a:lstStyle/>
          <a:p>
            <a:pPr indent="-248355" lvl="0" marL="381000" marR="0" algn="l">
              <a:lnSpc>
                <a:spcPct val="108035"/>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Es “un tipo de” relación entre clases.</a:t>
            </a:r>
          </a:p>
          <a:p>
            <a:pPr indent="-220133" lvl="1" marL="762000" marR="0" algn="l">
              <a:lnSpc>
                <a:spcPct val="108035"/>
              </a:lnSpc>
              <a:spcBef>
                <a:spcPts val="604"/>
              </a:spcBef>
              <a:spcAft>
                <a:spcPts val="0"/>
              </a:spcAft>
              <a:buClr>
                <a:srgbClr val="FFFFFF"/>
              </a:buClr>
              <a:buSzPct val="98765"/>
              <a:buFont typeface="Courier New"/>
              <a:buChar char="o"/>
            </a:pPr>
            <a:r>
              <a:rPr lang="en-US" sz="2666">
                <a:solidFill>
                  <a:srgbClr val="FFFFFF"/>
                </a:solidFill>
                <a:latin typeface="Arial"/>
                <a:ea typeface="Arial"/>
                <a:cs typeface="Arial"/>
                <a:sym typeface="Arial"/>
              </a:rPr>
              <a:t>Relación “es un”</a:t>
            </a:r>
          </a:p>
          <a:p>
            <a:pPr indent="-50800" lvl="1" marL="762000" marR="0" algn="l">
              <a:lnSpc>
                <a:spcPct val="108035"/>
              </a:lnSpc>
              <a:spcBef>
                <a:spcPts val="552"/>
              </a:spcBef>
              <a:spcAft>
                <a:spcPts val="0"/>
              </a:spcAft>
              <a:buClr>
                <a:srgbClr val="FFFFFF"/>
              </a:buClr>
              <a:buNone/>
            </a:pPr>
            <a:r>
              <a:t/>
            </a:r>
            <a:endParaRPr sz="2444">
              <a:solidFill>
                <a:srgbClr val="FFFFFF"/>
              </a:solidFill>
              <a:latin typeface="Arial"/>
              <a:ea typeface="Arial"/>
              <a:cs typeface="Arial"/>
              <a:sym typeface="Arial"/>
            </a:endParaRP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Va de la generalización a la </a:t>
            </a:r>
          </a:p>
          <a:p>
            <a:pPr indent="0" lvl="0" marL="0" marR="0" algn="l">
              <a:lnSpc>
                <a:spcPct val="108035"/>
              </a:lnSpc>
              <a:spcBef>
                <a:spcPts val="698"/>
              </a:spcBef>
              <a:spcAft>
                <a:spcPts val="0"/>
              </a:spcAft>
              <a:buNone/>
            </a:pPr>
            <a:r>
              <a:rPr lang="en-US" sz="3111">
                <a:solidFill>
                  <a:srgbClr val="FFFFFF"/>
                </a:solidFill>
                <a:latin typeface="Arial"/>
                <a:ea typeface="Arial"/>
                <a:cs typeface="Arial"/>
                <a:sym typeface="Arial"/>
              </a:rPr>
              <a:t>especialización.</a:t>
            </a:r>
          </a:p>
          <a:p>
            <a:pPr indent="0" lvl="0" marL="0" marR="0" algn="l">
              <a:lnSpc>
                <a:spcPct val="107954"/>
              </a:lnSpc>
              <a:spcBef>
                <a:spcPts val="552"/>
              </a:spcBef>
              <a:spcAft>
                <a:spcPts val="0"/>
              </a:spcAft>
              <a:buNone/>
            </a:pPr>
            <a:r>
              <a:t/>
            </a:r>
            <a:endParaRPr sz="2444">
              <a:solidFill>
                <a:srgbClr val="FFFFFF"/>
              </a:solidFill>
              <a:latin typeface="Arial"/>
              <a:ea typeface="Arial"/>
              <a:cs typeface="Arial"/>
              <a:sym typeface="Arial"/>
            </a:endParaRP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Clase base o padre.</a:t>
            </a:r>
          </a:p>
          <a:p>
            <a:pPr indent="0" lvl="0" marL="0" marR="0" algn="l">
              <a:lnSpc>
                <a:spcPct val="107954"/>
              </a:lnSpc>
              <a:spcBef>
                <a:spcPts val="552"/>
              </a:spcBef>
              <a:spcAft>
                <a:spcPts val="0"/>
              </a:spcAft>
              <a:buNone/>
            </a:pPr>
            <a:r>
              <a:t/>
            </a:r>
            <a:endParaRPr sz="2444">
              <a:solidFill>
                <a:srgbClr val="FFFFFF"/>
              </a:solidFill>
              <a:latin typeface="Arial"/>
              <a:ea typeface="Arial"/>
              <a:cs typeface="Arial"/>
              <a:sym typeface="Arial"/>
            </a:endParaRP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Clase derivada o hija.</a:t>
            </a:r>
          </a:p>
          <a:p>
            <a:pPr indent="0" lvl="0" marL="0" marR="0" algn="l">
              <a:lnSpc>
                <a:spcPct val="107954"/>
              </a:lnSpc>
              <a:spcBef>
                <a:spcPts val="552"/>
              </a:spcBef>
              <a:spcAft>
                <a:spcPts val="0"/>
              </a:spcAft>
              <a:buNone/>
            </a:pPr>
            <a:r>
              <a:t/>
            </a:r>
            <a:endParaRPr sz="2444">
              <a:solidFill>
                <a:srgbClr val="FFFFFF"/>
              </a:solidFill>
              <a:latin typeface="Arial"/>
              <a:ea typeface="Arial"/>
              <a:cs typeface="Arial"/>
              <a:sym typeface="Arial"/>
            </a:endParaRP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Hereda la implementación.</a:t>
            </a:r>
          </a:p>
        </p:txBody>
      </p:sp>
      <p:pic>
        <p:nvPicPr>
          <p:cNvPr id="74" name="Shape 74"/>
          <p:cNvPicPr preferRelativeResize="0"/>
          <p:nvPr/>
        </p:nvPicPr>
        <p:blipFill>
          <a:blip r:embed="rId4">
            <a:alphaModFix/>
          </a:blip>
          <a:stretch>
            <a:fillRect/>
          </a:stretch>
        </p:blipFill>
        <p:spPr>
          <a:xfrm>
            <a:off x="8032750" y="4222750"/>
            <a:ext cx="243400" cy="518575"/>
          </a:xfrm>
          <a:prstGeom prst="rect">
            <a:avLst/>
          </a:prstGeom>
          <a:noFill/>
          <a:ln>
            <a:noFill/>
          </a:ln>
        </p:spPr>
      </p:pic>
      <p:pic>
        <p:nvPicPr>
          <p:cNvPr id="75" name="Shape 75"/>
          <p:cNvPicPr preferRelativeResize="0"/>
          <p:nvPr/>
        </p:nvPicPr>
        <p:blipFill>
          <a:blip r:embed="rId5">
            <a:alphaModFix/>
          </a:blip>
          <a:stretch>
            <a:fillRect/>
          </a:stretch>
        </p:blipFill>
        <p:spPr>
          <a:xfrm>
            <a:off x="7101400" y="4720150"/>
            <a:ext cx="2053149" cy="1132400"/>
          </a:xfrm>
          <a:prstGeom prst="rect">
            <a:avLst/>
          </a:prstGeom>
          <a:noFill/>
          <a:ln>
            <a:noFill/>
          </a:ln>
        </p:spPr>
      </p:pic>
      <p:sp>
        <p:nvSpPr>
          <p:cNvPr id="76" name="Shape 76"/>
          <p:cNvSpPr txBox="1"/>
          <p:nvPr/>
        </p:nvSpPr>
        <p:spPr>
          <a:xfrm>
            <a:off x="7718775" y="4785425"/>
            <a:ext cx="905224" cy="282549"/>
          </a:xfrm>
          <a:prstGeom prst="rect">
            <a:avLst/>
          </a:prstGeom>
          <a:noFill/>
          <a:ln>
            <a:noFill/>
          </a:ln>
        </p:spPr>
        <p:txBody>
          <a:bodyPr anchorCtr="0" anchor="t" bIns="38100" lIns="38100" rIns="38100" tIns="38100">
            <a:noAutofit/>
          </a:bodyPr>
          <a:lstStyle/>
          <a:p>
            <a:pPr indent="0" lvl="0" marL="0" marR="0" algn="ctr">
              <a:lnSpc>
                <a:spcPct val="119791"/>
              </a:lnSpc>
              <a:spcBef>
                <a:spcPts val="0"/>
              </a:spcBef>
              <a:spcAft>
                <a:spcPts val="0"/>
              </a:spcAft>
              <a:buNone/>
            </a:pPr>
            <a:r>
              <a:rPr b="1" lang="en-US" sz="1333">
                <a:solidFill>
                  <a:srgbClr val="000000"/>
                </a:solidFill>
                <a:latin typeface="Arial"/>
                <a:ea typeface="Arial"/>
                <a:cs typeface="Arial"/>
                <a:sym typeface="Arial"/>
              </a:rPr>
              <a:t>Automóvil</a:t>
            </a:r>
          </a:p>
        </p:txBody>
      </p:sp>
      <p:pic>
        <p:nvPicPr>
          <p:cNvPr id="77" name="Shape 77"/>
          <p:cNvPicPr preferRelativeResize="0"/>
          <p:nvPr/>
        </p:nvPicPr>
        <p:blipFill>
          <a:blip r:embed="rId6">
            <a:alphaModFix/>
          </a:blip>
          <a:stretch>
            <a:fillRect/>
          </a:stretch>
        </p:blipFill>
        <p:spPr>
          <a:xfrm>
            <a:off x="7101400" y="2783400"/>
            <a:ext cx="2053149" cy="1460474"/>
          </a:xfrm>
          <a:prstGeom prst="rect">
            <a:avLst/>
          </a:prstGeom>
          <a:noFill/>
          <a:ln>
            <a:noFill/>
          </a:ln>
        </p:spPr>
      </p:pic>
      <p:sp>
        <p:nvSpPr>
          <p:cNvPr id="78" name="Shape 78"/>
          <p:cNvSpPr txBox="1"/>
          <p:nvPr/>
        </p:nvSpPr>
        <p:spPr>
          <a:xfrm>
            <a:off x="7635875" y="2862775"/>
            <a:ext cx="1071025" cy="279024"/>
          </a:xfrm>
          <a:prstGeom prst="rect">
            <a:avLst/>
          </a:prstGeom>
          <a:noFill/>
          <a:ln>
            <a:noFill/>
          </a:ln>
        </p:spPr>
        <p:txBody>
          <a:bodyPr anchorCtr="0" anchor="t" bIns="38100" lIns="38100" rIns="38100" tIns="38100">
            <a:noAutofit/>
          </a:bodyPr>
          <a:lstStyle/>
          <a:p>
            <a:pPr indent="0" lvl="0" marL="0" marR="0" algn="ctr">
              <a:lnSpc>
                <a:spcPct val="119791"/>
              </a:lnSpc>
              <a:spcBef>
                <a:spcPts val="0"/>
              </a:spcBef>
              <a:spcAft>
                <a:spcPts val="0"/>
              </a:spcAft>
              <a:buNone/>
            </a:pPr>
            <a:r>
              <a:rPr b="1" lang="en-US" sz="1333">
                <a:solidFill>
                  <a:srgbClr val="000000"/>
                </a:solidFill>
                <a:latin typeface="Arial"/>
                <a:ea typeface="Arial"/>
                <a:cs typeface="Arial"/>
                <a:sym typeface="Arial"/>
              </a:rPr>
              <a:t>Transporte</a:t>
            </a:r>
          </a:p>
        </p:txBody>
      </p:sp>
      <p:sp>
        <p:nvSpPr>
          <p:cNvPr id="79" name="Shape 79"/>
          <p:cNvSpPr txBox="1"/>
          <p:nvPr/>
        </p:nvSpPr>
        <p:spPr>
          <a:xfrm>
            <a:off x="7868700" y="3476625"/>
            <a:ext cx="721774" cy="279024"/>
          </a:xfrm>
          <a:prstGeom prst="rect">
            <a:avLst/>
          </a:prstGeom>
          <a:noFill/>
          <a:ln>
            <a:noFill/>
          </a:ln>
        </p:spPr>
        <p:txBody>
          <a:bodyPr anchorCtr="0" anchor="t" bIns="38100" lIns="38100" rIns="38100" tIns="38100">
            <a:noAutofit/>
          </a:bodyPr>
          <a:lstStyle/>
          <a:p>
            <a:pPr indent="0" lvl="0" marL="0" marR="0" algn="ctr">
              <a:lnSpc>
                <a:spcPct val="119791"/>
              </a:lnSpc>
              <a:spcBef>
                <a:spcPts val="0"/>
              </a:spcBef>
              <a:spcAft>
                <a:spcPts val="0"/>
              </a:spcAft>
              <a:buNone/>
            </a:pPr>
            <a:r>
              <a:rPr lang="en-US" sz="1333">
                <a:solidFill>
                  <a:srgbClr val="000000"/>
                </a:solidFill>
                <a:latin typeface="Arial"/>
                <a:ea typeface="Arial"/>
                <a:cs typeface="Arial"/>
                <a:sym typeface="Arial"/>
              </a:rPr>
              <a:t>Acelerar</a:t>
            </a:r>
          </a:p>
        </p:txBody>
      </p:sp>
      <p:sp>
        <p:nvSpPr>
          <p:cNvPr id="80" name="Shape 80"/>
          <p:cNvSpPr txBox="1"/>
          <p:nvPr/>
        </p:nvSpPr>
        <p:spPr>
          <a:xfrm>
            <a:off x="7905750" y="3949325"/>
            <a:ext cx="573600" cy="279024"/>
          </a:xfrm>
          <a:prstGeom prst="rect">
            <a:avLst/>
          </a:prstGeom>
          <a:noFill/>
          <a:ln>
            <a:noFill/>
          </a:ln>
        </p:spPr>
        <p:txBody>
          <a:bodyPr anchorCtr="0" anchor="t" bIns="38100" lIns="38100" rIns="38100" tIns="38100">
            <a:noAutofit/>
          </a:bodyPr>
          <a:lstStyle/>
          <a:p>
            <a:pPr indent="0" lvl="0" marL="0" marR="0" algn="ctr">
              <a:lnSpc>
                <a:spcPct val="119791"/>
              </a:lnSpc>
              <a:spcBef>
                <a:spcPts val="0"/>
              </a:spcBef>
              <a:spcAft>
                <a:spcPts val="0"/>
              </a:spcAft>
              <a:buNone/>
            </a:pPr>
            <a:r>
              <a:rPr lang="en-US" sz="1333">
                <a:solidFill>
                  <a:srgbClr val="000000"/>
                </a:solidFill>
                <a:latin typeface="Arial"/>
                <a:ea typeface="Arial"/>
                <a:cs typeface="Arial"/>
                <a:sym typeface="Arial"/>
              </a:rPr>
              <a:t>Frenar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Shape 85"/>
          <p:cNvSpPr txBox="1"/>
          <p:nvPr>
            <p:ph type="title"/>
          </p:nvPr>
        </p:nvSpPr>
        <p:spPr>
          <a:xfrm>
            <a:off x="525625" y="305150"/>
            <a:ext cx="9197249" cy="815250"/>
          </a:xfrm>
          <a:prstGeom prst="rect">
            <a:avLst/>
          </a:prstGeom>
          <a:noFill/>
          <a:ln>
            <a:noFill/>
          </a:ln>
        </p:spPr>
        <p:txBody>
          <a:bodyPr anchorCtr="0" anchor="t" bIns="38100" lIns="38100" rIns="38100" tIns="38100">
            <a:noAutofit/>
          </a:bodyPr>
          <a:lstStyle/>
          <a:p>
            <a:pPr indent="0" lvl="0" marL="0" marR="0" algn="l">
              <a:lnSpc>
                <a:spcPct val="108072"/>
              </a:lnSpc>
              <a:spcBef>
                <a:spcPts val="0"/>
              </a:spcBef>
              <a:spcAft>
                <a:spcPts val="0"/>
              </a:spcAft>
              <a:buNone/>
            </a:pPr>
            <a:r>
              <a:rPr lang="en-US" sz="5333">
                <a:solidFill>
                  <a:srgbClr val="FFCC29"/>
                </a:solidFill>
                <a:latin typeface="Arial"/>
                <a:ea typeface="Arial"/>
                <a:cs typeface="Arial"/>
                <a:sym typeface="Arial"/>
              </a:rPr>
              <a:t>Polimorfismo</a:t>
            </a:r>
          </a:p>
        </p:txBody>
      </p:sp>
      <p:sp>
        <p:nvSpPr>
          <p:cNvPr id="86" name="Shape 86"/>
          <p:cNvSpPr txBox="1"/>
          <p:nvPr>
            <p:ph idx="1" type="body"/>
          </p:nvPr>
        </p:nvSpPr>
        <p:spPr>
          <a:xfrm>
            <a:off x="610300" y="1575150"/>
            <a:ext cx="9015574" cy="2873724"/>
          </a:xfrm>
          <a:prstGeom prst="rect">
            <a:avLst/>
          </a:prstGeom>
          <a:noFill/>
          <a:ln>
            <a:noFill/>
          </a:ln>
        </p:spPr>
        <p:txBody>
          <a:bodyPr anchorCtr="0" anchor="t" bIns="38100" lIns="38100" rIns="38100" tIns="38100">
            <a:noAutofit/>
          </a:bodyPr>
          <a:lstStyle/>
          <a:p>
            <a:pPr indent="-248355" lvl="0" marL="381000" marR="0" algn="l">
              <a:lnSpc>
                <a:spcPct val="108035"/>
              </a:lnSpc>
              <a:spcBef>
                <a:spcPts val="0"/>
              </a:spcBef>
              <a:spcAft>
                <a:spcPts val="0"/>
              </a:spcAft>
              <a:buClr>
                <a:srgbClr val="FFFFFF"/>
              </a:buClr>
              <a:buSzPct val="100358"/>
              <a:buFont typeface="Arial"/>
              <a:buChar char="●"/>
            </a:pPr>
            <a:r>
              <a:rPr lang="en-US" sz="3111">
                <a:solidFill>
                  <a:srgbClr val="FFFFFF"/>
                </a:solidFill>
                <a:latin typeface="Arial"/>
                <a:ea typeface="Arial"/>
                <a:cs typeface="Arial"/>
                <a:sym typeface="Arial"/>
              </a:rPr>
              <a:t>La definición del método reside en la clase base o padre.</a:t>
            </a: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La implementación del método reside en la clase derivada o hija.</a:t>
            </a:r>
          </a:p>
          <a:p>
            <a:pPr indent="-248355" lvl="0" marL="381000" marR="0" algn="l">
              <a:lnSpc>
                <a:spcPct val="108035"/>
              </a:lnSpc>
              <a:spcBef>
                <a:spcPts val="698"/>
              </a:spcBef>
              <a:spcAft>
                <a:spcPts val="0"/>
              </a:spcAft>
              <a:buClr>
                <a:srgbClr val="FFFFFF"/>
              </a:buClr>
              <a:buSzPct val="100358"/>
              <a:buFont typeface="Arial"/>
              <a:buChar char="●"/>
            </a:pPr>
            <a:r>
              <a:rPr lang="en-US" sz="3111">
                <a:solidFill>
                  <a:srgbClr val="FFFFFF"/>
                </a:solidFill>
                <a:latin typeface="Arial"/>
                <a:ea typeface="Arial"/>
                <a:cs typeface="Arial"/>
                <a:sym typeface="Arial"/>
              </a:rPr>
              <a:t>La invocación es resuelta al momento de la ejecución.</a:t>
            </a:r>
          </a:p>
        </p:txBody>
      </p:sp>
      <p:pic>
        <p:nvPicPr>
          <p:cNvPr id="87" name="Shape 87"/>
          <p:cNvPicPr preferRelativeResize="0"/>
          <p:nvPr/>
        </p:nvPicPr>
        <p:blipFill>
          <a:blip r:embed="rId4">
            <a:alphaModFix/>
          </a:blip>
          <a:stretch>
            <a:fillRect/>
          </a:stretch>
        </p:blipFill>
        <p:spPr>
          <a:xfrm>
            <a:off x="5746750" y="5746725"/>
            <a:ext cx="1375825" cy="317474"/>
          </a:xfrm>
          <a:prstGeom prst="rect">
            <a:avLst/>
          </a:prstGeom>
          <a:noFill/>
          <a:ln>
            <a:noFill/>
          </a:ln>
        </p:spPr>
      </p:pic>
      <p:pic>
        <p:nvPicPr>
          <p:cNvPr id="88" name="Shape 88"/>
          <p:cNvPicPr preferRelativeResize="0"/>
          <p:nvPr/>
        </p:nvPicPr>
        <p:blipFill>
          <a:blip r:embed="rId5">
            <a:alphaModFix/>
          </a:blip>
          <a:stretch>
            <a:fillRect/>
          </a:stretch>
        </p:blipFill>
        <p:spPr>
          <a:xfrm>
            <a:off x="5746750" y="5408075"/>
            <a:ext cx="1375825" cy="370400"/>
          </a:xfrm>
          <a:prstGeom prst="rect">
            <a:avLst/>
          </a:prstGeom>
          <a:noFill/>
          <a:ln>
            <a:noFill/>
          </a:ln>
        </p:spPr>
      </p:pic>
      <p:pic>
        <p:nvPicPr>
          <p:cNvPr id="89" name="Shape 89"/>
          <p:cNvPicPr preferRelativeResize="0"/>
          <p:nvPr/>
        </p:nvPicPr>
        <p:blipFill>
          <a:blip r:embed="rId6">
            <a:alphaModFix/>
          </a:blip>
          <a:stretch>
            <a:fillRect/>
          </a:stretch>
        </p:blipFill>
        <p:spPr>
          <a:xfrm>
            <a:off x="5746750" y="5069400"/>
            <a:ext cx="1375825" cy="349250"/>
          </a:xfrm>
          <a:prstGeom prst="rect">
            <a:avLst/>
          </a:prstGeom>
          <a:noFill/>
          <a:ln>
            <a:noFill/>
          </a:ln>
        </p:spPr>
      </p:pic>
      <p:pic>
        <p:nvPicPr>
          <p:cNvPr id="90" name="Shape 90"/>
          <p:cNvPicPr preferRelativeResize="0"/>
          <p:nvPr/>
        </p:nvPicPr>
        <p:blipFill>
          <a:blip r:embed="rId7">
            <a:alphaModFix/>
          </a:blip>
          <a:stretch>
            <a:fillRect/>
          </a:stretch>
        </p:blipFill>
        <p:spPr>
          <a:xfrm>
            <a:off x="5947825" y="5207000"/>
            <a:ext cx="941899" cy="211649"/>
          </a:xfrm>
          <a:prstGeom prst="rect">
            <a:avLst/>
          </a:prstGeom>
          <a:noFill/>
          <a:ln>
            <a:noFill/>
          </a:ln>
        </p:spPr>
      </p:pic>
      <p:sp>
        <p:nvSpPr>
          <p:cNvPr id="91" name="Shape 91"/>
          <p:cNvSpPr txBox="1"/>
          <p:nvPr/>
        </p:nvSpPr>
        <p:spPr>
          <a:xfrm>
            <a:off x="5954875" y="5207000"/>
            <a:ext cx="1007524" cy="279024"/>
          </a:xfrm>
          <a:prstGeom prst="rect">
            <a:avLst/>
          </a:prstGeom>
          <a:noFill/>
          <a:ln>
            <a:noFill/>
          </a:ln>
        </p:spPr>
        <p:txBody>
          <a:bodyPr anchorCtr="0" anchor="t" bIns="38100" lIns="38100" rIns="38100" tIns="38100">
            <a:noAutofit/>
          </a:bodyPr>
          <a:lstStyle/>
          <a:p>
            <a:pPr indent="0" lvl="0" marL="0" marR="0" algn="ctr">
              <a:lnSpc>
                <a:spcPct val="119791"/>
              </a:lnSpc>
              <a:spcBef>
                <a:spcPts val="0"/>
              </a:spcBef>
              <a:spcAft>
                <a:spcPts val="0"/>
              </a:spcAft>
              <a:buNone/>
            </a:pPr>
            <a:r>
              <a:rPr b="1" lang="en-US" sz="1333">
                <a:solidFill>
                  <a:srgbClr val="000000"/>
                </a:solidFill>
                <a:latin typeface="Arial"/>
                <a:ea typeface="Arial"/>
                <a:cs typeface="Arial"/>
                <a:sym typeface="Arial"/>
              </a:rPr>
              <a:t>Cohete</a:t>
            </a:r>
          </a:p>
        </p:txBody>
      </p:sp>
      <p:pic>
        <p:nvPicPr>
          <p:cNvPr id="92" name="Shape 92"/>
          <p:cNvPicPr preferRelativeResize="0"/>
          <p:nvPr/>
        </p:nvPicPr>
        <p:blipFill>
          <a:blip r:embed="rId8">
            <a:alphaModFix/>
          </a:blip>
          <a:stretch>
            <a:fillRect/>
          </a:stretch>
        </p:blipFill>
        <p:spPr>
          <a:xfrm>
            <a:off x="5947825" y="5460975"/>
            <a:ext cx="941899" cy="211649"/>
          </a:xfrm>
          <a:prstGeom prst="rect">
            <a:avLst/>
          </a:prstGeom>
          <a:noFill/>
          <a:ln>
            <a:noFill/>
          </a:ln>
        </p:spPr>
      </p:pic>
      <p:sp>
        <p:nvSpPr>
          <p:cNvPr id="93" name="Shape 93"/>
          <p:cNvSpPr txBox="1"/>
          <p:nvPr/>
        </p:nvSpPr>
        <p:spPr>
          <a:xfrm>
            <a:off x="5954875" y="5469800"/>
            <a:ext cx="1011050" cy="279024"/>
          </a:xfrm>
          <a:prstGeom prst="rect">
            <a:avLst/>
          </a:prstGeom>
          <a:noFill/>
          <a:ln>
            <a:noFill/>
          </a:ln>
        </p:spPr>
        <p:txBody>
          <a:bodyPr anchorCtr="0" anchor="t" bIns="38100" lIns="38100" rIns="38100" tIns="38100">
            <a:noAutofit/>
          </a:bodyPr>
          <a:lstStyle/>
          <a:p>
            <a:pPr indent="0" lvl="0" marL="0" marR="0" algn="ctr">
              <a:lnSpc>
                <a:spcPct val="119791"/>
              </a:lnSpc>
              <a:spcBef>
                <a:spcPts val="0"/>
              </a:spcBef>
              <a:spcAft>
                <a:spcPts val="0"/>
              </a:spcAft>
              <a:buNone/>
            </a:pPr>
            <a:r>
              <a:rPr lang="en-US" sz="1333">
                <a:solidFill>
                  <a:srgbClr val="000000"/>
                </a:solidFill>
                <a:latin typeface="Arial"/>
                <a:ea typeface="Arial"/>
                <a:cs typeface="Arial"/>
                <a:sym typeface="Arial"/>
              </a:rPr>
              <a:t>Acelerar</a:t>
            </a:r>
          </a:p>
        </p:txBody>
      </p:sp>
      <p:pic>
        <p:nvPicPr>
          <p:cNvPr id="94" name="Shape 94"/>
          <p:cNvPicPr preferRelativeResize="0"/>
          <p:nvPr/>
        </p:nvPicPr>
        <p:blipFill>
          <a:blip r:embed="rId9">
            <a:alphaModFix/>
          </a:blip>
          <a:stretch>
            <a:fillRect/>
          </a:stretch>
        </p:blipFill>
        <p:spPr>
          <a:xfrm>
            <a:off x="6096000" y="5799650"/>
            <a:ext cx="656149" cy="211649"/>
          </a:xfrm>
          <a:prstGeom prst="rect">
            <a:avLst/>
          </a:prstGeom>
          <a:noFill/>
          <a:ln>
            <a:noFill/>
          </a:ln>
        </p:spPr>
      </p:pic>
      <p:sp>
        <p:nvSpPr>
          <p:cNvPr id="95" name="Shape 95"/>
          <p:cNvSpPr txBox="1"/>
          <p:nvPr/>
        </p:nvSpPr>
        <p:spPr>
          <a:xfrm>
            <a:off x="6096000" y="5808475"/>
            <a:ext cx="732349" cy="279024"/>
          </a:xfrm>
          <a:prstGeom prst="rect">
            <a:avLst/>
          </a:prstGeom>
          <a:noFill/>
          <a:ln>
            <a:noFill/>
          </a:ln>
        </p:spPr>
        <p:txBody>
          <a:bodyPr anchorCtr="0" anchor="t" bIns="38100" lIns="38100" rIns="38100" tIns="38100">
            <a:noAutofit/>
          </a:bodyPr>
          <a:lstStyle/>
          <a:p>
            <a:pPr indent="0" lvl="0" marL="0" marR="0" algn="ctr">
              <a:lnSpc>
                <a:spcPct val="119791"/>
              </a:lnSpc>
              <a:spcBef>
                <a:spcPts val="0"/>
              </a:spcBef>
              <a:spcAft>
                <a:spcPts val="0"/>
              </a:spcAft>
              <a:buNone/>
            </a:pPr>
            <a:r>
              <a:rPr lang="en-US" sz="1333">
                <a:solidFill>
                  <a:srgbClr val="000000"/>
                </a:solidFill>
                <a:latin typeface="Arial"/>
                <a:ea typeface="Arial"/>
                <a:cs typeface="Arial"/>
                <a:sym typeface="Arial"/>
              </a:rPr>
              <a:t>Frenar</a:t>
            </a:r>
          </a:p>
        </p:txBody>
      </p:sp>
      <p:pic>
        <p:nvPicPr>
          <p:cNvPr id="96" name="Shape 96"/>
          <p:cNvPicPr preferRelativeResize="0"/>
          <p:nvPr/>
        </p:nvPicPr>
        <p:blipFill>
          <a:blip r:embed="rId10">
            <a:alphaModFix/>
          </a:blip>
          <a:stretch>
            <a:fillRect/>
          </a:stretch>
        </p:blipFill>
        <p:spPr>
          <a:xfrm>
            <a:off x="836075" y="5408075"/>
            <a:ext cx="1375825" cy="1460474"/>
          </a:xfrm>
          <a:prstGeom prst="rect">
            <a:avLst/>
          </a:prstGeom>
          <a:noFill/>
          <a:ln>
            <a:noFill/>
          </a:ln>
        </p:spPr>
      </p:pic>
      <p:sp>
        <p:nvSpPr>
          <p:cNvPr id="97" name="Shape 97"/>
          <p:cNvSpPr txBox="1"/>
          <p:nvPr/>
        </p:nvSpPr>
        <p:spPr>
          <a:xfrm>
            <a:off x="1086550" y="5487450"/>
            <a:ext cx="959900" cy="279024"/>
          </a:xfrm>
          <a:prstGeom prst="rect">
            <a:avLst/>
          </a:prstGeom>
          <a:noFill/>
          <a:ln>
            <a:noFill/>
          </a:ln>
        </p:spPr>
        <p:txBody>
          <a:bodyPr anchorCtr="0" anchor="t" bIns="38100" lIns="38100" rIns="38100" tIns="38100">
            <a:noAutofit/>
          </a:bodyPr>
          <a:lstStyle/>
          <a:p>
            <a:pPr indent="0" lvl="0" marL="0" marR="0" algn="ctr">
              <a:lnSpc>
                <a:spcPct val="119791"/>
              </a:lnSpc>
              <a:spcBef>
                <a:spcPts val="0"/>
              </a:spcBef>
              <a:spcAft>
                <a:spcPts val="0"/>
              </a:spcAft>
              <a:buNone/>
            </a:pPr>
            <a:r>
              <a:rPr b="1" lang="en-US" sz="1333">
                <a:solidFill>
                  <a:srgbClr val="000000"/>
                </a:solidFill>
                <a:latin typeface="Arial"/>
                <a:ea typeface="Arial"/>
                <a:cs typeface="Arial"/>
                <a:sym typeface="Arial"/>
              </a:rPr>
              <a:t>Transporte</a:t>
            </a:r>
          </a:p>
        </p:txBody>
      </p:sp>
      <p:sp>
        <p:nvSpPr>
          <p:cNvPr id="98" name="Shape 98"/>
          <p:cNvSpPr txBox="1"/>
          <p:nvPr/>
        </p:nvSpPr>
        <p:spPr>
          <a:xfrm>
            <a:off x="1252350" y="6101275"/>
            <a:ext cx="704125" cy="279024"/>
          </a:xfrm>
          <a:prstGeom prst="rect">
            <a:avLst/>
          </a:prstGeom>
          <a:noFill/>
          <a:ln>
            <a:noFill/>
          </a:ln>
        </p:spPr>
        <p:txBody>
          <a:bodyPr anchorCtr="0" anchor="t" bIns="38100" lIns="38100" rIns="38100" tIns="38100">
            <a:noAutofit/>
          </a:bodyPr>
          <a:lstStyle/>
          <a:p>
            <a:pPr indent="0" lvl="0" marL="0" marR="0" algn="ctr">
              <a:lnSpc>
                <a:spcPct val="119791"/>
              </a:lnSpc>
              <a:spcBef>
                <a:spcPts val="0"/>
              </a:spcBef>
              <a:spcAft>
                <a:spcPts val="0"/>
              </a:spcAft>
              <a:buNone/>
            </a:pPr>
            <a:r>
              <a:rPr lang="en-US" sz="1333">
                <a:solidFill>
                  <a:srgbClr val="000000"/>
                </a:solidFill>
                <a:latin typeface="Arial"/>
                <a:ea typeface="Arial"/>
                <a:cs typeface="Arial"/>
                <a:sym typeface="Arial"/>
              </a:rPr>
              <a:t>Acelerar</a:t>
            </a:r>
          </a:p>
        </p:txBody>
      </p:sp>
      <p:sp>
        <p:nvSpPr>
          <p:cNvPr id="99" name="Shape 99"/>
          <p:cNvSpPr txBox="1"/>
          <p:nvPr/>
        </p:nvSpPr>
        <p:spPr>
          <a:xfrm>
            <a:off x="1292925" y="6574000"/>
            <a:ext cx="573600" cy="279024"/>
          </a:xfrm>
          <a:prstGeom prst="rect">
            <a:avLst/>
          </a:prstGeom>
          <a:noFill/>
          <a:ln>
            <a:noFill/>
          </a:ln>
        </p:spPr>
        <p:txBody>
          <a:bodyPr anchorCtr="0" anchor="t" bIns="38100" lIns="38100" rIns="38100" tIns="38100">
            <a:noAutofit/>
          </a:bodyPr>
          <a:lstStyle/>
          <a:p>
            <a:pPr indent="0" lvl="0" marL="0" marR="0" algn="ctr">
              <a:lnSpc>
                <a:spcPct val="119791"/>
              </a:lnSpc>
              <a:spcBef>
                <a:spcPts val="0"/>
              </a:spcBef>
              <a:spcAft>
                <a:spcPts val="0"/>
              </a:spcAft>
              <a:buNone/>
            </a:pPr>
            <a:r>
              <a:rPr lang="en-US" sz="1333">
                <a:solidFill>
                  <a:srgbClr val="000000"/>
                </a:solidFill>
                <a:latin typeface="Arial"/>
                <a:ea typeface="Arial"/>
                <a:cs typeface="Arial"/>
                <a:sym typeface="Arial"/>
              </a:rPr>
              <a:t>Frenar</a:t>
            </a:r>
          </a:p>
        </p:txBody>
      </p:sp>
      <p:pic>
        <p:nvPicPr>
          <p:cNvPr id="100" name="Shape 100"/>
          <p:cNvPicPr preferRelativeResize="0"/>
          <p:nvPr/>
        </p:nvPicPr>
        <p:blipFill>
          <a:blip r:embed="rId11">
            <a:alphaModFix/>
          </a:blip>
          <a:stretch>
            <a:fillRect/>
          </a:stretch>
        </p:blipFill>
        <p:spPr>
          <a:xfrm>
            <a:off x="6350000" y="4011075"/>
            <a:ext cx="1291150" cy="825475"/>
          </a:xfrm>
          <a:prstGeom prst="rect">
            <a:avLst/>
          </a:prstGeom>
          <a:noFill/>
          <a:ln>
            <a:noFill/>
          </a:ln>
        </p:spPr>
      </p:pic>
      <p:pic>
        <p:nvPicPr>
          <p:cNvPr id="101" name="Shape 101"/>
          <p:cNvPicPr preferRelativeResize="0"/>
          <p:nvPr/>
        </p:nvPicPr>
        <p:blipFill>
          <a:blip r:embed="rId12">
            <a:alphaModFix/>
          </a:blip>
          <a:stretch>
            <a:fillRect/>
          </a:stretch>
        </p:blipFill>
        <p:spPr>
          <a:xfrm>
            <a:off x="4826000" y="4984725"/>
            <a:ext cx="677325" cy="1143000"/>
          </a:xfrm>
          <a:prstGeom prst="rect">
            <a:avLst/>
          </a:prstGeom>
          <a:noFill/>
          <a:ln>
            <a:noFill/>
          </a:ln>
        </p:spPr>
      </p:pic>
      <p:pic>
        <p:nvPicPr>
          <p:cNvPr id="102" name="Shape 102"/>
          <p:cNvPicPr preferRelativeResize="0"/>
          <p:nvPr/>
        </p:nvPicPr>
        <p:blipFill>
          <a:blip r:embed="rId13">
            <a:alphaModFix/>
          </a:blip>
          <a:stretch>
            <a:fillRect/>
          </a:stretch>
        </p:blipFill>
        <p:spPr>
          <a:xfrm>
            <a:off x="2190750" y="5556225"/>
            <a:ext cx="7376575" cy="1153574"/>
          </a:xfrm>
          <a:prstGeom prst="rect">
            <a:avLst/>
          </a:prstGeom>
          <a:noFill/>
          <a:ln>
            <a:noFill/>
          </a:ln>
        </p:spPr>
      </p:pic>
      <p:pic>
        <p:nvPicPr>
          <p:cNvPr id="103" name="Shape 103"/>
          <p:cNvPicPr preferRelativeResize="0"/>
          <p:nvPr/>
        </p:nvPicPr>
        <p:blipFill>
          <a:blip r:embed="rId14">
            <a:alphaModFix/>
          </a:blip>
          <a:stretch>
            <a:fillRect/>
          </a:stretch>
        </p:blipFill>
        <p:spPr>
          <a:xfrm>
            <a:off x="2201325" y="6222975"/>
            <a:ext cx="6011324" cy="84650"/>
          </a:xfrm>
          <a:prstGeom prst="rect">
            <a:avLst/>
          </a:prstGeom>
          <a:noFill/>
          <a:ln>
            <a:noFill/>
          </a:ln>
        </p:spPr>
      </p:pic>
      <p:pic>
        <p:nvPicPr>
          <p:cNvPr id="104" name="Shape 104"/>
          <p:cNvPicPr preferRelativeResize="0"/>
          <p:nvPr/>
        </p:nvPicPr>
        <p:blipFill>
          <a:blip r:embed="rId15">
            <a:alphaModFix/>
          </a:blip>
          <a:stretch>
            <a:fillRect/>
          </a:stretch>
        </p:blipFill>
        <p:spPr>
          <a:xfrm>
            <a:off x="2021400" y="4381500"/>
            <a:ext cx="4243899" cy="1386400"/>
          </a:xfrm>
          <a:prstGeom prst="rect">
            <a:avLst/>
          </a:prstGeom>
          <a:noFill/>
          <a:ln>
            <a:noFill/>
          </a:ln>
        </p:spPr>
      </p:pic>
      <p:pic>
        <p:nvPicPr>
          <p:cNvPr id="105" name="Shape 105"/>
          <p:cNvPicPr preferRelativeResize="0"/>
          <p:nvPr/>
        </p:nvPicPr>
        <p:blipFill>
          <a:blip r:embed="rId16">
            <a:alphaModFix/>
          </a:blip>
          <a:stretch>
            <a:fillRect/>
          </a:stretch>
        </p:blipFill>
        <p:spPr>
          <a:xfrm>
            <a:off x="7863400" y="4519075"/>
            <a:ext cx="1375825" cy="317474"/>
          </a:xfrm>
          <a:prstGeom prst="rect">
            <a:avLst/>
          </a:prstGeom>
          <a:noFill/>
          <a:ln>
            <a:noFill/>
          </a:ln>
        </p:spPr>
      </p:pic>
      <p:pic>
        <p:nvPicPr>
          <p:cNvPr id="106" name="Shape 106"/>
          <p:cNvPicPr preferRelativeResize="0"/>
          <p:nvPr/>
        </p:nvPicPr>
        <p:blipFill>
          <a:blip r:embed="rId17">
            <a:alphaModFix/>
          </a:blip>
          <a:stretch>
            <a:fillRect/>
          </a:stretch>
        </p:blipFill>
        <p:spPr>
          <a:xfrm>
            <a:off x="7863400" y="4296825"/>
            <a:ext cx="1375825" cy="243400"/>
          </a:xfrm>
          <a:prstGeom prst="rect">
            <a:avLst/>
          </a:prstGeom>
          <a:noFill/>
          <a:ln>
            <a:noFill/>
          </a:ln>
        </p:spPr>
      </p:pic>
      <p:pic>
        <p:nvPicPr>
          <p:cNvPr id="107" name="Shape 107"/>
          <p:cNvPicPr preferRelativeResize="0"/>
          <p:nvPr/>
        </p:nvPicPr>
        <p:blipFill>
          <a:blip r:embed="rId6">
            <a:alphaModFix/>
          </a:blip>
          <a:stretch>
            <a:fillRect/>
          </a:stretch>
        </p:blipFill>
        <p:spPr>
          <a:xfrm>
            <a:off x="7863400" y="3968725"/>
            <a:ext cx="1375825" cy="349250"/>
          </a:xfrm>
          <a:prstGeom prst="rect">
            <a:avLst/>
          </a:prstGeom>
          <a:noFill/>
          <a:ln>
            <a:noFill/>
          </a:ln>
        </p:spPr>
      </p:pic>
      <p:pic>
        <p:nvPicPr>
          <p:cNvPr id="108" name="Shape 108"/>
          <p:cNvPicPr preferRelativeResize="0"/>
          <p:nvPr/>
        </p:nvPicPr>
        <p:blipFill>
          <a:blip r:embed="rId7">
            <a:alphaModFix/>
          </a:blip>
          <a:stretch>
            <a:fillRect/>
          </a:stretch>
        </p:blipFill>
        <p:spPr>
          <a:xfrm>
            <a:off x="8064500" y="4063975"/>
            <a:ext cx="941899" cy="211649"/>
          </a:xfrm>
          <a:prstGeom prst="rect">
            <a:avLst/>
          </a:prstGeom>
          <a:noFill/>
          <a:ln>
            <a:noFill/>
          </a:ln>
        </p:spPr>
      </p:pic>
      <p:sp>
        <p:nvSpPr>
          <p:cNvPr id="109" name="Shape 109"/>
          <p:cNvSpPr txBox="1"/>
          <p:nvPr/>
        </p:nvSpPr>
        <p:spPr>
          <a:xfrm>
            <a:off x="8071550" y="4063975"/>
            <a:ext cx="1007524" cy="279024"/>
          </a:xfrm>
          <a:prstGeom prst="rect">
            <a:avLst/>
          </a:prstGeom>
          <a:noFill/>
          <a:ln>
            <a:noFill/>
          </a:ln>
        </p:spPr>
        <p:txBody>
          <a:bodyPr anchorCtr="0" anchor="t" bIns="38100" lIns="38100" rIns="38100" tIns="38100">
            <a:noAutofit/>
          </a:bodyPr>
          <a:lstStyle/>
          <a:p>
            <a:pPr indent="0" lvl="0" marL="0" marR="0" algn="ctr">
              <a:lnSpc>
                <a:spcPct val="119791"/>
              </a:lnSpc>
              <a:spcBef>
                <a:spcPts val="0"/>
              </a:spcBef>
              <a:spcAft>
                <a:spcPts val="0"/>
              </a:spcAft>
              <a:buNone/>
            </a:pPr>
            <a:r>
              <a:rPr b="1" lang="en-US" sz="1333">
                <a:solidFill>
                  <a:srgbClr val="000000"/>
                </a:solidFill>
                <a:latin typeface="Arial"/>
                <a:ea typeface="Arial"/>
                <a:cs typeface="Arial"/>
                <a:sym typeface="Arial"/>
              </a:rPr>
              <a:t>Auto</a:t>
            </a:r>
          </a:p>
        </p:txBody>
      </p:sp>
      <p:pic>
        <p:nvPicPr>
          <p:cNvPr id="110" name="Shape 110"/>
          <p:cNvPicPr preferRelativeResize="0"/>
          <p:nvPr/>
        </p:nvPicPr>
        <p:blipFill>
          <a:blip r:embed="rId18">
            <a:alphaModFix/>
          </a:blip>
          <a:stretch>
            <a:fillRect/>
          </a:stretch>
        </p:blipFill>
        <p:spPr>
          <a:xfrm>
            <a:off x="8064500" y="4318000"/>
            <a:ext cx="941899" cy="211649"/>
          </a:xfrm>
          <a:prstGeom prst="rect">
            <a:avLst/>
          </a:prstGeom>
          <a:noFill/>
          <a:ln>
            <a:noFill/>
          </a:ln>
        </p:spPr>
      </p:pic>
      <p:sp>
        <p:nvSpPr>
          <p:cNvPr id="111" name="Shape 111"/>
          <p:cNvSpPr txBox="1"/>
          <p:nvPr/>
        </p:nvSpPr>
        <p:spPr>
          <a:xfrm>
            <a:off x="8071550" y="4318000"/>
            <a:ext cx="1011050" cy="279024"/>
          </a:xfrm>
          <a:prstGeom prst="rect">
            <a:avLst/>
          </a:prstGeom>
          <a:noFill/>
          <a:ln>
            <a:noFill/>
          </a:ln>
        </p:spPr>
        <p:txBody>
          <a:bodyPr anchorCtr="0" anchor="t" bIns="38100" lIns="38100" rIns="38100" tIns="38100">
            <a:noAutofit/>
          </a:bodyPr>
          <a:lstStyle/>
          <a:p>
            <a:pPr indent="0" lvl="0" marL="0" marR="0" algn="ctr">
              <a:lnSpc>
                <a:spcPct val="119791"/>
              </a:lnSpc>
              <a:spcBef>
                <a:spcPts val="0"/>
              </a:spcBef>
              <a:spcAft>
                <a:spcPts val="0"/>
              </a:spcAft>
              <a:buNone/>
            </a:pPr>
            <a:r>
              <a:rPr lang="en-US" sz="1333">
                <a:solidFill>
                  <a:srgbClr val="000000"/>
                </a:solidFill>
                <a:latin typeface="Arial"/>
                <a:ea typeface="Arial"/>
                <a:cs typeface="Arial"/>
                <a:sym typeface="Arial"/>
              </a:rPr>
              <a:t>Acelerar</a:t>
            </a:r>
          </a:p>
        </p:txBody>
      </p:sp>
      <p:pic>
        <p:nvPicPr>
          <p:cNvPr id="112" name="Shape 112"/>
          <p:cNvPicPr preferRelativeResize="0"/>
          <p:nvPr/>
        </p:nvPicPr>
        <p:blipFill>
          <a:blip r:embed="rId9">
            <a:alphaModFix/>
          </a:blip>
          <a:stretch>
            <a:fillRect/>
          </a:stretch>
        </p:blipFill>
        <p:spPr>
          <a:xfrm>
            <a:off x="8212650" y="4529650"/>
            <a:ext cx="656149" cy="211649"/>
          </a:xfrm>
          <a:prstGeom prst="rect">
            <a:avLst/>
          </a:prstGeom>
          <a:noFill/>
          <a:ln>
            <a:noFill/>
          </a:ln>
        </p:spPr>
      </p:pic>
      <p:sp>
        <p:nvSpPr>
          <p:cNvPr id="113" name="Shape 113"/>
          <p:cNvSpPr txBox="1"/>
          <p:nvPr/>
        </p:nvSpPr>
        <p:spPr>
          <a:xfrm>
            <a:off x="8212650" y="4538475"/>
            <a:ext cx="732349" cy="279024"/>
          </a:xfrm>
          <a:prstGeom prst="rect">
            <a:avLst/>
          </a:prstGeom>
          <a:noFill/>
          <a:ln>
            <a:noFill/>
          </a:ln>
        </p:spPr>
        <p:txBody>
          <a:bodyPr anchorCtr="0" anchor="t" bIns="38100" lIns="38100" rIns="38100" tIns="38100">
            <a:noAutofit/>
          </a:bodyPr>
          <a:lstStyle/>
          <a:p>
            <a:pPr indent="0" lvl="0" marL="0" marR="0" algn="ctr">
              <a:lnSpc>
                <a:spcPct val="119791"/>
              </a:lnSpc>
              <a:spcBef>
                <a:spcPts val="0"/>
              </a:spcBef>
              <a:spcAft>
                <a:spcPts val="0"/>
              </a:spcAft>
              <a:buNone/>
            </a:pPr>
            <a:r>
              <a:rPr lang="en-US" sz="1333">
                <a:solidFill>
                  <a:srgbClr val="000000"/>
                </a:solidFill>
                <a:latin typeface="Arial"/>
                <a:ea typeface="Arial"/>
                <a:cs typeface="Arial"/>
                <a:sym typeface="Arial"/>
              </a:rPr>
              <a:t>Frenar</a:t>
            </a:r>
          </a:p>
        </p:txBody>
      </p:sp>
      <p:pic>
        <p:nvPicPr>
          <p:cNvPr id="114" name="Shape 114"/>
          <p:cNvPicPr preferRelativeResize="0"/>
          <p:nvPr/>
        </p:nvPicPr>
        <p:blipFill>
          <a:blip r:embed="rId19">
            <a:alphaModFix/>
          </a:blip>
          <a:stretch>
            <a:fillRect/>
          </a:stretch>
        </p:blipFill>
        <p:spPr>
          <a:xfrm>
            <a:off x="8032750" y="7186075"/>
            <a:ext cx="1375825" cy="275149"/>
          </a:xfrm>
          <a:prstGeom prst="rect">
            <a:avLst/>
          </a:prstGeom>
          <a:noFill/>
          <a:ln>
            <a:noFill/>
          </a:ln>
        </p:spPr>
      </p:pic>
      <p:pic>
        <p:nvPicPr>
          <p:cNvPr id="115" name="Shape 115"/>
          <p:cNvPicPr preferRelativeResize="0"/>
          <p:nvPr/>
        </p:nvPicPr>
        <p:blipFill>
          <a:blip r:embed="rId20">
            <a:alphaModFix/>
          </a:blip>
          <a:stretch>
            <a:fillRect/>
          </a:stretch>
        </p:blipFill>
        <p:spPr>
          <a:xfrm>
            <a:off x="8032750" y="6963825"/>
            <a:ext cx="1375825" cy="243400"/>
          </a:xfrm>
          <a:prstGeom prst="rect">
            <a:avLst/>
          </a:prstGeom>
          <a:noFill/>
          <a:ln>
            <a:noFill/>
          </a:ln>
        </p:spPr>
      </p:pic>
      <p:pic>
        <p:nvPicPr>
          <p:cNvPr id="116" name="Shape 116"/>
          <p:cNvPicPr preferRelativeResize="0"/>
          <p:nvPr/>
        </p:nvPicPr>
        <p:blipFill>
          <a:blip r:embed="rId21">
            <a:alphaModFix/>
          </a:blip>
          <a:stretch>
            <a:fillRect/>
          </a:stretch>
        </p:blipFill>
        <p:spPr>
          <a:xfrm>
            <a:off x="8032750" y="6720400"/>
            <a:ext cx="1375825" cy="275149"/>
          </a:xfrm>
          <a:prstGeom prst="rect">
            <a:avLst/>
          </a:prstGeom>
          <a:noFill/>
          <a:ln>
            <a:noFill/>
          </a:ln>
        </p:spPr>
      </p:pic>
      <p:pic>
        <p:nvPicPr>
          <p:cNvPr id="117" name="Shape 117"/>
          <p:cNvPicPr preferRelativeResize="0"/>
          <p:nvPr/>
        </p:nvPicPr>
        <p:blipFill>
          <a:blip r:embed="rId22">
            <a:alphaModFix/>
          </a:blip>
          <a:stretch>
            <a:fillRect/>
          </a:stretch>
        </p:blipFill>
        <p:spPr>
          <a:xfrm>
            <a:off x="8233825" y="6752150"/>
            <a:ext cx="941899" cy="211649"/>
          </a:xfrm>
          <a:prstGeom prst="rect">
            <a:avLst/>
          </a:prstGeom>
          <a:noFill/>
          <a:ln>
            <a:noFill/>
          </a:ln>
        </p:spPr>
      </p:pic>
      <p:sp>
        <p:nvSpPr>
          <p:cNvPr id="118" name="Shape 118"/>
          <p:cNvSpPr txBox="1"/>
          <p:nvPr/>
        </p:nvSpPr>
        <p:spPr>
          <a:xfrm>
            <a:off x="8240875" y="6753925"/>
            <a:ext cx="1007524" cy="279024"/>
          </a:xfrm>
          <a:prstGeom prst="rect">
            <a:avLst/>
          </a:prstGeom>
          <a:noFill/>
          <a:ln>
            <a:noFill/>
          </a:ln>
        </p:spPr>
        <p:txBody>
          <a:bodyPr anchorCtr="0" anchor="t" bIns="38100" lIns="38100" rIns="38100" tIns="38100">
            <a:noAutofit/>
          </a:bodyPr>
          <a:lstStyle/>
          <a:p>
            <a:pPr indent="0" lvl="0" marL="0" marR="0" algn="ctr">
              <a:lnSpc>
                <a:spcPct val="119791"/>
              </a:lnSpc>
              <a:spcBef>
                <a:spcPts val="0"/>
              </a:spcBef>
              <a:spcAft>
                <a:spcPts val="0"/>
              </a:spcAft>
              <a:buNone/>
            </a:pPr>
            <a:r>
              <a:rPr b="1" lang="en-US" sz="1333">
                <a:solidFill>
                  <a:srgbClr val="000000"/>
                </a:solidFill>
                <a:latin typeface="Arial"/>
                <a:ea typeface="Arial"/>
                <a:cs typeface="Arial"/>
                <a:sym typeface="Arial"/>
              </a:rPr>
              <a:t>Caballo</a:t>
            </a:r>
          </a:p>
        </p:txBody>
      </p:sp>
      <p:pic>
        <p:nvPicPr>
          <p:cNvPr id="119" name="Shape 119"/>
          <p:cNvPicPr preferRelativeResize="0"/>
          <p:nvPr/>
        </p:nvPicPr>
        <p:blipFill>
          <a:blip r:embed="rId23">
            <a:alphaModFix/>
          </a:blip>
          <a:stretch>
            <a:fillRect/>
          </a:stretch>
        </p:blipFill>
        <p:spPr>
          <a:xfrm>
            <a:off x="8233825" y="6984975"/>
            <a:ext cx="941899" cy="211649"/>
          </a:xfrm>
          <a:prstGeom prst="rect">
            <a:avLst/>
          </a:prstGeom>
          <a:noFill/>
          <a:ln>
            <a:noFill/>
          </a:ln>
        </p:spPr>
      </p:pic>
      <p:sp>
        <p:nvSpPr>
          <p:cNvPr id="120" name="Shape 120"/>
          <p:cNvSpPr txBox="1"/>
          <p:nvPr/>
        </p:nvSpPr>
        <p:spPr>
          <a:xfrm>
            <a:off x="8240875" y="6988525"/>
            <a:ext cx="1011050" cy="279024"/>
          </a:xfrm>
          <a:prstGeom prst="rect">
            <a:avLst/>
          </a:prstGeom>
          <a:noFill/>
          <a:ln>
            <a:noFill/>
          </a:ln>
        </p:spPr>
        <p:txBody>
          <a:bodyPr anchorCtr="0" anchor="t" bIns="38100" lIns="38100" rIns="38100" tIns="38100">
            <a:noAutofit/>
          </a:bodyPr>
          <a:lstStyle/>
          <a:p>
            <a:pPr indent="0" lvl="0" marL="0" marR="0" algn="ctr">
              <a:lnSpc>
                <a:spcPct val="119791"/>
              </a:lnSpc>
              <a:spcBef>
                <a:spcPts val="0"/>
              </a:spcBef>
              <a:spcAft>
                <a:spcPts val="0"/>
              </a:spcAft>
              <a:buNone/>
            </a:pPr>
            <a:r>
              <a:rPr lang="en-US" sz="1333">
                <a:solidFill>
                  <a:srgbClr val="000000"/>
                </a:solidFill>
                <a:latin typeface="Arial"/>
                <a:ea typeface="Arial"/>
                <a:cs typeface="Arial"/>
                <a:sym typeface="Arial"/>
              </a:rPr>
              <a:t>Acelerar</a:t>
            </a:r>
          </a:p>
        </p:txBody>
      </p:sp>
      <p:pic>
        <p:nvPicPr>
          <p:cNvPr id="121" name="Shape 121"/>
          <p:cNvPicPr preferRelativeResize="0"/>
          <p:nvPr/>
        </p:nvPicPr>
        <p:blipFill>
          <a:blip r:embed="rId24">
            <a:alphaModFix/>
          </a:blip>
          <a:stretch>
            <a:fillRect/>
          </a:stretch>
        </p:blipFill>
        <p:spPr>
          <a:xfrm>
            <a:off x="8382000" y="7207250"/>
            <a:ext cx="656149" cy="211649"/>
          </a:xfrm>
          <a:prstGeom prst="rect">
            <a:avLst/>
          </a:prstGeom>
          <a:noFill/>
          <a:ln>
            <a:noFill/>
          </a:ln>
        </p:spPr>
      </p:pic>
      <p:sp>
        <p:nvSpPr>
          <p:cNvPr id="122" name="Shape 122"/>
          <p:cNvSpPr txBox="1"/>
          <p:nvPr/>
        </p:nvSpPr>
        <p:spPr>
          <a:xfrm>
            <a:off x="8382000" y="7209000"/>
            <a:ext cx="732349" cy="279024"/>
          </a:xfrm>
          <a:prstGeom prst="rect">
            <a:avLst/>
          </a:prstGeom>
          <a:noFill/>
          <a:ln>
            <a:noFill/>
          </a:ln>
        </p:spPr>
        <p:txBody>
          <a:bodyPr anchorCtr="0" anchor="t" bIns="38100" lIns="38100" rIns="38100" tIns="38100">
            <a:noAutofit/>
          </a:bodyPr>
          <a:lstStyle/>
          <a:p>
            <a:pPr indent="0" lvl="0" marL="0" marR="0" algn="ctr">
              <a:lnSpc>
                <a:spcPct val="119791"/>
              </a:lnSpc>
              <a:spcBef>
                <a:spcPts val="0"/>
              </a:spcBef>
              <a:spcAft>
                <a:spcPts val="0"/>
              </a:spcAft>
              <a:buNone/>
            </a:pPr>
            <a:r>
              <a:rPr lang="en-US" sz="1333">
                <a:solidFill>
                  <a:srgbClr val="000000"/>
                </a:solidFill>
                <a:latin typeface="Arial"/>
                <a:ea typeface="Arial"/>
                <a:cs typeface="Arial"/>
                <a:sym typeface="Arial"/>
              </a:rPr>
              <a:t>Frenar</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