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01E35C-EFE6-4B1E-9D5A-1EF9F0D968F4}">
  <a:tblStyle styleId="{7C01E35C-EFE6-4B1E-9D5A-1EF9F0D968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3c5d263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3c5d263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3c5d268ae_1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53c5d268ae_1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53c5d268ae_1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3c5d268ae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3c5d268ae_1_1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3c5d268ae_1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53c5d268ae_1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53c5d268ae_1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c5d268ae_1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53c5d268ae_1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53c5d268ae_1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3c5d268ae_1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53c5d268ae_1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53c5d268ae_1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3c5d268ae_1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53c5d268ae_1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53c5d268ae_1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3c5d268ae_1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53c5d268ae_1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53c5d268ae_1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3c5d268ae_1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53c5d268ae_1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53c5d268ae_1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3c5d263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3c5d263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3c5d263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3c5d263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3c5d263d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3c5d263d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3c5d263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3c5d263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3c5d263d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3c5d263d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3c5d263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3c5d263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3c5d268ae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3c5d268ae_1_9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2276233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 amt="16000"/>
          </a:blip>
          <a:srcRect b="0" l="0" r="8195" t="6617"/>
          <a:stretch/>
        </p:blipFill>
        <p:spPr>
          <a:xfrm>
            <a:off x="6244685" y="0"/>
            <a:ext cx="2899315" cy="304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342900" y="4741283"/>
            <a:ext cx="5889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342900" y="342694"/>
            <a:ext cx="8458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42900" y="4462031"/>
            <a:ext cx="4229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800"/>
            </a:lvl1pPr>
            <a:lvl2pPr lv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800"/>
            </a:lvl2pPr>
            <a:lvl3pPr lvl="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800"/>
            </a:lvl3pPr>
            <a:lvl4pPr lvl="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800"/>
            </a:lvl4pPr>
            <a:lvl5pPr lvl="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800"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800"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800"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800"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1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/ Footers (Blue)">
  <p:cSld name="Blank w/ Footers (Blue)"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188720"/>
            <a:ext cx="82296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">
  <p:cSld name="2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57200" y="1188720"/>
            <a:ext cx="3886200" cy="3491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800600" y="1188720"/>
            <a:ext cx="3886200" cy="3491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>
  <p:cSld name="3 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57200" y="1188720"/>
            <a:ext cx="2425699" cy="3491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3355848" y="1188720"/>
            <a:ext cx="2432304" cy="3491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6259068" y="1188720"/>
            <a:ext cx="2427732" cy="3491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1816">
          <p15:clr>
            <a:srgbClr val="FBAE40"/>
          </p15:clr>
        </p15:guide>
        <p15:guide id="2" pos="3648">
          <p15:clr>
            <a:srgbClr val="FBAE40"/>
          </p15:clr>
        </p15:guide>
        <p15:guide id="3" pos="2112">
          <p15:clr>
            <a:srgbClr val="FBAE40"/>
          </p15:clr>
        </p15:guide>
        <p15:guide id="4" pos="3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/ Code">
  <p:cSld name="1 Column w/ Cod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457200" y="1188720"/>
            <a:ext cx="8229600" cy="3491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111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>
                <a:solidFill>
                  <a:schemeClr val="dk1"/>
                </a:solidFill>
              </a:defRPr>
            </a:lvl1pPr>
            <a:lvl2pPr indent="-3111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111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>
                <a:solidFill>
                  <a:schemeClr val="dk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>
                <a:solidFill>
                  <a:schemeClr val="dk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Quote">
  <p:cSld name="Large Quote"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777240" y="1054100"/>
            <a:ext cx="758952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indent="-482600" lvl="2" marL="1371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solidFill>
                  <a:schemeClr val="lt1"/>
                </a:solidFill>
              </a:defRPr>
            </a:lvl3pPr>
            <a:lvl4pPr indent="-482600" lvl="3" marL="18288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solidFill>
                  <a:schemeClr val="lt1"/>
                </a:solidFill>
              </a:defRPr>
            </a:lvl4pPr>
            <a:lvl5pPr indent="-457200" lvl="4" marL="22860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777240" y="3657600"/>
            <a:ext cx="758952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3" type="body"/>
          </p:nvPr>
        </p:nvSpPr>
        <p:spPr>
          <a:xfrm>
            <a:off x="777240" y="4023360"/>
            <a:ext cx="758952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 amt="16000"/>
          </a:blip>
          <a:srcRect b="0" l="0" r="8195" t="6617"/>
          <a:stretch/>
        </p:blipFill>
        <p:spPr>
          <a:xfrm>
            <a:off x="6244685" y="0"/>
            <a:ext cx="2899315" cy="304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/ Text on Right">
  <p:cSld name="Image w/ Text on Righ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4800600" y="1188720"/>
            <a:ext cx="3886200" cy="3491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/ Text on Left">
  <p:cSld name="Image w/ Text on Lef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457200" y="1188720"/>
            <a:ext cx="3886200" cy="3491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Background For Images">
  <p:cSld name="Dark Background For Images">
    <p:bg>
      <p:bgPr>
        <a:solidFill>
          <a:schemeClr val="accent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/ Footers">
  <p:cSld name="Blank w/ Footer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3" name="Google Shape;12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 (Blue)">
  <p:cSld name="Header only (Blue)"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6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 (Dark)">
  <p:cSld name="Header only (Dark)">
    <p:bg>
      <p:bgPr>
        <a:solidFill>
          <a:schemeClr val="accent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7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822960" y="1115160"/>
            <a:ext cx="7498080" cy="2578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8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2103120" y="3675481"/>
            <a:ext cx="4937760" cy="257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2" type="body"/>
          </p:nvPr>
        </p:nvSpPr>
        <p:spPr>
          <a:xfrm>
            <a:off x="2103120" y="3930750"/>
            <a:ext cx="4937760" cy="257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42900" y="342694"/>
            <a:ext cx="8458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42900" y="1369219"/>
            <a:ext cx="84582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342900" y="4741283"/>
            <a:ext cx="5889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9"/>
          <p:cNvSpPr txBox="1"/>
          <p:nvPr>
            <p:ph idx="2" type="subTitle"/>
          </p:nvPr>
        </p:nvSpPr>
        <p:spPr>
          <a:xfrm>
            <a:off x="342900" y="4462031"/>
            <a:ext cx="4229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800"/>
            </a:lvl1pPr>
            <a:lvl2pPr lv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800"/>
            </a:lvl2pPr>
            <a:lvl3pPr lvl="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800"/>
            </a:lvl3pPr>
            <a:lvl4pPr lvl="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800"/>
            </a:lvl4pPr>
            <a:lvl5pPr lvl="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800"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800"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800"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800"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1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1" y="1188720"/>
            <a:ext cx="8229600" cy="3491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0" i="0" sz="6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286">
          <p15:clr>
            <a:srgbClr val="F26B43"/>
          </p15:clr>
        </p15:guide>
        <p15:guide id="4" orient="horz" pos="3036">
          <p15:clr>
            <a:srgbClr val="F26B43"/>
          </p15:clr>
        </p15:guide>
        <p15:guide id="5" pos="288">
          <p15:clr>
            <a:srgbClr val="F26B43"/>
          </p15:clr>
        </p15:guide>
        <p15:guide id="6" pos="5472">
          <p15:clr>
            <a:srgbClr val="F26B43"/>
          </p15:clr>
        </p15:guide>
        <p15:guide id="7" orient="horz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822960" y="1115160"/>
            <a:ext cx="74982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Loading and Visualizing COVID-19 Data</a:t>
            </a:r>
            <a:endParaRPr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2103120" y="3675481"/>
            <a:ext cx="4937700" cy="257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Team Locode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Download / Install</a:t>
            </a:r>
            <a:endParaRPr/>
          </a:p>
        </p:txBody>
      </p:sp>
      <p:sp>
        <p:nvSpPr>
          <p:cNvPr id="202" name="Google Shape;202;p39"/>
          <p:cNvSpPr txBox="1"/>
          <p:nvPr/>
        </p:nvSpPr>
        <p:spPr>
          <a:xfrm>
            <a:off x="1799739" y="1480087"/>
            <a:ext cx="7607731" cy="402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738" y="1212684"/>
            <a:ext cx="3661113" cy="1357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stem Requirements &#10;Each machine where you use the Simba Cassandra JDBC Driver must have Java &#10;Runtime Environment (JRE) 7.0 or 8.0 installed. If you are using the driver with &#10;JDBC API version 4.2, or connecting to DataStax Astra databases, then you must use &#10;JRE 8.0. &#10;The driver supports Apache Cassandra versions 2.1 through 3.11. " id="204" name="Google Shape;20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738" y="3300400"/>
            <a:ext cx="3661113" cy="110583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1743559" y="2781605"/>
            <a:ext cx="27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the documentation</a:t>
            </a:r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1799738" y="4489847"/>
            <a:ext cx="79176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a copy of the jdbc.jar file in the appropriate folder for Oracle Anaytics Desktop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C:\Program Files\Oracle Analytics Desktop\lib\CassandraJDBC42.jar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457200" y="2276233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BI Tool – Oracle Analytics Desktop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Download / Install</a:t>
            </a:r>
            <a:endParaRPr/>
          </a:p>
        </p:txBody>
      </p:sp>
      <p:sp>
        <p:nvSpPr>
          <p:cNvPr id="218" name="Google Shape;218;p41"/>
          <p:cNvSpPr txBox="1"/>
          <p:nvPr/>
        </p:nvSpPr>
        <p:spPr>
          <a:xfrm>
            <a:off x="342900" y="1123627"/>
            <a:ext cx="7607731" cy="402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342900" y="1051680"/>
            <a:ext cx="8458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https://www.oracle.com/solutions/business-analytics/analytics-desktop/oracle-analytics-desktop.html</a:t>
            </a:r>
            <a:endParaRPr/>
          </a:p>
        </p:txBody>
      </p:sp>
      <p:pic>
        <p:nvPicPr>
          <p:cNvPr id="220" name="Google Shape;22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432" y="1480762"/>
            <a:ext cx="7041136" cy="181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433" y="3408060"/>
            <a:ext cx="7041136" cy="1605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Data Connection</a:t>
            </a:r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342900" y="1123627"/>
            <a:ext cx="7607731" cy="402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20" y="891157"/>
            <a:ext cx="3438215" cy="137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2592" y="891157"/>
            <a:ext cx="4801030" cy="27664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42"/>
          <p:cNvGraphicFramePr/>
          <p:nvPr/>
        </p:nvGraphicFramePr>
        <p:xfrm>
          <a:off x="623164" y="38141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{7C01E35C-EFE6-4B1E-9D5A-1EF9F0D968F4}</a:tableStyleId>
              </a:tblPr>
              <a:tblGrid>
                <a:gridCol w="1221650"/>
                <a:gridCol w="6676025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Property</a:t>
                      </a:r>
                      <a:endParaRPr/>
                    </a:p>
                  </a:txBody>
                  <a:tcPr marT="50800" marB="50800" marR="50800" marL="508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C3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/>
                    </a:p>
                  </a:txBody>
                  <a:tcPr marT="50800" marB="50800" marR="50800" marL="508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C3E5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Connection Name</a:t>
                      </a:r>
                      <a:endParaRPr/>
                    </a:p>
                  </a:txBody>
                  <a:tcPr marT="50800" marB="50800" marR="50800" marL="508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name will do … locode stargate</a:t>
                      </a:r>
                      <a:endParaRPr/>
                    </a:p>
                  </a:txBody>
                  <a:tcPr marT="50800" marB="50800" marR="50800" marL="508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URL</a:t>
                      </a:r>
                      <a:endParaRPr/>
                    </a:p>
                  </a:txBody>
                  <a:tcPr marT="50800" marB="50800" marR="50800" marL="508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jdbc:cassandra://;AuthMech=2;SecureConnectionBundlePath=c:\SAM\Astra\secure-connect-sams-astra-cluster.zip</a:t>
                      </a:r>
                      <a:endParaRPr/>
                    </a:p>
                  </a:txBody>
                  <a:tcPr marT="50800" marB="50800" marR="50800" marL="508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Driver class name</a:t>
                      </a:r>
                      <a:endParaRPr/>
                    </a:p>
                  </a:txBody>
                  <a:tcPr marT="50800" marB="50800" marR="50800" marL="508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com.simba.cassandra.jdbc42.Driver</a:t>
                      </a:r>
                      <a:endParaRPr/>
                    </a:p>
                  </a:txBody>
                  <a:tcPr marT="50800" marB="50800" marR="50800" marL="508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Adding Data Set</a:t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525543" y="1362754"/>
            <a:ext cx="7607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your keyspace (and then table/s)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Data Access options of Live or Automatic Cachine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292" y="2391535"/>
            <a:ext cx="3887448" cy="174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5694" y="2391535"/>
            <a:ext cx="3604812" cy="242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Adding Data Set</a:t>
            </a:r>
            <a:endParaRPr/>
          </a:p>
        </p:txBody>
      </p:sp>
      <p:sp>
        <p:nvSpPr>
          <p:cNvPr id="247" name="Google Shape;247;p44"/>
          <p:cNvSpPr txBox="1"/>
          <p:nvPr/>
        </p:nvSpPr>
        <p:spPr>
          <a:xfrm>
            <a:off x="525543" y="1006295"/>
            <a:ext cx="760773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your keyspace (and then table/s)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Data Access options of Live or Automatic Cachine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columns and do some “prep”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Optional:  add various lookup/enrichment data per Country and/or State</a:t>
            </a:r>
            <a:endParaRPr/>
          </a:p>
        </p:txBody>
      </p:sp>
      <p:pic>
        <p:nvPicPr>
          <p:cNvPr id="248" name="Google Shape;2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292" y="2391535"/>
            <a:ext cx="3887448" cy="174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5694" y="2391535"/>
            <a:ext cx="3604812" cy="242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Sample Data Visualizations By Country</a:t>
            </a:r>
            <a:endParaRPr/>
          </a:p>
        </p:txBody>
      </p:sp>
      <p:pic>
        <p:nvPicPr>
          <p:cNvPr id="256" name="Google Shape;25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40758"/>
            <a:ext cx="9144000" cy="433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Sample Data Visualizations for the US</a:t>
            </a:r>
            <a:endParaRPr/>
          </a:p>
        </p:txBody>
      </p:sp>
      <p:pic>
        <p:nvPicPr>
          <p:cNvPr id="263" name="Google Shape;26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04836"/>
            <a:ext cx="9144000" cy="409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457200" y="2276233"/>
            <a:ext cx="8229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Authentication and Schema – REST API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Postman: Get an auth token</a:t>
            </a:r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38" y="1170125"/>
            <a:ext cx="83453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Postman: Create a table</a:t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28448"/>
            <a:ext cx="6664526" cy="35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57200" y="2276233"/>
            <a:ext cx="8229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Load Data </a:t>
            </a:r>
            <a:r>
              <a:rPr lang="en"/>
              <a:t>– dsbulk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Command Line: dsbulk for initial loading</a:t>
            </a:r>
            <a:endParaRPr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dsbulk load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-url https://raw.githubusercontent.com/CSSEGISandData/COVID-19/master/csse_covid_19_data/csse_covid_19_daily_reports/03-31-2020.csv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-k locode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-t covid19_by_geo_by_day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-b "C://DataStax//secure-connect//secure-connect-locodedb.zip"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-u &lt;username&gt;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-p &lt;password&gt;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-header true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-m </a:t>
            </a:r>
            <a:r>
              <a:rPr lang="en" sz="1000"/>
              <a:t>"</a:t>
            </a:r>
            <a:r>
              <a:rPr lang="en" sz="1000"/>
              <a:t>FIPS=fips,Admin2=admin2,Province_State=province_state,Country_Region=country_region,Last_Update=last_update, Lat=lat,Long_=long_,Confirmed=confirmed,Deaths=deaths,Recovered=recovered,Active=active,Combined_Key=combined_key"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Username and password provided but auth provider not specified, inferring PlainTextAuthProvider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 cloud secure connect bundle was provided: ignoring all explicit contact points.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 cloud secure connect bundle was provided and selected operation performs writes: changing default consistency level to LOCAL_QUORUM.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Operation directory: C:\DataStax\dsbulk-1.7.0\bin\logs\LOAD_20201012-193450-056000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total | failed | rows/s |    p50ms |    p99ms |   p999ms | batches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2,434 |      0 |    843 | 1,053.55 | 1,174.41 | 1,174.41 |    9.55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Operation LOAD_20201012-193450-056000 completed successfully in 1 second.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 processed positions can be found in positions.txt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457200" y="2276233"/>
            <a:ext cx="8229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Test Loaded Data – REST API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Postman: Get a row</a:t>
            </a:r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500"/>
            <a:ext cx="66094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457200" y="2276233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BI Tool – JDBC Driver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taStax Muli-Only">
  <a:themeElements>
    <a:clrScheme name="DataStax202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5992"/>
      </a:accent1>
      <a:accent2>
        <a:srgbClr val="A5C6DE"/>
      </a:accent2>
      <a:accent3>
        <a:srgbClr val="17CE95"/>
      </a:accent3>
      <a:accent4>
        <a:srgbClr val="FF9D2C"/>
      </a:accent4>
      <a:accent5>
        <a:srgbClr val="3C4244"/>
      </a:accent5>
      <a:accent6>
        <a:srgbClr val="C8CBD3"/>
      </a:accent6>
      <a:hlink>
        <a:srgbClr val="055992"/>
      </a:hlink>
      <a:folHlink>
        <a:srgbClr val="A5C6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