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1E35C-EFE6-4B1E-9D5A-1EF9F0D968F4}">
  <a:tblStyle styleId="{7C01E35C-EFE6-4B1E-9D5A-1EF9F0D96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c5d263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3c5d263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3c5d268a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53c5d268ae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53c5d268ae_1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3c5d268ae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3c5d268a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3c5d268ae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53c5d268ae_1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53c5d268ae_1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c5d268ae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53c5d268ae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g53c5d268ae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3c5d268ae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53c5d268ae_1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53c5d268ae_1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3c5d268ae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53c5d268ae_1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53c5d268ae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3c5d268ae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53c5d268ae_1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53c5d268ae_1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3c5d268ae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53c5d268ae_1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g53c5d268ae_1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3c5d268ae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3c5d268a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916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3c5d268ae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53c5d268ae_1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53c5d268ae_1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27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3c5d263d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3c5d263d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3c5d263d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3c5d263d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3c5d263d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3c5d263d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3c5d263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3c5d263d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3c5d263d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53c5d263d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c5d263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c5d263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c5d268a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3c5d268a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2276233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 amt="16000"/>
          </a:blip>
          <a:srcRect t="6617" r="8195"/>
          <a:stretch/>
        </p:blipFill>
        <p:spPr>
          <a:xfrm>
            <a:off x="6244685" y="0"/>
            <a:ext cx="2899315" cy="304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342900" y="4741283"/>
            <a:ext cx="588900" cy="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342900" y="4462031"/>
            <a:ext cx="42291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800"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/ Footers (Blue)">
  <p:cSld name="Blank w/ Footers (Blue)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8006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2425699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3355848" y="1188720"/>
            <a:ext cx="2432304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6259068" y="1188720"/>
            <a:ext cx="2427732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16">
          <p15:clr>
            <a:srgbClr val="FBAE40"/>
          </p15:clr>
        </p15:guide>
        <p15:guide id="2" pos="3648">
          <p15:clr>
            <a:srgbClr val="FBAE40"/>
          </p15:clr>
        </p15:guide>
        <p15:guide id="3" pos="2112">
          <p15:clr>
            <a:srgbClr val="FBAE40"/>
          </p15:clr>
        </p15:guide>
        <p15:guide id="4" pos="3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w/ Code">
  <p:cSld name="1 Column w/ Co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1pPr>
            <a:lvl2pPr marL="914400" lvl="1" indent="-3111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111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3pPr>
            <a:lvl4pPr marL="1828800" lvl="3" indent="-3111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4pPr>
            <a:lvl5pPr marL="2286000" lvl="4" indent="-3111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Quote">
  <p:cSld name="Large Quote">
    <p:bg>
      <p:bgPr>
        <a:solidFill>
          <a:schemeClr val="accen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777240" y="1054100"/>
            <a:ext cx="758952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marL="1371600" lvl="2" indent="-482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3pPr>
            <a:lvl4pPr marL="1828800" lvl="3" indent="-482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4pPr>
            <a:lvl5pPr marL="2286000" lvl="4" indent="-457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777240" y="3657600"/>
            <a:ext cx="758952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777240" y="4023360"/>
            <a:ext cx="758952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 amt="16000"/>
          </a:blip>
          <a:srcRect t="6617" r="8195"/>
          <a:stretch/>
        </p:blipFill>
        <p:spPr>
          <a:xfrm>
            <a:off x="6244685" y="0"/>
            <a:ext cx="2899315" cy="304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/ Text on Right">
  <p:cSld name="Image w/ Text on Righ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8006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/ Text on Left">
  <p:cSld name="Image w/ Text on Lef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ackground For Images">
  <p:cSld name="Dark Background For Images">
    <p:bg>
      <p:bgPr>
        <a:solidFill>
          <a:schemeClr val="accent5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/ Footers">
  <p:cSld name="Blank w/ Footer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 (Blue)">
  <p:cSld name="Header only (Blue)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 (Dark)">
  <p:cSld name="Header only (Dark)">
    <p:bg>
      <p:bgPr>
        <a:solidFill>
          <a:schemeClr val="accent5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822960" y="1115160"/>
            <a:ext cx="7498080" cy="257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2103120" y="3675481"/>
            <a:ext cx="4937760" cy="25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2"/>
          </p:nvPr>
        </p:nvSpPr>
        <p:spPr>
          <a:xfrm>
            <a:off x="2103120" y="3930750"/>
            <a:ext cx="4937760" cy="25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42900" y="1369219"/>
            <a:ext cx="8458200" cy="28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342900" y="4741283"/>
            <a:ext cx="588900" cy="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2"/>
          </p:nvPr>
        </p:nvSpPr>
        <p:spPr>
          <a:xfrm>
            <a:off x="342900" y="4462031"/>
            <a:ext cx="42291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800"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800"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800"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800"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1" y="1188720"/>
            <a:ext cx="82296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86">
          <p15:clr>
            <a:srgbClr val="F26B43"/>
          </p15:clr>
        </p15:guide>
        <p15:guide id="4" orient="horz" pos="3036">
          <p15:clr>
            <a:srgbClr val="F26B43"/>
          </p15:clr>
        </p15:guide>
        <p15:guide id="5" pos="288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822960" y="1115160"/>
            <a:ext cx="74982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Loading and Visualizing COVID-19 Data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2103120" y="3675481"/>
            <a:ext cx="4937700" cy="2571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Team Locode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Download / Install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1799739" y="1480087"/>
            <a:ext cx="7607731" cy="40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738" y="1212684"/>
            <a:ext cx="3661113" cy="135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 descr="System Requirements &#10;Each machine where you use the Simba Cassandra JDBC Driver must have Java &#10;Runtime Environment (JRE) 7.0 or 8.0 installed. If you are using the driver with &#10;JDBC API version 4.2, or connecting to DataStax Astra databases, then you must use &#10;JRE 8.0. &#10;The driver supports Apache Cassandra versions 2.1 through 3.11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9738" y="3300400"/>
            <a:ext cx="3661113" cy="110583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1743559" y="2781605"/>
            <a:ext cx="27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the documentation</a:t>
            </a:r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1799738" y="4489847"/>
            <a:ext cx="7917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a copy of the jdbc.jar file in the appropriate folder for Oracle Anaytics Desktop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C:\Program Files\Oracle Analytics Desktop\lib\CassandraJDBC42.jar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457200" y="2276233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BI Tool – Oracle Analytics Desktop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Download / Install</a:t>
            </a:r>
            <a:endParaRPr/>
          </a:p>
        </p:txBody>
      </p:sp>
      <p:sp>
        <p:nvSpPr>
          <p:cNvPr id="218" name="Google Shape;218;p41"/>
          <p:cNvSpPr txBox="1"/>
          <p:nvPr/>
        </p:nvSpPr>
        <p:spPr>
          <a:xfrm>
            <a:off x="342900" y="1123627"/>
            <a:ext cx="7607731" cy="40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342900" y="1051680"/>
            <a:ext cx="8458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https://www.oracle.com/solutions/business-analytics/analytics-desktop/oracle-analytics-desktop.html</a:t>
            </a:r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432" y="1480762"/>
            <a:ext cx="7041136" cy="181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433" y="3408060"/>
            <a:ext cx="7041136" cy="160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Data Connection</a:t>
            </a:r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342900" y="1123627"/>
            <a:ext cx="7607731" cy="40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20" y="891157"/>
            <a:ext cx="3438215" cy="137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2592" y="891157"/>
            <a:ext cx="4801030" cy="27664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42"/>
          <p:cNvGraphicFramePr/>
          <p:nvPr/>
        </p:nvGraphicFramePr>
        <p:xfrm>
          <a:off x="623164" y="3814109"/>
          <a:ext cx="7897675" cy="1076960"/>
        </p:xfrm>
        <a:graphic>
          <a:graphicData uri="http://schemas.openxmlformats.org/drawingml/2006/table">
            <a:tbl>
              <a:tblPr>
                <a:noFill/>
                <a:tableStyleId>{7C01E35C-EFE6-4B1E-9D5A-1EF9F0D968F4}</a:tableStyleId>
              </a:tblPr>
              <a:tblGrid>
                <a:gridCol w="122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 Name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name will do … locode stargate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jdbc:cassandra://;AuthMech=2;SecureConnectionBundlePath=c:\SAM\Astra\secure-connect-sams-astra-cluster.zip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Driver class name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com.simba.cassandra.jdbc42.Driver</a:t>
                      </a:r>
                      <a:endParaRPr/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Adding Data Set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525543" y="1362754"/>
            <a:ext cx="7607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your keyspace (and then table/s)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Data Access options of Live or Automatic Cachine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92" y="2391535"/>
            <a:ext cx="3887448" cy="174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5694" y="2391535"/>
            <a:ext cx="3604812" cy="242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Adding Data Set</a:t>
            </a:r>
            <a:endParaRPr/>
          </a:p>
        </p:txBody>
      </p:sp>
      <p:sp>
        <p:nvSpPr>
          <p:cNvPr id="247" name="Google Shape;247;p44"/>
          <p:cNvSpPr txBox="1"/>
          <p:nvPr/>
        </p:nvSpPr>
        <p:spPr>
          <a:xfrm>
            <a:off x="525543" y="1006295"/>
            <a:ext cx="760773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your keyspace (and then table/s)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Data Access options of Live or Automatic Cachine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columns and do some “prep”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Optional:  add various lookup/enrichment data per Country and/or State</a:t>
            </a:r>
            <a:endParaRPr/>
          </a:p>
        </p:txBody>
      </p:sp>
      <p:pic>
        <p:nvPicPr>
          <p:cNvPr id="248" name="Google Shape;24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92" y="2391535"/>
            <a:ext cx="3887448" cy="174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5694" y="2391535"/>
            <a:ext cx="3604812" cy="242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Sample Data Visualizations By Country</a:t>
            </a:r>
            <a:endParaRPr/>
          </a:p>
        </p:txBody>
      </p:sp>
      <p:pic>
        <p:nvPicPr>
          <p:cNvPr id="256" name="Google Shape;25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0758"/>
            <a:ext cx="9144000" cy="433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/>
              <a:t>Sample Data Visualizations for the US</a:t>
            </a:r>
            <a:endParaRPr/>
          </a:p>
        </p:txBody>
      </p:sp>
      <p:pic>
        <p:nvPicPr>
          <p:cNvPr id="263" name="Google Shape;26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04836"/>
            <a:ext cx="9144000" cy="4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457200" y="2276233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dirty="0"/>
              <a:t>REST API with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9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42900" y="342694"/>
            <a:ext cx="845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 dirty="0"/>
              <a:t>Retrieve data using REST API interface</a:t>
            </a:r>
            <a:endParaRPr dirty="0"/>
          </a:p>
        </p:txBody>
      </p:sp>
      <p:sp>
        <p:nvSpPr>
          <p:cNvPr id="238" name="Google Shape;238;p43"/>
          <p:cNvSpPr txBox="1"/>
          <p:nvPr/>
        </p:nvSpPr>
        <p:spPr>
          <a:xfrm>
            <a:off x="525543" y="1362754"/>
            <a:ext cx="7775619" cy="81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Usage:</a:t>
            </a:r>
            <a:endParaRPr dirty="0"/>
          </a:p>
          <a:p>
            <a:pPr lvl="8">
              <a:buSzPts val="1400"/>
            </a:pPr>
            <a:r>
              <a:rPr lang="en-US" dirty="0"/>
              <a:t>	python3 </a:t>
            </a:r>
            <a:r>
              <a:rPr lang="en-US" dirty="0" err="1"/>
              <a:t>locodeRows.py</a:t>
            </a:r>
            <a:r>
              <a:rPr lang="en-US" dirty="0"/>
              <a:t>  arg1 arg2</a:t>
            </a:r>
          </a:p>
          <a:p>
            <a:pPr lvl="8">
              <a:buSzPts val="1400"/>
            </a:pPr>
            <a:r>
              <a:rPr lang="en-US" dirty="0"/>
              <a:t>	</a:t>
            </a:r>
            <a:r>
              <a:rPr lang="en-US" sz="1200" dirty="0"/>
              <a:t>e.g.  python3 </a:t>
            </a:r>
            <a:r>
              <a:rPr lang="en-US" sz="1200" dirty="0" err="1"/>
              <a:t>locodeRows.py</a:t>
            </a:r>
            <a:r>
              <a:rPr lang="en-US" sz="1200" dirty="0"/>
              <a:t> Bangladesh Malaysia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C6E180-1340-2047-89D9-EE98ED8B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17" y="2315757"/>
            <a:ext cx="2322511" cy="27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1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457200" y="2276233"/>
            <a:ext cx="8229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Authentication and Schema – REST API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Get an auth token</a:t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38" y="1170125"/>
            <a:ext cx="83453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Create a table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8448"/>
            <a:ext cx="6664526" cy="3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57200" y="2276233"/>
            <a:ext cx="8229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Load Data – dsbulk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Command Line: dsbulk for initial loading</a:t>
            </a: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dsbulk load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-url https://raw.githubusercontent.com/CSSEGISandData/COVID-19/master/csse_covid_19_data/csse_covid_19_daily_reports/03-31-2020.csv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-k locode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-t covid19_by_geo_by_day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-b "C://DataStax//secure-connect//secure-connect-locodedb.zip"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-u &lt;username&gt;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-p &lt;password&gt;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-header true ^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-m "FIPS=fips,Admin2=admin2,Province_State=province_state,Country_Region=country_region,Last_Update=last_update, Lat=lat,Long_=long_,Confirmed=confirmed,Deaths=deaths,Recovered=recovered,Active=active,Combined_Key=combined_key"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 and password provided but auth provider not specified, inferring PlainTextAuthProvider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cloud secure connect bundle was provided: ignoring all explicit contact points.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cloud secure connect bundle was provided and selected operation performs writes: changing default consistency level to LOCAL_QUORUM.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Operation directory: C:\DataStax\dsbulk-1.7.0\bin\logs\LOAD_20201012-193450-056000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total | failed | rows/s |    p50ms |    p99ms |   p999ms | batches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2,434 |      0 |    843 | 1,053.55 | 1,174.41 | 1,174.41 |    9.55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Operation LOAD_20201012-193450-056000 completed successfully in 1 second.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 processed positions can be found in positions.txt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457200" y="2276233"/>
            <a:ext cx="8229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Test Loaded Data – REST API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Get a row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500"/>
            <a:ext cx="66094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457200" y="2276233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BI Tool – JDBC Driver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Stax Muli-Only">
  <a:themeElements>
    <a:clrScheme name="DataStax202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5992"/>
      </a:accent1>
      <a:accent2>
        <a:srgbClr val="A5C6DE"/>
      </a:accent2>
      <a:accent3>
        <a:srgbClr val="17CE95"/>
      </a:accent3>
      <a:accent4>
        <a:srgbClr val="FF9D2C"/>
      </a:accent4>
      <a:accent5>
        <a:srgbClr val="3C4244"/>
      </a:accent5>
      <a:accent6>
        <a:srgbClr val="C8CBD3"/>
      </a:accent6>
      <a:hlink>
        <a:srgbClr val="055992"/>
      </a:hlink>
      <a:folHlink>
        <a:srgbClr val="A5C6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549</Words>
  <Application>Microsoft Macintosh PowerPoint</Application>
  <PresentationFormat>On-screen Show (16:9)</PresentationFormat>
  <Paragraphs>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Simple Light</vt:lpstr>
      <vt:lpstr>DataStax Muli-Only</vt:lpstr>
      <vt:lpstr>Loading and Visualizing COVID-19 Data</vt:lpstr>
      <vt:lpstr>Authentication and Schema – REST API</vt:lpstr>
      <vt:lpstr>Postman: Get an auth token</vt:lpstr>
      <vt:lpstr>Postman: Create a table</vt:lpstr>
      <vt:lpstr>Load Data – dsbulk</vt:lpstr>
      <vt:lpstr>Windows Command Line: dsbulk for initial loading</vt:lpstr>
      <vt:lpstr>Test Loaded Data – REST API</vt:lpstr>
      <vt:lpstr>Postman: Get a row</vt:lpstr>
      <vt:lpstr>BI Tool – JDBC Driver</vt:lpstr>
      <vt:lpstr>Download / Install</vt:lpstr>
      <vt:lpstr>BI Tool – Oracle Analytics Desktop</vt:lpstr>
      <vt:lpstr>Download / Install</vt:lpstr>
      <vt:lpstr>Data Connection</vt:lpstr>
      <vt:lpstr>Adding Data Set</vt:lpstr>
      <vt:lpstr>Adding Data Set</vt:lpstr>
      <vt:lpstr>Sample Data Visualizations By Country</vt:lpstr>
      <vt:lpstr>Sample Data Visualizations for the US</vt:lpstr>
      <vt:lpstr>REST API with Python</vt:lpstr>
      <vt:lpstr>Retrieve data using REST API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and Visualizing COVID-19 Data</dc:title>
  <cp:lastModifiedBy>Mohamad Thahir</cp:lastModifiedBy>
  <cp:revision>4</cp:revision>
  <dcterms:modified xsi:type="dcterms:W3CDTF">2020-10-14T13:57:31Z</dcterms:modified>
</cp:coreProperties>
</file>