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6" r:id="rId5"/>
    <p:sldId id="264" r:id="rId6"/>
    <p:sldId id="267" r:id="rId7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23" autoAdjust="0"/>
    <p:restoredTop sz="95846"/>
  </p:normalViewPr>
  <p:slideViewPr>
    <p:cSldViewPr snapToObjects="1">
      <p:cViewPr>
        <p:scale>
          <a:sx n="80" d="100"/>
          <a:sy n="80" d="100"/>
        </p:scale>
        <p:origin x="144" y="408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it-IT" noProof="0"/>
              <a:t>Fare clic per modificare lo stile del titolo dello schema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noProof="0"/>
              <a:t>Fare clic per modificare lo stile del sottotitolo dello schema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00D-2B0B-4FA2-A258-E1F4E7D9041F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06E3A2-04B2-4DD3-AAA1-A42AE5838B79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807-0C67-4BAF-BFE8-143988B7864A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531-9C51-4B7E-993F-41DB8F023600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456F339-3D89-431B-B52C-DECFFB55CC5F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University Division/Office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935806"/>
          </a:xfrm>
        </p:spPr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experiment</a:t>
            </a:r>
            <a:br>
              <a:rPr lang="en-US" dirty="0"/>
            </a:br>
            <a:br>
              <a:rPr lang="en-US" sz="1200" dirty="0"/>
            </a:br>
            <a:r>
              <a:rPr lang="en-US" sz="2800" dirty="0"/>
              <a:t>The processing of subject and object relative clauses in German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4296377"/>
            <a:ext cx="10369550" cy="1752600"/>
          </a:xfrm>
        </p:spPr>
        <p:txBody>
          <a:bodyPr/>
          <a:lstStyle/>
          <a:p>
            <a:r>
              <a:rPr lang="en-US" dirty="0"/>
              <a:t>Micaela Ribeiro Vieira, Nadja </a:t>
            </a:r>
            <a:r>
              <a:rPr lang="en-US" dirty="0" err="1"/>
              <a:t>Näf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 dirty="0"/>
              <a:t>3/24/21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experiment, Micaela Ribeiro Vieira, Nadja </a:t>
            </a:r>
            <a:r>
              <a:rPr lang="en-US" dirty="0" err="1"/>
              <a:t>Näf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2ECCCD-980E-B744-8364-C566197890D2}"/>
              </a:ext>
            </a:extLst>
          </p:cNvPr>
          <p:cNvSpPr txBox="1"/>
          <p:nvPr/>
        </p:nvSpPr>
        <p:spPr>
          <a:xfrm>
            <a:off x="690563" y="809023"/>
            <a:ext cx="5068887" cy="31547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it-CH" sz="1450" b="1" dirty="0"/>
              <a:t>   Department of Computational Linguistics </a:t>
            </a:r>
            <a:endParaRPr lang="it-CH" sz="145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528509A-65DD-5345-8696-439013599E5A}"/>
              </a:ext>
            </a:extLst>
          </p:cNvPr>
          <p:cNvSpPr txBox="1"/>
          <p:nvPr/>
        </p:nvSpPr>
        <p:spPr>
          <a:xfrm>
            <a:off x="767408" y="803072"/>
            <a:ext cx="3943708" cy="3154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CH" sz="1450" b="1" dirty="0"/>
              <a:t> Department of Computational Linguistics </a:t>
            </a:r>
            <a:endParaRPr lang="it-CH" sz="1450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683EE6-5F3F-C149-9A2D-1972F06A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305" y="3962701"/>
            <a:ext cx="4189653" cy="20862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 dirty="0"/>
              <a:t>3/24/21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experiment, Micaela Ribeiro Vieira, Nadja </a:t>
            </a:r>
            <a:r>
              <a:rPr lang="en-US" dirty="0" err="1"/>
              <a:t>Näf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(TEMPORARY!!!!!!)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 and research questions of the experiment</a:t>
            </a:r>
          </a:p>
          <a:p>
            <a:r>
              <a:rPr lang="en-US" dirty="0"/>
              <a:t>Experimental design</a:t>
            </a:r>
          </a:p>
          <a:p>
            <a:r>
              <a:rPr lang="en-US" dirty="0"/>
              <a:t>Stimuli</a:t>
            </a:r>
          </a:p>
          <a:p>
            <a:r>
              <a:rPr lang="en-US" dirty="0"/>
              <a:t>Latin square design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Region of interest and dependent variables</a:t>
            </a:r>
          </a:p>
          <a:p>
            <a:r>
              <a:rPr lang="en-US" dirty="0"/>
              <a:t>Window design</a:t>
            </a:r>
          </a:p>
          <a:p>
            <a:r>
              <a:rPr lang="en-US" dirty="0"/>
              <a:t>Data recording</a:t>
            </a:r>
          </a:p>
          <a:p>
            <a:r>
              <a:rPr lang="en-US" dirty="0"/>
              <a:t>Breaks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2F6CEA-983E-D549-8939-96A611789020}"/>
              </a:ext>
            </a:extLst>
          </p:cNvPr>
          <p:cNvSpPr txBox="1"/>
          <p:nvPr/>
        </p:nvSpPr>
        <p:spPr>
          <a:xfrm>
            <a:off x="767408" y="803072"/>
            <a:ext cx="3943708" cy="3154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CH" sz="1450" b="1" dirty="0"/>
              <a:t> Department of Computational Linguistics </a:t>
            </a:r>
            <a:endParaRPr lang="it-CH" sz="14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research questions of the experiment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Purpose: </a:t>
            </a:r>
          </a:p>
          <a:p>
            <a:pPr lvl="1"/>
            <a:r>
              <a:rPr lang="it-CH" dirty="0"/>
              <a:t>In this experiment, eyetracking is used to investigate visual-word processing of relative clauses in German</a:t>
            </a:r>
          </a:p>
          <a:p>
            <a:pPr lvl="1"/>
            <a:r>
              <a:rPr lang="it-CH" dirty="0"/>
              <a:t>We plan on recruiting 20 participants</a:t>
            </a:r>
          </a:p>
          <a:p>
            <a:pPr lvl="1"/>
            <a:r>
              <a:rPr lang="it-CH" dirty="0"/>
              <a:t>The participants are adult L1 German speakers between 18 and 50 years of age</a:t>
            </a:r>
          </a:p>
          <a:p>
            <a:endParaRPr lang="it-CH" dirty="0"/>
          </a:p>
          <a:p>
            <a:r>
              <a:rPr lang="it-CH" dirty="0"/>
              <a:t>Research questions:</a:t>
            </a:r>
          </a:p>
          <a:p>
            <a:pPr lvl="1"/>
            <a:r>
              <a:rPr lang="it-CH" dirty="0"/>
              <a:t>Are subject-relative clauses easier to process than object relative clauses? </a:t>
            </a:r>
          </a:p>
          <a:p>
            <a:pPr lvl="1"/>
            <a:r>
              <a:rPr lang="it-CH" dirty="0"/>
              <a:t>Is this effect further affected if the relative pronouns show no distinguished declination?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 dirty="0"/>
              <a:t>3/24/21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experiment, Micaela Ribeiro Vieira, Nadja </a:t>
            </a:r>
            <a:r>
              <a:rPr lang="en-US" dirty="0" err="1"/>
              <a:t>Näf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035981-7973-A043-84B5-39272CAE4388}"/>
              </a:ext>
            </a:extLst>
          </p:cNvPr>
          <p:cNvSpPr txBox="1"/>
          <p:nvPr/>
        </p:nvSpPr>
        <p:spPr>
          <a:xfrm>
            <a:off x="690563" y="809023"/>
            <a:ext cx="5068887" cy="31547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it-CH" sz="1450" b="1" dirty="0"/>
              <a:t>   Department of Computational Linguistics </a:t>
            </a:r>
            <a:endParaRPr lang="it-CH" sz="145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3309C5-D911-474B-BEE3-A8BB06369381}"/>
              </a:ext>
            </a:extLst>
          </p:cNvPr>
          <p:cNvSpPr txBox="1"/>
          <p:nvPr/>
        </p:nvSpPr>
        <p:spPr>
          <a:xfrm>
            <a:off x="767408" y="803072"/>
            <a:ext cx="3943708" cy="3154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CH" sz="1450" b="1" dirty="0"/>
              <a:t> Department of Computational Linguistics </a:t>
            </a:r>
            <a:endParaRPr lang="it-CH" sz="14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0973" y="2060848"/>
            <a:ext cx="5005388" cy="3887787"/>
          </a:xfrm>
        </p:spPr>
        <p:txBody>
          <a:bodyPr>
            <a:normAutofit/>
          </a:bodyPr>
          <a:lstStyle/>
          <a:p>
            <a:r>
              <a:rPr lang="en-US" dirty="0"/>
              <a:t>The participant and the experimenter are in the same room without windows</a:t>
            </a:r>
          </a:p>
          <a:p>
            <a:r>
              <a:rPr lang="en-US" dirty="0"/>
              <a:t>The participant’s head will be stabilized with the chin- and forehead rest that the </a:t>
            </a:r>
            <a:r>
              <a:rPr lang="en-US" dirty="0" err="1"/>
              <a:t>Eyelink</a:t>
            </a:r>
            <a:r>
              <a:rPr lang="en-US" dirty="0"/>
              <a:t> Portable Duo eye tracker provides</a:t>
            </a:r>
          </a:p>
          <a:p>
            <a:r>
              <a:rPr lang="en-US" dirty="0"/>
              <a:t>The distance between eye and optical camera is 50 cm</a:t>
            </a:r>
          </a:p>
          <a:p>
            <a:r>
              <a:rPr lang="en-US" dirty="0"/>
              <a:t>The </a:t>
            </a:r>
            <a:r>
              <a:rPr lang="en-US" dirty="0" err="1"/>
              <a:t>Eyelink</a:t>
            </a:r>
            <a:r>
              <a:rPr lang="en-US" dirty="0"/>
              <a:t> Portable Duo eye tracker is placed just in front of the monitor, which is at a distance of around 75 cm of the participant</a:t>
            </a:r>
          </a:p>
          <a:p>
            <a:r>
              <a:rPr lang="en-US" dirty="0"/>
              <a:t>The sampling rate used is 1000Hz</a:t>
            </a:r>
          </a:p>
          <a:p>
            <a:r>
              <a:rPr lang="en-US" dirty="0"/>
              <a:t>The instructions will be given orally by the experimenter to the participant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 dirty="0"/>
              <a:t>3/24/21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experiment, Micaela Ribeiro Vieira, Nadja </a:t>
            </a:r>
            <a:r>
              <a:rPr lang="en-US" dirty="0" err="1"/>
              <a:t>Näf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183A930-8DBC-9B48-97F8-C751B7590685}"/>
              </a:ext>
            </a:extLst>
          </p:cNvPr>
          <p:cNvSpPr txBox="1"/>
          <p:nvPr/>
        </p:nvSpPr>
        <p:spPr>
          <a:xfrm>
            <a:off x="690563" y="809023"/>
            <a:ext cx="5068887" cy="31547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it-CH" sz="1450" b="1" dirty="0"/>
              <a:t>   Department of Computational Linguistics </a:t>
            </a:r>
            <a:endParaRPr lang="it-CH" sz="145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C7332CC-EC78-BD4C-BF2D-790E457AE9C5}"/>
              </a:ext>
            </a:extLst>
          </p:cNvPr>
          <p:cNvSpPr txBox="1"/>
          <p:nvPr/>
        </p:nvSpPr>
        <p:spPr>
          <a:xfrm>
            <a:off x="767408" y="803072"/>
            <a:ext cx="3943708" cy="3154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CH" sz="1450" b="1" dirty="0"/>
              <a:t> Department of Computational Linguistics </a:t>
            </a:r>
            <a:endParaRPr lang="it-CH" sz="1450" dirty="0"/>
          </a:p>
        </p:txBody>
      </p:sp>
      <p:pic>
        <p:nvPicPr>
          <p:cNvPr id="25" name="Segnaposto contenuto 24">
            <a:extLst>
              <a:ext uri="{FF2B5EF4-FFF2-40B4-BE49-F238E27FC236}">
                <a16:creationId xmlns:a16="http://schemas.microsoft.com/office/drawing/2014/main" id="{FED4DC28-0686-0842-9466-FF39E89343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239933" y="2204768"/>
            <a:ext cx="5061094" cy="3276504"/>
          </a:xfrm>
        </p:spPr>
      </p:pic>
    </p:spTree>
    <p:extLst>
      <p:ext uri="{BB962C8B-B14F-4D97-AF65-F5344CB8AC3E}">
        <p14:creationId xmlns:p14="http://schemas.microsoft.com/office/powerpoint/2010/main" val="383226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Experimental stimuli:</a:t>
                </a:r>
              </a:p>
              <a:p>
                <a:pPr lvl="1"/>
                <a:r>
                  <a:rPr lang="en-US" sz="1600" dirty="0"/>
                  <a:t>Der </a:t>
                </a:r>
                <a:r>
                  <a:rPr lang="en-US" sz="1600" dirty="0" err="1"/>
                  <a:t>Junge</a:t>
                </a:r>
                <a:r>
                  <a:rPr lang="en-US" sz="1600" dirty="0"/>
                  <a:t>, der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</m:e>
                          <m:sub>
                            <m:r>
                              <a:rPr lang="fr-CH" sz="1600" i="1">
                                <a:latin typeface="Cambria Math" charset="0"/>
                              </a:rPr>
                              <m:t>+ 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𝑑𝑒𝑐𝑙𝑖𝑛𝑎𝑡𝑖𝑜𝑛</m:t>
                            </m:r>
                          </m:sub>
                          <m:sup>
                            <m:r>
                              <a:rPr lang="fr-CH" sz="1600" i="1">
                                <a:latin typeface="Cambria Math" charset="0"/>
                              </a:rPr>
                              <m:t>𝑠𝑢𝑏𝑗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𝑟𝑒𝑙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𝑐𝑙𝑎𝑢𝑠𝑒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/>
                  <a:t> das </a:t>
                </a:r>
                <a:r>
                  <a:rPr lang="en-US" sz="1600" dirty="0" err="1"/>
                  <a:t>Mädchen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</m:e>
                          <m:sub>
                            <m:r>
                              <a:rPr lang="fr-CH" sz="1600" i="1">
                                <a:latin typeface="Cambria Math" charset="0"/>
                              </a:rPr>
                              <m:t>− 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𝑑𝑒𝑐𝑙𝑒𝑛𝑠𝑖𝑜𝑛</m:t>
                            </m:r>
                          </m:sub>
                          <m:sup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sieht</a:t>
                </a:r>
                <a:r>
                  <a:rPr lang="en-US" sz="1600" dirty="0"/>
                  <a:t>, hat </a:t>
                </a:r>
                <a:r>
                  <a:rPr lang="en-US" sz="1600" dirty="0" err="1"/>
                  <a:t>braune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Haare</a:t>
                </a:r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/>
                  <a:t>Der </a:t>
                </a:r>
                <a:r>
                  <a:rPr lang="en-US" sz="1600" dirty="0" err="1"/>
                  <a:t>Junge</a:t>
                </a:r>
                <a:r>
                  <a:rPr lang="en-US" sz="1600" dirty="0"/>
                  <a:t>, den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</m:e>
                          <m:sub>
                            <m:r>
                              <a:rPr lang="fr-CH" sz="1600" i="1">
                                <a:latin typeface="Cambria Math" charset="0"/>
                              </a:rPr>
                              <m:t>+ 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𝑑𝑒𝑐𝑙𝑖𝑛𝑎𝑡𝑖𝑜𝑛</m:t>
                            </m:r>
                          </m:sub>
                          <m:sup>
                            <m:r>
                              <a:rPr lang="fr-CH" sz="1600" i="1">
                                <a:latin typeface="Cambria Math" charset="0"/>
                              </a:rPr>
                              <m:t>𝑜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𝑏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𝑗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𝑟𝑒𝑙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𝑐𝑙𝑎𝑢𝑠𝑒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/>
                  <a:t> das </a:t>
                </a:r>
                <a:r>
                  <a:rPr lang="en-US" sz="1600" dirty="0" err="1"/>
                  <a:t>Mädchen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</m:e>
                          <m:sub>
                            <m:r>
                              <a:rPr lang="fr-CH" sz="1600" i="1">
                                <a:latin typeface="Cambria Math" charset="0"/>
                              </a:rPr>
                              <m:t>− 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𝑑𝑒𝑐𝑙𝑒𝑛𝑠𝑖𝑜𝑛</m:t>
                            </m:r>
                          </m:sub>
                          <m:sup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sieht</a:t>
                </a:r>
                <a:r>
                  <a:rPr lang="en-US" sz="1600" dirty="0"/>
                  <a:t>, hat </a:t>
                </a:r>
                <a:r>
                  <a:rPr lang="en-US" sz="1600" dirty="0" err="1"/>
                  <a:t>braune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Haare</a:t>
                </a:r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/>
                  <a:t>Das </a:t>
                </a:r>
                <a:r>
                  <a:rPr lang="en-US" sz="1600" dirty="0" err="1"/>
                  <a:t>Mädchen</a:t>
                </a:r>
                <a:r>
                  <a:rPr lang="en-US" sz="1600" dirty="0"/>
                  <a:t>, das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</m:e>
                          <m:sub>
                            <m:r>
                              <a:rPr lang="fr-CH" sz="16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𝑑𝑒𝑐𝑙𝑖𝑛𝑎𝑡𝑖𝑜𝑛</m:t>
                            </m:r>
                          </m:sub>
                          <m:sup>
                            <m:r>
                              <a:rPr lang="fr-CH" sz="1600" i="1">
                                <a:latin typeface="Cambria Math" charset="0"/>
                              </a:rPr>
                              <m:t>𝑠𝑢𝑏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𝑗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𝑟𝑒𝑙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𝑐𝑙𝑎𝑢𝑠𝑒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/>
                  <a:t> den </a:t>
                </a:r>
                <a:r>
                  <a:rPr lang="en-US" sz="1600" dirty="0" err="1"/>
                  <a:t>Jungen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</m:e>
                          <m:sub>
                            <m:r>
                              <a:rPr lang="fr-CH" sz="16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𝑑𝑒𝑐𝑙𝑒𝑛𝑠𝑖𝑜𝑛</m:t>
                            </m:r>
                          </m:sub>
                          <m:sup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sieht</a:t>
                </a:r>
                <a:r>
                  <a:rPr lang="en-US" sz="1600" dirty="0"/>
                  <a:t>, hat </a:t>
                </a:r>
                <a:r>
                  <a:rPr lang="en-US" sz="1600" dirty="0" err="1"/>
                  <a:t>braune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Haare</a:t>
                </a:r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/>
                  <a:t>Das </a:t>
                </a:r>
                <a:r>
                  <a:rPr lang="en-US" sz="1600" dirty="0" err="1"/>
                  <a:t>Mädchen</a:t>
                </a:r>
                <a:r>
                  <a:rPr lang="en-US" sz="1600" dirty="0"/>
                  <a:t>, das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</m:e>
                          <m:sub>
                            <m:r>
                              <a:rPr lang="fr-CH" sz="16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𝑑𝑒𝑐𝑙𝑖𝑛𝑎𝑡𝑖𝑜𝑛</m:t>
                            </m:r>
                          </m:sub>
                          <m:sup>
                            <m:r>
                              <a:rPr lang="fr-CH" sz="1600" i="1">
                                <a:latin typeface="Cambria Math" charset="0"/>
                              </a:rPr>
                              <m:t>𝑜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𝑏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𝑗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𝑟𝑒𝑙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𝑐𝑙𝑎𝑢𝑠𝑒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/>
                  <a:t> der </a:t>
                </a:r>
                <a:r>
                  <a:rPr lang="en-US" sz="1600" dirty="0" err="1"/>
                  <a:t>Junge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</m:e>
                          <m:sub>
                            <m:r>
                              <a:rPr lang="fr-CH" sz="16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fr-CH" sz="1600" i="1">
                                <a:latin typeface="Cambria Math" charset="0"/>
                              </a:rPr>
                              <m:t>𝑑𝑒𝑐𝑙𝑒𝑛𝑠𝑖𝑜𝑛</m:t>
                            </m:r>
                          </m:sub>
                          <m:sup>
                            <m:r>
                              <a:rPr lang="fr-CH" sz="1600" i="1">
                                <a:latin typeface="Cambria Math" charset="0"/>
                              </a:rPr>
                              <m:t> 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sieht</a:t>
                </a:r>
                <a:r>
                  <a:rPr lang="en-US" sz="1600" dirty="0"/>
                  <a:t>, hat </a:t>
                </a:r>
                <a:r>
                  <a:rPr lang="en-US" sz="1600" dirty="0" err="1"/>
                  <a:t>braune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Haare</a:t>
                </a:r>
                <a:r>
                  <a:rPr lang="en-US" sz="1600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Filler:</a:t>
                </a:r>
              </a:p>
              <a:p>
                <a:pPr lvl="1"/>
                <a:r>
                  <a:rPr lang="en-US" sz="1600" dirty="0"/>
                  <a:t>Der </a:t>
                </a:r>
                <a:r>
                  <a:rPr lang="en-US" sz="1600" dirty="0" err="1"/>
                  <a:t>Junge</a:t>
                </a:r>
                <a:r>
                  <a:rPr lang="en-US" sz="1600" dirty="0"/>
                  <a:t>, der </a:t>
                </a:r>
                <a:r>
                  <a:rPr lang="en-US" sz="1600" dirty="0" err="1"/>
                  <a:t>braune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Haare</a:t>
                </a:r>
                <a:r>
                  <a:rPr lang="en-US" sz="1600" dirty="0"/>
                  <a:t> hat, </a:t>
                </a:r>
                <a:r>
                  <a:rPr lang="en-US" sz="1600" dirty="0" err="1"/>
                  <a:t>sieht</a:t>
                </a:r>
                <a:r>
                  <a:rPr lang="en-US" sz="1600" dirty="0"/>
                  <a:t> das </a:t>
                </a:r>
                <a:r>
                  <a:rPr lang="en-US" sz="1600" dirty="0" err="1"/>
                  <a:t>Mädchen</a:t>
                </a:r>
                <a:r>
                  <a:rPr lang="en-US" sz="1600" dirty="0"/>
                  <a:t>.</a:t>
                </a:r>
              </a:p>
              <a:p>
                <a:pPr marL="3420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22" t="-1629"/>
                </a:stretch>
              </a:blipFill>
            </p:spPr>
            <p:txBody>
              <a:bodyPr/>
              <a:lstStyle/>
              <a:p>
                <a:r>
                  <a:rPr lang="it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 dirty="0"/>
              <a:t>3/24/21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experiment, Micaela Ribeiro Vieira, Nadja </a:t>
            </a:r>
            <a:r>
              <a:rPr lang="en-US" dirty="0" err="1"/>
              <a:t>Näf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035981-7973-A043-84B5-39272CAE4388}"/>
              </a:ext>
            </a:extLst>
          </p:cNvPr>
          <p:cNvSpPr txBox="1"/>
          <p:nvPr/>
        </p:nvSpPr>
        <p:spPr>
          <a:xfrm>
            <a:off x="690563" y="809023"/>
            <a:ext cx="5068887" cy="31547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it-CH" sz="1450" b="1" dirty="0"/>
              <a:t>   Department of Computational Linguistics </a:t>
            </a:r>
            <a:endParaRPr lang="it-CH" sz="145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3309C5-D911-474B-BEE3-A8BB06369381}"/>
              </a:ext>
            </a:extLst>
          </p:cNvPr>
          <p:cNvSpPr txBox="1"/>
          <p:nvPr/>
        </p:nvSpPr>
        <p:spPr>
          <a:xfrm>
            <a:off x="767408" y="803072"/>
            <a:ext cx="3943708" cy="3154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CH" sz="1450" b="1" dirty="0"/>
              <a:t> Department of Computational Linguistics </a:t>
            </a:r>
            <a:endParaRPr lang="it-CH" sz="1450" dirty="0"/>
          </a:p>
        </p:txBody>
      </p:sp>
    </p:spTree>
    <p:extLst>
      <p:ext uri="{BB962C8B-B14F-4D97-AF65-F5344CB8AC3E}">
        <p14:creationId xmlns:p14="http://schemas.microsoft.com/office/powerpoint/2010/main" val="167671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Latin square design: </a:t>
            </a:r>
            <a:r>
              <a:rPr lang="it-CH" dirty="0"/>
              <a:t>2x2 fully-crossed design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it-CH" dirty="0"/>
              <a:t>Factor I: relative clause type {subject clause, object clause}</a:t>
            </a:r>
            <a:br>
              <a:rPr lang="it-CH" dirty="0"/>
            </a:br>
            <a:r>
              <a:rPr lang="it-CH" dirty="0"/>
              <a:t>Factor II: gender of relative pronoun {male, female} </a:t>
            </a:r>
          </a:p>
          <a:p>
            <a:pPr marL="0" indent="0">
              <a:lnSpc>
                <a:spcPct val="150000"/>
              </a:lnSpc>
              <a:buNone/>
            </a:pPr>
            <a:endParaRPr lang="it-CH" sz="800" dirty="0"/>
          </a:p>
          <a:p>
            <a:r>
              <a:rPr lang="it-CH" dirty="0"/>
              <a:t>All factors will be arranged into a 2x2 fully crossed within-subjects, within-items factorial design</a:t>
            </a:r>
          </a:p>
          <a:p>
            <a:r>
              <a:rPr lang="it-CH" dirty="0"/>
              <a:t>Relabeling all possible combinations of factor levels as conditions: </a:t>
            </a:r>
          </a:p>
          <a:p>
            <a:pPr marL="0" indent="0">
              <a:buNone/>
            </a:pPr>
            <a:r>
              <a:rPr lang="it-CH" dirty="0"/>
              <a:t>	a. subject relative clause, male </a:t>
            </a:r>
          </a:p>
          <a:p>
            <a:pPr marL="0" indent="0">
              <a:buNone/>
            </a:pPr>
            <a:r>
              <a:rPr lang="it-CH" dirty="0"/>
              <a:t>	b. subject relative clause, female </a:t>
            </a:r>
          </a:p>
          <a:p>
            <a:pPr marL="0" indent="0">
              <a:buNone/>
            </a:pPr>
            <a:r>
              <a:rPr lang="it-CH" dirty="0"/>
              <a:t>	c. object relative clause, male </a:t>
            </a:r>
          </a:p>
          <a:p>
            <a:pPr marL="0" indent="0">
              <a:buNone/>
            </a:pPr>
            <a:r>
              <a:rPr lang="it-CH" dirty="0"/>
              <a:t>	d. object relative clause, female</a:t>
            </a:r>
          </a:p>
          <a:p>
            <a:pPr marL="0" indent="0">
              <a:buNone/>
            </a:pPr>
            <a:endParaRPr lang="it-CH" dirty="0"/>
          </a:p>
          <a:p>
            <a:r>
              <a:rPr lang="it-CH" dirty="0"/>
              <a:t>See generate_lists.py for the latin square implementation</a:t>
            </a:r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br>
              <a:rPr lang="it-CH" dirty="0"/>
            </a:br>
            <a:endParaRPr lang="it-CH" dirty="0">
              <a:effectLst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 dirty="0"/>
              <a:t>3/24/21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experiment, Micaela Ribeiro Vieira, Nadja </a:t>
            </a:r>
            <a:r>
              <a:rPr lang="en-US" dirty="0" err="1"/>
              <a:t>Näf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035981-7973-A043-84B5-39272CAE4388}"/>
              </a:ext>
            </a:extLst>
          </p:cNvPr>
          <p:cNvSpPr txBox="1"/>
          <p:nvPr/>
        </p:nvSpPr>
        <p:spPr>
          <a:xfrm>
            <a:off x="690563" y="809023"/>
            <a:ext cx="5068887" cy="31547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it-CH" sz="1450" b="1" dirty="0"/>
              <a:t>   Department of Computational Linguistics </a:t>
            </a:r>
            <a:endParaRPr lang="it-CH" sz="145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3309C5-D911-474B-BEE3-A8BB06369381}"/>
              </a:ext>
            </a:extLst>
          </p:cNvPr>
          <p:cNvSpPr txBox="1"/>
          <p:nvPr/>
        </p:nvSpPr>
        <p:spPr>
          <a:xfrm>
            <a:off x="767408" y="803072"/>
            <a:ext cx="3943708" cy="3154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CH" sz="1450" b="1" dirty="0"/>
              <a:t> Department of Computational Linguistics </a:t>
            </a:r>
            <a:endParaRPr lang="it-CH" sz="1450" dirty="0"/>
          </a:p>
        </p:txBody>
      </p:sp>
    </p:spTree>
    <p:extLst>
      <p:ext uri="{BB962C8B-B14F-4D97-AF65-F5344CB8AC3E}">
        <p14:creationId xmlns:p14="http://schemas.microsoft.com/office/powerpoint/2010/main" val="4194244761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</Template>
  <TotalTime>770</TotalTime>
  <Words>514</Words>
  <Application>Microsoft Macintosh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Cambria Math</vt:lpstr>
      <vt:lpstr>UZH</vt:lpstr>
      <vt:lpstr>Eyetracking experiment  The processing of subject and object relative clauses in German</vt:lpstr>
      <vt:lpstr>Outline (TEMPORARY!!!!!!)</vt:lpstr>
      <vt:lpstr>Purpose and research questions of the experiment</vt:lpstr>
      <vt:lpstr>Experimental design</vt:lpstr>
      <vt:lpstr>Stimuli</vt:lpstr>
      <vt:lpstr>Latin square design: 2x2 fully-crossed design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Microsoft Office User</dc:creator>
  <cp:keywords/>
  <dc:description>Vorlage uzh_praesentationen_16:9_e MSO2016 v3 11.02.2016</dc:description>
  <cp:lastModifiedBy>Microsoft Office User</cp:lastModifiedBy>
  <cp:revision>23</cp:revision>
  <dcterms:created xsi:type="dcterms:W3CDTF">2021-03-19T22:24:47Z</dcterms:created>
  <dcterms:modified xsi:type="dcterms:W3CDTF">2021-03-20T21:24:04Z</dcterms:modified>
  <cp:category/>
</cp:coreProperties>
</file>