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embeddedFontLst>
    <p:embeddedFont>
      <p:font typeface="Average"/>
      <p:regular r:id="rId39"/>
    </p:embeddedFont>
    <p:embeddedFont>
      <p:font typeface="Oswald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0D7012D-4178-423F-9016-A04AF06C9CFB}">
  <a:tblStyle styleId="{50D7012D-4178-423F-9016-A04AF06C9C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swald-regular.fntdata"/><Relationship Id="rId20" Type="http://schemas.openxmlformats.org/officeDocument/2006/relationships/slide" Target="slides/slide14.xml"/><Relationship Id="rId41" Type="http://schemas.openxmlformats.org/officeDocument/2006/relationships/font" Target="fonts/Oswald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Average-regular.fntdata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1fa9b436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1fa9b436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1fa9b4360_3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1fa9b4360_3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1fa9b4360_3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1fa9b4360_3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1fa9b436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1fa9b436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1fa9b475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1fa9b475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1fa9b475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01fa9b475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1fa9b475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01fa9b475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using an element that represents a user-defined component instead of a DOM tag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1fa9b475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01fa9b475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using an element that represents a user-defined component instead of a DOM tag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214f306f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0214f306f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1fa9b436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01fa9b436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Nathan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this.state instead of this.props, since state has to be maintained by the element itself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mount and unmount control allocation and freeing of state; unmounting when done is like freeing in C; it lets things run smoother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175575e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175575e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byeeeeeee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01fa9b4360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01fa9b4360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Nathan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01fa9b4360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01fa9b4360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Nathan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01fa9b41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01fa9b41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1fa9b41d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1fa9b41d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01fa9b41d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01fa9b41d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1c7491b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01c7491b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01af9a25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01af9a25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1c7491b6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01c7491b6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01c7491b6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01c7491b6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01fa9b436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01fa9b436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175575e9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175575e9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01fa9b436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01fa9b436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01fa9b43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01fa9b43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0175575e9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0175575e9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175575e9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175575e9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1fa9b4360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1fa9b4360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1fa9b436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1fa9b436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1fa9b4360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1fa9b4360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1fa9b4360_3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1fa9b4360_3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1fa9b4360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1fa9b4360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gif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javascript.plainenglish.io/react-vs-other-frameworks-a-comparison-in-3-aspects-756ab84b8d95" TargetMode="External"/><Relationship Id="rId4" Type="http://schemas.openxmlformats.org/officeDocument/2006/relationships/hyperlink" Target="https://javascript.plainenglish.io/best-frontend-javascript-framework-96ecef9791fa" TargetMode="External"/><Relationship Id="rId9" Type="http://schemas.openxmlformats.org/officeDocument/2006/relationships/hyperlink" Target="https://blog.atulr.com/react-custom-renderer-1/" TargetMode="External"/><Relationship Id="rId5" Type="http://schemas.openxmlformats.org/officeDocument/2006/relationships/hyperlink" Target="https://medium.com/leanjs/react-is-all-about-composition-f9f49dec183c" TargetMode="External"/><Relationship Id="rId6" Type="http://schemas.openxmlformats.org/officeDocument/2006/relationships/hyperlink" Target="https://en.wikipedia.org/wiki/React_(JavaScript_library)" TargetMode="External"/><Relationship Id="rId7" Type="http://schemas.openxmlformats.org/officeDocument/2006/relationships/hyperlink" Target="https://reactjs.org/docs/integrating-with-other-libraries.html" TargetMode="External"/><Relationship Id="rId8" Type="http://schemas.openxmlformats.org/officeDocument/2006/relationships/hyperlink" Target="https://technostacks.com/blog/react-component-librarie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React.js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</a:t>
            </a:r>
            <a:r>
              <a:rPr lang="en"/>
              <a:t>Seven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Features - Rendering Elements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11700" y="1152475"/>
            <a:ext cx="8520600" cy="5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Elements are the smallest units used to build things in React apps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3863" y="1792125"/>
            <a:ext cx="3686175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11700" y="2783650"/>
            <a:ext cx="8520600" cy="19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According to reactjs.org: “</a:t>
            </a:r>
            <a:r>
              <a:rPr lang="en"/>
              <a:t>Unlike browser DOM elements, </a:t>
            </a:r>
            <a:r>
              <a:rPr lang="en"/>
              <a:t>React elements are plain objects, and are cheap to create. React DOM takes care of updating the DOM to match the React elements.”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(Recall that DOM = </a:t>
            </a:r>
            <a:r>
              <a:rPr lang="en"/>
              <a:t>Document Object Model)</a:t>
            </a:r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7152200" y="4570800"/>
            <a:ext cx="18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1400"/>
              <a:t>Credits to reactjs.org </a:t>
            </a:r>
            <a:endParaRPr i="1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Features - Rendering Elements</a:t>
            </a:r>
            <a:endParaRPr/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2625" y="3996221"/>
            <a:ext cx="2476400" cy="748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4513" y="2888475"/>
            <a:ext cx="5514975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 rotWithShape="1">
          <a:blip r:embed="rId5">
            <a:alphaModFix/>
          </a:blip>
          <a:srcRect b="0" l="0" r="62908" t="0"/>
          <a:stretch/>
        </p:blipFill>
        <p:spPr>
          <a:xfrm>
            <a:off x="1814525" y="1607263"/>
            <a:ext cx="2162175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311700" y="1152475"/>
            <a:ext cx="8520600" cy="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“root” DOM node  - everything inside it will be managed by React DOM.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311700" y="2344350"/>
            <a:ext cx="8520600" cy="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To render a React element into a root DOM node, pass both to ReactDOM.render():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2018100" y="4125763"/>
            <a:ext cx="928800" cy="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Result: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954075" y="1641800"/>
            <a:ext cx="4661400" cy="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/>
              <a:t>← assume this is already somewhere in your HTML</a:t>
            </a:r>
            <a:endParaRPr sz="1500"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7152200" y="4570800"/>
            <a:ext cx="18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1400"/>
              <a:t>Credits to reactjs.org </a:t>
            </a:r>
            <a:endParaRPr i="1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Features - Rendering Elements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311700" y="1017725"/>
            <a:ext cx="8520600" cy="19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Immutable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Once you create a React  element, you can’t change its children or attributes.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One way to alter the HTML is to call ReactDOM.render() again.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“React DOM compares the element and its children to the previous one, and only applies the DOM updates necessary to bring the DOM to the desired state.”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1500" y="2869625"/>
            <a:ext cx="4201000" cy="2065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Google Shape;156;p24"/>
          <p:cNvCxnSpPr/>
          <p:nvPr/>
        </p:nvCxnSpPr>
        <p:spPr>
          <a:xfrm flipH="1">
            <a:off x="4571875" y="3021800"/>
            <a:ext cx="207300" cy="5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7152200" y="4570800"/>
            <a:ext cx="18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1400"/>
              <a:t>Credits to reactjs.org </a:t>
            </a:r>
            <a:endParaRPr i="1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Features - Components and Props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311700" y="1152475"/>
            <a:ext cx="8520600" cy="15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- not to be confused with elements!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Conceptually analogous to JavaScript functions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Inputs to components are called “props”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Return React elements</a:t>
            </a:r>
            <a:endParaRPr/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8100" y="2879925"/>
            <a:ext cx="3686175" cy="9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311700" y="3925025"/>
            <a:ext cx="8520600" cy="9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“function component” - accepts a single “props” object argument and returns a React element and is literally a JavaScript function</a:t>
            </a:r>
            <a:endParaRPr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7152200" y="4570800"/>
            <a:ext cx="18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1400"/>
              <a:t>Credits to reactjs.org </a:t>
            </a:r>
            <a:endParaRPr i="1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Features - Components and Props</a:t>
            </a:r>
            <a:endParaRPr/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311700" y="1152475"/>
            <a:ext cx="8520600" cy="10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way to define a component is to use a class.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is equivalent to the previous slide that used function component form</a:t>
            </a:r>
            <a:endParaRPr/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5063" y="2208475"/>
            <a:ext cx="4333875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7152200" y="4570800"/>
            <a:ext cx="18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1400"/>
              <a:t>Credits to reactjs.org </a:t>
            </a:r>
            <a:endParaRPr i="1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Features - Components and Props</a:t>
            </a:r>
            <a:endParaRPr/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311700" y="1152475"/>
            <a:ext cx="8520600" cy="10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React elements can represent DOM tags or user-defined components</a:t>
            </a:r>
            <a:endParaRPr/>
          </a:p>
        </p:txBody>
      </p:sp>
      <p:pic>
        <p:nvPicPr>
          <p:cNvPr id="181" name="Google Shape;1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725" y="2208475"/>
            <a:ext cx="2524125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5750" y="2208475"/>
            <a:ext cx="3819525" cy="447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" name="Google Shape;183;p27"/>
          <p:cNvCxnSpPr/>
          <p:nvPr/>
        </p:nvCxnSpPr>
        <p:spPr>
          <a:xfrm flipH="1">
            <a:off x="2476975" y="1568725"/>
            <a:ext cx="928800" cy="41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27"/>
          <p:cNvCxnSpPr/>
          <p:nvPr/>
        </p:nvCxnSpPr>
        <p:spPr>
          <a:xfrm>
            <a:off x="5469900" y="1568725"/>
            <a:ext cx="782400" cy="49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" name="Google Shape;185;p27"/>
          <p:cNvSpPr txBox="1"/>
          <p:nvPr/>
        </p:nvSpPr>
        <p:spPr>
          <a:xfrm>
            <a:off x="371550" y="3116800"/>
            <a:ext cx="78936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When React sees an element representing a user-defined component, it passes JSX attributes and children to this component as a single object (“props”). The user defined component will then return a React element. 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7152200" y="4570800"/>
            <a:ext cx="18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1400"/>
              <a:t>Credits to reactjs.org </a:t>
            </a:r>
            <a:endParaRPr i="1"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Features - Components and Props</a:t>
            </a:r>
            <a:endParaRPr/>
          </a:p>
        </p:txBody>
      </p:sp>
      <p:pic>
        <p:nvPicPr>
          <p:cNvPr id="192" name="Google Shape;1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5475"/>
            <a:ext cx="3895725" cy="233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8"/>
          <p:cNvSpPr txBox="1"/>
          <p:nvPr/>
        </p:nvSpPr>
        <p:spPr>
          <a:xfrm>
            <a:off x="4644250" y="1017725"/>
            <a:ext cx="4355400" cy="38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AutoNum type="arabicPeriod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We call ReactDOM.render() with the </a:t>
            </a: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&lt;Welcome name="Sara" /&gt;</a:t>
            </a: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element.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AutoNum type="arabicPeriod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React calls the Welcome component with </a:t>
            </a: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{name: 'Sara'}</a:t>
            </a: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as the props.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AutoNum type="arabicPeriod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Our Welcome component returns a </a:t>
            </a: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&lt;h1&gt;Hello, Sara&lt;/h1&gt;</a:t>
            </a: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element as the result.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AutoNum type="arabicPeriod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React DOM efficiently updates the DOM to match </a:t>
            </a: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&lt;h1&gt;Hello, Sara&lt;/h1&gt;</a:t>
            </a: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94" name="Google Shape;19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9475" y="3666850"/>
            <a:ext cx="1400175" cy="1190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5" name="Google Shape;195;p28"/>
          <p:cNvCxnSpPr/>
          <p:nvPr/>
        </p:nvCxnSpPr>
        <p:spPr>
          <a:xfrm rot="10800000">
            <a:off x="3282050" y="4210775"/>
            <a:ext cx="132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" name="Google Shape;196;p28"/>
          <p:cNvSpPr txBox="1"/>
          <p:nvPr>
            <p:ph idx="1" type="body"/>
          </p:nvPr>
        </p:nvSpPr>
        <p:spPr>
          <a:xfrm>
            <a:off x="7152200" y="4570800"/>
            <a:ext cx="18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1400"/>
              <a:t>Credits to reactjs.org </a:t>
            </a:r>
            <a:endParaRPr i="1"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Features - Components and Props</a:t>
            </a:r>
            <a:endParaRPr/>
          </a:p>
        </p:txBody>
      </p:sp>
      <p:sp>
        <p:nvSpPr>
          <p:cNvPr id="202" name="Google Shape;202;p29"/>
          <p:cNvSpPr txBox="1"/>
          <p:nvPr/>
        </p:nvSpPr>
        <p:spPr>
          <a:xfrm>
            <a:off x="228000" y="1082700"/>
            <a:ext cx="8688000" cy="34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Using Components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Components can refer to other components in their output. This allows for easy reuse of various components such as buttons, forms, etc and allows for separation of functionality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Can also create one huge component with a bunch of nested elements, but that can be hard to manage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Strict Rule to Follow: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Props are read-only! Don’t change!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3" name="Google Shape;203;p29"/>
          <p:cNvSpPr txBox="1"/>
          <p:nvPr>
            <p:ph idx="1" type="body"/>
          </p:nvPr>
        </p:nvSpPr>
        <p:spPr>
          <a:xfrm>
            <a:off x="7152200" y="4570800"/>
            <a:ext cx="18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1400"/>
              <a:t>Credits to reactjs.org </a:t>
            </a:r>
            <a:endParaRPr i="1"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turn</a:t>
            </a:r>
            <a:endParaRPr/>
          </a:p>
        </p:txBody>
      </p:sp>
      <p:pic>
        <p:nvPicPr>
          <p:cNvPr id="209" name="Google Shape;20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8350" y="670050"/>
            <a:ext cx="5791514" cy="4051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0"/>
          <p:cNvSpPr txBox="1"/>
          <p:nvPr/>
        </p:nvSpPr>
        <p:spPr>
          <a:xfrm>
            <a:off x="342900" y="1382325"/>
            <a:ext cx="152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What does this display?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Features - State and Lifecycle</a:t>
            </a:r>
            <a:endParaRPr/>
          </a:p>
        </p:txBody>
      </p:sp>
      <p:sp>
        <p:nvSpPr>
          <p:cNvPr id="216" name="Google Shape;21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 is specified by use of a class (specific to ES6 and later)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 is a property of an object 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this </a:t>
            </a:r>
            <a:r>
              <a:rPr lang="en"/>
              <a:t>keyword), distinct from an object’s props (properties)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Lifecycle: the lifespan of an object, e.g. when it is released back into memory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React uses special lifecycle methods,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componentDidMount()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componentWillUnmount()</a:t>
            </a:r>
            <a:r>
              <a:rPr lang="en"/>
              <a:t> to handle lifecycle events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Warning: the state of an element is encapsulated, meaning that nothing has access to a component’s state except that component itself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 rot="847">
            <a:off x="311603" y="1152348"/>
            <a:ext cx="852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a basic understanding of the background of React and the niche it fills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the importance of React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how React is different from other libraries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a grasp of the basic features of React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React can interact with other libraries/frameworks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Features - Handling Events</a:t>
            </a:r>
            <a:endParaRPr/>
          </a:p>
        </p:txBody>
      </p:sp>
      <p:sp>
        <p:nvSpPr>
          <p:cNvPr id="222" name="Google Shape;22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Event handling is similar to using Javascript on DOM elements like normal, except for some syntax differences because of JSX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JSX is a syntax extension of Javascript that converts HTML tag sinto React elements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JSX is not required for React, but it is useful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JSX combines the logic and markup of a page into a single representation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Features - Conditional Rendering</a:t>
            </a:r>
            <a:endParaRPr/>
          </a:p>
        </p:txBody>
      </p:sp>
      <p:sp>
        <p:nvSpPr>
          <p:cNvPr id="228" name="Google Shape;22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Controlling a component’s rendering is as simple as checking a boolean value and choosing what to render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Tricks like the ternary operator and short-circuit </a:t>
            </a:r>
            <a:r>
              <a:rPr lang="en"/>
              <a:t>evaluation</a:t>
            </a:r>
            <a:r>
              <a:rPr lang="en"/>
              <a:t> can make code more elegant</a:t>
            </a:r>
            <a:endParaRPr/>
          </a:p>
        </p:txBody>
      </p:sp>
      <p:pic>
        <p:nvPicPr>
          <p:cNvPr id="229" name="Google Shape;22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2824" y="2444475"/>
            <a:ext cx="3152226" cy="25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Features - Lifting State Up</a:t>
            </a:r>
            <a:endParaRPr/>
          </a:p>
        </p:txBody>
      </p:sp>
      <p:sp>
        <p:nvSpPr>
          <p:cNvPr id="235" name="Google Shape;23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state added for data is typically in the component that needs it for rendering.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other components also need that data, you can lift it up to their closest common ancestor.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something can be derived from either props or state, it probably shouldn’t be in the state.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E.g. Rather than storing celsiusValue and fahrenheitValue, just store the last edited temperature and its scale (C or F).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0450" y="3212825"/>
            <a:ext cx="3508051" cy="18131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37" name="Google Shape;237;p34"/>
          <p:cNvSpPr txBox="1"/>
          <p:nvPr>
            <p:ph idx="1" type="body"/>
          </p:nvPr>
        </p:nvSpPr>
        <p:spPr>
          <a:xfrm>
            <a:off x="311700" y="4453275"/>
            <a:ext cx="18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1400"/>
              <a:t>Credits to reactjs.org </a:t>
            </a:r>
            <a:endParaRPr i="1"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Features - Composition vs Inheritance</a:t>
            </a:r>
            <a:endParaRPr/>
          </a:p>
        </p:txBody>
      </p:sp>
      <p:sp>
        <p:nvSpPr>
          <p:cNvPr id="243" name="Google Shape;243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recommended to use composition rather than inheritance to reuse code between components.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Facebook uses React in thousands of components and hasn’t found any cases where they would recommend creating component inheritance hierarchies.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special “children” prop is used to pass children elements into their output.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Containment &amp; Specialization</a:t>
            </a:r>
            <a:endParaRPr/>
          </a:p>
        </p:txBody>
      </p:sp>
      <p:pic>
        <p:nvPicPr>
          <p:cNvPr id="244" name="Google Shape;24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375412"/>
            <a:ext cx="3845274" cy="112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8675" y="2979775"/>
            <a:ext cx="3323625" cy="191405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5"/>
          <p:cNvSpPr txBox="1"/>
          <p:nvPr>
            <p:ph idx="1" type="body"/>
          </p:nvPr>
        </p:nvSpPr>
        <p:spPr>
          <a:xfrm>
            <a:off x="311700" y="4498175"/>
            <a:ext cx="18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1400"/>
              <a:t>Credits to reactjs.org </a:t>
            </a:r>
            <a:endParaRPr i="1"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Features - Composition vs Inheritance</a:t>
            </a:r>
            <a:endParaRPr/>
          </a:p>
        </p:txBody>
      </p:sp>
      <p:sp>
        <p:nvSpPr>
          <p:cNvPr id="252" name="Google Shape;252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Specialization Example: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more “specific” component renders a more “generic” one and configures it with props.</a:t>
            </a:r>
            <a:endParaRPr/>
          </a:p>
        </p:txBody>
      </p:sp>
      <p:pic>
        <p:nvPicPr>
          <p:cNvPr id="253" name="Google Shape;25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8636" y="2007475"/>
            <a:ext cx="3326726" cy="2561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6"/>
          <p:cNvSpPr txBox="1"/>
          <p:nvPr>
            <p:ph idx="1" type="body"/>
          </p:nvPr>
        </p:nvSpPr>
        <p:spPr>
          <a:xfrm>
            <a:off x="7152200" y="4570800"/>
            <a:ext cx="18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1400"/>
              <a:t>Credits to reactjs.org </a:t>
            </a:r>
            <a:endParaRPr i="1"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Interactions + Applications of React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 txBox="1"/>
          <p:nvPr>
            <p:ph type="title"/>
          </p:nvPr>
        </p:nvSpPr>
        <p:spPr>
          <a:xfrm>
            <a:off x="311700" y="290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Interactions + Applications - Basic Information</a:t>
            </a:r>
            <a:endParaRPr/>
          </a:p>
        </p:txBody>
      </p:sp>
      <p:sp>
        <p:nvSpPr>
          <p:cNvPr id="265" name="Google Shape;265;p38"/>
          <p:cNvSpPr txBox="1"/>
          <p:nvPr>
            <p:ph idx="1" type="body"/>
          </p:nvPr>
        </p:nvSpPr>
        <p:spPr>
          <a:xfrm>
            <a:off x="232275" y="1071950"/>
            <a:ext cx="8727300" cy="38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067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65"/>
              <a:buChar char="●"/>
            </a:pPr>
            <a:r>
              <a:rPr lang="en" sz="1900"/>
              <a:t>For building modern applications -  handles the view layer</a:t>
            </a:r>
            <a:endParaRPr sz="1865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Used by developers for many types of applications</a:t>
            </a:r>
            <a:endParaRPr sz="1900"/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500"/>
              <a:t>User Interfaces for web, desktop, and hybrid applications</a:t>
            </a:r>
            <a:endParaRPr sz="1865"/>
          </a:p>
          <a:p>
            <a:pPr indent="-3470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65"/>
              <a:buChar char="●"/>
            </a:pPr>
            <a:r>
              <a:rPr lang="en" sz="1865"/>
              <a:t>As a flexible library itself, it can be used in </a:t>
            </a:r>
            <a:r>
              <a:rPr lang="en" sz="1865"/>
              <a:t>combination of other JavaScript libraries or frameworks</a:t>
            </a:r>
            <a:endParaRPr sz="1865"/>
          </a:p>
          <a:p>
            <a:pPr indent="-3235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95"/>
              <a:buChar char="○"/>
            </a:pPr>
            <a:r>
              <a:rPr lang="en" sz="1495"/>
              <a:t>Make using React or creating UIs easier/more efficient </a:t>
            </a:r>
            <a:endParaRPr sz="1495"/>
          </a:p>
          <a:p>
            <a:pPr indent="-3425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95"/>
              <a:buChar char="●"/>
            </a:pPr>
            <a:r>
              <a:rPr lang="en" sz="1795"/>
              <a:t>Uses its many internal component libraries</a:t>
            </a:r>
            <a:endParaRPr sz="1795"/>
          </a:p>
          <a:p>
            <a:pPr indent="0" lvl="0" marL="91440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95"/>
          </a:p>
          <a:p>
            <a:pPr indent="0" lvl="0" marL="0" rtl="0" algn="l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765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"/>
          <p:cNvSpPr txBox="1"/>
          <p:nvPr>
            <p:ph type="title"/>
          </p:nvPr>
        </p:nvSpPr>
        <p:spPr>
          <a:xfrm>
            <a:off x="311700" y="290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Interactions - Component Libraries</a:t>
            </a:r>
            <a:endParaRPr/>
          </a:p>
        </p:txBody>
      </p:sp>
      <p:sp>
        <p:nvSpPr>
          <p:cNvPr id="271" name="Google Shape;271;p39"/>
          <p:cNvSpPr txBox="1"/>
          <p:nvPr>
            <p:ph idx="1" type="body"/>
          </p:nvPr>
        </p:nvSpPr>
        <p:spPr>
          <a:xfrm>
            <a:off x="232275" y="526575"/>
            <a:ext cx="8727300" cy="44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2103" lvl="0" marL="45720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Whole ecosystem of libraries surrounding React !   (simply import the library package)</a:t>
            </a:r>
            <a:endParaRPr sz="1900"/>
          </a:p>
          <a:p>
            <a:pPr indent="-322103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900"/>
              <a:t>Ready to use components</a:t>
            </a:r>
            <a:endParaRPr sz="1900"/>
          </a:p>
          <a:p>
            <a:pPr indent="-322103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900"/>
              <a:t>Material UI - React development library</a:t>
            </a:r>
            <a:endParaRPr sz="1900"/>
          </a:p>
          <a:p>
            <a:pPr indent="-322103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18750"/>
              <a:buChar char="■"/>
            </a:pPr>
            <a:r>
              <a:rPr lang="en" sz="1600"/>
              <a:t>One of the most prevalent UI libraries </a:t>
            </a:r>
            <a:endParaRPr sz="1900"/>
          </a:p>
          <a:p>
            <a:pPr indent="-310524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664"/>
              <a:t>prebuilt React components to follow material design standard</a:t>
            </a:r>
            <a:endParaRPr sz="1664"/>
          </a:p>
          <a:p>
            <a:pPr indent="-316313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5944"/>
              <a:buChar char="■"/>
            </a:pPr>
            <a:r>
              <a:rPr lang="en" sz="1682"/>
              <a:t>can plug into any application without having to use app developers</a:t>
            </a:r>
            <a:endParaRPr sz="1782"/>
          </a:p>
          <a:p>
            <a:pPr indent="-307339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600"/>
              <a:t>$ npm install @mui/material - terminal command</a:t>
            </a:r>
            <a:endParaRPr sz="1600"/>
          </a:p>
          <a:p>
            <a:pPr indent="-307339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600"/>
              <a:t>Faster, simpler, highly customizable</a:t>
            </a:r>
            <a:endParaRPr sz="1600"/>
          </a:p>
          <a:p>
            <a:pPr indent="-322103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900"/>
              <a:t>React - Bootstrap</a:t>
            </a:r>
            <a:endParaRPr sz="1900"/>
          </a:p>
          <a:p>
            <a:pPr indent="-322103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900"/>
              <a:t>Popular in HTML, JavaScript and CSS libraries</a:t>
            </a:r>
            <a:endParaRPr sz="1900"/>
          </a:p>
          <a:p>
            <a:pPr indent="-322103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900"/>
              <a:t>Includes UI creation elements for web and mobile applications</a:t>
            </a:r>
            <a:endParaRPr sz="1900"/>
          </a:p>
          <a:p>
            <a:pPr indent="-322103" lvl="1" marL="914400" rtl="0" algn="l">
              <a:spcBef>
                <a:spcPts val="0"/>
              </a:spcBef>
              <a:spcAft>
                <a:spcPts val="0"/>
              </a:spcAft>
              <a:buSzPct val="105555"/>
              <a:buChar char="○"/>
            </a:pPr>
            <a:r>
              <a:rPr lang="en" sz="1800"/>
              <a:t>Redux</a:t>
            </a:r>
            <a:endParaRPr sz="1800"/>
          </a:p>
          <a:p>
            <a:pPr indent="-322103" lvl="2" marL="1371600" rtl="0" algn="l">
              <a:spcBef>
                <a:spcPts val="0"/>
              </a:spcBef>
              <a:spcAft>
                <a:spcPts val="0"/>
              </a:spcAft>
              <a:buSzPct val="105555"/>
              <a:buChar char="■"/>
            </a:pPr>
            <a:r>
              <a:rPr lang="en" sz="1800"/>
              <a:t>framework for managing state changes in react applications</a:t>
            </a:r>
            <a:endParaRPr sz="1800"/>
          </a:p>
          <a:p>
            <a:pPr indent="-322103" lvl="2" marL="1371600" rtl="0" algn="l">
              <a:spcBef>
                <a:spcPts val="0"/>
              </a:spcBef>
              <a:spcAft>
                <a:spcPts val="0"/>
              </a:spcAft>
              <a:buSzPct val="105555"/>
              <a:buChar char="■"/>
            </a:pPr>
            <a:r>
              <a:rPr lang="en" sz="1800"/>
              <a:t>really common - makes handling data easier, stores states in a way that is easy for react to use (undo, redo)</a:t>
            </a:r>
            <a:endParaRPr sz="1900"/>
          </a:p>
          <a:p>
            <a:pPr indent="-322103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900"/>
              <a:t>Ant Design, React-Router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Interactions - Renderers</a:t>
            </a:r>
            <a:endParaRPr/>
          </a:p>
        </p:txBody>
      </p:sp>
      <p:sp>
        <p:nvSpPr>
          <p:cNvPr id="277" name="Google Shape;277;p40"/>
          <p:cNvSpPr txBox="1"/>
          <p:nvPr>
            <p:ph idx="1" type="body"/>
          </p:nvPr>
        </p:nvSpPr>
        <p:spPr>
          <a:xfrm>
            <a:off x="311700" y="1064750"/>
            <a:ext cx="8520600" cy="3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Renderers manage how a React tree translates into its underlying platform calls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Transforms into respective platforms’ elements and views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Web Applications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react-DOM - library to build UIs in web browsers</a:t>
            </a:r>
            <a:endParaRPr/>
          </a:p>
          <a:p>
            <a:pPr indent="-29321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3333"/>
              <a:buAutoNum type="alphaLcPeriod"/>
            </a:pPr>
            <a:r>
              <a:rPr lang="en" sz="1500"/>
              <a:t>Electro</a:t>
            </a:r>
            <a:r>
              <a:rPr lang="en" sz="1524"/>
              <a:t>n</a:t>
            </a:r>
            <a:r>
              <a:rPr lang="en" sz="1200"/>
              <a:t> </a:t>
            </a:r>
            <a:r>
              <a:rPr lang="en" sz="1500"/>
              <a:t>- can run apps that are from browser and make it look like a real native app</a:t>
            </a:r>
            <a:endParaRPr sz="800"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Mobile Applications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React Native - framework that supports Native platforms for building Native apps in React</a:t>
            </a:r>
            <a:endParaRPr/>
          </a:p>
          <a:p>
            <a:pPr indent="-310832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romanLcPeriod"/>
            </a:pPr>
            <a:r>
              <a:rPr lang="en"/>
              <a:t>Compiles into actual Native code used for real applications, not just on a web browser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3-D - React Unity</a:t>
            </a:r>
            <a:endParaRPr/>
          </a:p>
          <a:p>
            <a:pPr indent="-310832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romanLcPeriod"/>
            </a:pPr>
            <a:r>
              <a:rPr lang="en"/>
              <a:t>Renders react components to Unity 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Other Categories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Television, hardware, email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1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React is different from other frameworks?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by Facebook engineer Jordan Walke, first used in 2011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Still maintained by Facebook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public release: May 2013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Currently released under the MIT licence (very few restrictions on use)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React is </a:t>
            </a:r>
            <a:r>
              <a:rPr lang="en"/>
              <a:t>different from Angular and Vue?</a:t>
            </a:r>
            <a:r>
              <a:rPr lang="en"/>
              <a:t> </a:t>
            </a:r>
            <a:endParaRPr/>
          </a:p>
        </p:txBody>
      </p:sp>
      <p:sp>
        <p:nvSpPr>
          <p:cNvPr id="288" name="Google Shape;288;p42"/>
          <p:cNvSpPr txBox="1"/>
          <p:nvPr>
            <p:ph idx="1" type="body"/>
          </p:nvPr>
        </p:nvSpPr>
        <p:spPr>
          <a:xfrm>
            <a:off x="311700" y="1152475"/>
            <a:ext cx="8520600" cy="36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Uses JSX. Allows programmers to write HTML inside JavaScript files.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Uses Virtual DOM.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One-way data binding.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Angular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full-fledged model-view-controller (MVC) framework.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Uses regular DOM.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Two-way data binding.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Model state: reflects any modifications made to the UI elements.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UI state: reflects any modifications in the model state.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Contains special file type similar to JSX.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Uses Virtual DOM.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Reactive two-way binding. (Supports both one-way binding and two-way binding)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3" name="Google Shape;293;p43"/>
          <p:cNvGraphicFramePr/>
          <p:nvPr/>
        </p:nvGraphicFramePr>
        <p:xfrm>
          <a:off x="94875" y="1159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{50D7012D-4178-423F-9016-A04AF06C9CFB}</a:tableStyleId>
              </a:tblPr>
              <a:tblGrid>
                <a:gridCol w="1144050"/>
                <a:gridCol w="3050325"/>
                <a:gridCol w="2521325"/>
                <a:gridCol w="2238550"/>
              </a:tblGrid>
              <a:tr h="619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State Management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Routing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Client-Server Communication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17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React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React contains many libraries for state Management.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Inbuilt solution: React Context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Doesn’t have inbuilt solution for Routing.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It contains third-party packages: React Router and Wouter.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Axios and Fetch are used. Both are the libraries to consume and display data from an API.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Angular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Inbuilt solution: NGXS and NGRX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Have inbuilt Router to handle normal routing, nested routing, redirect, parameter passing, etc.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HTTP Client module is used to 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allow the application to make standard API calls.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Vue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Vue has its own state management library called Vuex.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Vuex enables the application to store and communicate data without trading off its performance.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Similar to Angular.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Similar to React.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4" name="Google Shape;294;p43"/>
          <p:cNvSpPr txBox="1"/>
          <p:nvPr>
            <p:ph type="title"/>
          </p:nvPr>
        </p:nvSpPr>
        <p:spPr>
          <a:xfrm>
            <a:off x="171150" y="113775"/>
            <a:ext cx="8801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Aspects of State Management, Routing, Client-Server Communication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Cited</a:t>
            </a:r>
            <a:endParaRPr/>
          </a:p>
        </p:txBody>
      </p:sp>
      <p:sp>
        <p:nvSpPr>
          <p:cNvPr id="300" name="Google Shape;300;p44"/>
          <p:cNvSpPr txBox="1"/>
          <p:nvPr>
            <p:ph idx="1" type="body"/>
          </p:nvPr>
        </p:nvSpPr>
        <p:spPr>
          <a:xfrm>
            <a:off x="311700" y="1152475"/>
            <a:ext cx="8520600" cy="37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3429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Jey, V. (2021, October 14). </a:t>
            </a:r>
            <a:r>
              <a:rPr i="1" lang="en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React vs. other frameworks: A comparison in 3 aspects</a:t>
            </a:r>
            <a:r>
              <a:rPr lang="en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Medium. Retrieved November 16, 2021, from </a:t>
            </a:r>
            <a:r>
              <a:rPr lang="en" sz="2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https://javascript.plainenglish.io/react-vs-other-frameworks-a-comparison-in-3-aspects-756ab84b8d95</a:t>
            </a:r>
            <a:r>
              <a:rPr lang="en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 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Kaya, A. A. (2021, July 11). </a:t>
            </a:r>
            <a:r>
              <a:rPr i="1" lang="en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2021 comparison of the best frontend JavaScript frameworks</a:t>
            </a:r>
            <a:r>
              <a:rPr lang="en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Medium. Retrieved November 16, 2021, from </a:t>
            </a:r>
            <a:r>
              <a:rPr lang="en" sz="2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https://javascript.plainenglish.io/best-frontend-javascript-framework-96ecef9791fa</a:t>
            </a:r>
            <a:r>
              <a:rPr lang="en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Lobera, A. (2019, January 30). </a:t>
            </a:r>
            <a:r>
              <a:rPr i="1" lang="en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React is all about composition</a:t>
            </a:r>
            <a:r>
              <a:rPr lang="en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Medium. Retrieved November 18, 2021, from 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https://medium.com/leanjs/react-is-all-about-composition-f9f49dec183c</a:t>
            </a:r>
            <a:r>
              <a:rPr lang="en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i="1"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React (Javascript library)</a:t>
            </a:r>
            <a:r>
              <a:rPr lang="en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Wikipedia. Retrieved November 16, 2021, from </a:t>
            </a:r>
            <a:r>
              <a:rPr lang="en" sz="2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https://en.wikipedia.org/wiki/React_(JavaScript_library)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Integrating with other libraries. React. (n.d.). Retrieved November 18, 2021, from </a:t>
            </a:r>
            <a:r>
              <a:rPr lang="en" sz="2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https://reactjs.org/docs/integrating-with-other-libraries.html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 best react component libraries for 2021-2022: Technostacks</a:t>
            </a:r>
            <a:r>
              <a:rPr lang="en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Technostacks Infotech. (2021, August 26). Retrieved November 18, 2021, from </a:t>
            </a:r>
            <a:r>
              <a:rPr lang="en" sz="2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https://technostacks.com/blog/react-component-libraries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50"/>
              <a:t>part 1/3 - beginners guide to custom react renderers ... (n.d.). Retrieved November 18, 2021, from </a:t>
            </a:r>
            <a:r>
              <a:rPr lang="en" sz="2550" u="sng">
                <a:solidFill>
                  <a:schemeClr val="hlink"/>
                </a:solidFill>
                <a:hlinkClick r:id="rId9"/>
              </a:rPr>
              <a:t>https://blog.atulr.com/react-custom-renderer-1/</a:t>
            </a:r>
            <a:endParaRPr sz="194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of React.js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367425"/>
            <a:ext cx="6950700" cy="27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Open Source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Component-Style architecture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Customizable components and component reusability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Up-to-date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Easier to learn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Features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Features - Syntax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379525"/>
            <a:ext cx="8520600" cy="19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JSX is a syntax extension to JavaScript. It is used with React to describe what the UI should look like.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is an example of an element.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2225" y="3281825"/>
            <a:ext cx="3819525" cy="8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7152200" y="4570800"/>
            <a:ext cx="18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1400"/>
              <a:t>Credits to reactjs.org </a:t>
            </a:r>
            <a:endParaRPr i="1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Features - Syntax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268825" y="1085100"/>
            <a:ext cx="8520600" cy="4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You can use any valid JavaScript expression in JSX by wrapping it in </a:t>
            </a:r>
            <a:r>
              <a:rPr lang="en"/>
              <a:t>curly braces.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1763" y="1628875"/>
            <a:ext cx="3100472" cy="3209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19"/>
          <p:cNvCxnSpPr/>
          <p:nvPr/>
        </p:nvCxnSpPr>
        <p:spPr>
          <a:xfrm flipH="1" rot="10800000">
            <a:off x="2357450" y="1950150"/>
            <a:ext cx="6000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9"/>
          <p:cNvCxnSpPr/>
          <p:nvPr/>
        </p:nvCxnSpPr>
        <p:spPr>
          <a:xfrm flipH="1" rot="10800000">
            <a:off x="2357450" y="2566350"/>
            <a:ext cx="6000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9"/>
          <p:cNvCxnSpPr/>
          <p:nvPr/>
        </p:nvCxnSpPr>
        <p:spPr>
          <a:xfrm flipH="1" rot="10800000">
            <a:off x="2287200" y="3582000"/>
            <a:ext cx="6000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720275"/>
            <a:ext cx="2088600" cy="6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1400"/>
              <a:t>Function that returns a string</a:t>
            </a:r>
            <a:endParaRPr sz="1400"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204525" y="2406675"/>
            <a:ext cx="208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Object with 2 properties</a:t>
            </a:r>
            <a:endParaRPr sz="1400"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134275" y="3165975"/>
            <a:ext cx="20886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Using curly braces, the result of the function call is embedded in the JSX</a:t>
            </a:r>
            <a:endParaRPr sz="1400"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7152200" y="4570800"/>
            <a:ext cx="18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1400"/>
              <a:t>Credits to reactjs.org </a:t>
            </a:r>
            <a:endParaRPr i="1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Features - Syntax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408150" y="1345350"/>
            <a:ext cx="7714200" cy="14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After compilation, JSX expressions become regular JavaScript function calls and evaluate to JavaScript objects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So you can do things like assign JSX to variables, return JSX, and pass JSX as arguments</a:t>
            </a:r>
            <a:endParaRPr sz="1700"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825" y="2828850"/>
            <a:ext cx="4514850" cy="15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7152200" y="4570800"/>
            <a:ext cx="18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1400"/>
              <a:t>Credits to reactjs.org </a:t>
            </a:r>
            <a:endParaRPr i="1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Features - Syntax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4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Babel compiles JSX down to React.createElement() calls.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 rotWithShape="1">
          <a:blip r:embed="rId3">
            <a:alphaModFix/>
          </a:blip>
          <a:srcRect b="0" l="1791" r="63147" t="0"/>
          <a:stretch/>
        </p:blipFill>
        <p:spPr>
          <a:xfrm>
            <a:off x="1844050" y="1763625"/>
            <a:ext cx="3117299" cy="302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9225" y="2929900"/>
            <a:ext cx="3175400" cy="167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/>
        </p:nvSpPr>
        <p:spPr>
          <a:xfrm>
            <a:off x="5338075" y="2057400"/>
            <a:ext cx="3257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These React Elements can be thought of as objects like this: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 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246475" y="2507475"/>
            <a:ext cx="1349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These two snippets of code do the same thing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24" name="Google Shape;124;p21"/>
          <p:cNvCxnSpPr/>
          <p:nvPr/>
        </p:nvCxnSpPr>
        <p:spPr>
          <a:xfrm flipH="1" rot="10800000">
            <a:off x="289325" y="2250200"/>
            <a:ext cx="13608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21"/>
          <p:cNvCxnSpPr/>
          <p:nvPr/>
        </p:nvCxnSpPr>
        <p:spPr>
          <a:xfrm flipH="1" rot="10800000">
            <a:off x="311700" y="3975475"/>
            <a:ext cx="12942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7152200" y="4570800"/>
            <a:ext cx="18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1400"/>
              <a:t>Credits to reactjs.org </a:t>
            </a:r>
            <a:endParaRPr i="1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