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ileron Ultra-Bold" charset="1" panose="00000A00000000000000"/>
      <p:regular r:id="rId26"/>
    </p:embeddedFont>
    <p:embeddedFont>
      <p:font typeface="IBM Plex Sans Bold" charset="1" panose="020B0803050203000203"/>
      <p:regular r:id="rId27"/>
    </p:embeddedFont>
    <p:embeddedFont>
      <p:font typeface="IBM Plex Sans" charset="1" panose="020B0503050203000203"/>
      <p:regular r:id="rId28"/>
    </p:embeddedFont>
    <p:embeddedFont>
      <p:font typeface="IBM Plex Sans Medium" charset="1" panose="020B06030502030002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78061" y="4306672"/>
            <a:ext cx="4426562" cy="442656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850931" y="393694"/>
            <a:ext cx="4426562" cy="44265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99142" y="6519953"/>
            <a:ext cx="4426580" cy="442656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6666" t="0" r="-1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327473"/>
            <a:ext cx="15994100" cy="6405761"/>
            <a:chOff x="0" y="0"/>
            <a:chExt cx="21325467" cy="854101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10692"/>
              <a:ext cx="21325467" cy="6234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54"/>
                </a:lnSpc>
              </a:pPr>
              <a:r>
                <a:rPr lang="en-US" b="true" sz="10061" spc="-301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DESENVOLVIMENTO DO PROJETO: ANÁLISE E PREDIÇÃO DE PREÇO DE IMÓVEIS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253555" y="7971843"/>
              <a:ext cx="10818357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Um relatório feito por Micael Lima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125722" y="1208693"/>
            <a:ext cx="7507069" cy="84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4"/>
              </a:lnSpc>
            </a:pPr>
            <a:r>
              <a:rPr lang="en-US" b="true" sz="2424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PROCESSO SELETIVO DA INDICIUM - PROGRAMA LIGHTHOUSE ( CIÊNCIA DE DADOS)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19187" y="1737534"/>
            <a:ext cx="8924813" cy="6087363"/>
          </a:xfrm>
          <a:custGeom>
            <a:avLst/>
            <a:gdLst/>
            <a:ahLst/>
            <a:cxnLst/>
            <a:rect r="r" b="b" t="t" l="l"/>
            <a:pathLst>
              <a:path h="6087363" w="8924813">
                <a:moveTo>
                  <a:pt x="0" y="0"/>
                </a:moveTo>
                <a:lnTo>
                  <a:pt x="8924813" y="0"/>
                </a:lnTo>
                <a:lnTo>
                  <a:pt x="8924813" y="6087363"/>
                </a:lnTo>
                <a:lnTo>
                  <a:pt x="0" y="6087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737534"/>
            <a:ext cx="9098058" cy="5858679"/>
          </a:xfrm>
          <a:custGeom>
            <a:avLst/>
            <a:gdLst/>
            <a:ahLst/>
            <a:cxnLst/>
            <a:rect r="r" b="b" t="t" l="l"/>
            <a:pathLst>
              <a:path h="5858679" w="9098058">
                <a:moveTo>
                  <a:pt x="0" y="0"/>
                </a:moveTo>
                <a:lnTo>
                  <a:pt x="9098058" y="0"/>
                </a:lnTo>
                <a:lnTo>
                  <a:pt x="9098058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90382" y="-9525"/>
            <a:ext cx="63072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EDA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929934" y="1028700"/>
            <a:ext cx="10327752" cy="8137299"/>
          </a:xfrm>
          <a:custGeom>
            <a:avLst/>
            <a:gdLst/>
            <a:ahLst/>
            <a:cxnLst/>
            <a:rect r="r" b="b" t="t" l="l"/>
            <a:pathLst>
              <a:path h="8137299" w="10327752">
                <a:moveTo>
                  <a:pt x="0" y="0"/>
                </a:moveTo>
                <a:lnTo>
                  <a:pt x="10327752" y="0"/>
                </a:lnTo>
                <a:lnTo>
                  <a:pt x="10327752" y="8137299"/>
                </a:lnTo>
                <a:lnTo>
                  <a:pt x="0" y="8137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90382" y="-9525"/>
            <a:ext cx="63072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EDA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9525"/>
            <a:ext cx="182880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0"/>
              </a:lnSpc>
              <a:spcBef>
                <a:spcPct val="0"/>
              </a:spcBef>
            </a:pPr>
            <a:r>
              <a:rPr lang="en-US" b="true" sz="7775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Análise Exploratória de dados(EDA)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85583" y="1181100"/>
            <a:ext cx="616508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0"/>
              </a:lnSpc>
              <a:spcBef>
                <a:spcPct val="0"/>
              </a:spcBef>
            </a:pPr>
            <a:r>
              <a:rPr lang="en-US" b="true" sz="3075">
                <a:solidFill>
                  <a:srgbClr val="EA8DAD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0392" y="2102028"/>
            <a:ext cx="16187386" cy="682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Para economizar, bairros como Bronx, Staten Island e Queens são melhores opções, com Queens oferecendo maior variedade.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Quanto maior o número mínimo de noites, maior será o preço, e aluguéis com menor disponibilidade também são mais caros.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Bairros como Bronx, Queens e Staten Island têm maior disponibilidade e preços mais baixos, sendo ideais para quem quer economizar.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 nomeação pode ser estratégica para aumentar a visibilidade e a competitividade, influenciando indiretamente o preço.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Quartos do tipo 'Entire home/apt' possuem valores maiores do que os demais tipos de quarto.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Quartos privados são a melhor opção para economizar, enquanto 'Entire home/apt' é ideal para quem busca maior conforto e estrutura.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 quantidade de anúncios não é um fator determinante para o preço, mas há uma tendência de preços mais baixos em hosts com menos anúncios.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popularidade (número de reviews) não é um indicador direto de preço, mas pode influenciar a visibilidade do imóvel.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meio do ano é o período mais movimentado, com maior número de reviews, indicando maior demanda.</a:t>
            </a:r>
          </a:p>
          <a:p>
            <a:pPr algn="ctr" marL="500259" indent="-250130" lvl="1">
              <a:lnSpc>
                <a:spcPts val="3012"/>
              </a:lnSpc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Não há uma tendência clara de aumento anual nos preços. Os valores variam significativamente ao longo dos anos.</a:t>
            </a:r>
          </a:p>
          <a:p>
            <a:pPr algn="ctr" marL="500259" indent="-250130" lvl="1">
              <a:lnSpc>
                <a:spcPts val="3012"/>
              </a:lnSpc>
              <a:spcBef>
                <a:spcPct val="0"/>
              </a:spcBef>
              <a:buFont typeface="Arial"/>
              <a:buChar char="•"/>
            </a:pPr>
            <a:r>
              <a:rPr lang="en-US" sz="23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A disponibilidade ao longo do ano é o fator que mais influencia o preço, seguido pelo número de anúncios e mínimo de noites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916829" y="0"/>
            <a:ext cx="10628346" cy="10287000"/>
          </a:xfrm>
          <a:prstGeom prst="rect">
            <a:avLst/>
          </a:prstGeom>
          <a:solidFill>
            <a:srgbClr val="FEDDD6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188068" y="1028700"/>
            <a:ext cx="6156957" cy="6156933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48360" t="0" r="-483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45475" y="5043040"/>
            <a:ext cx="4285185" cy="428518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666323"/>
            <a:ext cx="6048739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50"/>
              </a:lnSpc>
              <a:spcBef>
                <a:spcPct val="0"/>
              </a:spcBef>
            </a:pPr>
            <a:r>
              <a:rPr lang="en-US" b="true" sz="7625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Modelos de Machine Learning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652082"/>
            <a:ext cx="2277583" cy="227758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1169424" cy="1783447"/>
            <a:chOff x="0" y="0"/>
            <a:chExt cx="14892565" cy="237792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4892565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Modelos Utilizados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31406"/>
              <a:ext cx="14892565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Avaliação, validação, predição e 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52228" y="3058694"/>
            <a:ext cx="3473231" cy="4169612"/>
            <a:chOff x="0" y="0"/>
            <a:chExt cx="4630975" cy="555948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839604"/>
              <a:ext cx="4630975" cy="407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99"/>
                </a:lnSpc>
              </a:pPr>
              <a:r>
                <a:rPr lang="en-US" sz="1999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MAE, MDE e R².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4630975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Regressão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329309"/>
              <a:ext cx="4630975" cy="1689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LinearRegressiom, KNeighborsRegressore DummyRegressor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301044"/>
              <a:ext cx="4630975" cy="405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88508" y="3652082"/>
            <a:ext cx="2277583" cy="2277583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18106" y="3239418"/>
            <a:ext cx="4090359" cy="3740987"/>
            <a:chOff x="0" y="0"/>
            <a:chExt cx="5453812" cy="498798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4268104"/>
              <a:ext cx="5453812" cy="407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99"/>
                </a:lnSpc>
              </a:pPr>
              <a:r>
                <a:rPr lang="en-US" sz="1999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precisão, recall, F1-score.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0"/>
              <a:ext cx="5453812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Classificação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329309"/>
              <a:ext cx="5453812" cy="1118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LogisticRegression e KNeighborsClassifier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729544"/>
              <a:ext cx="5453812" cy="405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51876" y="3652082"/>
            <a:ext cx="2277583" cy="227758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003864" y="3239418"/>
            <a:ext cx="4708452" cy="3636212"/>
            <a:chOff x="0" y="0"/>
            <a:chExt cx="6277936" cy="484828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3696604"/>
              <a:ext cx="6277936" cy="839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99"/>
                </a:lnSpc>
              </a:pPr>
              <a:r>
                <a:rPr lang="en-US" sz="1999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Perfil dos dados, método do cotovelo, centroides e estudo de clusters.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0"/>
              <a:ext cx="6277936" cy="101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Agrupamento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329309"/>
              <a:ext cx="6277936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K-Médias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2158044"/>
              <a:ext cx="6277936" cy="405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35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167491" y="7409029"/>
            <a:ext cx="14491880" cy="3677410"/>
            <a:chOff x="0" y="0"/>
            <a:chExt cx="19322507" cy="4903214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4550646"/>
              <a:ext cx="19322507" cy="197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90"/>
                </a:lnSpc>
              </a:pP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9525"/>
              <a:ext cx="19322507" cy="384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2"/>
                </a:lnSpc>
              </a:pPr>
              <a:r>
                <a:rPr lang="en-US" b="true" sz="1985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Dataset de Exemplo(predições)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530084"/>
              <a:ext cx="19322507" cy="3112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4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{'id': 2595, </a:t>
              </a:r>
              <a:r>
                <a:rPr lang="en-US" sz="24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'nome': 'Skylit Midtown Castle',  'host_id': 2845,</a:t>
              </a:r>
            </a:p>
            <a:p>
              <a:pPr algn="l">
                <a:lnSpc>
                  <a:spcPts val="3120"/>
                </a:lnSpc>
              </a:pPr>
              <a:r>
                <a:rPr lang="en-US" sz="24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 'host_name': 'Jennifer','bairro_group': 'Manhattan','bairro': 'Midtown',</a:t>
              </a:r>
            </a:p>
            <a:p>
              <a:pPr algn="l">
                <a:lnSpc>
                  <a:spcPts val="3120"/>
                </a:lnSpc>
              </a:pPr>
              <a:r>
                <a:rPr lang="en-US" sz="24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 'latitude': 40.75362, 'longitude': -73.98377, 'room_type': 'Entire home/apt', 'minimo_noites': 1,'numero_de_reviews': 45,'ultima_review': '2019-05-21',</a:t>
              </a:r>
            </a:p>
            <a:p>
              <a:pPr algn="l">
                <a:lnSpc>
                  <a:spcPts val="3120"/>
                </a:lnSpc>
              </a:pPr>
              <a:r>
                <a:rPr lang="en-US" sz="2400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'reviews_por_mes': 0.38,'calculado_host_listings_count': 2,'disponibilidade_365': 355}</a:t>
              </a:r>
            </a:p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3782218"/>
              <a:ext cx="19322507" cy="201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8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76294" y="1339025"/>
            <a:ext cx="6861523" cy="3404793"/>
          </a:xfrm>
          <a:custGeom>
            <a:avLst/>
            <a:gdLst/>
            <a:ahLst/>
            <a:cxnLst/>
            <a:rect r="r" b="b" t="t" l="l"/>
            <a:pathLst>
              <a:path h="3404793" w="6861523">
                <a:moveTo>
                  <a:pt x="0" y="0"/>
                </a:moveTo>
                <a:lnTo>
                  <a:pt x="6861524" y="0"/>
                </a:lnTo>
                <a:lnTo>
                  <a:pt x="6861524" y="3404793"/>
                </a:lnTo>
                <a:lnTo>
                  <a:pt x="0" y="3404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6294" y="4871478"/>
            <a:ext cx="16083006" cy="3960137"/>
          </a:xfrm>
          <a:custGeom>
            <a:avLst/>
            <a:gdLst/>
            <a:ahLst/>
            <a:cxnLst/>
            <a:rect r="r" b="b" t="t" l="l"/>
            <a:pathLst>
              <a:path h="3960137" w="16083006">
                <a:moveTo>
                  <a:pt x="0" y="0"/>
                </a:moveTo>
                <a:lnTo>
                  <a:pt x="16083006" y="0"/>
                </a:lnTo>
                <a:lnTo>
                  <a:pt x="16083006" y="3960137"/>
                </a:lnTo>
                <a:lnTo>
                  <a:pt x="0" y="3960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8549" y="-9525"/>
            <a:ext cx="1747937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Regressão (Avaliação/Predição)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360829" y="1339025"/>
            <a:ext cx="9767430" cy="4166342"/>
            <a:chOff x="0" y="0"/>
            <a:chExt cx="13023239" cy="555512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881892"/>
              <a:ext cx="13023239" cy="381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525"/>
              <a:ext cx="13023239" cy="749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4"/>
                </a:lnSpc>
              </a:pPr>
              <a:r>
                <a:rPr lang="en-US" sz="3737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predições com o Dataset de Exemplo: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60433"/>
              <a:ext cx="13023239" cy="2120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9"/>
                </a:lnSpc>
              </a:pPr>
              <a:r>
                <a:rPr lang="en-US" sz="1868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Predição de preço para DummyRegressor: 152.58</a:t>
              </a:r>
            </a:p>
            <a:p>
              <a:pPr algn="l">
                <a:lnSpc>
                  <a:spcPts val="2429"/>
                </a:lnSpc>
              </a:pPr>
              <a:r>
                <a:rPr lang="en-US" sz="1868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Predição de preço para LinearRegression: 276.51</a:t>
              </a:r>
            </a:p>
            <a:p>
              <a:pPr algn="l">
                <a:lnSpc>
                  <a:spcPts val="2429"/>
                </a:lnSpc>
              </a:pPr>
              <a:r>
                <a:rPr lang="en-US" sz="1868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Predição de preço para KNeighborsRegressor: 346.20</a:t>
              </a:r>
            </a:p>
            <a:p>
              <a:pPr algn="l">
                <a:lnSpc>
                  <a:spcPts val="2429"/>
                </a:lnSpc>
              </a:pPr>
            </a:p>
            <a:p>
              <a:pPr algn="l" marL="0" indent="0" lvl="0">
                <a:lnSpc>
                  <a:spcPts val="3158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53267"/>
              <a:ext cx="13023239" cy="37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8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76993" y="1439918"/>
            <a:ext cx="14542492" cy="4976839"/>
          </a:xfrm>
          <a:custGeom>
            <a:avLst/>
            <a:gdLst/>
            <a:ahLst/>
            <a:cxnLst/>
            <a:rect r="r" b="b" t="t" l="l"/>
            <a:pathLst>
              <a:path h="4976839" w="14542492">
                <a:moveTo>
                  <a:pt x="0" y="0"/>
                </a:moveTo>
                <a:lnTo>
                  <a:pt x="14542492" y="0"/>
                </a:lnTo>
                <a:lnTo>
                  <a:pt x="14542492" y="4976839"/>
                </a:lnTo>
                <a:lnTo>
                  <a:pt x="0" y="4976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8549" y="-9525"/>
            <a:ext cx="1747937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Classificação (Avaliação/Predição)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760283" y="7108512"/>
            <a:ext cx="7861602" cy="2373782"/>
            <a:chOff x="0" y="0"/>
            <a:chExt cx="10482136" cy="316504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930943"/>
              <a:ext cx="10482136" cy="135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21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10482136" cy="46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37"/>
                </a:lnSpc>
              </a:pPr>
              <a:r>
                <a:rPr lang="en-US" sz="2364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predições com o Dataset de Exemplo: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55924"/>
              <a:ext cx="10482136" cy="1805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1"/>
                </a:lnSpc>
              </a:pPr>
              <a:r>
                <a:rPr lang="en-US" sz="1632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Previsões de classes para LogisticRegression: ['Muito Alta']</a:t>
              </a:r>
            </a:p>
            <a:p>
              <a:pPr algn="l">
                <a:lnSpc>
                  <a:spcPts val="2121"/>
                </a:lnSpc>
              </a:pPr>
              <a:r>
                <a:rPr lang="en-US" sz="1632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Previsões de classes para KNeighborsClassifier: ['Muito Alta']</a:t>
              </a:r>
            </a:p>
            <a:p>
              <a:pPr algn="l">
                <a:lnSpc>
                  <a:spcPts val="2121"/>
                </a:lnSpc>
              </a:pPr>
            </a:p>
            <a:p>
              <a:pPr algn="l">
                <a:lnSpc>
                  <a:spcPts val="2121"/>
                </a:lnSpc>
              </a:pPr>
            </a:p>
            <a:p>
              <a:pPr algn="l" marL="0" indent="0" lvl="0">
                <a:lnSpc>
                  <a:spcPts val="236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8051" y="1105547"/>
            <a:ext cx="8767778" cy="2889938"/>
          </a:xfrm>
          <a:custGeom>
            <a:avLst/>
            <a:gdLst/>
            <a:ahLst/>
            <a:cxnLst/>
            <a:rect r="r" b="b" t="t" l="l"/>
            <a:pathLst>
              <a:path h="2889938" w="8767778">
                <a:moveTo>
                  <a:pt x="0" y="0"/>
                </a:moveTo>
                <a:lnTo>
                  <a:pt x="8767778" y="0"/>
                </a:lnTo>
                <a:lnTo>
                  <a:pt x="8767778" y="2889938"/>
                </a:lnTo>
                <a:lnTo>
                  <a:pt x="0" y="288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051" y="3995485"/>
            <a:ext cx="8767778" cy="2891554"/>
          </a:xfrm>
          <a:custGeom>
            <a:avLst/>
            <a:gdLst/>
            <a:ahLst/>
            <a:cxnLst/>
            <a:rect r="r" b="b" t="t" l="l"/>
            <a:pathLst>
              <a:path h="2891554" w="8767778">
                <a:moveTo>
                  <a:pt x="0" y="0"/>
                </a:moveTo>
                <a:lnTo>
                  <a:pt x="8767778" y="0"/>
                </a:lnTo>
                <a:lnTo>
                  <a:pt x="8767778" y="2891554"/>
                </a:lnTo>
                <a:lnTo>
                  <a:pt x="0" y="2891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051" y="6887039"/>
            <a:ext cx="8767778" cy="2891554"/>
          </a:xfrm>
          <a:custGeom>
            <a:avLst/>
            <a:gdLst/>
            <a:ahLst/>
            <a:cxnLst/>
            <a:rect r="r" b="b" t="t" l="l"/>
            <a:pathLst>
              <a:path h="2891554" w="8767778">
                <a:moveTo>
                  <a:pt x="0" y="0"/>
                </a:moveTo>
                <a:lnTo>
                  <a:pt x="8767778" y="0"/>
                </a:lnTo>
                <a:lnTo>
                  <a:pt x="8767778" y="2891553"/>
                </a:lnTo>
                <a:lnTo>
                  <a:pt x="0" y="2891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41039" y="4050359"/>
            <a:ext cx="8794166" cy="2905128"/>
          </a:xfrm>
          <a:custGeom>
            <a:avLst/>
            <a:gdLst/>
            <a:ahLst/>
            <a:cxnLst/>
            <a:rect r="r" b="b" t="t" l="l"/>
            <a:pathLst>
              <a:path h="2905128" w="8794166">
                <a:moveTo>
                  <a:pt x="0" y="0"/>
                </a:moveTo>
                <a:lnTo>
                  <a:pt x="8794166" y="0"/>
                </a:lnTo>
                <a:lnTo>
                  <a:pt x="8794166" y="2905128"/>
                </a:lnTo>
                <a:lnTo>
                  <a:pt x="0" y="29051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41039" y="1105547"/>
            <a:ext cx="8762880" cy="2889938"/>
          </a:xfrm>
          <a:custGeom>
            <a:avLst/>
            <a:gdLst/>
            <a:ahLst/>
            <a:cxnLst/>
            <a:rect r="r" b="b" t="t" l="l"/>
            <a:pathLst>
              <a:path h="2889938" w="8762880">
                <a:moveTo>
                  <a:pt x="0" y="0"/>
                </a:moveTo>
                <a:lnTo>
                  <a:pt x="8762880" y="0"/>
                </a:lnTo>
                <a:lnTo>
                  <a:pt x="8762880" y="2889938"/>
                </a:lnTo>
                <a:lnTo>
                  <a:pt x="0" y="28899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8549" y="-9525"/>
            <a:ext cx="1747937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Agrupamento( Cluster e Predição)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841039" y="7219168"/>
            <a:ext cx="9767430" cy="3473491"/>
            <a:chOff x="0" y="0"/>
            <a:chExt cx="13023239" cy="463132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958092"/>
              <a:ext cx="13023239" cy="381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525"/>
              <a:ext cx="13023239" cy="749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4"/>
                </a:lnSpc>
              </a:pPr>
              <a:r>
                <a:rPr lang="en-US" sz="3737" b="true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predições com o Dataset de Exemplo: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60433"/>
              <a:ext cx="13023239" cy="1197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29"/>
                </a:lnSpc>
                <a:spcBef>
                  <a:spcPct val="0"/>
                </a:spcBef>
              </a:pPr>
              <a:r>
                <a:rPr lang="en-US" sz="1868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 registro tem preço 346, mínimo de noites 1 e disponibilidade de 355 dias, o que está dentro da faixa do Cluster 3, reforçando que esse grupo contém muitos registros com características semelhantes ao Cluster 0, mas com diferenças sutis na distribuição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9525"/>
            <a:ext cx="182880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0"/>
              </a:lnSpc>
              <a:spcBef>
                <a:spcPct val="0"/>
              </a:spcBef>
            </a:pPr>
            <a:r>
              <a:rPr lang="en-US" b="true" sz="7775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Modelos de Machine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85583" y="1181100"/>
            <a:ext cx="616508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0"/>
              </a:lnSpc>
              <a:spcBef>
                <a:spcPct val="0"/>
              </a:spcBef>
            </a:pPr>
            <a:r>
              <a:rPr lang="en-US" b="true" sz="3075">
                <a:solidFill>
                  <a:srgbClr val="EA8DAD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4434" y="1806406"/>
            <a:ext cx="16187386" cy="720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b="true" sz="2117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Principais insights Regressão: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LinearRegression apresenta o melhor desempenho em termos de erro (MAE, MSE) e R², indicando que ele captura melhor as relações lineares nos dados.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KNeighborsRegressor tem um tempo de predição muito alto, mas sugere um preço mais realista baseado em vizinhos semelhantes.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DummyRegressor serve apenas como referência (baseline) e tem o pior desempenho.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preço ideal sugerido é $346.20, baseado na predição do KNeighborsRegressor, que se aproxima da média das predições mais confiáveis.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b="true" sz="2117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Principais insights Classificação :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 Regressão Logística teve um desempenho ligeiramente melhor, apresentando maior recall nas classes mais relevantes.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KNN teve previsões mais extremas, o que pode ser útil, mas pode torná-lo mais sensível a variações nos dados.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Ambos os modelos previram a classe "Muito Alta", indicando que o apartamento analisado tem um valor elevado em relação aos demais.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b="true" sz="2117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Principais insights Agrupamento: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Clusters 0 e 3 dominam o mercado de imóveis acessíveis e com alta disponibilidade.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 1 representa um nicho de alto padrão, com poucos imóveis e preços elevados.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 2 funciona como uma faixa intermediária entre o mercado acessível e premium.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Cluster 4 é extremamente raro e representa imóveis de luxo exclusivos.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imóvel testado (preço: 346, noites mínimas: 1, disponibilidade: 355) foi classificado no Cluster 3, que se assemelha ao Cluster 0, mas pode permitir estadias mais longas.</a:t>
            </a:r>
          </a:p>
          <a:p>
            <a:pPr algn="ctr" marL="457080" indent="-228540" lvl="1">
              <a:lnSpc>
                <a:spcPts val="2752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9525"/>
            <a:ext cx="182880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0"/>
              </a:lnSpc>
              <a:spcBef>
                <a:spcPct val="0"/>
              </a:spcBef>
            </a:pPr>
            <a:r>
              <a:rPr lang="en-US" b="true" sz="7775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Modelos de Machine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61456" y="1181100"/>
            <a:ext cx="616508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0"/>
              </a:lnSpc>
              <a:spcBef>
                <a:spcPct val="0"/>
              </a:spcBef>
            </a:pPr>
            <a:r>
              <a:rPr lang="en-US" b="true" sz="3075">
                <a:solidFill>
                  <a:srgbClr val="EA8DAD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Melhorias Sugeridas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1914" y="2209471"/>
            <a:ext cx="16187386" cy="54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b="true" sz="2117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Modelos de Regressão: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Engineering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Tratamento de Outliers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Testar modelos não lineares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b="true" sz="2117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Modelos de Classificação :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Balanceamento das classes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Refinar os Limites das Classes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Exploração de Modelos mais robustos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Engenharia de Atributos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selection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b="true" sz="2117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Modelos de Agrupamento: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Normalização de dados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Outras Abordagens de Agrupamento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Determinação do Número de Clusters</a:t>
            </a:r>
          </a:p>
          <a:p>
            <a:pPr algn="ctr" marL="457080" indent="-228540" lvl="1">
              <a:lnSpc>
                <a:spcPts val="2752"/>
              </a:lnSpc>
              <a:buFont typeface="Arial"/>
              <a:buChar char="•"/>
            </a:pPr>
            <a:r>
              <a:rPr lang="en-US" sz="2117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Incluir Novas Features para Melhor Separação</a:t>
            </a:r>
          </a:p>
          <a:p>
            <a:pPr algn="ctr" marL="457080" indent="-228540" lvl="1">
              <a:lnSpc>
                <a:spcPts val="2752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225238" y="4051300"/>
            <a:ext cx="6378583" cy="2184400"/>
            <a:chOff x="0" y="0"/>
            <a:chExt cx="8504778" cy="29125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77408"/>
              <a:ext cx="8504778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b="true" sz="8000" u="none">
                  <a:solidFill>
                    <a:srgbClr val="EA8DAD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AGENDA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8504778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 que este relatório abrange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867796" y="3700780"/>
            <a:ext cx="7588732" cy="267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327" indent="-294163" lvl="1">
              <a:lnSpc>
                <a:spcPts val="5449"/>
              </a:lnSpc>
              <a:buAutoNum type="arabicPeriod" startAt="1"/>
            </a:pPr>
            <a:r>
              <a:rPr lang="en-US" sz="2724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Contextualização</a:t>
            </a:r>
          </a:p>
          <a:p>
            <a:pPr algn="l" marL="588327" indent="-294163" lvl="1">
              <a:lnSpc>
                <a:spcPts val="5449"/>
              </a:lnSpc>
              <a:buAutoNum type="arabicPeriod" startAt="1"/>
            </a:pPr>
            <a:r>
              <a:rPr lang="en-US" sz="2724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Pré-Processamento de Dados</a:t>
            </a:r>
          </a:p>
          <a:p>
            <a:pPr algn="l" marL="588327" indent="-294163" lvl="1">
              <a:lnSpc>
                <a:spcPts val="5449"/>
              </a:lnSpc>
              <a:buAutoNum type="arabicPeriod" startAt="1"/>
            </a:pPr>
            <a:r>
              <a:rPr lang="en-US" sz="2724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Análise Exploratória de Dados (EDA)</a:t>
            </a:r>
          </a:p>
          <a:p>
            <a:pPr algn="l" marL="588327" indent="-294163" lvl="1">
              <a:lnSpc>
                <a:spcPts val="5449"/>
              </a:lnSpc>
              <a:buAutoNum type="arabicPeriod" startAt="1"/>
            </a:pPr>
            <a:r>
              <a:rPr lang="en-US" sz="2724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 Modelos de Machine Learning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82715" y="1792225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161652" y="-2828925"/>
            <a:ext cx="5657850" cy="565785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299406"/>
            <a:ext cx="8224451" cy="4613717"/>
          </a:xfrm>
          <a:custGeom>
            <a:avLst/>
            <a:gdLst/>
            <a:ahLst/>
            <a:cxnLst/>
            <a:rect r="r" b="b" t="t" l="l"/>
            <a:pathLst>
              <a:path h="4613717" w="8224451">
                <a:moveTo>
                  <a:pt x="0" y="0"/>
                </a:moveTo>
                <a:lnTo>
                  <a:pt x="8224451" y="0"/>
                </a:lnTo>
                <a:lnTo>
                  <a:pt x="8224451" y="4613717"/>
                </a:lnTo>
                <a:lnTo>
                  <a:pt x="0" y="4613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" r="0" b="-2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52617" y="3043878"/>
            <a:ext cx="5759023" cy="5869245"/>
            <a:chOff x="0" y="0"/>
            <a:chExt cx="7678697" cy="78256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20575"/>
              <a:ext cx="7678697" cy="1118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https://github.com/micaellimaj/Modelo_Predicao_De_Precos_Imoveis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7678697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Github do Projeto: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978055"/>
              <a:ext cx="7678697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 u="sng">
                  <a:solidFill>
                    <a:srgbClr val="1B1B1B"/>
                  </a:solidFill>
                  <a:latin typeface="IBM Plex Sans Medium"/>
                  <a:ea typeface="IBM Plex Sans Medium"/>
                  <a:cs typeface="IBM Plex Sans Medium"/>
                  <a:sym typeface="IBM Plex Sans Medium"/>
                </a:rPr>
                <a:t>micaeljlima144@gmail.com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238431"/>
              <a:ext cx="7678697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E-mail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707637"/>
              <a:ext cx="7678697" cy="1118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https://www.linkedin.com/in/micael-lima-analista-de-dados/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968012"/>
              <a:ext cx="7678697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LinkedIn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1028700"/>
            <a:ext cx="6779919" cy="2160340"/>
            <a:chOff x="0" y="0"/>
            <a:chExt cx="9039891" cy="288045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9039891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b="true" sz="8000" u="none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Obrigado!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257729"/>
              <a:ext cx="7567422" cy="475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Sinta-se à vontade para entrar em contato 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44434"/>
            <a:ext cx="9979280" cy="5598133"/>
          </a:xfrm>
          <a:custGeom>
            <a:avLst/>
            <a:gdLst/>
            <a:ahLst/>
            <a:cxnLst/>
            <a:rect r="r" b="b" t="t" l="l"/>
            <a:pathLst>
              <a:path h="5598133" w="9979280">
                <a:moveTo>
                  <a:pt x="0" y="0"/>
                </a:moveTo>
                <a:lnTo>
                  <a:pt x="9979280" y="0"/>
                </a:lnTo>
                <a:lnTo>
                  <a:pt x="9979280" y="5598132"/>
                </a:lnTo>
                <a:lnTo>
                  <a:pt x="0" y="5598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61975"/>
            <a:ext cx="866371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60"/>
              </a:lnSpc>
              <a:spcBef>
                <a:spcPct val="0"/>
              </a:spcBef>
            </a:pPr>
            <a:r>
              <a:rPr lang="en-US" b="true" sz="605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Contextualização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21907" y="3756660"/>
            <a:ext cx="6177849" cy="274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5" indent="-226697" lvl="1">
              <a:lnSpc>
                <a:spcPts val="2730"/>
              </a:lnSpc>
              <a:buFont typeface="Arial"/>
              <a:buChar char="•"/>
            </a:pPr>
            <a:r>
              <a:rPr lang="en-US" sz="21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Análise e Predição de Imóveis de Nova York</a:t>
            </a:r>
          </a:p>
          <a:p>
            <a:pPr algn="l" marL="453395" indent="-226697" lvl="1">
              <a:lnSpc>
                <a:spcPts val="2730"/>
              </a:lnSpc>
              <a:buFont typeface="Arial"/>
              <a:buChar char="•"/>
            </a:pPr>
            <a:r>
              <a:rPr lang="en-US" sz="21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Análise Exploratória</a:t>
            </a:r>
          </a:p>
          <a:p>
            <a:pPr algn="l" marL="453395" indent="-226697" lvl="1">
              <a:lnSpc>
                <a:spcPts val="2730"/>
              </a:lnSpc>
              <a:buFont typeface="Arial"/>
              <a:buChar char="•"/>
            </a:pPr>
            <a:r>
              <a:rPr lang="en-US" sz="21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Avaliação, validação e Predição de Modelos de Regressão, Classificação e Agrupamento</a:t>
            </a:r>
          </a:p>
          <a:p>
            <a:pPr algn="l" marL="453395" indent="-226697" lvl="1">
              <a:lnSpc>
                <a:spcPts val="2730"/>
              </a:lnSpc>
              <a:buFont typeface="Arial"/>
              <a:buChar char="•"/>
            </a:pPr>
            <a:r>
              <a:rPr lang="en-US" sz="21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Análise da concorrência para melhorar as estratégias</a:t>
            </a:r>
          </a:p>
          <a:p>
            <a:pPr algn="l" marL="453395" indent="-226697" lvl="1">
              <a:lnSpc>
                <a:spcPts val="2730"/>
              </a:lnSpc>
              <a:buFont typeface="Arial"/>
              <a:buChar char="•"/>
            </a:pPr>
            <a:r>
              <a:rPr lang="en-US" sz="21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Plataforma de aluguéis de Imóveis</a:t>
            </a:r>
          </a:p>
          <a:p>
            <a:pPr algn="l">
              <a:lnSpc>
                <a:spcPts val="273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916829" y="0"/>
            <a:ext cx="10628346" cy="10287000"/>
          </a:xfrm>
          <a:prstGeom prst="rect">
            <a:avLst/>
          </a:prstGeom>
          <a:solidFill>
            <a:srgbClr val="FEDDD6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188068" y="1028700"/>
            <a:ext cx="6156957" cy="6156933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9285" t="0" r="-3928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45475" y="5043040"/>
            <a:ext cx="4285185" cy="428518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85043" y="3142633"/>
            <a:ext cx="7065279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68"/>
              </a:lnSpc>
              <a:spcBef>
                <a:spcPct val="0"/>
              </a:spcBef>
            </a:pPr>
            <a:r>
              <a:rPr lang="en-US" b="true" sz="7306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Pré-Processamento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573829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30"/>
              </a:lnSpc>
              <a:spcBef>
                <a:spcPct val="0"/>
              </a:spcBef>
            </a:pPr>
            <a:r>
              <a:rPr lang="en-US" b="true" sz="7775" u="none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Pré-Processamento de Dados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60745" y="5143500"/>
            <a:ext cx="2940570" cy="2635504"/>
            <a:chOff x="0" y="0"/>
            <a:chExt cx="3920760" cy="351400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824482"/>
              <a:ext cx="3920760" cy="1689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Variável, descrição, tipo e subtipo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3920760" cy="91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0"/>
                </a:lnSpc>
              </a:pPr>
              <a:r>
                <a:rPr lang="en-US" sz="23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1º Dicionário de dados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521254" y="5143500"/>
            <a:ext cx="4896141" cy="2957979"/>
            <a:chOff x="0" y="0"/>
            <a:chExt cx="6528188" cy="39439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824482"/>
              <a:ext cx="6528188" cy="1118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Valores nulos numéricos, nominais e data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0"/>
              <a:ext cx="6528188" cy="91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0"/>
                </a:lnSpc>
              </a:pPr>
              <a:r>
                <a:rPr lang="en-US" sz="23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2º Tratamento  de dados para EDA e ML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93757"/>
              <a:ext cx="6528188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3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75551" y="5143500"/>
            <a:ext cx="5441882" cy="2559304"/>
            <a:chOff x="0" y="0"/>
            <a:chExt cx="7255843" cy="341240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020062"/>
              <a:ext cx="7255843" cy="1392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5"/>
                </a:lnSpc>
                <a:spcBef>
                  <a:spcPct val="0"/>
                </a:spcBef>
              </a:pPr>
              <a:r>
                <a:rPr lang="en-US" b="true" sz="215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Grande quantidade de dados, fracionação(50%), remoção de colunas e diminuição da cardinalidade.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0"/>
              <a:ext cx="7255843" cy="91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0"/>
                </a:lnSpc>
              </a:pPr>
              <a:r>
                <a:rPr lang="en-US" sz="23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3º Peparação de dados exclusivamente para ML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916829" y="0"/>
            <a:ext cx="10628346" cy="10287000"/>
          </a:xfrm>
          <a:prstGeom prst="rect">
            <a:avLst/>
          </a:prstGeom>
          <a:solidFill>
            <a:srgbClr val="FEDDD6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188068" y="1028700"/>
            <a:ext cx="6156957" cy="6156933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6922" t="0" r="-2692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45475" y="5043040"/>
            <a:ext cx="4285185" cy="428518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8DA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666323"/>
            <a:ext cx="6048739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50"/>
              </a:lnSpc>
              <a:spcBef>
                <a:spcPct val="0"/>
              </a:spcBef>
            </a:pPr>
            <a:r>
              <a:rPr lang="en-US" b="true" sz="7625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Análise Exploratória de Dados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9525"/>
            <a:ext cx="182880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0"/>
              </a:lnSpc>
              <a:spcBef>
                <a:spcPct val="0"/>
              </a:spcBef>
            </a:pPr>
            <a:r>
              <a:rPr lang="en-US" b="true" sz="7775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Análise Exploratória de dados(EDA)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85583" y="1181100"/>
            <a:ext cx="616508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90"/>
              </a:lnSpc>
              <a:spcBef>
                <a:spcPct val="0"/>
              </a:spcBef>
            </a:pPr>
            <a:r>
              <a:rPr lang="en-US" b="true" sz="3075">
                <a:solidFill>
                  <a:srgbClr val="EA8DAD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Perguntas de Partida e Hipótese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437" y="1929821"/>
            <a:ext cx="8621214" cy="7949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Supondo que uma pessoa esteja pensando em investir em um apartamento para alugar na plataforma, onde seria mais indicada a compra?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número mínimo de noites e a disponibilidade ao longo do ano interferem no preço?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Existe algum padrão no texto do nome do local para lugares de maior valor?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 o tipo de quarto com os maiores preços de acordo com o bairro?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 quantidade de anúncios ativos afeta o valor do imóvel?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Como o número de reviews se relaciona com o preço?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Existe uma tendência temporal nas últimas reviews? Por exemplo, há mais reviews em determinados meses ou anos?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Existe uma tendência temporal nos valores de preço? Por exemplo, o valor é maior em determinados meses ou anos?</a:t>
            </a:r>
          </a:p>
          <a:p>
            <a:pPr algn="ctr" marL="552992" indent="-276496" lvl="1">
              <a:lnSpc>
                <a:spcPts val="3329"/>
              </a:lnSpc>
              <a:spcBef>
                <a:spcPct val="0"/>
              </a:spcBef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 a correlação entre todas as variáveis numéricas?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1929821"/>
            <a:ext cx="8621214" cy="7949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Bairros populares, como Manhattan e Brooklyn, possuem preços maiores e mais disponibilidade de aluguéis.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Quanto maior o número mínimo de noites, maior será o preço, e aluguéis com menor disponibilidade também são mais caros.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texto do nome do local não influencia no valor do aluguel.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Quartos do tipo 'Entire home/apt' possuem valores maiores do que os demais tipos de quarto.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Quanto mais anúncios ativos, maior será o valor do imóvel.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Imóveis com mais reviews tendem a ter preços mais altos devido à maior popularidade.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Imóveis com mais avaliações costumam ter uma circulação maior e um aumento ao longo dos anos.</a:t>
            </a:r>
          </a:p>
          <a:p>
            <a:pPr algn="ctr" marL="552990" indent="-276495" lvl="1">
              <a:lnSpc>
                <a:spcPts val="3329"/>
              </a:lnSpc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O valor dos aluguéis vem aumentando a cada ano.</a:t>
            </a:r>
          </a:p>
          <a:p>
            <a:pPr algn="ctr" marL="552990" indent="-276495" lvl="1">
              <a:lnSpc>
                <a:spcPts val="3329"/>
              </a:lnSpc>
              <a:spcBef>
                <a:spcPct val="0"/>
              </a:spcBef>
              <a:buAutoNum type="arabicPeriod" startAt="1"/>
            </a:pPr>
            <a:r>
              <a:rPr lang="en-US" sz="2561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Quanto maiores as variáveis numéricas, maior será o valor do preço.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59783" y="1432003"/>
            <a:ext cx="12274182" cy="6968644"/>
          </a:xfrm>
          <a:custGeom>
            <a:avLst/>
            <a:gdLst/>
            <a:ahLst/>
            <a:cxnLst/>
            <a:rect r="r" b="b" t="t" l="l"/>
            <a:pathLst>
              <a:path h="6968644" w="12274182">
                <a:moveTo>
                  <a:pt x="0" y="0"/>
                </a:moveTo>
                <a:lnTo>
                  <a:pt x="12274182" y="0"/>
                </a:lnTo>
                <a:lnTo>
                  <a:pt x="12274182" y="6968643"/>
                </a:lnTo>
                <a:lnTo>
                  <a:pt x="0" y="696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602" t="-1361" r="-1213" b="-136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2005" y="3765478"/>
            <a:ext cx="7155753" cy="4635169"/>
          </a:xfrm>
          <a:custGeom>
            <a:avLst/>
            <a:gdLst/>
            <a:ahLst/>
            <a:cxnLst/>
            <a:rect r="r" b="b" t="t" l="l"/>
            <a:pathLst>
              <a:path h="4635169" w="7155753">
                <a:moveTo>
                  <a:pt x="0" y="0"/>
                </a:moveTo>
                <a:lnTo>
                  <a:pt x="7155753" y="0"/>
                </a:lnTo>
                <a:lnTo>
                  <a:pt x="7155753" y="4635168"/>
                </a:lnTo>
                <a:lnTo>
                  <a:pt x="0" y="4635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90382" y="-9525"/>
            <a:ext cx="63072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EDA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D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94673" y="550839"/>
            <a:ext cx="7785163" cy="4206341"/>
          </a:xfrm>
          <a:custGeom>
            <a:avLst/>
            <a:gdLst/>
            <a:ahLst/>
            <a:cxnLst/>
            <a:rect r="r" b="b" t="t" l="l"/>
            <a:pathLst>
              <a:path h="4206341" w="7785163">
                <a:moveTo>
                  <a:pt x="0" y="0"/>
                </a:moveTo>
                <a:lnTo>
                  <a:pt x="7785162" y="0"/>
                </a:lnTo>
                <a:lnTo>
                  <a:pt x="7785162" y="4206341"/>
                </a:lnTo>
                <a:lnTo>
                  <a:pt x="0" y="4206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4673" y="5143500"/>
            <a:ext cx="10835017" cy="3571318"/>
          </a:xfrm>
          <a:custGeom>
            <a:avLst/>
            <a:gdLst/>
            <a:ahLst/>
            <a:cxnLst/>
            <a:rect r="r" b="b" t="t" l="l"/>
            <a:pathLst>
              <a:path h="3571318" w="10835017">
                <a:moveTo>
                  <a:pt x="0" y="0"/>
                </a:moveTo>
                <a:lnTo>
                  <a:pt x="10835016" y="0"/>
                </a:lnTo>
                <a:lnTo>
                  <a:pt x="10835016" y="3571318"/>
                </a:lnTo>
                <a:lnTo>
                  <a:pt x="0" y="357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56714" y="325319"/>
            <a:ext cx="6882324" cy="4431861"/>
          </a:xfrm>
          <a:custGeom>
            <a:avLst/>
            <a:gdLst/>
            <a:ahLst/>
            <a:cxnLst/>
            <a:rect r="r" b="b" t="t" l="l"/>
            <a:pathLst>
              <a:path h="4431861" w="6882324">
                <a:moveTo>
                  <a:pt x="0" y="0"/>
                </a:moveTo>
                <a:lnTo>
                  <a:pt x="6882324" y="0"/>
                </a:lnTo>
                <a:lnTo>
                  <a:pt x="6882324" y="4431861"/>
                </a:lnTo>
                <a:lnTo>
                  <a:pt x="0" y="4431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56714" y="4771464"/>
            <a:ext cx="7031286" cy="3943354"/>
          </a:xfrm>
          <a:custGeom>
            <a:avLst/>
            <a:gdLst/>
            <a:ahLst/>
            <a:cxnLst/>
            <a:rect r="r" b="b" t="t" l="l"/>
            <a:pathLst>
              <a:path h="3943354" w="7031286">
                <a:moveTo>
                  <a:pt x="0" y="0"/>
                </a:moveTo>
                <a:lnTo>
                  <a:pt x="7031286" y="0"/>
                </a:lnTo>
                <a:lnTo>
                  <a:pt x="7031286" y="3943354"/>
                </a:lnTo>
                <a:lnTo>
                  <a:pt x="0" y="39433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75" r="0" b="-77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90382" y="-9525"/>
            <a:ext cx="63072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DAGeDBj0Z4s</dc:identifier>
  <dcterms:modified xsi:type="dcterms:W3CDTF">2011-08-01T06:04:30Z</dcterms:modified>
  <cp:revision>1</cp:revision>
  <dc:title>Apresentação financeira Amarelo Negrito Formas Relatório de Finanças</dc:title>
</cp:coreProperties>
</file>