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77" r:id="rId19"/>
    <p:sldId id="278" r:id="rId20"/>
    <p:sldId id="279" r:id="rId21"/>
    <p:sldId id="281" r:id="rId22"/>
    <p:sldId id="303" r:id="rId23"/>
    <p:sldId id="282" r:id="rId24"/>
    <p:sldId id="283" r:id="rId25"/>
    <p:sldId id="302" r:id="rId26"/>
    <p:sldId id="284" r:id="rId27"/>
    <p:sldId id="285" r:id="rId28"/>
    <p:sldId id="286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69" autoAdjust="0"/>
  </p:normalViewPr>
  <p:slideViewPr>
    <p:cSldViewPr>
      <p:cViewPr varScale="1">
        <p:scale>
          <a:sx n="63" d="100"/>
          <a:sy n="63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28D04-B740-42A3-8A21-CA761977AD0C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605E-11F5-44F2-BAAC-BC103590F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7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4605E-11F5-44F2-BAAC-BC103590F8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7A0596-D9FD-418A-8A81-4CB773B9ECD8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2400" y="228600"/>
            <a:ext cx="58674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FCEB-FDE7-4293-B3B4-CC971EEC975B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09DDD-D711-4BF9-83F2-39408B6D6F50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985-0AF9-4E9E-9164-3E0624E1D93D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0299E7-4408-49A8-9C36-58138D52CC2C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AF89DE-DB5F-43DB-BB55-11C8A7EA3086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868-9582-4AED-9A85-EE6C7C279D0B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9F3-D94E-46A4-AA7E-33EB59AC78CF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A0C7-2E51-4CB2-9FAA-E7726DB7FDB6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14E54D-41E0-44BA-8908-6DE399CCEABC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607578-E16A-4771-83EA-D8EA1814FE16}" type="datetime1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subst/home/redirect.html/ref=nh_gateway/103-3326708-47870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7162800" cy="182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5400" dirty="0"/>
              <a:t>STRATEGIC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10000"/>
            <a:ext cx="7391400" cy="1828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Chapter 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a TPS and an </a:t>
            </a:r>
            <a:r>
              <a:rPr lang="en-US" dirty="0" smtClean="0"/>
              <a:t>EIS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5" descr="bal95588_020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37" y="1676400"/>
            <a:ext cx="6346063" cy="457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8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 (AI)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Intelligent system – various commercial applications of artificial intelligence</a:t>
            </a:r>
          </a:p>
          <a:p>
            <a:endParaRPr lang="en-US" dirty="0"/>
          </a:p>
          <a:p>
            <a:r>
              <a:rPr lang="en-US" dirty="0"/>
              <a:t>Artificial intelligence (AI) – simulates human intelligence such as the ability to reason and learn</a:t>
            </a:r>
          </a:p>
        </p:txBody>
      </p:sp>
    </p:spTree>
    <p:extLst>
      <p:ext uri="{BB962C8B-B14F-4D97-AF65-F5344CB8AC3E}">
        <p14:creationId xmlns:p14="http://schemas.microsoft.com/office/powerpoint/2010/main" val="83663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Categories </a:t>
            </a:r>
            <a:r>
              <a:rPr lang="en-US" dirty="0"/>
              <a:t>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Expert </a:t>
            </a:r>
            <a:r>
              <a:rPr lang="en-US" dirty="0"/>
              <a:t>system </a:t>
            </a:r>
            <a:endParaRPr lang="en-US" dirty="0" smtClean="0"/>
          </a:p>
          <a:p>
            <a:pPr lvl="1"/>
            <a:r>
              <a:rPr lang="en-US" dirty="0" smtClean="0"/>
              <a:t>Computerized </a:t>
            </a:r>
            <a:r>
              <a:rPr lang="en-US" dirty="0"/>
              <a:t>advisory programs that imitate the reasoning processes of experts in solving difficult </a:t>
            </a:r>
            <a:r>
              <a:rPr lang="en-US" dirty="0" smtClean="0"/>
              <a:t>problems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Neural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to emulate the way the human brain works</a:t>
            </a:r>
          </a:p>
          <a:p>
            <a:pPr lvl="1"/>
            <a:r>
              <a:rPr lang="en-US" dirty="0"/>
              <a:t>Fuzzy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mathematical method of handling imprecise or subjective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4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Categories of </a:t>
            </a:r>
            <a:r>
              <a:rPr lang="en-US" dirty="0" smtClean="0"/>
              <a:t>AI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Genetic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artificial intelligent system that mimics the evolutionary, survival-of-the-fittest process to generate increasingly better solutions to a problem</a:t>
            </a:r>
          </a:p>
          <a:p>
            <a:endParaRPr lang="en-US" dirty="0"/>
          </a:p>
          <a:p>
            <a:r>
              <a:rPr lang="en-US" dirty="0" smtClean="0"/>
              <a:t>Intelligent agent</a:t>
            </a:r>
          </a:p>
          <a:p>
            <a:pPr lvl="1"/>
            <a:r>
              <a:rPr lang="en-US" dirty="0" smtClean="0"/>
              <a:t>Special-purposed </a:t>
            </a:r>
            <a:r>
              <a:rPr lang="en-US" dirty="0"/>
              <a:t>knowledge-based information system that accomplishes specific tasks on behalf of its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Data-mining systems sift instantly through information to uncover patterns and relationships</a:t>
            </a:r>
          </a:p>
          <a:p>
            <a:endParaRPr lang="en-US" dirty="0"/>
          </a:p>
          <a:p>
            <a:r>
              <a:rPr lang="en-US" dirty="0"/>
              <a:t>Data-mining systems include many forms of AI such as neural networks and expert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Reengineering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89AD217-B9ED-405A-B0B2-0E34665C37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zh-TW" dirty="0">
                <a:ea typeface="新細明體" pitchFamily="18" charset="-120"/>
              </a:rPr>
              <a:t>Problems with traditional organizations</a:t>
            </a:r>
            <a:r>
              <a:rPr lang="en-US" dirty="0"/>
              <a:t> </a:t>
            </a:r>
          </a:p>
          <a:p>
            <a:r>
              <a:rPr lang="en-US" dirty="0"/>
              <a:t>Business Process Reengineering (BPR)</a:t>
            </a:r>
          </a:p>
          <a:p>
            <a:pPr lvl="1"/>
            <a:r>
              <a:rPr lang="en-US" dirty="0"/>
              <a:t>Definition of BPR</a:t>
            </a:r>
          </a:p>
          <a:p>
            <a:pPr lvl="1"/>
            <a:r>
              <a:rPr lang="en-US" dirty="0"/>
              <a:t>Business process</a:t>
            </a:r>
          </a:p>
          <a:p>
            <a:pPr lvl="1"/>
            <a:r>
              <a:rPr lang="en-US" dirty="0"/>
              <a:t>BPR case studies</a:t>
            </a:r>
          </a:p>
          <a:p>
            <a:r>
              <a:rPr lang="en-US" dirty="0"/>
              <a:t>BPR &amp; CRM</a:t>
            </a:r>
          </a:p>
          <a:p>
            <a:r>
              <a:rPr lang="en-US" dirty="0"/>
              <a:t>Present state of BPR</a:t>
            </a:r>
          </a:p>
          <a:p>
            <a:r>
              <a:rPr lang="en-US" dirty="0"/>
              <a:t>Redesign principles and tactics</a:t>
            </a:r>
          </a:p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2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Business Process?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10" descr="Daven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67780"/>
            <a:ext cx="1852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895600" y="1686580"/>
            <a:ext cx="5949950" cy="2895600"/>
          </a:xfrm>
          <a:prstGeom prst="wedgeRoundRectCallout">
            <a:avLst>
              <a:gd name="adj1" fmla="val -63903"/>
              <a:gd name="adj2" fmla="val 46380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A structured, measured set of 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activities designed to produce a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specified output for a particular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customer or market. It implies a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strong emphasis on how work is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done within an organization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800" y="5648980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ahoma" pitchFamily="34" charset="0"/>
              </a:rPr>
              <a:t>Tom </a:t>
            </a:r>
            <a:r>
              <a:rPr lang="en-US" sz="2800" dirty="0" smtClean="0">
                <a:latin typeface="Tahoma" pitchFamily="34" charset="0"/>
              </a:rPr>
              <a:t>Davenport </a:t>
            </a:r>
            <a:r>
              <a:rPr lang="en-US" dirty="0" smtClean="0">
                <a:latin typeface="Tahoma" pitchFamily="34" charset="0"/>
              </a:rPr>
              <a:t>(BPR Expert)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086100" y="3086254"/>
            <a:ext cx="35433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477000" y="3522817"/>
            <a:ext cx="1676400" cy="554037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dirty="0">
                <a:ea typeface="新細明體" pitchFamily="18" charset="-120"/>
              </a:rPr>
              <a:t>Problems with </a:t>
            </a:r>
            <a:r>
              <a:rPr lang="en-CA" altLang="zh-TW" dirty="0" smtClean="0">
                <a:ea typeface="新細明體" pitchFamily="18" charset="-120"/>
              </a:rPr>
              <a:t>Traditional Organizations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Lack of customer focus</a:t>
            </a:r>
            <a:endParaRPr lang="fr-CA" dirty="0"/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Internal empires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Priorities conflicts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Lack of innovation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Lack of flexibility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“Buffers” of time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“Buffers” of inventory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/>
              <a:t>“Buffers” of quality</a:t>
            </a:r>
          </a:p>
          <a:p>
            <a:pPr marL="476250" indent="-476250">
              <a:lnSpc>
                <a:spcPct val="90000"/>
              </a:lnSpc>
              <a:buClr>
                <a:srgbClr val="F51B2E"/>
              </a:buClr>
              <a:buFont typeface="Wingdings" pitchFamily="2" charset="2"/>
              <a:buChar char="M"/>
            </a:pPr>
            <a:r>
              <a:rPr lang="en-US" dirty="0" smtClean="0"/>
              <a:t>Duplication </a:t>
            </a:r>
            <a:r>
              <a:rPr lang="en-US" dirty="0"/>
              <a:t>&amp; redundancy</a:t>
            </a:r>
            <a:endParaRPr lang="en-CA" altLang="zh-TW" sz="2800" dirty="0">
              <a:ea typeface="新細明體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Reason?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68538" y="1817687"/>
            <a:ext cx="1439862" cy="50403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0" lang="en-CA" altLang="zh-TW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719638" y="1817687"/>
            <a:ext cx="4100512" cy="50403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must:</a:t>
            </a:r>
          </a:p>
          <a:p>
            <a:pPr lvl="1"/>
            <a:r>
              <a:rPr lang="en-US" dirty="0"/>
              <a:t>Analyze large amounts of information</a:t>
            </a:r>
          </a:p>
          <a:p>
            <a:pPr lvl="1"/>
            <a:r>
              <a:rPr lang="en-US" dirty="0"/>
              <a:t>Make decisions quickly</a:t>
            </a:r>
          </a:p>
          <a:p>
            <a:pPr lvl="1"/>
            <a:r>
              <a:rPr lang="en-US" dirty="0"/>
              <a:t>Apply sophisticated analysis techniques</a:t>
            </a:r>
          </a:p>
          <a:p>
            <a:pPr lvl="1"/>
            <a:r>
              <a:rPr lang="en-US" dirty="0"/>
              <a:t>Protect the corporate asset of organizational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BPR?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Business </a:t>
            </a:r>
            <a:r>
              <a:rPr lang="en-US" dirty="0"/>
              <a:t>Process Reengineering</a:t>
            </a:r>
          </a:p>
          <a:p>
            <a:pPr lvl="1"/>
            <a:r>
              <a:rPr lang="en-US" dirty="0"/>
              <a:t>Aims to achieve </a:t>
            </a:r>
            <a:r>
              <a:rPr lang="en-US" b="1" u="sng" dirty="0"/>
              <a:t>quantum</a:t>
            </a:r>
            <a:r>
              <a:rPr lang="en-US" dirty="0"/>
              <a:t> improvements</a:t>
            </a:r>
          </a:p>
          <a:p>
            <a:pPr lvl="1"/>
            <a:r>
              <a:rPr lang="en-US" dirty="0"/>
              <a:t>By </a:t>
            </a:r>
            <a:r>
              <a:rPr lang="en-US" b="1" u="sng" dirty="0"/>
              <a:t>rethinking and redesigning </a:t>
            </a:r>
            <a:r>
              <a:rPr lang="en-US" dirty="0"/>
              <a:t>the way  that business processes are carried out</a:t>
            </a:r>
          </a:p>
          <a:p>
            <a:pPr lvl="1"/>
            <a:r>
              <a:rPr lang="en-US" dirty="0"/>
              <a:t>By using IT as the primary </a:t>
            </a:r>
            <a:r>
              <a:rPr lang="en-US" b="1" u="sng" dirty="0" smtClean="0"/>
              <a:t>facilitator/enabler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962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Characteristics of Business Processes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Respond to a business objective</a:t>
            </a:r>
          </a:p>
          <a:p>
            <a:r>
              <a:rPr lang="en-US" sz="3200" dirty="0"/>
              <a:t>Oriented toward a customer </a:t>
            </a:r>
          </a:p>
          <a:p>
            <a:r>
              <a:rPr lang="en-US" sz="3200" dirty="0"/>
              <a:t>Create value (have a deliverable)</a:t>
            </a:r>
          </a:p>
          <a:p>
            <a:r>
              <a:rPr lang="en-US" sz="3200" dirty="0"/>
              <a:t>Are constituted by a sequence of activities</a:t>
            </a:r>
          </a:p>
          <a:p>
            <a:r>
              <a:rPr lang="en-US" sz="3200" dirty="0"/>
              <a:t>Cross organizational/departmental boundaries</a:t>
            </a:r>
          </a:p>
          <a:p>
            <a:r>
              <a:rPr lang="en-US" sz="3200" dirty="0"/>
              <a:t>Have partners </a:t>
            </a:r>
          </a:p>
          <a:p>
            <a:r>
              <a:rPr lang="en-US" sz="3200" dirty="0"/>
              <a:t>Are repetitive</a:t>
            </a:r>
          </a:p>
          <a:p>
            <a:r>
              <a:rPr lang="en-US" sz="3200" dirty="0"/>
              <a:t>Are </a:t>
            </a:r>
            <a:r>
              <a:rPr lang="en-US" sz="3200" dirty="0" smtClean="0"/>
              <a:t>measurable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Opportunity Using BPR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company can improve the way it travels the road by moving from foot to horse and then horse to car</a:t>
            </a:r>
          </a:p>
          <a:p>
            <a:endParaRPr lang="en-US" dirty="0"/>
          </a:p>
          <a:p>
            <a:r>
              <a:rPr lang="en-US" dirty="0"/>
              <a:t>BPR looks at taking a different path, such as an airplane which ignore the road </a:t>
            </a:r>
            <a:r>
              <a:rPr lang="en-US" dirty="0" smtClean="0"/>
              <a:t>completely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pic>
        <p:nvPicPr>
          <p:cNvPr id="9" name="Picture 4" descr="haa23684_030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BFAFA"/>
              </a:clrFrom>
              <a:clrTo>
                <a:srgbClr val="FB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6320"/>
            <a:ext cx="4354229" cy="411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21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Process Vision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86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860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Traditional vision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Bureaucracy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Activities and Tasks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Management</a:t>
            </a:r>
          </a:p>
          <a:p>
            <a:endParaRPr lang="en-US" dirty="0"/>
          </a:p>
        </p:txBody>
      </p:sp>
      <p:sp>
        <p:nvSpPr>
          <p:cNvPr id="8" name="Content Placeholder 87"/>
          <p:cNvSpPr txBox="1">
            <a:spLocks/>
          </p:cNvSpPr>
          <p:nvPr/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Process vision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Customer </a:t>
            </a:r>
          </a:p>
          <a:p>
            <a:r>
              <a:rPr lang="en-US" dirty="0" smtClean="0"/>
              <a:t>Effectiveness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Roles and responsibilities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Leadership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84237" y="2070100"/>
            <a:ext cx="1935163" cy="749300"/>
            <a:chOff x="3677" y="1112"/>
            <a:chExt cx="1059" cy="512"/>
          </a:xfrm>
          <a:solidFill>
            <a:schemeClr val="accent2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03" y="1112"/>
              <a:ext cx="207" cy="79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07" y="1207"/>
              <a:ext cx="0" cy="8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796" y="1297"/>
              <a:ext cx="821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788" y="1305"/>
              <a:ext cx="0" cy="7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067" y="1305"/>
              <a:ext cx="0" cy="7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46" y="1305"/>
              <a:ext cx="0" cy="7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625" y="1305"/>
              <a:ext cx="0" cy="7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85" y="1391"/>
              <a:ext cx="207" cy="89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964" y="1391"/>
              <a:ext cx="211" cy="89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43" y="1391"/>
              <a:ext cx="206" cy="89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21" y="1391"/>
              <a:ext cx="202" cy="89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88" y="1496"/>
              <a:ext cx="0" cy="7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067" y="1496"/>
              <a:ext cx="0" cy="73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46" y="1496"/>
              <a:ext cx="0" cy="73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625" y="1496"/>
              <a:ext cx="0" cy="73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677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235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513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685" y="1584"/>
              <a:ext cx="207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964" y="1584"/>
              <a:ext cx="206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243" y="1584"/>
              <a:ext cx="206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521" y="1584"/>
              <a:ext cx="207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900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78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956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457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736" y="1592"/>
              <a:ext cx="0" cy="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105400" y="2003425"/>
            <a:ext cx="2274887" cy="739775"/>
            <a:chOff x="760" y="1112"/>
            <a:chExt cx="1433" cy="466"/>
          </a:xfrm>
          <a:solidFill>
            <a:schemeClr val="accent1"/>
          </a:solidFill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014" y="1243"/>
              <a:ext cx="179" cy="196"/>
              <a:chOff x="2014" y="1243"/>
              <a:chExt cx="179" cy="196"/>
            </a:xfrm>
            <a:grpFill/>
          </p:grpSpPr>
          <p:sp>
            <p:nvSpPr>
              <p:cNvPr id="81" name="Freeform 38"/>
              <p:cNvSpPr>
                <a:spLocks/>
              </p:cNvSpPr>
              <p:nvPr/>
            </p:nvSpPr>
            <p:spPr bwMode="auto">
              <a:xfrm>
                <a:off x="2014" y="1250"/>
                <a:ext cx="76" cy="189"/>
              </a:xfrm>
              <a:custGeom>
                <a:avLst/>
                <a:gdLst>
                  <a:gd name="T0" fmla="*/ 29 w 76"/>
                  <a:gd name="T1" fmla="*/ 2 h 189"/>
                  <a:gd name="T2" fmla="*/ 25 w 76"/>
                  <a:gd name="T3" fmla="*/ 13 h 189"/>
                  <a:gd name="T4" fmla="*/ 28 w 76"/>
                  <a:gd name="T5" fmla="*/ 14 h 189"/>
                  <a:gd name="T6" fmla="*/ 30 w 76"/>
                  <a:gd name="T7" fmla="*/ 18 h 189"/>
                  <a:gd name="T8" fmla="*/ 34 w 76"/>
                  <a:gd name="T9" fmla="*/ 24 h 189"/>
                  <a:gd name="T10" fmla="*/ 30 w 76"/>
                  <a:gd name="T11" fmla="*/ 26 h 189"/>
                  <a:gd name="T12" fmla="*/ 13 w 76"/>
                  <a:gd name="T13" fmla="*/ 35 h 189"/>
                  <a:gd name="T14" fmla="*/ 2 w 76"/>
                  <a:gd name="T15" fmla="*/ 92 h 189"/>
                  <a:gd name="T16" fmla="*/ 0 w 76"/>
                  <a:gd name="T17" fmla="*/ 102 h 189"/>
                  <a:gd name="T18" fmla="*/ 5 w 76"/>
                  <a:gd name="T19" fmla="*/ 108 h 189"/>
                  <a:gd name="T20" fmla="*/ 8 w 76"/>
                  <a:gd name="T21" fmla="*/ 109 h 189"/>
                  <a:gd name="T22" fmla="*/ 8 w 76"/>
                  <a:gd name="T23" fmla="*/ 100 h 189"/>
                  <a:gd name="T24" fmla="*/ 8 w 76"/>
                  <a:gd name="T25" fmla="*/ 104 h 189"/>
                  <a:gd name="T26" fmla="*/ 12 w 76"/>
                  <a:gd name="T27" fmla="*/ 101 h 189"/>
                  <a:gd name="T28" fmla="*/ 14 w 76"/>
                  <a:gd name="T29" fmla="*/ 94 h 189"/>
                  <a:gd name="T30" fmla="*/ 25 w 76"/>
                  <a:gd name="T31" fmla="*/ 143 h 189"/>
                  <a:gd name="T32" fmla="*/ 29 w 76"/>
                  <a:gd name="T33" fmla="*/ 173 h 189"/>
                  <a:gd name="T34" fmla="*/ 26 w 76"/>
                  <a:gd name="T35" fmla="*/ 187 h 189"/>
                  <a:gd name="T36" fmla="*/ 38 w 76"/>
                  <a:gd name="T37" fmla="*/ 185 h 189"/>
                  <a:gd name="T38" fmla="*/ 35 w 76"/>
                  <a:gd name="T39" fmla="*/ 168 h 189"/>
                  <a:gd name="T40" fmla="*/ 40 w 76"/>
                  <a:gd name="T41" fmla="*/ 145 h 189"/>
                  <a:gd name="T42" fmla="*/ 41 w 76"/>
                  <a:gd name="T43" fmla="*/ 167 h 189"/>
                  <a:gd name="T44" fmla="*/ 43 w 76"/>
                  <a:gd name="T45" fmla="*/ 183 h 189"/>
                  <a:gd name="T46" fmla="*/ 53 w 76"/>
                  <a:gd name="T47" fmla="*/ 184 h 189"/>
                  <a:gd name="T48" fmla="*/ 57 w 76"/>
                  <a:gd name="T49" fmla="*/ 143 h 189"/>
                  <a:gd name="T50" fmla="*/ 62 w 76"/>
                  <a:gd name="T51" fmla="*/ 140 h 189"/>
                  <a:gd name="T52" fmla="*/ 73 w 76"/>
                  <a:gd name="T53" fmla="*/ 143 h 189"/>
                  <a:gd name="T54" fmla="*/ 66 w 76"/>
                  <a:gd name="T55" fmla="*/ 96 h 189"/>
                  <a:gd name="T56" fmla="*/ 68 w 76"/>
                  <a:gd name="T57" fmla="*/ 87 h 189"/>
                  <a:gd name="T58" fmla="*/ 66 w 76"/>
                  <a:gd name="T59" fmla="*/ 63 h 189"/>
                  <a:gd name="T60" fmla="*/ 50 w 76"/>
                  <a:gd name="T61" fmla="*/ 31 h 189"/>
                  <a:gd name="T62" fmla="*/ 50 w 76"/>
                  <a:gd name="T63" fmla="*/ 20 h 189"/>
                  <a:gd name="T64" fmla="*/ 53 w 76"/>
                  <a:gd name="T65" fmla="*/ 19 h 189"/>
                  <a:gd name="T66" fmla="*/ 57 w 76"/>
                  <a:gd name="T67" fmla="*/ 15 h 189"/>
                  <a:gd name="T68" fmla="*/ 54 w 76"/>
                  <a:gd name="T69" fmla="*/ 2 h 189"/>
                  <a:gd name="T70" fmla="*/ 45 w 76"/>
                  <a:gd name="T71" fmla="*/ 1 h 189"/>
                  <a:gd name="T72" fmla="*/ 38 w 76"/>
                  <a:gd name="T73" fmla="*/ 1 h 1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6"/>
                  <a:gd name="T112" fmla="*/ 0 h 189"/>
                  <a:gd name="T113" fmla="*/ 76 w 76"/>
                  <a:gd name="T114" fmla="*/ 189 h 1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6" h="189">
                    <a:moveTo>
                      <a:pt x="38" y="1"/>
                    </a:moveTo>
                    <a:lnTo>
                      <a:pt x="29" y="2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9" y="13"/>
                    </a:lnTo>
                    <a:lnTo>
                      <a:pt x="28" y="14"/>
                    </a:lnTo>
                    <a:lnTo>
                      <a:pt x="29" y="15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0" y="26"/>
                    </a:lnTo>
                    <a:lnTo>
                      <a:pt x="24" y="33"/>
                    </a:lnTo>
                    <a:lnTo>
                      <a:pt x="13" y="35"/>
                    </a:lnTo>
                    <a:lnTo>
                      <a:pt x="8" y="41"/>
                    </a:lnTo>
                    <a:lnTo>
                      <a:pt x="2" y="92"/>
                    </a:lnTo>
                    <a:lnTo>
                      <a:pt x="5" y="93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08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7" y="103"/>
                    </a:lnTo>
                    <a:lnTo>
                      <a:pt x="8" y="100"/>
                    </a:lnTo>
                    <a:lnTo>
                      <a:pt x="9" y="103"/>
                    </a:lnTo>
                    <a:lnTo>
                      <a:pt x="8" y="104"/>
                    </a:lnTo>
                    <a:lnTo>
                      <a:pt x="10" y="106"/>
                    </a:lnTo>
                    <a:lnTo>
                      <a:pt x="12" y="101"/>
                    </a:lnTo>
                    <a:lnTo>
                      <a:pt x="11" y="94"/>
                    </a:lnTo>
                    <a:lnTo>
                      <a:pt x="14" y="94"/>
                    </a:lnTo>
                    <a:lnTo>
                      <a:pt x="12" y="141"/>
                    </a:lnTo>
                    <a:lnTo>
                      <a:pt x="25" y="143"/>
                    </a:lnTo>
                    <a:lnTo>
                      <a:pt x="30" y="171"/>
                    </a:lnTo>
                    <a:lnTo>
                      <a:pt x="29" y="173"/>
                    </a:lnTo>
                    <a:lnTo>
                      <a:pt x="26" y="184"/>
                    </a:lnTo>
                    <a:lnTo>
                      <a:pt x="26" y="187"/>
                    </a:lnTo>
                    <a:lnTo>
                      <a:pt x="35" y="188"/>
                    </a:lnTo>
                    <a:lnTo>
                      <a:pt x="38" y="185"/>
                    </a:lnTo>
                    <a:lnTo>
                      <a:pt x="37" y="174"/>
                    </a:lnTo>
                    <a:lnTo>
                      <a:pt x="35" y="168"/>
                    </a:lnTo>
                    <a:lnTo>
                      <a:pt x="39" y="145"/>
                    </a:lnTo>
                    <a:lnTo>
                      <a:pt x="40" y="145"/>
                    </a:lnTo>
                    <a:lnTo>
                      <a:pt x="43" y="153"/>
                    </a:lnTo>
                    <a:lnTo>
                      <a:pt x="41" y="167"/>
                    </a:lnTo>
                    <a:lnTo>
                      <a:pt x="38" y="168"/>
                    </a:lnTo>
                    <a:lnTo>
                      <a:pt x="43" y="183"/>
                    </a:lnTo>
                    <a:lnTo>
                      <a:pt x="52" y="185"/>
                    </a:lnTo>
                    <a:lnTo>
                      <a:pt x="53" y="184"/>
                    </a:lnTo>
                    <a:lnTo>
                      <a:pt x="47" y="168"/>
                    </a:lnTo>
                    <a:lnTo>
                      <a:pt x="57" y="143"/>
                    </a:lnTo>
                    <a:lnTo>
                      <a:pt x="62" y="141"/>
                    </a:lnTo>
                    <a:lnTo>
                      <a:pt x="62" y="140"/>
                    </a:lnTo>
                    <a:lnTo>
                      <a:pt x="70" y="140"/>
                    </a:lnTo>
                    <a:lnTo>
                      <a:pt x="73" y="143"/>
                    </a:lnTo>
                    <a:lnTo>
                      <a:pt x="75" y="141"/>
                    </a:lnTo>
                    <a:lnTo>
                      <a:pt x="66" y="96"/>
                    </a:lnTo>
                    <a:lnTo>
                      <a:pt x="68" y="96"/>
                    </a:lnTo>
                    <a:lnTo>
                      <a:pt x="68" y="87"/>
                    </a:lnTo>
                    <a:lnTo>
                      <a:pt x="69" y="85"/>
                    </a:lnTo>
                    <a:lnTo>
                      <a:pt x="66" y="63"/>
                    </a:lnTo>
                    <a:lnTo>
                      <a:pt x="64" y="37"/>
                    </a:lnTo>
                    <a:lnTo>
                      <a:pt x="50" y="31"/>
                    </a:lnTo>
                    <a:lnTo>
                      <a:pt x="46" y="26"/>
                    </a:lnTo>
                    <a:lnTo>
                      <a:pt x="50" y="20"/>
                    </a:lnTo>
                    <a:lnTo>
                      <a:pt x="52" y="21"/>
                    </a:lnTo>
                    <a:lnTo>
                      <a:pt x="53" y="19"/>
                    </a:lnTo>
                    <a:lnTo>
                      <a:pt x="53" y="16"/>
                    </a:lnTo>
                    <a:lnTo>
                      <a:pt x="57" y="15"/>
                    </a:lnTo>
                    <a:lnTo>
                      <a:pt x="58" y="8"/>
                    </a:lnTo>
                    <a:lnTo>
                      <a:pt x="54" y="2"/>
                    </a:lnTo>
                    <a:lnTo>
                      <a:pt x="50" y="1"/>
                    </a:lnTo>
                    <a:lnTo>
                      <a:pt x="45" y="1"/>
                    </a:lnTo>
                    <a:lnTo>
                      <a:pt x="41" y="0"/>
                    </a:lnTo>
                    <a:lnTo>
                      <a:pt x="38" y="1"/>
                    </a:lnTo>
                  </a:path>
                </a:pathLst>
              </a:custGeom>
              <a:grpFill/>
              <a:ln w="25400" cap="rnd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9"/>
              <p:cNvSpPr>
                <a:spLocks/>
              </p:cNvSpPr>
              <p:nvPr/>
            </p:nvSpPr>
            <p:spPr bwMode="auto">
              <a:xfrm>
                <a:off x="2116" y="1243"/>
                <a:ext cx="77" cy="190"/>
              </a:xfrm>
              <a:custGeom>
                <a:avLst/>
                <a:gdLst>
                  <a:gd name="T0" fmla="*/ 28 w 77"/>
                  <a:gd name="T1" fmla="*/ 0 h 190"/>
                  <a:gd name="T2" fmla="*/ 45 w 77"/>
                  <a:gd name="T3" fmla="*/ 6 h 190"/>
                  <a:gd name="T4" fmla="*/ 45 w 77"/>
                  <a:gd name="T5" fmla="*/ 19 h 190"/>
                  <a:gd name="T6" fmla="*/ 54 w 77"/>
                  <a:gd name="T7" fmla="*/ 25 h 190"/>
                  <a:gd name="T8" fmla="*/ 70 w 77"/>
                  <a:gd name="T9" fmla="*/ 32 h 190"/>
                  <a:gd name="T10" fmla="*/ 74 w 77"/>
                  <a:gd name="T11" fmla="*/ 68 h 190"/>
                  <a:gd name="T12" fmla="*/ 62 w 77"/>
                  <a:gd name="T13" fmla="*/ 99 h 190"/>
                  <a:gd name="T14" fmla="*/ 50 w 77"/>
                  <a:gd name="T15" fmla="*/ 123 h 190"/>
                  <a:gd name="T16" fmla="*/ 53 w 77"/>
                  <a:gd name="T17" fmla="*/ 180 h 190"/>
                  <a:gd name="T18" fmla="*/ 50 w 77"/>
                  <a:gd name="T19" fmla="*/ 182 h 190"/>
                  <a:gd name="T20" fmla="*/ 38 w 77"/>
                  <a:gd name="T21" fmla="*/ 188 h 190"/>
                  <a:gd name="T22" fmla="*/ 32 w 77"/>
                  <a:gd name="T23" fmla="*/ 189 h 190"/>
                  <a:gd name="T24" fmla="*/ 27 w 77"/>
                  <a:gd name="T25" fmla="*/ 188 h 190"/>
                  <a:gd name="T26" fmla="*/ 30 w 77"/>
                  <a:gd name="T27" fmla="*/ 184 h 190"/>
                  <a:gd name="T28" fmla="*/ 36 w 77"/>
                  <a:gd name="T29" fmla="*/ 179 h 190"/>
                  <a:gd name="T30" fmla="*/ 33 w 77"/>
                  <a:gd name="T31" fmla="*/ 178 h 190"/>
                  <a:gd name="T32" fmla="*/ 18 w 77"/>
                  <a:gd name="T33" fmla="*/ 182 h 190"/>
                  <a:gd name="T34" fmla="*/ 17 w 77"/>
                  <a:gd name="T35" fmla="*/ 179 h 190"/>
                  <a:gd name="T36" fmla="*/ 18 w 77"/>
                  <a:gd name="T37" fmla="*/ 177 h 190"/>
                  <a:gd name="T38" fmla="*/ 23 w 77"/>
                  <a:gd name="T39" fmla="*/ 173 h 190"/>
                  <a:gd name="T40" fmla="*/ 18 w 77"/>
                  <a:gd name="T41" fmla="*/ 155 h 190"/>
                  <a:gd name="T42" fmla="*/ 12 w 77"/>
                  <a:gd name="T43" fmla="*/ 103 h 190"/>
                  <a:gd name="T44" fmla="*/ 10 w 77"/>
                  <a:gd name="T45" fmla="*/ 93 h 190"/>
                  <a:gd name="T46" fmla="*/ 14 w 77"/>
                  <a:gd name="T47" fmla="*/ 73 h 190"/>
                  <a:gd name="T48" fmla="*/ 11 w 77"/>
                  <a:gd name="T49" fmla="*/ 73 h 190"/>
                  <a:gd name="T50" fmla="*/ 8 w 77"/>
                  <a:gd name="T51" fmla="*/ 72 h 190"/>
                  <a:gd name="T52" fmla="*/ 5 w 77"/>
                  <a:gd name="T53" fmla="*/ 70 h 190"/>
                  <a:gd name="T54" fmla="*/ 3 w 77"/>
                  <a:gd name="T55" fmla="*/ 69 h 190"/>
                  <a:gd name="T56" fmla="*/ 0 w 77"/>
                  <a:gd name="T57" fmla="*/ 67 h 190"/>
                  <a:gd name="T58" fmla="*/ 2 w 77"/>
                  <a:gd name="T59" fmla="*/ 56 h 190"/>
                  <a:gd name="T60" fmla="*/ 20 w 77"/>
                  <a:gd name="T61" fmla="*/ 32 h 190"/>
                  <a:gd name="T62" fmla="*/ 27 w 77"/>
                  <a:gd name="T63" fmla="*/ 26 h 190"/>
                  <a:gd name="T64" fmla="*/ 19 w 77"/>
                  <a:gd name="T65" fmla="*/ 21 h 190"/>
                  <a:gd name="T66" fmla="*/ 19 w 77"/>
                  <a:gd name="T67" fmla="*/ 20 h 190"/>
                  <a:gd name="T68" fmla="*/ 16 w 77"/>
                  <a:gd name="T69" fmla="*/ 18 h 190"/>
                  <a:gd name="T70" fmla="*/ 17 w 77"/>
                  <a:gd name="T71" fmla="*/ 13 h 190"/>
                  <a:gd name="T72" fmla="*/ 16 w 77"/>
                  <a:gd name="T73" fmla="*/ 7 h 1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7"/>
                  <a:gd name="T112" fmla="*/ 0 h 190"/>
                  <a:gd name="T113" fmla="*/ 77 w 77"/>
                  <a:gd name="T114" fmla="*/ 190 h 1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7" h="190">
                    <a:moveTo>
                      <a:pt x="19" y="2"/>
                    </a:moveTo>
                    <a:lnTo>
                      <a:pt x="28" y="0"/>
                    </a:lnTo>
                    <a:lnTo>
                      <a:pt x="38" y="1"/>
                    </a:lnTo>
                    <a:lnTo>
                      <a:pt x="45" y="6"/>
                    </a:lnTo>
                    <a:lnTo>
                      <a:pt x="48" y="12"/>
                    </a:lnTo>
                    <a:lnTo>
                      <a:pt x="45" y="19"/>
                    </a:lnTo>
                    <a:lnTo>
                      <a:pt x="49" y="23"/>
                    </a:lnTo>
                    <a:lnTo>
                      <a:pt x="54" y="25"/>
                    </a:lnTo>
                    <a:lnTo>
                      <a:pt x="67" y="29"/>
                    </a:lnTo>
                    <a:lnTo>
                      <a:pt x="70" y="32"/>
                    </a:lnTo>
                    <a:lnTo>
                      <a:pt x="76" y="62"/>
                    </a:lnTo>
                    <a:lnTo>
                      <a:pt x="74" y="68"/>
                    </a:lnTo>
                    <a:lnTo>
                      <a:pt x="60" y="70"/>
                    </a:lnTo>
                    <a:lnTo>
                      <a:pt x="62" y="99"/>
                    </a:lnTo>
                    <a:lnTo>
                      <a:pt x="53" y="102"/>
                    </a:lnTo>
                    <a:lnTo>
                      <a:pt x="50" y="123"/>
                    </a:lnTo>
                    <a:lnTo>
                      <a:pt x="52" y="160"/>
                    </a:lnTo>
                    <a:lnTo>
                      <a:pt x="53" y="180"/>
                    </a:lnTo>
                    <a:lnTo>
                      <a:pt x="50" y="180"/>
                    </a:lnTo>
                    <a:lnTo>
                      <a:pt x="50" y="182"/>
                    </a:lnTo>
                    <a:lnTo>
                      <a:pt x="43" y="185"/>
                    </a:lnTo>
                    <a:lnTo>
                      <a:pt x="38" y="188"/>
                    </a:lnTo>
                    <a:lnTo>
                      <a:pt x="35" y="189"/>
                    </a:lnTo>
                    <a:lnTo>
                      <a:pt x="32" y="189"/>
                    </a:lnTo>
                    <a:lnTo>
                      <a:pt x="28" y="188"/>
                    </a:lnTo>
                    <a:lnTo>
                      <a:pt x="27" y="188"/>
                    </a:lnTo>
                    <a:lnTo>
                      <a:pt x="28" y="186"/>
                    </a:lnTo>
                    <a:lnTo>
                      <a:pt x="30" y="184"/>
                    </a:lnTo>
                    <a:lnTo>
                      <a:pt x="32" y="182"/>
                    </a:lnTo>
                    <a:lnTo>
                      <a:pt x="36" y="179"/>
                    </a:lnTo>
                    <a:lnTo>
                      <a:pt x="33" y="180"/>
                    </a:lnTo>
                    <a:lnTo>
                      <a:pt x="33" y="178"/>
                    </a:lnTo>
                    <a:lnTo>
                      <a:pt x="22" y="182"/>
                    </a:lnTo>
                    <a:lnTo>
                      <a:pt x="18" y="182"/>
                    </a:lnTo>
                    <a:lnTo>
                      <a:pt x="17" y="180"/>
                    </a:lnTo>
                    <a:lnTo>
                      <a:pt x="17" y="179"/>
                    </a:lnTo>
                    <a:lnTo>
                      <a:pt x="17" y="178"/>
                    </a:lnTo>
                    <a:lnTo>
                      <a:pt x="18" y="177"/>
                    </a:lnTo>
                    <a:lnTo>
                      <a:pt x="21" y="175"/>
                    </a:lnTo>
                    <a:lnTo>
                      <a:pt x="23" y="173"/>
                    </a:lnTo>
                    <a:lnTo>
                      <a:pt x="20" y="173"/>
                    </a:lnTo>
                    <a:lnTo>
                      <a:pt x="18" y="155"/>
                    </a:lnTo>
                    <a:lnTo>
                      <a:pt x="17" y="127"/>
                    </a:lnTo>
                    <a:lnTo>
                      <a:pt x="12" y="103"/>
                    </a:lnTo>
                    <a:lnTo>
                      <a:pt x="11" y="97"/>
                    </a:lnTo>
                    <a:lnTo>
                      <a:pt x="10" y="93"/>
                    </a:lnTo>
                    <a:lnTo>
                      <a:pt x="13" y="79"/>
                    </a:lnTo>
                    <a:lnTo>
                      <a:pt x="14" y="73"/>
                    </a:lnTo>
                    <a:lnTo>
                      <a:pt x="12" y="74"/>
                    </a:lnTo>
                    <a:lnTo>
                      <a:pt x="11" y="73"/>
                    </a:lnTo>
                    <a:lnTo>
                      <a:pt x="10" y="73"/>
                    </a:lnTo>
                    <a:lnTo>
                      <a:pt x="8" y="72"/>
                    </a:lnTo>
                    <a:lnTo>
                      <a:pt x="6" y="72"/>
                    </a:lnTo>
                    <a:lnTo>
                      <a:pt x="5" y="70"/>
                    </a:lnTo>
                    <a:lnTo>
                      <a:pt x="4" y="70"/>
                    </a:lnTo>
                    <a:lnTo>
                      <a:pt x="3" y="69"/>
                    </a:lnTo>
                    <a:lnTo>
                      <a:pt x="1" y="68"/>
                    </a:lnTo>
                    <a:lnTo>
                      <a:pt x="0" y="67"/>
                    </a:lnTo>
                    <a:lnTo>
                      <a:pt x="4" y="60"/>
                    </a:lnTo>
                    <a:lnTo>
                      <a:pt x="2" y="56"/>
                    </a:lnTo>
                    <a:lnTo>
                      <a:pt x="10" y="60"/>
                    </a:lnTo>
                    <a:lnTo>
                      <a:pt x="20" y="32"/>
                    </a:lnTo>
                    <a:lnTo>
                      <a:pt x="29" y="27"/>
                    </a:lnTo>
                    <a:lnTo>
                      <a:pt x="27" y="26"/>
                    </a:lnTo>
                    <a:lnTo>
                      <a:pt x="20" y="25"/>
                    </a:lnTo>
                    <a:lnTo>
                      <a:pt x="19" y="21"/>
                    </a:lnTo>
                    <a:lnTo>
                      <a:pt x="22" y="20"/>
                    </a:lnTo>
                    <a:lnTo>
                      <a:pt x="19" y="20"/>
                    </a:lnTo>
                    <a:lnTo>
                      <a:pt x="19" y="19"/>
                    </a:lnTo>
                    <a:lnTo>
                      <a:pt x="16" y="18"/>
                    </a:lnTo>
                    <a:lnTo>
                      <a:pt x="18" y="13"/>
                    </a:lnTo>
                    <a:lnTo>
                      <a:pt x="17" y="13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9" y="2"/>
                    </a:lnTo>
                  </a:path>
                </a:pathLst>
              </a:custGeom>
              <a:grpFill/>
              <a:ln w="25400" cap="rnd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812" y="1123"/>
              <a:ext cx="0" cy="178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817" y="1133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V="1">
              <a:off x="1091" y="1326"/>
              <a:ext cx="0" cy="10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1362" y="1133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444" y="1112"/>
              <a:ext cx="145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1350" y="1123"/>
              <a:ext cx="0" cy="195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760" y="1301"/>
              <a:ext cx="144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896" y="1112"/>
              <a:ext cx="144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812" y="1360"/>
              <a:ext cx="0" cy="7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056" y="1133"/>
              <a:ext cx="27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1091" y="1141"/>
              <a:ext cx="0" cy="15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1099" y="1308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20" y="1322"/>
              <a:ext cx="242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099" y="1336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178" y="1301"/>
              <a:ext cx="145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339" y="1312"/>
              <a:ext cx="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1339" y="1336"/>
              <a:ext cx="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1350" y="1344"/>
              <a:ext cx="0" cy="7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820" y="1438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899" y="1417"/>
              <a:ext cx="144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059" y="1424"/>
              <a:ext cx="24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358" y="1422"/>
              <a:ext cx="65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059" y="1438"/>
              <a:ext cx="364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1059" y="1452"/>
              <a:ext cx="24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1091" y="1460"/>
              <a:ext cx="0" cy="87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1099" y="1555"/>
              <a:ext cx="6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178" y="1533"/>
              <a:ext cx="145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358" y="1452"/>
              <a:ext cx="65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 flipV="1">
              <a:off x="1350" y="1444"/>
              <a:ext cx="0" cy="10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1339" y="1540"/>
              <a:ext cx="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1439" y="1417"/>
              <a:ext cx="143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1339" y="1570"/>
              <a:ext cx="30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1602" y="1131"/>
              <a:ext cx="17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1631" y="1136"/>
              <a:ext cx="0" cy="16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1631" y="1314"/>
              <a:ext cx="0" cy="132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 flipV="1">
              <a:off x="1639" y="1298"/>
              <a:ext cx="83" cy="18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1639" y="1322"/>
              <a:ext cx="83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1658" y="1336"/>
              <a:ext cx="64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598" y="1438"/>
              <a:ext cx="25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738" y="1301"/>
              <a:ext cx="144" cy="43"/>
            </a:xfrm>
            <a:prstGeom prst="rect">
              <a:avLst/>
            </a:prstGeom>
            <a:grpFill/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1898" y="1315"/>
              <a:ext cx="84" cy="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V="1">
              <a:off x="1650" y="1328"/>
              <a:ext cx="0" cy="250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Rectangle 85"/>
          <p:cNvSpPr>
            <a:spLocks noChangeArrowheads="1"/>
          </p:cNvSpPr>
          <p:nvPr/>
        </p:nvSpPr>
        <p:spPr bwMode="auto">
          <a:xfrm>
            <a:off x="719137" y="5870575"/>
            <a:ext cx="18716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What we do</a:t>
            </a:r>
          </a:p>
        </p:txBody>
      </p:sp>
      <p:sp>
        <p:nvSpPr>
          <p:cNvPr id="84" name="Rectangle 87"/>
          <p:cNvSpPr>
            <a:spLocks noChangeArrowheads="1"/>
          </p:cNvSpPr>
          <p:nvPr/>
        </p:nvSpPr>
        <p:spPr bwMode="auto">
          <a:xfrm>
            <a:off x="4419600" y="6022975"/>
            <a:ext cx="270192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chemeClr val="accent1"/>
                </a:solidFill>
                <a:latin typeface="Arial" charset="0"/>
              </a:rPr>
              <a:t>What we produce</a:t>
            </a:r>
          </a:p>
        </p:txBody>
      </p:sp>
    </p:spTree>
    <p:extLst>
      <p:ext uri="{BB962C8B-B14F-4D97-AF65-F5344CB8AC3E}">
        <p14:creationId xmlns:p14="http://schemas.microsoft.com/office/powerpoint/2010/main" val="15835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for CRM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81000" y="2209800"/>
            <a:ext cx="4508500" cy="2828925"/>
          </a:xfrm>
          <a:prstGeom prst="flowChartAlternateProcess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BPR for CRM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involves</a:t>
            </a:r>
          </a:p>
          <a:p>
            <a:pPr algn="ctr">
              <a:spcBef>
                <a:spcPct val="50000"/>
              </a:spcBef>
            </a:pPr>
            <a:r>
              <a:rPr lang="en-US" sz="2800" dirty="0"/>
              <a:t> </a:t>
            </a:r>
            <a:r>
              <a:rPr lang="en-US" sz="2800" u="sng" dirty="0"/>
              <a:t>rethinking</a:t>
            </a:r>
            <a:r>
              <a:rPr lang="en-US" sz="2800" dirty="0"/>
              <a:t> and </a:t>
            </a:r>
            <a:r>
              <a:rPr lang="en-US" sz="2800" u="sng" dirty="0"/>
              <a:t>redesigning</a:t>
            </a:r>
          </a:p>
          <a:p>
            <a:pPr algn="ctr">
              <a:spcBef>
                <a:spcPct val="50000"/>
              </a:spcBef>
            </a:pPr>
            <a:r>
              <a:rPr lang="en-US" sz="2800" dirty="0"/>
              <a:t> </a:t>
            </a:r>
            <a:r>
              <a:rPr lang="en-US" sz="2800" u="sng" dirty="0"/>
              <a:t>business processes</a:t>
            </a:r>
            <a:r>
              <a:rPr lang="en-US" sz="2800" dirty="0"/>
              <a:t> to</a:t>
            </a:r>
          </a:p>
          <a:p>
            <a:pPr algn="ctr">
              <a:spcBef>
                <a:spcPct val="50000"/>
              </a:spcBef>
            </a:pPr>
            <a:r>
              <a:rPr lang="en-US" sz="2800" u="sng" dirty="0"/>
              <a:t>create value to </a:t>
            </a:r>
            <a:r>
              <a:rPr lang="en-US" sz="2800" u="sng" dirty="0" smtClean="0"/>
              <a:t>customers</a:t>
            </a:r>
            <a:r>
              <a:rPr lang="en-US" sz="2800" u="sng" dirty="0"/>
              <a:t>.</a:t>
            </a:r>
          </a:p>
          <a:p>
            <a:pPr algn="ctr"/>
            <a:endParaRPr lang="en-US" sz="2800" u="sn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57201" y="4102768"/>
            <a:ext cx="4343399" cy="688975"/>
          </a:xfrm>
          <a:prstGeom prst="ellipse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715000" y="2232025"/>
            <a:ext cx="2800350" cy="2644775"/>
          </a:xfrm>
          <a:prstGeom prst="ellipse">
            <a:avLst/>
          </a:prstGeom>
          <a:solidFill>
            <a:schemeClr val="accent2">
              <a:alpha val="29000"/>
            </a:scheme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086600" y="223202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6019800" y="3603625"/>
            <a:ext cx="1065212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086600" y="3603625"/>
            <a:ext cx="1143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43600" y="2994025"/>
            <a:ext cx="10858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People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239000" y="2917825"/>
            <a:ext cx="1600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Processes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400800" y="4213225"/>
            <a:ext cx="1752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04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is Crucial for CRM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BPR helps companies to transform from a bureaucratic to a customer-centered orientation</a:t>
            </a:r>
          </a:p>
          <a:p>
            <a:pPr lvl="1"/>
            <a:r>
              <a:rPr lang="en-US" dirty="0"/>
              <a:t>By reducing process time and improving quality</a:t>
            </a:r>
          </a:p>
          <a:p>
            <a:endParaRPr lang="en-US" dirty="0"/>
          </a:p>
        </p:txBody>
      </p:sp>
      <p:pic>
        <p:nvPicPr>
          <p:cNvPr id="7" name="Picture 4" descr="AS-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13" y="2781300"/>
            <a:ext cx="3048000" cy="2286000"/>
          </a:xfrm>
          <a:prstGeom prst="rect">
            <a:avLst/>
          </a:prstGeom>
          <a:noFill/>
        </p:spPr>
      </p:pic>
      <p:pic>
        <p:nvPicPr>
          <p:cNvPr id="8" name="Picture 5" descr="BP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8325" y="3294063"/>
            <a:ext cx="3082925" cy="2438400"/>
          </a:xfrm>
          <a:prstGeom prst="rect">
            <a:avLst/>
          </a:prstGeom>
          <a:noFill/>
        </p:spPr>
      </p:pic>
      <p:pic>
        <p:nvPicPr>
          <p:cNvPr id="9" name="Picture 6" descr="TO-B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84888" y="4006850"/>
            <a:ext cx="3036887" cy="227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60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Characteristics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Seeking of dramatic levels of improvements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Break-away from outdated rules and fundamental assumptions that underlie operations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Break-away from the constraints of organizational boundaries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Broad and cross-functional in scope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One-time </a:t>
            </a:r>
            <a:r>
              <a:rPr lang="en-US" sz="3200" dirty="0" smtClean="0"/>
              <a:t>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509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Characteristics (contd.)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Information technology is the primary enabler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BUT: Other enablers (structure, management style, facilities, measurement, compensation) need to be considered as well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Focus is on internal and/or external customers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Risky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3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BPR Impacts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Dramatic productivity improvements</a:t>
            </a:r>
          </a:p>
          <a:p>
            <a:r>
              <a:rPr lang="en-US" dirty="0"/>
              <a:t>Dramatic product and service quality improvements</a:t>
            </a:r>
          </a:p>
          <a:p>
            <a:r>
              <a:rPr lang="en-US" dirty="0"/>
              <a:t>Cost reduction/efficiency gains</a:t>
            </a:r>
          </a:p>
          <a:p>
            <a:r>
              <a:rPr lang="en-US" dirty="0"/>
              <a:t>Improvement in organizational quality</a:t>
            </a:r>
          </a:p>
          <a:p>
            <a:r>
              <a:rPr lang="en-US" dirty="0"/>
              <a:t>Increase of market coverage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pic>
        <p:nvPicPr>
          <p:cNvPr id="9" name="Picture 4" descr="bd04972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343888"/>
            <a:ext cx="4191457" cy="314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737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Case Study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Ford Motors: Reengineering the accounts payable department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7200" y="2286000"/>
            <a:ext cx="8534400" cy="4267200"/>
          </a:xfrm>
          <a:prstGeom prst="irregularSeal2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 anchor="ctr"/>
          <a:lstStyle/>
          <a:p>
            <a:pPr algn="ctr">
              <a:spcBef>
                <a:spcPct val="75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sz="1600" u="sng" dirty="0">
                <a:cs typeface="+mn-cs"/>
              </a:rPr>
              <a:t>Results of BPR effort</a:t>
            </a:r>
          </a:p>
          <a:p>
            <a:pPr marL="190500" lvl="1" algn="ctr">
              <a:spcBef>
                <a:spcPct val="4000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en-US" sz="1600" dirty="0">
                <a:cs typeface="+mn-cs"/>
              </a:rPr>
              <a:t>Reduction of paper flow</a:t>
            </a:r>
          </a:p>
          <a:p>
            <a:pPr marL="190500" lvl="1" algn="ctr">
              <a:spcBef>
                <a:spcPct val="40000"/>
              </a:spcBef>
              <a:buClr>
                <a:srgbClr val="CC0000"/>
              </a:buClr>
              <a:buFont typeface="Wingdings" pitchFamily="2" charset="2"/>
              <a:buNone/>
              <a:defRPr/>
            </a:pPr>
            <a:r>
              <a:rPr lang="en-US" sz="1600" dirty="0">
                <a:cs typeface="+mn-cs"/>
              </a:rPr>
              <a:t> (“</a:t>
            </a:r>
            <a:r>
              <a:rPr lang="en-US" sz="1600" dirty="0" err="1">
                <a:cs typeface="+mn-cs"/>
              </a:rPr>
              <a:t>invoiceless</a:t>
            </a:r>
            <a:r>
              <a:rPr lang="en-US" sz="1600" dirty="0">
                <a:cs typeface="+mn-cs"/>
              </a:rPr>
              <a:t> processing”)</a:t>
            </a:r>
          </a:p>
          <a:p>
            <a:pPr marL="190500" lvl="1" algn="ctr">
              <a:spcBef>
                <a:spcPct val="4000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en-US" sz="1600" dirty="0">
                <a:cs typeface="+mn-cs"/>
              </a:rPr>
              <a:t>Up-to-date data</a:t>
            </a:r>
          </a:p>
          <a:p>
            <a:pPr marL="190500" lvl="1" algn="ctr">
              <a:spcBef>
                <a:spcPct val="4000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en-US" sz="1600" dirty="0">
                <a:cs typeface="+mn-cs"/>
              </a:rPr>
              <a:t>Personnel reduction by 75%</a:t>
            </a:r>
          </a:p>
          <a:p>
            <a:pPr marL="190500" lvl="1" algn="ctr">
              <a:spcBef>
                <a:spcPct val="40000"/>
              </a:spcBef>
              <a:buClr>
                <a:srgbClr val="CC0000"/>
              </a:buClr>
              <a:buFont typeface="Wingdings" pitchFamily="2" charset="2"/>
              <a:buChar char="ü"/>
              <a:defRPr/>
            </a:pPr>
            <a:r>
              <a:rPr lang="en-US" sz="1600" dirty="0">
                <a:cs typeface="+mn-cs"/>
              </a:rPr>
              <a:t>Accurate financial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6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Making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– a simplified representation or abstraction of reality</a:t>
            </a:r>
          </a:p>
          <a:p>
            <a:endParaRPr lang="en-US" dirty="0" smtClean="0"/>
          </a:p>
          <a:p>
            <a:r>
              <a:rPr lang="en-US" dirty="0" smtClean="0"/>
              <a:t>Have you worked with a Decision Support System?</a:t>
            </a:r>
          </a:p>
          <a:p>
            <a:endParaRPr lang="en-US" dirty="0"/>
          </a:p>
        </p:txBody>
      </p:sp>
      <p:pic>
        <p:nvPicPr>
          <p:cNvPr id="7" name="Picture 6" descr="logo-no-border(1)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742275"/>
            <a:ext cx="3352800" cy="9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5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Ford: The Traditional Process</a:t>
            </a:r>
            <a:endParaRPr lang="en-US" dirty="0"/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905000" y="1584325"/>
            <a:ext cx="6792913" cy="5045075"/>
            <a:chOff x="1200" y="864"/>
            <a:chExt cx="4279" cy="3178"/>
          </a:xfrm>
        </p:grpSpPr>
        <p:pic>
          <p:nvPicPr>
            <p:cNvPr id="14" name="Picture 3" descr="vendo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4" y="960"/>
              <a:ext cx="86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" descr="Purchasi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8" y="864"/>
              <a:ext cx="1440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Receivi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23"/>
              <a:ext cx="1761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" descr="A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2" y="3127"/>
              <a:ext cx="1776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4416" y="912"/>
              <a:ext cx="10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050014"/>
                  </a:solidFill>
                  <a:latin typeface="Arial" charset="0"/>
                </a:rPr>
                <a:t>Vendor</a:t>
              </a:r>
              <a:endParaRPr lang="en-US" sz="2000">
                <a:solidFill>
                  <a:srgbClr val="050014"/>
                </a:solidFill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343" y="3792"/>
              <a:ext cx="2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Accounts Payable</a:t>
              </a:r>
              <a:endParaRPr lang="en-US" sz="1800">
                <a:solidFill>
                  <a:schemeClr val="bg2"/>
                </a:solidFill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200" y="1440"/>
              <a:ext cx="1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663300"/>
                  </a:solidFill>
                  <a:latin typeface="Arial" charset="0"/>
                </a:rPr>
                <a:t>Purchasing</a:t>
              </a:r>
              <a:endParaRPr lang="en-US" sz="1800">
                <a:solidFill>
                  <a:srgbClr val="663300"/>
                </a:solidFill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208" y="1891"/>
              <a:ext cx="14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hlink"/>
                  </a:solidFill>
                  <a:latin typeface="Arial" charset="0"/>
                </a:rPr>
                <a:t>Receiving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</p:grp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594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Ford: The Traditional Process</a:t>
            </a:r>
            <a:endParaRPr lang="en-US" dirty="0"/>
          </a:p>
        </p:txBody>
      </p:sp>
      <p:pic>
        <p:nvPicPr>
          <p:cNvPr id="4" name="Picture 2" descr="ven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736725"/>
            <a:ext cx="1371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urcha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584325"/>
            <a:ext cx="22860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65488"/>
            <a:ext cx="27955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176838"/>
            <a:ext cx="28194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10400" y="1660525"/>
            <a:ext cx="168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50014"/>
                </a:solidFill>
                <a:latin typeface="Arial" charset="0"/>
              </a:rPr>
              <a:t>Vendor</a:t>
            </a:r>
            <a:endParaRPr lang="en-US" sz="2000">
              <a:solidFill>
                <a:srgbClr val="050014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19513" y="6232525"/>
            <a:ext cx="3595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Accounts Payable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05000" y="2498725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Arial" charset="0"/>
              </a:rPr>
              <a:t>Purchasing</a:t>
            </a:r>
            <a:endParaRPr lang="en-US" sz="1800">
              <a:solidFill>
                <a:srgbClr val="6633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05200" y="3214688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Receiving</a:t>
            </a:r>
            <a:endParaRPr lang="en-US" sz="1800">
              <a:solidFill>
                <a:schemeClr val="hlink"/>
              </a:solidFill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819400" y="2879725"/>
            <a:ext cx="838200" cy="3695700"/>
            <a:chOff x="1295" y="1608"/>
            <a:chExt cx="528" cy="2085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10800000" flipH="1" flipV="1">
              <a:off x="1295" y="3669"/>
              <a:ext cx="528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10800000" flipV="1">
              <a:off x="1295" y="1608"/>
              <a:ext cx="0" cy="208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627188" y="5622925"/>
            <a:ext cx="15732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Copy of 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2422525"/>
            <a:ext cx="2743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1979613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16675"/>
            <a:ext cx="5421083" cy="365125"/>
          </a:xfrm>
        </p:spPr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94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Ford: The Traditional Process</a:t>
            </a:r>
            <a:endParaRPr lang="en-US" dirty="0"/>
          </a:p>
        </p:txBody>
      </p:sp>
      <p:pic>
        <p:nvPicPr>
          <p:cNvPr id="4" name="Picture 1026" descr="ven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752600"/>
            <a:ext cx="1371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7" descr="Purcha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22860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28" descr="Receiv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81363"/>
            <a:ext cx="27955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29" descr="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192713"/>
            <a:ext cx="28194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7010400" y="1676400"/>
            <a:ext cx="168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50014"/>
                </a:solidFill>
                <a:latin typeface="Arial" charset="0"/>
              </a:rPr>
              <a:t>Vendor</a:t>
            </a:r>
            <a:endParaRPr lang="en-US" sz="2000">
              <a:solidFill>
                <a:srgbClr val="050014"/>
              </a:solidFill>
            </a:endParaRP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3719513" y="6248400"/>
            <a:ext cx="3595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Accounts Payable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1905000" y="2514600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Arial" charset="0"/>
              </a:rPr>
              <a:t>Purchasing</a:t>
            </a:r>
            <a:endParaRPr lang="en-US" sz="1800">
              <a:solidFill>
                <a:srgbClr val="663300"/>
              </a:solidFill>
            </a:endParaRPr>
          </a:p>
        </p:txBody>
      </p:sp>
      <p:sp>
        <p:nvSpPr>
          <p:cNvPr id="11" name="Text Box 1033"/>
          <p:cNvSpPr txBox="1">
            <a:spLocks noChangeArrowheads="1"/>
          </p:cNvSpPr>
          <p:nvPr/>
        </p:nvSpPr>
        <p:spPr bwMode="auto">
          <a:xfrm>
            <a:off x="3505200" y="3230563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Receiving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12" name="Line 1034"/>
          <p:cNvSpPr>
            <a:spLocks noChangeShapeType="1"/>
          </p:cNvSpPr>
          <p:nvPr/>
        </p:nvSpPr>
        <p:spPr bwMode="auto">
          <a:xfrm flipH="1" flipV="1">
            <a:off x="6324600" y="4127500"/>
            <a:ext cx="990600" cy="142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35"/>
          <p:cNvSpPr txBox="1">
            <a:spLocks noChangeArrowheads="1"/>
          </p:cNvSpPr>
          <p:nvPr/>
        </p:nvSpPr>
        <p:spPr bwMode="auto">
          <a:xfrm>
            <a:off x="6489700" y="42052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Goods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7680325" y="3059113"/>
            <a:ext cx="0" cy="3048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7"/>
          <p:cNvSpPr>
            <a:spLocks noChangeShapeType="1"/>
          </p:cNvSpPr>
          <p:nvPr/>
        </p:nvSpPr>
        <p:spPr bwMode="auto">
          <a:xfrm flipH="1">
            <a:off x="6477000" y="6096000"/>
            <a:ext cx="1219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6705600" y="56388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Invoice</a:t>
            </a:r>
            <a:endParaRPr lang="en-US" sz="1800">
              <a:solidFill>
                <a:srgbClr val="A50021"/>
              </a:solidFill>
            </a:endParaRPr>
          </a:p>
        </p:txBody>
      </p:sp>
      <p:grpSp>
        <p:nvGrpSpPr>
          <p:cNvPr id="17" name="Group 1039"/>
          <p:cNvGrpSpPr>
            <a:grpSpLocks/>
          </p:cNvGrpSpPr>
          <p:nvPr/>
        </p:nvGrpSpPr>
        <p:grpSpPr bwMode="auto">
          <a:xfrm>
            <a:off x="2819400" y="2895600"/>
            <a:ext cx="838200" cy="3619500"/>
            <a:chOff x="1295" y="1608"/>
            <a:chExt cx="528" cy="2085"/>
          </a:xfrm>
        </p:grpSpPr>
        <p:sp>
          <p:nvSpPr>
            <p:cNvPr id="18" name="Line 1040"/>
            <p:cNvSpPr>
              <a:spLocks noChangeShapeType="1"/>
            </p:cNvSpPr>
            <p:nvPr/>
          </p:nvSpPr>
          <p:spPr bwMode="auto">
            <a:xfrm rot="10800000" flipH="1" flipV="1">
              <a:off x="1295" y="3669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41"/>
            <p:cNvSpPr>
              <a:spLocks noChangeShapeType="1"/>
            </p:cNvSpPr>
            <p:nvPr/>
          </p:nvSpPr>
          <p:spPr bwMode="auto">
            <a:xfrm rot="10800000" flipV="1">
              <a:off x="1295" y="1608"/>
              <a:ext cx="0" cy="208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042"/>
          <p:cNvSpPr txBox="1">
            <a:spLocks noChangeArrowheads="1"/>
          </p:cNvSpPr>
          <p:nvPr/>
        </p:nvSpPr>
        <p:spPr bwMode="auto">
          <a:xfrm>
            <a:off x="1627188" y="5638800"/>
            <a:ext cx="15732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Copy of 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1" name="Line 1043"/>
          <p:cNvSpPr>
            <a:spLocks noChangeShapeType="1"/>
          </p:cNvSpPr>
          <p:nvPr/>
        </p:nvSpPr>
        <p:spPr bwMode="auto">
          <a:xfrm>
            <a:off x="4267200" y="24384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44"/>
          <p:cNvSpPr txBox="1">
            <a:spLocks noChangeArrowheads="1"/>
          </p:cNvSpPr>
          <p:nvPr/>
        </p:nvSpPr>
        <p:spPr bwMode="auto">
          <a:xfrm>
            <a:off x="4572000" y="19954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>
            <a:off x="7315200" y="3124200"/>
            <a:ext cx="0" cy="106680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4" name="Picture 10" descr="UAWaltonLogo300dp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16675"/>
            <a:ext cx="5421083" cy="365125"/>
          </a:xfrm>
        </p:spPr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Ford: The Traditional Process</a:t>
            </a:r>
            <a:endParaRPr lang="en-US" dirty="0"/>
          </a:p>
        </p:txBody>
      </p:sp>
      <p:pic>
        <p:nvPicPr>
          <p:cNvPr id="4" name="Picture 2" descr="ven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752600"/>
            <a:ext cx="1371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urcha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22860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81363"/>
            <a:ext cx="27955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192713"/>
            <a:ext cx="28194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10400" y="1676400"/>
            <a:ext cx="168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50014"/>
                </a:solidFill>
                <a:latin typeface="Arial" charset="0"/>
              </a:rPr>
              <a:t>Vendor</a:t>
            </a:r>
            <a:endParaRPr lang="en-US" sz="2000">
              <a:solidFill>
                <a:srgbClr val="050014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19513" y="6248400"/>
            <a:ext cx="3595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Accounts Payable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05000" y="2514600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Arial" charset="0"/>
              </a:rPr>
              <a:t>Purchasing</a:t>
            </a:r>
            <a:endParaRPr lang="en-US" sz="1800">
              <a:solidFill>
                <a:srgbClr val="6633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05200" y="3230563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Receiving</a:t>
            </a:r>
            <a:endParaRPr lang="en-US" sz="1800">
              <a:solidFill>
                <a:schemeClr val="hlink"/>
              </a:solidFill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477000" y="3033713"/>
            <a:ext cx="838200" cy="1143000"/>
            <a:chOff x="3792" y="1608"/>
            <a:chExt cx="528" cy="576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20" y="1608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792" y="2160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489700" y="42052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Goods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696200" y="3033713"/>
            <a:ext cx="0" cy="304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477000" y="60960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05600" y="56388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Invoice</a:t>
            </a:r>
            <a:endParaRPr lang="en-US" sz="1800">
              <a:solidFill>
                <a:srgbClr val="A50021"/>
              </a:solidFill>
            </a:endParaRP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819400" y="2819400"/>
            <a:ext cx="838200" cy="3771900"/>
            <a:chOff x="1295" y="1608"/>
            <a:chExt cx="528" cy="208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10800000" flipH="1" flipV="1">
              <a:off x="1295" y="3669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10800000" flipV="1">
              <a:off x="1295" y="1608"/>
              <a:ext cx="0" cy="208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627188" y="5638800"/>
            <a:ext cx="15732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Copy of 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267200" y="24384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572000" y="19954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rot="5400000">
            <a:off x="4783931" y="4893469"/>
            <a:ext cx="642938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683000" y="4602163"/>
            <a:ext cx="226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Receiving Document</a:t>
            </a:r>
            <a:endParaRPr lang="en-US" sz="1800">
              <a:solidFill>
                <a:srgbClr val="A50021"/>
              </a:solidFill>
            </a:endParaRPr>
          </a:p>
        </p:txBody>
      </p:sp>
      <p:pic>
        <p:nvPicPr>
          <p:cNvPr id="27" name="Picture 10" descr="UAWaltonLogo300dp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16675"/>
            <a:ext cx="5421083" cy="365125"/>
          </a:xfrm>
        </p:spPr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Ford: The Traditional Process</a:t>
            </a:r>
            <a:endParaRPr lang="en-US" dirty="0"/>
          </a:p>
        </p:txBody>
      </p:sp>
      <p:pic>
        <p:nvPicPr>
          <p:cNvPr id="4" name="Picture 2" descr="ven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766887"/>
            <a:ext cx="1371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urcha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14487"/>
            <a:ext cx="22860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95650"/>
            <a:ext cx="27955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207000"/>
            <a:ext cx="2819400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10400" y="1690687"/>
            <a:ext cx="168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50014"/>
                </a:solidFill>
                <a:latin typeface="Arial" charset="0"/>
              </a:rPr>
              <a:t>Vendor</a:t>
            </a:r>
            <a:endParaRPr lang="en-US" sz="2000">
              <a:solidFill>
                <a:srgbClr val="050014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19513" y="6262687"/>
            <a:ext cx="3595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  <a:latin typeface="Arial" charset="0"/>
              </a:rPr>
              <a:t>Accounts Payable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05000" y="2528887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Arial" charset="0"/>
              </a:rPr>
              <a:t>Purchasing</a:t>
            </a:r>
            <a:endParaRPr lang="en-US" sz="1800">
              <a:solidFill>
                <a:srgbClr val="6633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05200" y="3244850"/>
            <a:ext cx="222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Receiving</a:t>
            </a:r>
            <a:endParaRPr lang="en-US" sz="1800">
              <a:solidFill>
                <a:schemeClr val="hlink"/>
              </a:solidFill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477000" y="3048000"/>
            <a:ext cx="838200" cy="1143000"/>
            <a:chOff x="3792" y="1608"/>
            <a:chExt cx="528" cy="576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20" y="1608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792" y="2160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489700" y="4219575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Goods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rot="16200000" flipH="1">
            <a:off x="7282657" y="5685630"/>
            <a:ext cx="0" cy="1458913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rot="16200000">
            <a:off x="6324600" y="4738687"/>
            <a:ext cx="3352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05600" y="6491287"/>
            <a:ext cx="178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Payment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696200" y="3048000"/>
            <a:ext cx="0" cy="304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477000" y="6110287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05600" y="5653087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Invoice</a:t>
            </a:r>
            <a:endParaRPr lang="en-US" sz="1800">
              <a:solidFill>
                <a:srgbClr val="A50021"/>
              </a:solidFill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819400" y="2833687"/>
            <a:ext cx="838200" cy="3771900"/>
            <a:chOff x="1295" y="1608"/>
            <a:chExt cx="528" cy="2085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10800000" flipH="1" flipV="1">
              <a:off x="1295" y="3669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10800000" flipV="1">
              <a:off x="1295" y="1608"/>
              <a:ext cx="0" cy="208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627188" y="5653087"/>
            <a:ext cx="15732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Copy of 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267200" y="2452687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572000" y="2009775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rot="5400000">
            <a:off x="4783931" y="4907756"/>
            <a:ext cx="6429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683000" y="4616450"/>
            <a:ext cx="226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Receiving Document</a:t>
            </a:r>
            <a:endParaRPr lang="en-US" sz="1800">
              <a:solidFill>
                <a:srgbClr val="A50021"/>
              </a:solidFill>
            </a:endParaRPr>
          </a:p>
        </p:txBody>
      </p:sp>
      <p:pic>
        <p:nvPicPr>
          <p:cNvPr id="30" name="Picture 10" descr="UAWaltonLogo300dp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21083" cy="365125"/>
          </a:xfrm>
        </p:spPr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7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</a:p>
        </p:txBody>
      </p:sp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1241425" y="1716088"/>
            <a:ext cx="7318375" cy="4672012"/>
            <a:chOff x="782" y="1081"/>
            <a:chExt cx="4610" cy="2943"/>
          </a:xfrm>
        </p:grpSpPr>
        <p:pic>
          <p:nvPicPr>
            <p:cNvPr id="5" name="Picture 2051" descr="PURCH0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2" y="1088"/>
              <a:ext cx="16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052" descr="vendo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69" y="1088"/>
              <a:ext cx="151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053" descr="RECEIV0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34" y="2077"/>
              <a:ext cx="1644" cy="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054" descr="AP0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69" y="2995"/>
              <a:ext cx="1340" cy="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055" descr="DB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" y="3157"/>
              <a:ext cx="1274" cy="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2056"/>
            <p:cNvSpPr txBox="1">
              <a:spLocks noChangeArrowheads="1"/>
            </p:cNvSpPr>
            <p:nvPr/>
          </p:nvSpPr>
          <p:spPr bwMode="auto">
            <a:xfrm>
              <a:off x="811" y="1707"/>
              <a:ext cx="1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latin typeface="Arial" charset="0"/>
                </a:rPr>
                <a:t>Purchasing</a:t>
              </a:r>
              <a:endParaRPr lang="en-US" sz="1800" dirty="0"/>
            </a:p>
          </p:txBody>
        </p:sp>
        <p:sp>
          <p:nvSpPr>
            <p:cNvPr id="11" name="Text Box 2057"/>
            <p:cNvSpPr txBox="1">
              <a:spLocks noChangeArrowheads="1"/>
            </p:cNvSpPr>
            <p:nvPr/>
          </p:nvSpPr>
          <p:spPr bwMode="auto">
            <a:xfrm>
              <a:off x="2065" y="2036"/>
              <a:ext cx="12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50014"/>
                  </a:solidFill>
                  <a:latin typeface="Arial" charset="0"/>
                </a:rPr>
                <a:t>Receiving</a:t>
              </a:r>
              <a:endParaRPr lang="en-US" sz="1800">
                <a:solidFill>
                  <a:srgbClr val="050014"/>
                </a:solidFill>
              </a:endParaRPr>
            </a:p>
          </p:txBody>
        </p:sp>
        <p:sp>
          <p:nvSpPr>
            <p:cNvPr id="12" name="Text Box 2058"/>
            <p:cNvSpPr txBox="1">
              <a:spLocks noChangeArrowheads="1"/>
            </p:cNvSpPr>
            <p:nvPr/>
          </p:nvSpPr>
          <p:spPr bwMode="auto">
            <a:xfrm>
              <a:off x="3850" y="3666"/>
              <a:ext cx="154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Accounts Payable</a:t>
              </a:r>
              <a:endParaRPr lang="en-US" sz="1600" dirty="0"/>
            </a:p>
          </p:txBody>
        </p:sp>
        <p:sp>
          <p:nvSpPr>
            <p:cNvPr id="13" name="Text Box 2059"/>
            <p:cNvSpPr txBox="1">
              <a:spLocks noChangeArrowheads="1"/>
            </p:cNvSpPr>
            <p:nvPr/>
          </p:nvSpPr>
          <p:spPr bwMode="auto">
            <a:xfrm>
              <a:off x="942" y="3543"/>
              <a:ext cx="12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latin typeface="Arial" charset="0"/>
                </a:rPr>
                <a:t>Database</a:t>
              </a:r>
              <a:endParaRPr lang="en-US" sz="1800" dirty="0"/>
            </a:p>
          </p:txBody>
        </p:sp>
        <p:sp>
          <p:nvSpPr>
            <p:cNvPr id="14" name="Text Box 2060"/>
            <p:cNvSpPr txBox="1">
              <a:spLocks noChangeArrowheads="1"/>
            </p:cNvSpPr>
            <p:nvPr/>
          </p:nvSpPr>
          <p:spPr bwMode="auto">
            <a:xfrm>
              <a:off x="3881" y="1081"/>
              <a:ext cx="10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50014"/>
                  </a:solidFill>
                  <a:latin typeface="Arial" charset="0"/>
                </a:rPr>
                <a:t>Vendor</a:t>
              </a:r>
              <a:endParaRPr lang="en-US" sz="1800">
                <a:solidFill>
                  <a:srgbClr val="050014"/>
                </a:solidFill>
              </a:endParaRPr>
            </a:p>
          </p:txBody>
        </p:sp>
      </p:grpSp>
      <p:pic>
        <p:nvPicPr>
          <p:cNvPr id="15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3074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075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076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077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078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079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Purchasing</a:t>
            </a:r>
            <a:endParaRPr lang="en-US" sz="1800" dirty="0"/>
          </a:p>
        </p:txBody>
      </p:sp>
      <p:sp>
        <p:nvSpPr>
          <p:cNvPr id="10" name="Text Box 3080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3081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3082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sp>
        <p:nvSpPr>
          <p:cNvPr id="13" name="Line 3083"/>
          <p:cNvSpPr>
            <a:spLocks noChangeShapeType="1"/>
          </p:cNvSpPr>
          <p:nvPr/>
        </p:nvSpPr>
        <p:spPr bwMode="auto">
          <a:xfrm>
            <a:off x="3960813" y="2362200"/>
            <a:ext cx="2154237" cy="158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084"/>
          <p:cNvSpPr txBox="1">
            <a:spLocks noChangeArrowheads="1"/>
          </p:cNvSpPr>
          <p:nvPr/>
        </p:nvSpPr>
        <p:spPr bwMode="auto">
          <a:xfrm>
            <a:off x="3960813" y="1801813"/>
            <a:ext cx="221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Purchase Order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15" name="Freeform 3085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086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17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2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Purchasing</a:t>
            </a:r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60813" y="1801813"/>
            <a:ext cx="2640012" cy="560387"/>
            <a:chOff x="2390" y="432"/>
            <a:chExt cx="1344" cy="52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0" y="96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0" y="432"/>
              <a:ext cx="99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Purchase Order</a:t>
              </a:r>
              <a:endParaRPr lang="en-US" sz="1800"/>
            </a:p>
          </p:txBody>
        </p:sp>
      </p:grpSp>
      <p:sp>
        <p:nvSpPr>
          <p:cNvPr id="16" name="Freeform 14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842000" y="3675063"/>
            <a:ext cx="812800" cy="566737"/>
            <a:chOff x="3792" y="1608"/>
            <a:chExt cx="528" cy="576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320" y="1608"/>
              <a:ext cx="0" cy="57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792" y="2160"/>
              <a:ext cx="528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842000" y="4219575"/>
            <a:ext cx="1392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Goods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22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5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2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Purchasing</a:t>
            </a:r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60813" y="1801813"/>
            <a:ext cx="2640012" cy="560387"/>
            <a:chOff x="2390" y="432"/>
            <a:chExt cx="1344" cy="52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0" y="96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0" y="432"/>
              <a:ext cx="99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Purchase Order</a:t>
              </a:r>
              <a:endParaRPr lang="en-US" sz="1800"/>
            </a:p>
          </p:txBody>
        </p:sp>
      </p:grpSp>
      <p:sp>
        <p:nvSpPr>
          <p:cNvPr id="16" name="Freeform 14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573338" y="3714750"/>
            <a:ext cx="671512" cy="1271588"/>
          </a:xfrm>
          <a:custGeom>
            <a:avLst/>
            <a:gdLst>
              <a:gd name="T0" fmla="*/ 436 w 436"/>
              <a:gd name="T1" fmla="*/ 21 h 803"/>
              <a:gd name="T2" fmla="*/ 136 w 436"/>
              <a:gd name="T3" fmla="*/ 21 h 803"/>
              <a:gd name="T4" fmla="*/ 27 w 436"/>
              <a:gd name="T5" fmla="*/ 149 h 803"/>
              <a:gd name="T6" fmla="*/ 300 w 436"/>
              <a:gd name="T7" fmla="*/ 321 h 803"/>
              <a:gd name="T8" fmla="*/ 27 w 436"/>
              <a:gd name="T9" fmla="*/ 503 h 803"/>
              <a:gd name="T10" fmla="*/ 245 w 436"/>
              <a:gd name="T11" fmla="*/ 649 h 803"/>
              <a:gd name="T12" fmla="*/ 227 w 436"/>
              <a:gd name="T13" fmla="*/ 803 h 8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6"/>
              <a:gd name="T22" fmla="*/ 0 h 803"/>
              <a:gd name="T23" fmla="*/ 436 w 436"/>
              <a:gd name="T24" fmla="*/ 803 h 8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6" h="803">
                <a:moveTo>
                  <a:pt x="436" y="21"/>
                </a:moveTo>
                <a:cubicBezTo>
                  <a:pt x="320" y="10"/>
                  <a:pt x="204" y="0"/>
                  <a:pt x="136" y="21"/>
                </a:cubicBezTo>
                <a:cubicBezTo>
                  <a:pt x="68" y="42"/>
                  <a:pt x="0" y="99"/>
                  <a:pt x="27" y="149"/>
                </a:cubicBezTo>
                <a:cubicBezTo>
                  <a:pt x="54" y="199"/>
                  <a:pt x="300" y="262"/>
                  <a:pt x="300" y="321"/>
                </a:cubicBezTo>
                <a:cubicBezTo>
                  <a:pt x="300" y="380"/>
                  <a:pt x="36" y="448"/>
                  <a:pt x="27" y="503"/>
                </a:cubicBezTo>
                <a:cubicBezTo>
                  <a:pt x="18" y="558"/>
                  <a:pt x="212" y="599"/>
                  <a:pt x="245" y="649"/>
                </a:cubicBezTo>
                <a:cubicBezTo>
                  <a:pt x="278" y="699"/>
                  <a:pt x="252" y="751"/>
                  <a:pt x="227" y="803"/>
                </a:cubicBezTo>
              </a:path>
            </a:pathLst>
          </a:cu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842000" y="3675063"/>
            <a:ext cx="1392238" cy="911225"/>
            <a:chOff x="3792" y="1608"/>
            <a:chExt cx="904" cy="925"/>
          </a:xfrm>
        </p:grpSpPr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3792" y="1608"/>
              <a:ext cx="528" cy="576"/>
              <a:chOff x="3792" y="1608"/>
              <a:chExt cx="528" cy="576"/>
            </a:xfrm>
          </p:grpSpPr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4320" y="1608"/>
                <a:ext cx="0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>
                <a:off x="3792" y="2160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792" y="2161"/>
              <a:ext cx="90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Goods</a:t>
              </a:r>
              <a:endParaRPr lang="en-US" sz="1800"/>
            </a:p>
          </p:txBody>
        </p:sp>
      </p:grp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24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2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Purchasing</a:t>
            </a:r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60813" y="1801813"/>
            <a:ext cx="2640012" cy="560387"/>
            <a:chOff x="2390" y="432"/>
            <a:chExt cx="1344" cy="52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0" y="96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0" y="432"/>
              <a:ext cx="99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Purchase Order</a:t>
              </a:r>
              <a:endParaRPr lang="en-US" sz="1800"/>
            </a:p>
          </p:txBody>
        </p:sp>
      </p:grpSp>
      <p:sp>
        <p:nvSpPr>
          <p:cNvPr id="16" name="Freeform 14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rot="16200000">
            <a:off x="4582319" y="4152106"/>
            <a:ext cx="401638" cy="261302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573338" y="3714750"/>
            <a:ext cx="671512" cy="1271588"/>
          </a:xfrm>
          <a:custGeom>
            <a:avLst/>
            <a:gdLst>
              <a:gd name="T0" fmla="*/ 436 w 436"/>
              <a:gd name="T1" fmla="*/ 21 h 803"/>
              <a:gd name="T2" fmla="*/ 136 w 436"/>
              <a:gd name="T3" fmla="*/ 21 h 803"/>
              <a:gd name="T4" fmla="*/ 27 w 436"/>
              <a:gd name="T5" fmla="*/ 149 h 803"/>
              <a:gd name="T6" fmla="*/ 300 w 436"/>
              <a:gd name="T7" fmla="*/ 321 h 803"/>
              <a:gd name="T8" fmla="*/ 27 w 436"/>
              <a:gd name="T9" fmla="*/ 503 h 803"/>
              <a:gd name="T10" fmla="*/ 245 w 436"/>
              <a:gd name="T11" fmla="*/ 649 h 803"/>
              <a:gd name="T12" fmla="*/ 227 w 436"/>
              <a:gd name="T13" fmla="*/ 803 h 8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6"/>
              <a:gd name="T22" fmla="*/ 0 h 803"/>
              <a:gd name="T23" fmla="*/ 436 w 436"/>
              <a:gd name="T24" fmla="*/ 803 h 8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6" h="803">
                <a:moveTo>
                  <a:pt x="436" y="21"/>
                </a:moveTo>
                <a:cubicBezTo>
                  <a:pt x="320" y="10"/>
                  <a:pt x="204" y="0"/>
                  <a:pt x="136" y="21"/>
                </a:cubicBezTo>
                <a:cubicBezTo>
                  <a:pt x="68" y="42"/>
                  <a:pt x="0" y="99"/>
                  <a:pt x="27" y="149"/>
                </a:cubicBezTo>
                <a:cubicBezTo>
                  <a:pt x="54" y="199"/>
                  <a:pt x="300" y="262"/>
                  <a:pt x="300" y="321"/>
                </a:cubicBezTo>
                <a:cubicBezTo>
                  <a:pt x="300" y="380"/>
                  <a:pt x="36" y="448"/>
                  <a:pt x="27" y="503"/>
                </a:cubicBezTo>
                <a:cubicBezTo>
                  <a:pt x="18" y="558"/>
                  <a:pt x="212" y="599"/>
                  <a:pt x="245" y="649"/>
                </a:cubicBezTo>
                <a:cubicBezTo>
                  <a:pt x="278" y="699"/>
                  <a:pt x="252" y="751"/>
                  <a:pt x="227" y="803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842000" y="3675063"/>
            <a:ext cx="1392238" cy="911225"/>
            <a:chOff x="3792" y="1608"/>
            <a:chExt cx="904" cy="925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792" y="1608"/>
              <a:ext cx="528" cy="576"/>
              <a:chOff x="3792" y="1608"/>
              <a:chExt cx="528" cy="576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320" y="1608"/>
                <a:ext cx="0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>
                <a:off x="3792" y="2160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92" y="2161"/>
              <a:ext cx="90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Goods</a:t>
              </a:r>
              <a:endParaRPr lang="en-US" sz="1800"/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25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smtClean="0"/>
              <a:t>Systems </a:t>
            </a:r>
            <a:r>
              <a:rPr lang="en-US" dirty="0"/>
              <a:t>in </a:t>
            </a:r>
            <a:r>
              <a:rPr lang="en-US" dirty="0" smtClean="0"/>
              <a:t>an Enterprise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" descr="bal95588_020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06" y="2133600"/>
            <a:ext cx="708529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7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2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Purchasing</a:t>
            </a:r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60813" y="1801813"/>
            <a:ext cx="2640012" cy="560387"/>
            <a:chOff x="2390" y="432"/>
            <a:chExt cx="1344" cy="52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0" y="96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0" y="432"/>
              <a:ext cx="99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Purchase Order</a:t>
              </a:r>
              <a:endParaRPr lang="en-US" sz="1800"/>
            </a:p>
          </p:txBody>
        </p:sp>
      </p:grpSp>
      <p:sp>
        <p:nvSpPr>
          <p:cNvPr id="16" name="Freeform 14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rot="16200000">
            <a:off x="4582319" y="4152106"/>
            <a:ext cx="401638" cy="261302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573338" y="3714750"/>
            <a:ext cx="671512" cy="1271588"/>
          </a:xfrm>
          <a:custGeom>
            <a:avLst/>
            <a:gdLst>
              <a:gd name="T0" fmla="*/ 436 w 436"/>
              <a:gd name="T1" fmla="*/ 21 h 803"/>
              <a:gd name="T2" fmla="*/ 136 w 436"/>
              <a:gd name="T3" fmla="*/ 21 h 803"/>
              <a:gd name="T4" fmla="*/ 27 w 436"/>
              <a:gd name="T5" fmla="*/ 149 h 803"/>
              <a:gd name="T6" fmla="*/ 300 w 436"/>
              <a:gd name="T7" fmla="*/ 321 h 803"/>
              <a:gd name="T8" fmla="*/ 27 w 436"/>
              <a:gd name="T9" fmla="*/ 503 h 803"/>
              <a:gd name="T10" fmla="*/ 245 w 436"/>
              <a:gd name="T11" fmla="*/ 649 h 803"/>
              <a:gd name="T12" fmla="*/ 227 w 436"/>
              <a:gd name="T13" fmla="*/ 803 h 8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6"/>
              <a:gd name="T22" fmla="*/ 0 h 803"/>
              <a:gd name="T23" fmla="*/ 436 w 436"/>
              <a:gd name="T24" fmla="*/ 803 h 8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6" h="803">
                <a:moveTo>
                  <a:pt x="436" y="21"/>
                </a:moveTo>
                <a:cubicBezTo>
                  <a:pt x="320" y="10"/>
                  <a:pt x="204" y="0"/>
                  <a:pt x="136" y="21"/>
                </a:cubicBezTo>
                <a:cubicBezTo>
                  <a:pt x="68" y="42"/>
                  <a:pt x="0" y="99"/>
                  <a:pt x="27" y="149"/>
                </a:cubicBezTo>
                <a:cubicBezTo>
                  <a:pt x="54" y="199"/>
                  <a:pt x="300" y="262"/>
                  <a:pt x="300" y="321"/>
                </a:cubicBezTo>
                <a:cubicBezTo>
                  <a:pt x="300" y="380"/>
                  <a:pt x="36" y="448"/>
                  <a:pt x="27" y="503"/>
                </a:cubicBezTo>
                <a:cubicBezTo>
                  <a:pt x="18" y="558"/>
                  <a:pt x="212" y="599"/>
                  <a:pt x="245" y="649"/>
                </a:cubicBezTo>
                <a:cubicBezTo>
                  <a:pt x="278" y="699"/>
                  <a:pt x="252" y="751"/>
                  <a:pt x="227" y="803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842000" y="3675063"/>
            <a:ext cx="1392238" cy="911225"/>
            <a:chOff x="3792" y="1608"/>
            <a:chExt cx="904" cy="925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792" y="1608"/>
              <a:ext cx="528" cy="576"/>
              <a:chOff x="3792" y="1608"/>
              <a:chExt cx="528" cy="576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320" y="1608"/>
                <a:ext cx="0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>
                <a:off x="3792" y="2160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92" y="2161"/>
              <a:ext cx="90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Goods</a:t>
              </a:r>
              <a:endParaRPr lang="en-US" sz="1800"/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rot="16200000">
            <a:off x="7357268" y="4199732"/>
            <a:ext cx="112871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934325" y="4000500"/>
            <a:ext cx="178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A50021"/>
                </a:solidFill>
                <a:latin typeface="Arial" charset="0"/>
              </a:rPr>
              <a:t>Payment</a:t>
            </a:r>
            <a:endParaRPr lang="en-US" sz="1800">
              <a:solidFill>
                <a:srgbClr val="A50021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27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7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Ford: Reengineered Procedure Enabled by IT</a:t>
            </a:r>
            <a:endParaRPr lang="en-US" dirty="0"/>
          </a:p>
        </p:txBody>
      </p:sp>
      <p:pic>
        <p:nvPicPr>
          <p:cNvPr id="4" name="Picture 2" descr="PURCH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727200"/>
            <a:ext cx="2690813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vend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38" y="1727200"/>
            <a:ext cx="24050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RECEIV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3297238"/>
            <a:ext cx="260985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AP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2038" y="4754563"/>
            <a:ext cx="21272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2088" y="5011738"/>
            <a:ext cx="202247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87463" y="2709863"/>
            <a:ext cx="208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Purchasing</a:t>
            </a:r>
            <a:endParaRPr lang="en-US" sz="18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78188" y="3232150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Receiving</a:t>
            </a:r>
            <a:endParaRPr lang="en-US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1875" y="5819775"/>
            <a:ext cx="2447925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Accounts Payable</a:t>
            </a:r>
            <a:endParaRPr lang="en-US" sz="16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95425" y="5624513"/>
            <a:ext cx="199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Database</a:t>
            </a:r>
            <a:endParaRPr lang="en-US" sz="180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60813" y="1801813"/>
            <a:ext cx="2640012" cy="560387"/>
            <a:chOff x="2390" y="432"/>
            <a:chExt cx="1344" cy="528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0" y="960"/>
              <a:ext cx="13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90" y="432"/>
              <a:ext cx="99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Purchase Order</a:t>
              </a:r>
              <a:endParaRPr lang="en-US" sz="1800"/>
            </a:p>
          </p:txBody>
        </p:sp>
      </p:grpSp>
      <p:sp>
        <p:nvSpPr>
          <p:cNvPr id="16" name="Freeform 14"/>
          <p:cNvSpPr>
            <a:spLocks/>
          </p:cNvSpPr>
          <p:nvPr/>
        </p:nvSpPr>
        <p:spPr bwMode="auto">
          <a:xfrm>
            <a:off x="1660525" y="3028950"/>
            <a:ext cx="481013" cy="194627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rot="16200000">
            <a:off x="4582319" y="4152106"/>
            <a:ext cx="401638" cy="2613025"/>
          </a:xfrm>
          <a:custGeom>
            <a:avLst/>
            <a:gdLst>
              <a:gd name="T0" fmla="*/ 220 w 313"/>
              <a:gd name="T1" fmla="*/ 0 h 1327"/>
              <a:gd name="T2" fmla="*/ 75 w 313"/>
              <a:gd name="T3" fmla="*/ 181 h 1327"/>
              <a:gd name="T4" fmla="*/ 302 w 313"/>
              <a:gd name="T5" fmla="*/ 291 h 1327"/>
              <a:gd name="T6" fmla="*/ 11 w 313"/>
              <a:gd name="T7" fmla="*/ 509 h 1327"/>
              <a:gd name="T8" fmla="*/ 238 w 313"/>
              <a:gd name="T9" fmla="*/ 700 h 1327"/>
              <a:gd name="T10" fmla="*/ 29 w 313"/>
              <a:gd name="T11" fmla="*/ 900 h 1327"/>
              <a:gd name="T12" fmla="*/ 229 w 313"/>
              <a:gd name="T13" fmla="*/ 1082 h 1327"/>
              <a:gd name="T14" fmla="*/ 38 w 313"/>
              <a:gd name="T15" fmla="*/ 1236 h 1327"/>
              <a:gd name="T16" fmla="*/ 166 w 313"/>
              <a:gd name="T17" fmla="*/ 1327 h 13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3"/>
              <a:gd name="T28" fmla="*/ 0 h 1327"/>
              <a:gd name="T29" fmla="*/ 313 w 313"/>
              <a:gd name="T30" fmla="*/ 1327 h 13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3" h="1327">
                <a:moveTo>
                  <a:pt x="220" y="0"/>
                </a:moveTo>
                <a:cubicBezTo>
                  <a:pt x="140" y="66"/>
                  <a:pt x="61" y="133"/>
                  <a:pt x="75" y="181"/>
                </a:cubicBezTo>
                <a:cubicBezTo>
                  <a:pt x="89" y="229"/>
                  <a:pt x="313" y="236"/>
                  <a:pt x="302" y="291"/>
                </a:cubicBezTo>
                <a:cubicBezTo>
                  <a:pt x="291" y="346"/>
                  <a:pt x="22" y="441"/>
                  <a:pt x="11" y="509"/>
                </a:cubicBezTo>
                <a:cubicBezTo>
                  <a:pt x="0" y="577"/>
                  <a:pt x="235" y="635"/>
                  <a:pt x="238" y="700"/>
                </a:cubicBezTo>
                <a:cubicBezTo>
                  <a:pt x="241" y="765"/>
                  <a:pt x="30" y="836"/>
                  <a:pt x="29" y="900"/>
                </a:cubicBezTo>
                <a:cubicBezTo>
                  <a:pt x="28" y="964"/>
                  <a:pt x="228" y="1026"/>
                  <a:pt x="229" y="1082"/>
                </a:cubicBezTo>
                <a:cubicBezTo>
                  <a:pt x="230" y="1138"/>
                  <a:pt x="48" y="1195"/>
                  <a:pt x="38" y="1236"/>
                </a:cubicBezTo>
                <a:cubicBezTo>
                  <a:pt x="28" y="1277"/>
                  <a:pt x="97" y="1302"/>
                  <a:pt x="166" y="1327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573338" y="3714750"/>
            <a:ext cx="671512" cy="1271588"/>
          </a:xfrm>
          <a:custGeom>
            <a:avLst/>
            <a:gdLst>
              <a:gd name="T0" fmla="*/ 436 w 436"/>
              <a:gd name="T1" fmla="*/ 21 h 803"/>
              <a:gd name="T2" fmla="*/ 136 w 436"/>
              <a:gd name="T3" fmla="*/ 21 h 803"/>
              <a:gd name="T4" fmla="*/ 27 w 436"/>
              <a:gd name="T5" fmla="*/ 149 h 803"/>
              <a:gd name="T6" fmla="*/ 300 w 436"/>
              <a:gd name="T7" fmla="*/ 321 h 803"/>
              <a:gd name="T8" fmla="*/ 27 w 436"/>
              <a:gd name="T9" fmla="*/ 503 h 803"/>
              <a:gd name="T10" fmla="*/ 245 w 436"/>
              <a:gd name="T11" fmla="*/ 649 h 803"/>
              <a:gd name="T12" fmla="*/ 227 w 436"/>
              <a:gd name="T13" fmla="*/ 803 h 8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6"/>
              <a:gd name="T22" fmla="*/ 0 h 803"/>
              <a:gd name="T23" fmla="*/ 436 w 436"/>
              <a:gd name="T24" fmla="*/ 803 h 8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6" h="803">
                <a:moveTo>
                  <a:pt x="436" y="21"/>
                </a:moveTo>
                <a:cubicBezTo>
                  <a:pt x="320" y="10"/>
                  <a:pt x="204" y="0"/>
                  <a:pt x="136" y="21"/>
                </a:cubicBezTo>
                <a:cubicBezTo>
                  <a:pt x="68" y="42"/>
                  <a:pt x="0" y="99"/>
                  <a:pt x="27" y="149"/>
                </a:cubicBezTo>
                <a:cubicBezTo>
                  <a:pt x="54" y="199"/>
                  <a:pt x="300" y="262"/>
                  <a:pt x="300" y="321"/>
                </a:cubicBezTo>
                <a:cubicBezTo>
                  <a:pt x="300" y="380"/>
                  <a:pt x="36" y="448"/>
                  <a:pt x="27" y="503"/>
                </a:cubicBezTo>
                <a:cubicBezTo>
                  <a:pt x="18" y="558"/>
                  <a:pt x="212" y="599"/>
                  <a:pt x="245" y="649"/>
                </a:cubicBezTo>
                <a:cubicBezTo>
                  <a:pt x="278" y="699"/>
                  <a:pt x="252" y="751"/>
                  <a:pt x="227" y="803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842000" y="3675063"/>
            <a:ext cx="1392238" cy="911225"/>
            <a:chOff x="3792" y="1608"/>
            <a:chExt cx="904" cy="925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792" y="1608"/>
              <a:ext cx="528" cy="576"/>
              <a:chOff x="3792" y="1608"/>
              <a:chExt cx="528" cy="576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320" y="1608"/>
                <a:ext cx="0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>
                <a:off x="3792" y="2160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92" y="2161"/>
              <a:ext cx="90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Goods</a:t>
              </a:r>
              <a:endParaRPr lang="en-US" sz="1800"/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rot="16200000">
            <a:off x="7357268" y="4199732"/>
            <a:ext cx="11287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934325" y="4000500"/>
            <a:ext cx="178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Payment</a:t>
            </a:r>
            <a:endParaRPr lang="en-US" sz="18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161088" y="1716088"/>
            <a:ext cx="168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Vendor</a:t>
            </a:r>
            <a:endParaRPr lang="en-US" sz="1800"/>
          </a:p>
        </p:txBody>
      </p:sp>
      <p:pic>
        <p:nvPicPr>
          <p:cNvPr id="27" name="Picture 10" descr="UAWaltonLogo300dp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6248400"/>
            <a:ext cx="1600200" cy="4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Processing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Moving up users move from requiring transactional information to analytical information</a:t>
            </a:r>
          </a:p>
          <a:p>
            <a:endParaRPr lang="en-US" dirty="0"/>
          </a:p>
        </p:txBody>
      </p:sp>
      <p:pic>
        <p:nvPicPr>
          <p:cNvPr id="7" name="Picture 5" descr="bal95588_020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553200" cy="338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2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Processing </a:t>
            </a:r>
            <a:r>
              <a:rPr lang="en-US" dirty="0" smtClean="0"/>
              <a:t>Systems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processing system (TPS)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business system that serves the operational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/>
              <a:t>Online transaction processing (OLTP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apturing </a:t>
            </a:r>
            <a:r>
              <a:rPr lang="en-US" dirty="0"/>
              <a:t>of transaction and event information using </a:t>
            </a:r>
            <a:r>
              <a:rPr lang="en-US" dirty="0" smtClean="0"/>
              <a:t>technology</a:t>
            </a:r>
            <a:endParaRPr lang="en-US" dirty="0"/>
          </a:p>
          <a:p>
            <a:r>
              <a:rPr lang="en-US" dirty="0"/>
              <a:t>Online analytical processing (OLAP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anipulation </a:t>
            </a:r>
            <a:r>
              <a:rPr lang="en-US" dirty="0"/>
              <a:t>of information to create business intelligence in support of strategic decision making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Support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Decision support system (DSS) – models information to support managers and business professionals during the decision-making process</a:t>
            </a:r>
          </a:p>
          <a:p>
            <a:endParaRPr lang="en-US" dirty="0"/>
          </a:p>
          <a:p>
            <a:r>
              <a:rPr lang="en-US" dirty="0"/>
              <a:t>Three quantitative models used by DSSs include:</a:t>
            </a:r>
          </a:p>
          <a:p>
            <a:pPr lvl="1"/>
            <a:r>
              <a:rPr lang="en-US" dirty="0"/>
              <a:t>Sensitivity analysis</a:t>
            </a:r>
          </a:p>
          <a:p>
            <a:pPr lvl="1"/>
            <a:r>
              <a:rPr lang="en-US" dirty="0"/>
              <a:t>What-if analysis </a:t>
            </a:r>
          </a:p>
          <a:p>
            <a:pPr lvl="1"/>
            <a:r>
              <a:rPr lang="en-US" dirty="0"/>
              <a:t>Goal-seeking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between a TPS and a </a:t>
            </a:r>
            <a:r>
              <a:rPr lang="en-US" dirty="0" smtClean="0"/>
              <a:t>DSS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5" descr="bal95588_02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6897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2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Executive Information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8/31/2010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Executive information system (</a:t>
            </a:r>
            <a:r>
              <a:rPr lang="en-US" dirty="0" smtClean="0"/>
              <a:t>EIS)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specialized DSS that supports senior level executives within the organization</a:t>
            </a:r>
          </a:p>
          <a:p>
            <a:endParaRPr lang="en-US" dirty="0"/>
          </a:p>
          <a:p>
            <a:r>
              <a:rPr lang="en-US" dirty="0"/>
              <a:t>Most EISs offering the following capabilities:</a:t>
            </a:r>
          </a:p>
          <a:p>
            <a:pPr lvl="1"/>
            <a:r>
              <a:rPr lang="en-US" dirty="0"/>
              <a:t>Consolidation</a:t>
            </a:r>
          </a:p>
          <a:p>
            <a:pPr lvl="1"/>
            <a:r>
              <a:rPr lang="en-US" dirty="0"/>
              <a:t>Drill-down </a:t>
            </a:r>
          </a:p>
          <a:p>
            <a:pPr lvl="1"/>
            <a:r>
              <a:rPr lang="en-US" dirty="0"/>
              <a:t>Slice-and-dice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ADADA"/>
      </a:lt2>
      <a:accent1>
        <a:srgbClr val="909090"/>
      </a:accent1>
      <a:accent2>
        <a:srgbClr val="C00000"/>
      </a:accent2>
      <a:accent3>
        <a:srgbClr val="D8D8D8"/>
      </a:accent3>
      <a:accent4>
        <a:srgbClr val="A5A5A5"/>
      </a:accent4>
      <a:accent5>
        <a:srgbClr val="7F7F7F"/>
      </a:accent5>
      <a:accent6>
        <a:srgbClr val="7F7F7F"/>
      </a:accent6>
      <a:hlink>
        <a:srgbClr val="C00000"/>
      </a:hlink>
      <a:folHlink>
        <a:srgbClr val="F2F2F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1498</TotalTime>
  <Words>1227</Words>
  <Application>Microsoft Office PowerPoint</Application>
  <PresentationFormat>On-screen Show (4:3)</PresentationFormat>
  <Paragraphs>391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STRATEGIC DECISION MAKING</vt:lpstr>
      <vt:lpstr>Decision Making</vt:lpstr>
      <vt:lpstr>Decision Making (contd.)</vt:lpstr>
      <vt:lpstr>IT Systems in an Enterprise</vt:lpstr>
      <vt:lpstr>Transaction Processing Systems</vt:lpstr>
      <vt:lpstr>Transaction Processing Systems (contd.)</vt:lpstr>
      <vt:lpstr>Decision Support Systems</vt:lpstr>
      <vt:lpstr>Interaction between a TPS and a DSS</vt:lpstr>
      <vt:lpstr>Executive Information Systems</vt:lpstr>
      <vt:lpstr>Interaction between a TPS and an EIS</vt:lpstr>
      <vt:lpstr>Artificial Intelligence (AI)</vt:lpstr>
      <vt:lpstr>Common Categories of AI</vt:lpstr>
      <vt:lpstr>Common Categories of AI (contd.)</vt:lpstr>
      <vt:lpstr>Data Mining</vt:lpstr>
      <vt:lpstr>Business Process Reengineering</vt:lpstr>
      <vt:lpstr>Overview</vt:lpstr>
      <vt:lpstr>What is a Business Process?</vt:lpstr>
      <vt:lpstr>Problems with Traditional Organizations</vt:lpstr>
      <vt:lpstr>What is the Reason?</vt:lpstr>
      <vt:lpstr>What is BPR?</vt:lpstr>
      <vt:lpstr>Main Characteristics of Business Processes</vt:lpstr>
      <vt:lpstr>Finding Opportunity Using BPR</vt:lpstr>
      <vt:lpstr>Traditional vs. Process Vision</vt:lpstr>
      <vt:lpstr>BPR for CRM</vt:lpstr>
      <vt:lpstr>BPR is Crucial for CRM</vt:lpstr>
      <vt:lpstr>BPR Characteristics</vt:lpstr>
      <vt:lpstr>BPR Characteristics (contd.)</vt:lpstr>
      <vt:lpstr>Potential BPR Impacts</vt:lpstr>
      <vt:lpstr>BPR Case Study</vt:lpstr>
      <vt:lpstr>Ford: The Traditional Process</vt:lpstr>
      <vt:lpstr>Ford: The Traditional Process</vt:lpstr>
      <vt:lpstr>Ford: The Traditional Process</vt:lpstr>
      <vt:lpstr>Ford: The Traditional Process</vt:lpstr>
      <vt:lpstr>Ford: The Traditional Process</vt:lpstr>
      <vt:lpstr>Ford: Reengineered Procedure Enabled by IT</vt:lpstr>
      <vt:lpstr>Ford: Reengineered Procedure Enabled by IT</vt:lpstr>
      <vt:lpstr>Ford: Reengineered Procedure Enabled by IT</vt:lpstr>
      <vt:lpstr>Ford: Reengineered Procedure Enabled by IT</vt:lpstr>
      <vt:lpstr>Ford: Reengineered Procedure Enabled by IT</vt:lpstr>
      <vt:lpstr>Ford: Reengineered Procedure Enabled by IT</vt:lpstr>
      <vt:lpstr>Ford: Reengineered Procedure Enabled by IT</vt:lpstr>
    </vt:vector>
  </TitlesOfParts>
  <Company>University of Arkansas - Fayetteville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CPlumlee</dc:creator>
  <cp:lastModifiedBy>Goyal, Sandeep</cp:lastModifiedBy>
  <cp:revision>202</cp:revision>
  <dcterms:created xsi:type="dcterms:W3CDTF">2009-06-11T15:15:29Z</dcterms:created>
  <dcterms:modified xsi:type="dcterms:W3CDTF">2010-08-31T17:22:59Z</dcterms:modified>
</cp:coreProperties>
</file>