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28D04-B740-42A3-8A21-CA761977AD0C}" type="datetimeFigureOut">
              <a:rPr lang="en-US" smtClean="0"/>
              <a:pPr/>
              <a:t>7/24/2010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605E-11F5-44F2-BAAC-BC103590F8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F7A0596-D9FD-418A-8A81-4CB773B9ECD8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2400" y="228600"/>
            <a:ext cx="58674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DFCEB-FDE7-4293-B3B4-CC971EEC975B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09DDD-D711-4BF9-83F2-39408B6D6F50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985-0AF9-4E9E-9164-3E0624E1D93D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0299E7-4408-49A8-9C36-58138D52CC2C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AF89DE-DB5F-43DB-BB55-11C8A7EA3086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868-9582-4AED-9A85-EE6C7C279D0B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9F3-D94E-46A4-AA7E-33EB59AC78CF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A0C7-2E51-4CB2-9FAA-E7726DB7FDB6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14E54D-41E0-44BA-8908-6DE399CCEABC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607578-E16A-4771-83EA-D8EA1814FE16}" type="datetime1">
              <a:rPr lang="en-US" smtClean="0"/>
              <a:pPr/>
              <a:t>7/24/2010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Sandeep Goyal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9AD217-B9ED-405A-B0B2-0E34665C37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7162800" cy="182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5400" dirty="0" smtClean="0"/>
              <a:t>E-BUSINESS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810000"/>
            <a:ext cx="7391400" cy="1828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Chapter </a:t>
            </a:r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ecommerce and </a:t>
            </a:r>
            <a:r>
              <a:rPr lang="en-US" dirty="0" smtClean="0"/>
              <a:t>e-business </a:t>
            </a:r>
            <a:r>
              <a:rPr lang="en-US" dirty="0"/>
              <a:t>differ?</a:t>
            </a:r>
          </a:p>
          <a:p>
            <a:pPr lvl="1"/>
            <a:r>
              <a:rPr lang="en-US" dirty="0" smtClean="0"/>
              <a:t>Ecommerce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buying and selling of goods and services over the Internet </a:t>
            </a:r>
          </a:p>
          <a:p>
            <a:pPr lvl="1"/>
            <a:r>
              <a:rPr lang="en-US" dirty="0" smtClean="0"/>
              <a:t>E-Business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conducting of business on the Internet including, not only buying and selling, but also serving customers and collaborating with business </a:t>
            </a:r>
            <a:r>
              <a:rPr lang="en-US" dirty="0" smtClean="0"/>
              <a:t>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Industries Using </a:t>
            </a:r>
            <a:r>
              <a:rPr lang="en-US" dirty="0" smtClean="0"/>
              <a:t>E-</a:t>
            </a:r>
            <a:r>
              <a:rPr lang="en-US" dirty="0"/>
              <a:t>B</a:t>
            </a:r>
            <a:r>
              <a:rPr lang="en-US" dirty="0" smtClean="0"/>
              <a:t>usiness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bal95588_03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E9D8C2"/>
              </a:clrFrom>
              <a:clrTo>
                <a:srgbClr val="E9D8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3757"/>
            <a:ext cx="6301976" cy="449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E-Business </a:t>
            </a:r>
            <a:r>
              <a:rPr lang="en-US" dirty="0"/>
              <a:t>model – an approach to conducting electronic business on the Internet</a:t>
            </a:r>
          </a:p>
          <a:p>
            <a:endParaRPr lang="en-US" dirty="0"/>
          </a:p>
        </p:txBody>
      </p:sp>
      <p:pic>
        <p:nvPicPr>
          <p:cNvPr id="7" name="Picture 6" descr="bal95588_03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9"/>
          <a:stretch>
            <a:fillRect/>
          </a:stretch>
        </p:blipFill>
        <p:spPr bwMode="auto">
          <a:xfrm>
            <a:off x="914400" y="2819400"/>
            <a:ext cx="7315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E-Business </a:t>
            </a:r>
            <a:r>
              <a:rPr lang="en-US" dirty="0" smtClean="0"/>
              <a:t>Models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bal95588_031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clrChange>
              <a:clrFrom>
                <a:srgbClr val="FCFBFB"/>
              </a:clrFrom>
              <a:clrTo>
                <a:srgbClr val="FC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81"/>
          <a:stretch>
            <a:fillRect/>
          </a:stretch>
        </p:blipFill>
        <p:spPr bwMode="auto">
          <a:xfrm>
            <a:off x="685800" y="1676295"/>
            <a:ext cx="7866684" cy="426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Business-to-Business (B2B)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Electronic marketplace (</a:t>
            </a:r>
            <a:r>
              <a:rPr lang="en-US" dirty="0" err="1"/>
              <a:t>emarketplace</a:t>
            </a:r>
            <a:r>
              <a:rPr lang="en-US" dirty="0"/>
              <a:t>) – interactive business communities providing a central market where multiple buyers and sellers can engage in </a:t>
            </a:r>
            <a:r>
              <a:rPr lang="en-US" dirty="0" smtClean="0"/>
              <a:t>e-business activities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pic>
        <p:nvPicPr>
          <p:cNvPr id="9" name="Content Placeholder 8" descr="bal95588_031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00160"/>
            <a:ext cx="4337432" cy="29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2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Business-to-Consumer (B2C)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 B2C </a:t>
            </a:r>
            <a:r>
              <a:rPr lang="en-US" dirty="0" smtClean="0"/>
              <a:t>e-business </a:t>
            </a:r>
            <a:r>
              <a:rPr lang="en-US" dirty="0"/>
              <a:t>models include:</a:t>
            </a:r>
          </a:p>
          <a:p>
            <a:pPr lvl="1"/>
            <a:r>
              <a:rPr lang="en-US" dirty="0" smtClean="0"/>
              <a:t>E-shop </a:t>
            </a:r>
            <a:r>
              <a:rPr lang="en-US" dirty="0"/>
              <a:t>– a version of a retail</a:t>
            </a:r>
          </a:p>
          <a:p>
            <a:pPr lvl="1"/>
            <a:r>
              <a:rPr lang="en-US" dirty="0" smtClean="0"/>
              <a:t>E-mall </a:t>
            </a:r>
            <a:r>
              <a:rPr lang="en-US" dirty="0"/>
              <a:t>– consists of a number of </a:t>
            </a:r>
            <a:r>
              <a:rPr lang="en-US" dirty="0" smtClean="0"/>
              <a:t>e-shops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Business types include:</a:t>
            </a:r>
          </a:p>
          <a:p>
            <a:pPr lvl="1"/>
            <a:r>
              <a:rPr lang="en-US" dirty="0"/>
              <a:t>Brick-and-mortar business</a:t>
            </a:r>
          </a:p>
          <a:p>
            <a:pPr lvl="1"/>
            <a:r>
              <a:rPr lang="en-US" dirty="0"/>
              <a:t>Pure-play business</a:t>
            </a:r>
          </a:p>
          <a:p>
            <a:pPr lvl="1"/>
            <a:r>
              <a:rPr lang="en-US" dirty="0"/>
              <a:t>Click-and-mortar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Consumer-to-Business (C2B)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Priceline.com is an example of a C2B </a:t>
            </a:r>
            <a:r>
              <a:rPr lang="en-US" dirty="0" smtClean="0"/>
              <a:t>e-business </a:t>
            </a:r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The demand for C2B </a:t>
            </a:r>
            <a:r>
              <a:rPr lang="en-US" dirty="0" smtClean="0"/>
              <a:t>e-business </a:t>
            </a:r>
            <a:r>
              <a:rPr lang="en-US" dirty="0"/>
              <a:t>will increase over the next few years due to customer’s desire for greater convenience and lower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Consumer-to-Consumer (C2C)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Online auctions</a:t>
            </a:r>
          </a:p>
          <a:p>
            <a:pPr lvl="1"/>
            <a:r>
              <a:rPr lang="en-US" dirty="0"/>
              <a:t>Electronic auction (</a:t>
            </a:r>
            <a:r>
              <a:rPr lang="en-US" dirty="0" smtClean="0"/>
              <a:t>e-auction</a:t>
            </a:r>
            <a:r>
              <a:rPr lang="en-US" dirty="0"/>
              <a:t>) - sellers and buyers solicit bids and prices are determined dynamically</a:t>
            </a:r>
          </a:p>
          <a:p>
            <a:pPr lvl="1"/>
            <a:r>
              <a:rPr lang="en-US" dirty="0"/>
              <a:t>Forward auction - a selling channel to many buyers and the highest bid wins</a:t>
            </a:r>
          </a:p>
          <a:p>
            <a:pPr lvl="1"/>
            <a:r>
              <a:rPr lang="en-US" dirty="0"/>
              <a:t>Reverse auction - buyers use to purchase a product or service, selecting the seller with the lowest bid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Consumer-to-Consumer (C2C</a:t>
            </a:r>
            <a:r>
              <a:rPr lang="en-US" dirty="0" smtClean="0"/>
              <a:t>)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C2C Communities</a:t>
            </a:r>
          </a:p>
          <a:p>
            <a:pPr lvl="1"/>
            <a:r>
              <a:rPr lang="en-US" dirty="0"/>
              <a:t>Communities of interest - People interact with each other on specific topics, such as golfing and stamp collecting</a:t>
            </a:r>
          </a:p>
          <a:p>
            <a:pPr lvl="1"/>
            <a:r>
              <a:rPr lang="en-US" dirty="0"/>
              <a:t>Communities of relations - People come together to share certain life experiences, such as cancer patients, senior citizens, and car enthusiasts</a:t>
            </a:r>
          </a:p>
          <a:p>
            <a:pPr lvl="1"/>
            <a:r>
              <a:rPr lang="en-US" dirty="0"/>
              <a:t>Communities of fantasy - People participate in imaginary environments, such as fantasy football teams and playing one-on-one with Michael Jordan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Organizational Strategies For </a:t>
            </a:r>
            <a:br>
              <a:rPr lang="en-US" dirty="0" smtClean="0"/>
            </a:br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Primary business areas taking advantage of </a:t>
            </a:r>
            <a:r>
              <a:rPr lang="en-US" dirty="0" smtClean="0"/>
              <a:t>e-business </a:t>
            </a:r>
            <a:r>
              <a:rPr lang="en-US" dirty="0"/>
              <a:t>include:	</a:t>
            </a:r>
          </a:p>
          <a:p>
            <a:pPr lvl="1"/>
            <a:r>
              <a:rPr lang="en-US" dirty="0"/>
              <a:t>Marketing/sales</a:t>
            </a:r>
          </a:p>
          <a:p>
            <a:pPr lvl="1"/>
            <a:r>
              <a:rPr lang="en-US" dirty="0"/>
              <a:t>Financial services</a:t>
            </a:r>
          </a:p>
          <a:p>
            <a:pPr lvl="1"/>
            <a:r>
              <a:rPr lang="en-US" dirty="0"/>
              <a:t>Procurement</a:t>
            </a:r>
          </a:p>
          <a:p>
            <a:pPr lvl="1"/>
            <a:r>
              <a:rPr lang="en-US" dirty="0"/>
              <a:t>Customer service </a:t>
            </a:r>
          </a:p>
          <a:p>
            <a:pPr lvl="1"/>
            <a:r>
              <a:rPr lang="en-US" dirty="0"/>
              <a:t>Intermediaries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Disruptive Technology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company like Polaroid go bankrupt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Digital Darwinism – implies that organizations which cannot adapt to the new demands placed on them for surviving in the information age are doomed to extinction</a:t>
            </a:r>
          </a:p>
          <a:p>
            <a:r>
              <a:rPr lang="en-US" dirty="0" smtClean="0"/>
              <a:t>Other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Marketing/Sales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</a:t>
            </a:r>
            <a:r>
              <a:rPr lang="en-US" dirty="0"/>
              <a:t>revenue on the </a:t>
            </a:r>
            <a:r>
              <a:rPr lang="en-US" dirty="0" smtClean="0"/>
              <a:t>Internet.  Few examples:</a:t>
            </a:r>
            <a:endParaRPr lang="en-US" dirty="0"/>
          </a:p>
          <a:p>
            <a:pPr lvl="1"/>
            <a:r>
              <a:rPr lang="en-US" dirty="0"/>
              <a:t>Online ad (banner ad) - box running across a web page that contains </a:t>
            </a:r>
            <a:r>
              <a:rPr lang="en-US" dirty="0" smtClean="0"/>
              <a:t>advertisements</a:t>
            </a:r>
            <a:endParaRPr lang="en-US" dirty="0"/>
          </a:p>
          <a:p>
            <a:pPr lvl="1"/>
            <a:r>
              <a:rPr lang="en-US" dirty="0"/>
              <a:t>Associate program (affiliate program) - businesses generate commissions or royalties </a:t>
            </a:r>
            <a:endParaRPr lang="en-US" dirty="0" smtClean="0"/>
          </a:p>
          <a:p>
            <a:pPr lvl="1"/>
            <a:r>
              <a:rPr lang="en-US" dirty="0" smtClean="0"/>
              <a:t>Personalization </a:t>
            </a:r>
            <a:r>
              <a:rPr lang="en-US" dirty="0"/>
              <a:t>- occurs when a website can fashion offers that are more likely to appeal to that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engine optimization (SEO) - a set of methods aimed at improving the ranking of a website in search engine listings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Online consumer payments include:</a:t>
            </a:r>
          </a:p>
          <a:p>
            <a:pPr lvl="1"/>
            <a:r>
              <a:rPr lang="en-US" dirty="0"/>
              <a:t>Financial </a:t>
            </a:r>
            <a:r>
              <a:rPr lang="en-US" dirty="0" err="1"/>
              <a:t>cybermediary</a:t>
            </a:r>
            <a:endParaRPr lang="en-US" dirty="0"/>
          </a:p>
          <a:p>
            <a:pPr lvl="1"/>
            <a:r>
              <a:rPr lang="en-US" dirty="0"/>
              <a:t>Electronic check </a:t>
            </a:r>
          </a:p>
          <a:p>
            <a:pPr lvl="1"/>
            <a:r>
              <a:rPr lang="en-US" dirty="0"/>
              <a:t>Electronic bill presentment and payment (EBPP)</a:t>
            </a:r>
          </a:p>
          <a:p>
            <a:pPr lvl="1"/>
            <a:r>
              <a:rPr lang="en-US" dirty="0"/>
              <a:t>Digital wallet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Maintenance, repair, and operations (MRO) materials (also called indirect </a:t>
            </a:r>
            <a:r>
              <a:rPr lang="en-US" dirty="0" smtClean="0"/>
              <a:t>materials)</a:t>
            </a:r>
          </a:p>
          <a:p>
            <a:pPr lvl="1"/>
            <a:r>
              <a:rPr lang="en-US" dirty="0" smtClean="0"/>
              <a:t>materials </a:t>
            </a:r>
            <a:r>
              <a:rPr lang="en-US" dirty="0"/>
              <a:t>necessary for running an organization but do not relate to the company’s primary business activities</a:t>
            </a:r>
          </a:p>
          <a:p>
            <a:pPr lvl="2"/>
            <a:r>
              <a:rPr lang="en-US" dirty="0" smtClean="0"/>
              <a:t>E-procurement </a:t>
            </a:r>
            <a:r>
              <a:rPr lang="en-US" dirty="0"/>
              <a:t>- the B2B purchase and sale of supplies and services over the Internet</a:t>
            </a:r>
          </a:p>
          <a:p>
            <a:pPr lvl="2"/>
            <a:r>
              <a:rPr lang="en-US" dirty="0"/>
              <a:t>Electronic catalog - presents customers with information about goods and services offered for sale, bid, or auction on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business process where the most human contact occurs between a buyer and a seller </a:t>
            </a:r>
          </a:p>
          <a:p>
            <a:endParaRPr lang="en-US" dirty="0"/>
          </a:p>
          <a:p>
            <a:r>
              <a:rPr lang="en-US" dirty="0" smtClean="0"/>
              <a:t>E-business </a:t>
            </a:r>
            <a:r>
              <a:rPr lang="en-US" dirty="0"/>
              <a:t>strategists are finding that customer service via the Web is one of the most challenging and potentially lucrative areas of </a:t>
            </a:r>
            <a:r>
              <a:rPr lang="en-US" dirty="0" smtClean="0"/>
              <a:t>e-business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primary issue facing customer service departments using </a:t>
            </a:r>
            <a:r>
              <a:rPr lang="en-US" dirty="0" smtClean="0"/>
              <a:t>e-business </a:t>
            </a:r>
            <a:r>
              <a:rPr lang="en-US" dirty="0"/>
              <a:t>is consumer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Intermediaries – agents, software, or businesses that bring buyers and sellers together that provide a trading infrastructure to enhance </a:t>
            </a:r>
            <a:r>
              <a:rPr lang="en-US" dirty="0" smtClean="0"/>
              <a:t>e-business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Reintermediation</a:t>
            </a:r>
            <a:r>
              <a:rPr lang="en-US" dirty="0"/>
              <a:t> – using the Internet to reassemble buyers, sellers, and other partners in a traditional supply chain in new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E-Business Success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Most companies measure the traffic on a website as the primary determinant of the website’s success</a:t>
            </a:r>
          </a:p>
          <a:p>
            <a:endParaRPr lang="en-US" sz="3200" dirty="0"/>
          </a:p>
          <a:p>
            <a:r>
              <a:rPr lang="en-US" sz="3200" dirty="0"/>
              <a:t>However, a large amount of website traffic does not necessarily equate to large sales</a:t>
            </a:r>
          </a:p>
          <a:p>
            <a:endParaRPr lang="en-US" sz="3200" dirty="0"/>
          </a:p>
          <a:p>
            <a:r>
              <a:rPr lang="en-US" sz="3200" dirty="0"/>
              <a:t>Many organizations with high website traffic have low sales </a:t>
            </a:r>
            <a:r>
              <a:rPr lang="en-US" sz="3200" dirty="0" smtClean="0"/>
              <a:t>volumes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95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E-Business </a:t>
            </a:r>
            <a:r>
              <a:rPr lang="en-US" dirty="0" smtClean="0"/>
              <a:t>Success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Clickstream data tracks the exact pattern of a consumer’s navigation through a website</a:t>
            </a:r>
          </a:p>
          <a:p>
            <a:endParaRPr lang="en-US" sz="2800" dirty="0"/>
          </a:p>
          <a:p>
            <a:r>
              <a:rPr lang="en-US" sz="2800" dirty="0"/>
              <a:t>Clickstream data can reveal:</a:t>
            </a:r>
          </a:p>
          <a:p>
            <a:pPr lvl="1"/>
            <a:r>
              <a:rPr lang="en-US" sz="2400" dirty="0"/>
              <a:t>Number of </a:t>
            </a:r>
            <a:r>
              <a:rPr lang="en-US" sz="2400" dirty="0" err="1"/>
              <a:t>pageviews</a:t>
            </a:r>
            <a:endParaRPr lang="en-US" sz="2400" dirty="0"/>
          </a:p>
          <a:p>
            <a:pPr lvl="1"/>
            <a:r>
              <a:rPr lang="en-US" sz="2400" dirty="0"/>
              <a:t>Pattern of websites visited</a:t>
            </a:r>
          </a:p>
          <a:p>
            <a:pPr lvl="1"/>
            <a:r>
              <a:rPr lang="en-US" sz="2400" dirty="0"/>
              <a:t>Length of stay on a website</a:t>
            </a:r>
          </a:p>
          <a:p>
            <a:pPr lvl="1"/>
            <a:r>
              <a:rPr lang="en-US" sz="2400" dirty="0"/>
              <a:t>Date and time visited</a:t>
            </a:r>
          </a:p>
          <a:p>
            <a:pPr lvl="1"/>
            <a:r>
              <a:rPr lang="en-US" sz="2400" dirty="0"/>
              <a:t>Number of customers with shopping carts</a:t>
            </a:r>
          </a:p>
          <a:p>
            <a:pPr lvl="1"/>
            <a:r>
              <a:rPr lang="en-US" sz="2400" dirty="0"/>
              <a:t>Number of abandoned shopping carts</a:t>
            </a:r>
          </a:p>
        </p:txBody>
      </p:sp>
    </p:spTree>
    <p:extLst>
      <p:ext uri="{BB962C8B-B14F-4D97-AF65-F5344CB8AC3E}">
        <p14:creationId xmlns:p14="http://schemas.microsoft.com/office/powerpoint/2010/main" val="19616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E-Business Benefits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Highly </a:t>
            </a:r>
            <a:r>
              <a:rPr lang="en-US" dirty="0"/>
              <a:t>accessible </a:t>
            </a:r>
          </a:p>
          <a:p>
            <a:r>
              <a:rPr lang="en-US" dirty="0"/>
              <a:t>Increased customer loyalty</a:t>
            </a:r>
          </a:p>
          <a:p>
            <a:r>
              <a:rPr lang="en-US" dirty="0"/>
              <a:t>Improved information content </a:t>
            </a:r>
          </a:p>
          <a:p>
            <a:r>
              <a:rPr lang="en-US" dirty="0"/>
              <a:t>Increased convenience</a:t>
            </a:r>
          </a:p>
          <a:p>
            <a:r>
              <a:rPr lang="en-US" dirty="0"/>
              <a:t>Increased global reach </a:t>
            </a:r>
          </a:p>
          <a:p>
            <a:r>
              <a:rPr lang="en-US" dirty="0"/>
              <a:t>Decreased cost </a:t>
            </a:r>
          </a:p>
        </p:txBody>
      </p:sp>
    </p:spTree>
    <p:extLst>
      <p:ext uri="{BB962C8B-B14F-4D97-AF65-F5344CB8AC3E}">
        <p14:creationId xmlns:p14="http://schemas.microsoft.com/office/powerpoint/2010/main" val="6536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E-Business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Protecting consumers</a:t>
            </a:r>
          </a:p>
          <a:p>
            <a:r>
              <a:rPr lang="en-US" dirty="0"/>
              <a:t>Leveraging existing systems</a:t>
            </a:r>
          </a:p>
          <a:p>
            <a:r>
              <a:rPr lang="en-US" dirty="0"/>
              <a:t>Increasing liability</a:t>
            </a:r>
          </a:p>
          <a:p>
            <a:r>
              <a:rPr lang="en-US" dirty="0"/>
              <a:t>Providing security</a:t>
            </a:r>
          </a:p>
          <a:p>
            <a:r>
              <a:rPr lang="en-US" dirty="0"/>
              <a:t>Adhering to taxation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Disruptive versus Sustaining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 steamboats, transistor radios, and Intel’s 8088 processor all have in common?  </a:t>
            </a:r>
          </a:p>
          <a:p>
            <a:pPr lvl="1"/>
            <a:r>
              <a:rPr lang="en-US" dirty="0"/>
              <a:t>Disruptive technology – a new way of doing things that initially does not meet the needs of existing customers</a:t>
            </a:r>
          </a:p>
          <a:p>
            <a:pPr lvl="1"/>
            <a:r>
              <a:rPr lang="en-US" dirty="0"/>
              <a:t>Sustaining technology – produces an improved product customers are eager to buy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as a Business Disruption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Organizations must be able to transform as markets, economic environments, and technologies change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Focusing on the unexpected allows an organization to capitalize on the opportunity for new business growth from a disruptive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Internet as a Business </a:t>
            </a:r>
            <a:r>
              <a:rPr lang="en-US" dirty="0" smtClean="0"/>
              <a:t>Disruption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World Wide Web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Began </a:t>
            </a:r>
            <a:r>
              <a:rPr lang="en-US" dirty="0"/>
              <a:t>as an emergency military communications system operated by the Department of Defense</a:t>
            </a:r>
          </a:p>
          <a:p>
            <a:endParaRPr lang="en-US" dirty="0"/>
          </a:p>
          <a:p>
            <a:r>
              <a:rPr lang="en-US" dirty="0"/>
              <a:t>Gradually the Internet moved from a military pipeline to a communication tool for scientists to </a:t>
            </a:r>
            <a:r>
              <a:rPr lang="en-US" dirty="0" smtClean="0"/>
              <a:t>businesses</a:t>
            </a:r>
          </a:p>
          <a:p>
            <a:endParaRPr lang="en-US" dirty="0"/>
          </a:p>
          <a:p>
            <a:r>
              <a:rPr lang="en-US" dirty="0"/>
              <a:t>World Wide Web (</a:t>
            </a:r>
            <a:r>
              <a:rPr lang="en-US" dirty="0" smtClean="0"/>
              <a:t>WWW)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global hypertext system that uses the Internet as its transport mechanism</a:t>
            </a:r>
          </a:p>
          <a:p>
            <a:endParaRPr lang="en-US" dirty="0"/>
          </a:p>
          <a:p>
            <a:r>
              <a:rPr lang="en-US" dirty="0"/>
              <a:t>Hypertext transport protocol (</a:t>
            </a:r>
            <a:r>
              <a:rPr lang="en-US" dirty="0" smtClean="0"/>
              <a:t>HTTP)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Internet standard that supports the exchange of information on the WWW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– A New Era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Internet makes it possible to perform business in ways not previously imaginable</a:t>
            </a:r>
          </a:p>
          <a:p>
            <a:endParaRPr lang="en-US" dirty="0"/>
          </a:p>
          <a:p>
            <a:r>
              <a:rPr lang="en-US" dirty="0"/>
              <a:t>It can also cause a digital divide</a:t>
            </a:r>
          </a:p>
          <a:p>
            <a:pPr lvl="1"/>
            <a:r>
              <a:rPr lang="en-US" dirty="0"/>
              <a:t>Digital divide – when those with access to technology have great advantages over those without access to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Web 2.0 </a:t>
            </a:r>
            <a:r>
              <a:rPr lang="en-US" dirty="0"/>
              <a:t>- a set of economic, social, and technology trends that collectively form the basis for the next generation of the Internet</a:t>
            </a:r>
          </a:p>
          <a:p>
            <a:endParaRPr lang="en-US" dirty="0"/>
          </a:p>
        </p:txBody>
      </p:sp>
      <p:pic>
        <p:nvPicPr>
          <p:cNvPr id="7" name="Picture 6" descr="bal76736_0309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DFAC1"/>
              </a:clrFrom>
              <a:clrTo>
                <a:srgbClr val="FDFAC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r="22960"/>
          <a:stretch>
            <a:fillRect/>
          </a:stretch>
        </p:blipFill>
        <p:spPr bwMode="auto">
          <a:xfrm>
            <a:off x="464127" y="2919717"/>
            <a:ext cx="7994073" cy="340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6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DF0A-862B-42FF-94F1-CC04A2652BE4}" type="datetime1">
              <a:rPr lang="en-US" smtClean="0"/>
              <a:pPr/>
              <a:t>7/24/2010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Dr. Sandeep Goyal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89AD217-B9ED-405A-B0B2-0E34665C37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 smtClean="0"/>
              <a:t>Mashup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website or web application that uses content from more than one source to create a completely new service</a:t>
            </a:r>
          </a:p>
          <a:p>
            <a:r>
              <a:rPr lang="en-US" dirty="0"/>
              <a:t>Application programming interface (</a:t>
            </a:r>
            <a:r>
              <a:rPr lang="en-US" dirty="0" smtClean="0"/>
              <a:t>API)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routines, protocols, and tools for building software applications</a:t>
            </a:r>
          </a:p>
          <a:p>
            <a:r>
              <a:rPr lang="en-US" dirty="0" err="1"/>
              <a:t>Mashup</a:t>
            </a:r>
            <a:r>
              <a:rPr lang="en-US" dirty="0"/>
              <a:t> editor - WSYIWYGs (What You See Is What You Get) for </a:t>
            </a:r>
            <a:r>
              <a:rPr lang="en-US" dirty="0" err="1"/>
              <a:t>mashups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ADADA"/>
      </a:lt2>
      <a:accent1>
        <a:srgbClr val="909090"/>
      </a:accent1>
      <a:accent2>
        <a:srgbClr val="C00000"/>
      </a:accent2>
      <a:accent3>
        <a:srgbClr val="D8D8D8"/>
      </a:accent3>
      <a:accent4>
        <a:srgbClr val="A5A5A5"/>
      </a:accent4>
      <a:accent5>
        <a:srgbClr val="7F7F7F"/>
      </a:accent5>
      <a:accent6>
        <a:srgbClr val="7F7F7F"/>
      </a:accent6>
      <a:hlink>
        <a:srgbClr val="C00000"/>
      </a:hlink>
      <a:folHlink>
        <a:srgbClr val="F2F2F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1537</TotalTime>
  <Words>1201</Words>
  <Application>Microsoft Office PowerPoint</Application>
  <PresentationFormat>On-screen Show (4:3)</PresentationFormat>
  <Paragraphs>217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E-BUSINESS</vt:lpstr>
      <vt:lpstr>Disruptive Technology</vt:lpstr>
      <vt:lpstr>Disruptive versus Sustaining Technology</vt:lpstr>
      <vt:lpstr>The Internet as a Business Disruption</vt:lpstr>
      <vt:lpstr>The Internet as a Business Disruption (contd.)</vt:lpstr>
      <vt:lpstr>Evolution of the World Wide Web</vt:lpstr>
      <vt:lpstr>WWW – A New Era</vt:lpstr>
      <vt:lpstr>WEB 2.0</vt:lpstr>
      <vt:lpstr>Mashups</vt:lpstr>
      <vt:lpstr>E-Business Basics</vt:lpstr>
      <vt:lpstr>Industries Using E-Business</vt:lpstr>
      <vt:lpstr>E-Business Models</vt:lpstr>
      <vt:lpstr>E-Business Models (Contd.)</vt:lpstr>
      <vt:lpstr>Business-to-Business (B2B)</vt:lpstr>
      <vt:lpstr>Business-to-Consumer (B2C)</vt:lpstr>
      <vt:lpstr>Consumer-to-Business (C2B)</vt:lpstr>
      <vt:lpstr>Consumer-to-Consumer (C2C)</vt:lpstr>
      <vt:lpstr>Consumer-to-Consumer (C2C) (Contd.)</vt:lpstr>
      <vt:lpstr>Organizational Strategies For  E-Business</vt:lpstr>
      <vt:lpstr>Marketing/Sales</vt:lpstr>
      <vt:lpstr>Financial Services</vt:lpstr>
      <vt:lpstr>Procurement</vt:lpstr>
      <vt:lpstr>Customer Service</vt:lpstr>
      <vt:lpstr>Intermediaries</vt:lpstr>
      <vt:lpstr>Measuring E-Business Success</vt:lpstr>
      <vt:lpstr>Measuring E-Business Success (Contd.)</vt:lpstr>
      <vt:lpstr>E-Business Benefits</vt:lpstr>
      <vt:lpstr>E-Business Challenges</vt:lpstr>
    </vt:vector>
  </TitlesOfParts>
  <Company>University of Arkansas - Fayetteville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CPlumlee</dc:creator>
  <cp:lastModifiedBy>GOYAL</cp:lastModifiedBy>
  <cp:revision>235</cp:revision>
  <dcterms:created xsi:type="dcterms:W3CDTF">2009-06-11T15:15:29Z</dcterms:created>
  <dcterms:modified xsi:type="dcterms:W3CDTF">2010-07-24T09:09:00Z</dcterms:modified>
</cp:coreProperties>
</file>