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89" r:id="rId3"/>
    <p:sldId id="290" r:id="rId4"/>
    <p:sldId id="257" r:id="rId5"/>
    <p:sldId id="258" r:id="rId6"/>
    <p:sldId id="259" r:id="rId7"/>
    <p:sldId id="264" r:id="rId8"/>
    <p:sldId id="260" r:id="rId9"/>
    <p:sldId id="261" r:id="rId10"/>
    <p:sldId id="262" r:id="rId11"/>
    <p:sldId id="291" r:id="rId12"/>
    <p:sldId id="263" r:id="rId13"/>
    <p:sldId id="265" r:id="rId14"/>
    <p:sldId id="293" r:id="rId15"/>
    <p:sldId id="267" r:id="rId16"/>
    <p:sldId id="292" r:id="rId17"/>
    <p:sldId id="269" r:id="rId18"/>
    <p:sldId id="270" r:id="rId19"/>
    <p:sldId id="271" r:id="rId20"/>
    <p:sldId id="272" r:id="rId21"/>
    <p:sldId id="273" r:id="rId22"/>
    <p:sldId id="294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96" r:id="rId36"/>
    <p:sldId id="286" r:id="rId37"/>
    <p:sldId id="287" r:id="rId38"/>
    <p:sldId id="298" r:id="rId39"/>
  </p:sldIdLst>
  <p:sldSz cx="12192000" cy="6858000"/>
  <p:notesSz cx="6858000" cy="9144000"/>
  <p:defaultTextStyle>
    <a:defPPr>
      <a:defRPr lang="en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D69CAB-338C-4A59-9CD5-4E7BBD920EC8}" v="39" dt="2023-06-15T06:35:29.7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97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390E84-C880-4A90-B9F5-1F4C6B1B251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BED04CE-B058-49FF-83AF-E47FB772B1C5}">
      <dgm:prSet/>
      <dgm:spPr/>
      <dgm:t>
        <a:bodyPr/>
        <a:lstStyle/>
        <a:p>
          <a:pPr rtl="1"/>
          <a:r>
            <a:rPr lang="he-IL" dirty="0"/>
            <a:t>בעזרת </a:t>
          </a:r>
          <a:r>
            <a:rPr lang="en-US" dirty="0"/>
            <a:t>selenium</a:t>
          </a:r>
          <a:r>
            <a:rPr lang="he-IL" dirty="0"/>
            <a:t> עברתי על כלל הנתונים הנחוצים מהאתר </a:t>
          </a:r>
          <a:r>
            <a:rPr lang="en-US" dirty="0"/>
            <a:t>booking</a:t>
          </a:r>
        </a:p>
      </dgm:t>
    </dgm:pt>
    <dgm:pt modelId="{01B91A1C-D8A6-4813-B116-8B88335048AB}" type="parTrans" cxnId="{423BBEAF-F9AB-4691-B3EA-65B5C8EEB55D}">
      <dgm:prSet/>
      <dgm:spPr/>
      <dgm:t>
        <a:bodyPr/>
        <a:lstStyle/>
        <a:p>
          <a:endParaRPr lang="en-US"/>
        </a:p>
      </dgm:t>
    </dgm:pt>
    <dgm:pt modelId="{9D29D8F0-30F7-461A-9D90-A5A38CFF8BF4}" type="sibTrans" cxnId="{423BBEAF-F9AB-4691-B3EA-65B5C8EEB55D}">
      <dgm:prSet/>
      <dgm:spPr/>
      <dgm:t>
        <a:bodyPr/>
        <a:lstStyle/>
        <a:p>
          <a:endParaRPr lang="en-US"/>
        </a:p>
      </dgm:t>
    </dgm:pt>
    <dgm:pt modelId="{1B3AA896-5A07-4484-B29E-25B624FA1A79}">
      <dgm:prSet/>
      <dgm:spPr/>
      <dgm:t>
        <a:bodyPr/>
        <a:lstStyle/>
        <a:p>
          <a:pPr rtl="1"/>
          <a:r>
            <a:rPr lang="he-IL" dirty="0"/>
            <a:t>לאחר ניתוח של הנתונים ושינוים ודילולם הפכתי אותם ליותר איכותיים.</a:t>
          </a:r>
          <a:endParaRPr lang="en-US" dirty="0"/>
        </a:p>
      </dgm:t>
    </dgm:pt>
    <dgm:pt modelId="{59DC23A0-C87B-4C7B-8EB3-401965287B8C}" type="parTrans" cxnId="{60606C0C-2C8E-4B22-A96C-ACE061BB864E}">
      <dgm:prSet/>
      <dgm:spPr/>
      <dgm:t>
        <a:bodyPr/>
        <a:lstStyle/>
        <a:p>
          <a:endParaRPr lang="en-US"/>
        </a:p>
      </dgm:t>
    </dgm:pt>
    <dgm:pt modelId="{88EE4FCE-5670-44A2-99E0-654E3B4370D7}" type="sibTrans" cxnId="{60606C0C-2C8E-4B22-A96C-ACE061BB864E}">
      <dgm:prSet/>
      <dgm:spPr/>
      <dgm:t>
        <a:bodyPr/>
        <a:lstStyle/>
        <a:p>
          <a:endParaRPr lang="en-US"/>
        </a:p>
      </dgm:t>
    </dgm:pt>
    <dgm:pt modelId="{51D3B8E7-AE1C-4384-BB17-CD3327F9C430}">
      <dgm:prSet/>
      <dgm:spPr/>
      <dgm:t>
        <a:bodyPr/>
        <a:lstStyle/>
        <a:p>
          <a:pPr rtl="1"/>
          <a:r>
            <a:rPr lang="he-IL" dirty="0"/>
            <a:t>ראינו בעזרת גרפים רבים את התנהגות המידע בצורות שונות.</a:t>
          </a:r>
          <a:endParaRPr lang="en-US" dirty="0"/>
        </a:p>
      </dgm:t>
    </dgm:pt>
    <dgm:pt modelId="{C54ACDB3-303C-45A1-8C49-8D31F7128854}" type="parTrans" cxnId="{BDE775F9-EAD3-424A-BA70-8594D7CEC699}">
      <dgm:prSet/>
      <dgm:spPr/>
      <dgm:t>
        <a:bodyPr/>
        <a:lstStyle/>
        <a:p>
          <a:endParaRPr lang="en-US"/>
        </a:p>
      </dgm:t>
    </dgm:pt>
    <dgm:pt modelId="{D062D868-14F9-4109-BBF4-F78119501BCC}" type="sibTrans" cxnId="{BDE775F9-EAD3-424A-BA70-8594D7CEC699}">
      <dgm:prSet/>
      <dgm:spPr/>
      <dgm:t>
        <a:bodyPr/>
        <a:lstStyle/>
        <a:p>
          <a:endParaRPr lang="en-US"/>
        </a:p>
      </dgm:t>
    </dgm:pt>
    <dgm:pt modelId="{3EF89FD9-68A0-412E-B501-D230AA1B80B3}">
      <dgm:prSet/>
      <dgm:spPr/>
      <dgm:t>
        <a:bodyPr/>
        <a:lstStyle/>
        <a:p>
          <a:pPr rtl="1"/>
          <a:r>
            <a:rPr lang="he-IL" dirty="0"/>
            <a:t>וראינו שניתן בעזרת מודל ה</a:t>
          </a:r>
          <a:r>
            <a:rPr lang="en-US" dirty="0"/>
            <a:t>KNN</a:t>
          </a:r>
          <a:r>
            <a:rPr lang="he-IL" dirty="0"/>
            <a:t> עם 13 שכנים לחזות בצורה המדויקת ביותר האם האתר יצליח.</a:t>
          </a:r>
          <a:endParaRPr lang="en-US" dirty="0"/>
        </a:p>
      </dgm:t>
    </dgm:pt>
    <dgm:pt modelId="{3A6D1B7E-C019-424D-B72E-4B286E7EE1F6}" type="parTrans" cxnId="{B7D8483F-7E8F-4342-8E69-69149994BDB9}">
      <dgm:prSet/>
      <dgm:spPr/>
      <dgm:t>
        <a:bodyPr/>
        <a:lstStyle/>
        <a:p>
          <a:endParaRPr lang="en-US"/>
        </a:p>
      </dgm:t>
    </dgm:pt>
    <dgm:pt modelId="{4144559D-5F67-4A1C-9512-4E4C4D7241F5}" type="sibTrans" cxnId="{B7D8483F-7E8F-4342-8E69-69149994BDB9}">
      <dgm:prSet/>
      <dgm:spPr/>
      <dgm:t>
        <a:bodyPr/>
        <a:lstStyle/>
        <a:p>
          <a:endParaRPr lang="en-US"/>
        </a:p>
      </dgm:t>
    </dgm:pt>
    <dgm:pt modelId="{FDDCA0B7-DFA0-47F5-92D6-01BEF0A31916}" type="pres">
      <dgm:prSet presAssocID="{24390E84-C880-4A90-B9F5-1F4C6B1B251F}" presName="vert0" presStyleCnt="0">
        <dgm:presLayoutVars>
          <dgm:dir/>
          <dgm:animOne val="branch"/>
          <dgm:animLvl val="lvl"/>
        </dgm:presLayoutVars>
      </dgm:prSet>
      <dgm:spPr/>
    </dgm:pt>
    <dgm:pt modelId="{0AD4A350-72F7-4A35-8BF9-4336028783BA}" type="pres">
      <dgm:prSet presAssocID="{3BED04CE-B058-49FF-83AF-E47FB772B1C5}" presName="thickLine" presStyleLbl="alignNode1" presStyleIdx="0" presStyleCnt="4"/>
      <dgm:spPr/>
    </dgm:pt>
    <dgm:pt modelId="{1250E21F-2A20-4032-A0C9-D82D8E3D1954}" type="pres">
      <dgm:prSet presAssocID="{3BED04CE-B058-49FF-83AF-E47FB772B1C5}" presName="horz1" presStyleCnt="0"/>
      <dgm:spPr/>
    </dgm:pt>
    <dgm:pt modelId="{0E6B5287-EE89-4441-BD53-5AE7A8DD0C1E}" type="pres">
      <dgm:prSet presAssocID="{3BED04CE-B058-49FF-83AF-E47FB772B1C5}" presName="tx1" presStyleLbl="revTx" presStyleIdx="0" presStyleCnt="4"/>
      <dgm:spPr/>
    </dgm:pt>
    <dgm:pt modelId="{B9C80E82-5F8E-4521-B416-A2F0F0D056B3}" type="pres">
      <dgm:prSet presAssocID="{3BED04CE-B058-49FF-83AF-E47FB772B1C5}" presName="vert1" presStyleCnt="0"/>
      <dgm:spPr/>
    </dgm:pt>
    <dgm:pt modelId="{663AABAB-3FEE-4FE0-A412-E06E5CABA4ED}" type="pres">
      <dgm:prSet presAssocID="{1B3AA896-5A07-4484-B29E-25B624FA1A79}" presName="thickLine" presStyleLbl="alignNode1" presStyleIdx="1" presStyleCnt="4"/>
      <dgm:spPr/>
    </dgm:pt>
    <dgm:pt modelId="{C2243919-FA6A-4934-8172-3F176AA627B9}" type="pres">
      <dgm:prSet presAssocID="{1B3AA896-5A07-4484-B29E-25B624FA1A79}" presName="horz1" presStyleCnt="0"/>
      <dgm:spPr/>
    </dgm:pt>
    <dgm:pt modelId="{3B828297-95FE-4335-97A5-E228C8A1EBD2}" type="pres">
      <dgm:prSet presAssocID="{1B3AA896-5A07-4484-B29E-25B624FA1A79}" presName="tx1" presStyleLbl="revTx" presStyleIdx="1" presStyleCnt="4"/>
      <dgm:spPr/>
    </dgm:pt>
    <dgm:pt modelId="{17DD42AE-D9B7-4591-B8C7-18A4C68D4C1B}" type="pres">
      <dgm:prSet presAssocID="{1B3AA896-5A07-4484-B29E-25B624FA1A79}" presName="vert1" presStyleCnt="0"/>
      <dgm:spPr/>
    </dgm:pt>
    <dgm:pt modelId="{02F25CB2-49E0-490F-8527-9774C96EE7E6}" type="pres">
      <dgm:prSet presAssocID="{51D3B8E7-AE1C-4384-BB17-CD3327F9C430}" presName="thickLine" presStyleLbl="alignNode1" presStyleIdx="2" presStyleCnt="4"/>
      <dgm:spPr/>
    </dgm:pt>
    <dgm:pt modelId="{60ACCBFA-ABFA-4DAE-8F04-1766E0C9E032}" type="pres">
      <dgm:prSet presAssocID="{51D3B8E7-AE1C-4384-BB17-CD3327F9C430}" presName="horz1" presStyleCnt="0"/>
      <dgm:spPr/>
    </dgm:pt>
    <dgm:pt modelId="{0CD5270F-011C-4408-9F2A-F93D1DBAC0CA}" type="pres">
      <dgm:prSet presAssocID="{51D3B8E7-AE1C-4384-BB17-CD3327F9C430}" presName="tx1" presStyleLbl="revTx" presStyleIdx="2" presStyleCnt="4"/>
      <dgm:spPr/>
    </dgm:pt>
    <dgm:pt modelId="{D8A084A3-802D-477F-8C01-F3AF2DC825CE}" type="pres">
      <dgm:prSet presAssocID="{51D3B8E7-AE1C-4384-BB17-CD3327F9C430}" presName="vert1" presStyleCnt="0"/>
      <dgm:spPr/>
    </dgm:pt>
    <dgm:pt modelId="{36F10540-65E9-46E2-B64C-D5C966CB41D9}" type="pres">
      <dgm:prSet presAssocID="{3EF89FD9-68A0-412E-B501-D230AA1B80B3}" presName="thickLine" presStyleLbl="alignNode1" presStyleIdx="3" presStyleCnt="4"/>
      <dgm:spPr/>
    </dgm:pt>
    <dgm:pt modelId="{B1BBB351-ED18-41B0-A5D3-F309FF3410AE}" type="pres">
      <dgm:prSet presAssocID="{3EF89FD9-68A0-412E-B501-D230AA1B80B3}" presName="horz1" presStyleCnt="0"/>
      <dgm:spPr/>
    </dgm:pt>
    <dgm:pt modelId="{944392AE-A282-45C8-A06E-C2181E4CA397}" type="pres">
      <dgm:prSet presAssocID="{3EF89FD9-68A0-412E-B501-D230AA1B80B3}" presName="tx1" presStyleLbl="revTx" presStyleIdx="3" presStyleCnt="4"/>
      <dgm:spPr/>
    </dgm:pt>
    <dgm:pt modelId="{2CAEFD05-597C-49BB-91DF-CF38C3533554}" type="pres">
      <dgm:prSet presAssocID="{3EF89FD9-68A0-412E-B501-D230AA1B80B3}" presName="vert1" presStyleCnt="0"/>
      <dgm:spPr/>
    </dgm:pt>
  </dgm:ptLst>
  <dgm:cxnLst>
    <dgm:cxn modelId="{60606C0C-2C8E-4B22-A96C-ACE061BB864E}" srcId="{24390E84-C880-4A90-B9F5-1F4C6B1B251F}" destId="{1B3AA896-5A07-4484-B29E-25B624FA1A79}" srcOrd="1" destOrd="0" parTransId="{59DC23A0-C87B-4C7B-8EB3-401965287B8C}" sibTransId="{88EE4FCE-5670-44A2-99E0-654E3B4370D7}"/>
    <dgm:cxn modelId="{B7D8483F-7E8F-4342-8E69-69149994BDB9}" srcId="{24390E84-C880-4A90-B9F5-1F4C6B1B251F}" destId="{3EF89FD9-68A0-412E-B501-D230AA1B80B3}" srcOrd="3" destOrd="0" parTransId="{3A6D1B7E-C019-424D-B72E-4B286E7EE1F6}" sibTransId="{4144559D-5F67-4A1C-9512-4E4C4D7241F5}"/>
    <dgm:cxn modelId="{A8DB6D73-22D0-4D3C-9E95-0372F9B40893}" type="presOf" srcId="{24390E84-C880-4A90-B9F5-1F4C6B1B251F}" destId="{FDDCA0B7-DFA0-47F5-92D6-01BEF0A31916}" srcOrd="0" destOrd="0" presId="urn:microsoft.com/office/officeart/2008/layout/LinedList"/>
    <dgm:cxn modelId="{3F7A989E-DC9C-4D6F-B955-8D01842A1BA9}" type="presOf" srcId="{3BED04CE-B058-49FF-83AF-E47FB772B1C5}" destId="{0E6B5287-EE89-4441-BD53-5AE7A8DD0C1E}" srcOrd="0" destOrd="0" presId="urn:microsoft.com/office/officeart/2008/layout/LinedList"/>
    <dgm:cxn modelId="{6FB076A7-19CF-4AE9-86C9-CF9726B95AAC}" type="presOf" srcId="{51D3B8E7-AE1C-4384-BB17-CD3327F9C430}" destId="{0CD5270F-011C-4408-9F2A-F93D1DBAC0CA}" srcOrd="0" destOrd="0" presId="urn:microsoft.com/office/officeart/2008/layout/LinedList"/>
    <dgm:cxn modelId="{423BBEAF-F9AB-4691-B3EA-65B5C8EEB55D}" srcId="{24390E84-C880-4A90-B9F5-1F4C6B1B251F}" destId="{3BED04CE-B058-49FF-83AF-E47FB772B1C5}" srcOrd="0" destOrd="0" parTransId="{01B91A1C-D8A6-4813-B116-8B88335048AB}" sibTransId="{9D29D8F0-30F7-461A-9D90-A5A38CFF8BF4}"/>
    <dgm:cxn modelId="{2D5513D7-FD37-4B01-95CF-0953925F5846}" type="presOf" srcId="{1B3AA896-5A07-4484-B29E-25B624FA1A79}" destId="{3B828297-95FE-4335-97A5-E228C8A1EBD2}" srcOrd="0" destOrd="0" presId="urn:microsoft.com/office/officeart/2008/layout/LinedList"/>
    <dgm:cxn modelId="{D165E0E3-420A-4E3C-B474-C050930113D0}" type="presOf" srcId="{3EF89FD9-68A0-412E-B501-D230AA1B80B3}" destId="{944392AE-A282-45C8-A06E-C2181E4CA397}" srcOrd="0" destOrd="0" presId="urn:microsoft.com/office/officeart/2008/layout/LinedList"/>
    <dgm:cxn modelId="{BDE775F9-EAD3-424A-BA70-8594D7CEC699}" srcId="{24390E84-C880-4A90-B9F5-1F4C6B1B251F}" destId="{51D3B8E7-AE1C-4384-BB17-CD3327F9C430}" srcOrd="2" destOrd="0" parTransId="{C54ACDB3-303C-45A1-8C49-8D31F7128854}" sibTransId="{D062D868-14F9-4109-BBF4-F78119501BCC}"/>
    <dgm:cxn modelId="{00A51BEB-7BE3-439B-8C88-7080B06A8ACF}" type="presParOf" srcId="{FDDCA0B7-DFA0-47F5-92D6-01BEF0A31916}" destId="{0AD4A350-72F7-4A35-8BF9-4336028783BA}" srcOrd="0" destOrd="0" presId="urn:microsoft.com/office/officeart/2008/layout/LinedList"/>
    <dgm:cxn modelId="{3B16D913-33AC-499A-BA89-77CE7DFA7E0A}" type="presParOf" srcId="{FDDCA0B7-DFA0-47F5-92D6-01BEF0A31916}" destId="{1250E21F-2A20-4032-A0C9-D82D8E3D1954}" srcOrd="1" destOrd="0" presId="urn:microsoft.com/office/officeart/2008/layout/LinedList"/>
    <dgm:cxn modelId="{BFDBC641-A9BF-4032-8189-1BE759B62896}" type="presParOf" srcId="{1250E21F-2A20-4032-A0C9-D82D8E3D1954}" destId="{0E6B5287-EE89-4441-BD53-5AE7A8DD0C1E}" srcOrd="0" destOrd="0" presId="urn:microsoft.com/office/officeart/2008/layout/LinedList"/>
    <dgm:cxn modelId="{8AA1DB9F-78E5-401E-BD95-B319C0846DC8}" type="presParOf" srcId="{1250E21F-2A20-4032-A0C9-D82D8E3D1954}" destId="{B9C80E82-5F8E-4521-B416-A2F0F0D056B3}" srcOrd="1" destOrd="0" presId="urn:microsoft.com/office/officeart/2008/layout/LinedList"/>
    <dgm:cxn modelId="{D23E71B8-FAC4-4B28-94E6-0543A717FE81}" type="presParOf" srcId="{FDDCA0B7-DFA0-47F5-92D6-01BEF0A31916}" destId="{663AABAB-3FEE-4FE0-A412-E06E5CABA4ED}" srcOrd="2" destOrd="0" presId="urn:microsoft.com/office/officeart/2008/layout/LinedList"/>
    <dgm:cxn modelId="{BDBD90BB-19AB-4B23-B065-F13BE821E85F}" type="presParOf" srcId="{FDDCA0B7-DFA0-47F5-92D6-01BEF0A31916}" destId="{C2243919-FA6A-4934-8172-3F176AA627B9}" srcOrd="3" destOrd="0" presId="urn:microsoft.com/office/officeart/2008/layout/LinedList"/>
    <dgm:cxn modelId="{3A7C34CF-6C9C-4090-96F7-908A16A5D20B}" type="presParOf" srcId="{C2243919-FA6A-4934-8172-3F176AA627B9}" destId="{3B828297-95FE-4335-97A5-E228C8A1EBD2}" srcOrd="0" destOrd="0" presId="urn:microsoft.com/office/officeart/2008/layout/LinedList"/>
    <dgm:cxn modelId="{63164988-55C4-455C-8C7C-DB000664F737}" type="presParOf" srcId="{C2243919-FA6A-4934-8172-3F176AA627B9}" destId="{17DD42AE-D9B7-4591-B8C7-18A4C68D4C1B}" srcOrd="1" destOrd="0" presId="urn:microsoft.com/office/officeart/2008/layout/LinedList"/>
    <dgm:cxn modelId="{BC10A378-C767-465C-A0F5-BEBF14EDBA8F}" type="presParOf" srcId="{FDDCA0B7-DFA0-47F5-92D6-01BEF0A31916}" destId="{02F25CB2-49E0-490F-8527-9774C96EE7E6}" srcOrd="4" destOrd="0" presId="urn:microsoft.com/office/officeart/2008/layout/LinedList"/>
    <dgm:cxn modelId="{839DBC90-B5BD-41AF-9254-ED2E416C5BC1}" type="presParOf" srcId="{FDDCA0B7-DFA0-47F5-92D6-01BEF0A31916}" destId="{60ACCBFA-ABFA-4DAE-8F04-1766E0C9E032}" srcOrd="5" destOrd="0" presId="urn:microsoft.com/office/officeart/2008/layout/LinedList"/>
    <dgm:cxn modelId="{C2E9A4BC-B959-4E40-A2AA-34CF9D9224B6}" type="presParOf" srcId="{60ACCBFA-ABFA-4DAE-8F04-1766E0C9E032}" destId="{0CD5270F-011C-4408-9F2A-F93D1DBAC0CA}" srcOrd="0" destOrd="0" presId="urn:microsoft.com/office/officeart/2008/layout/LinedList"/>
    <dgm:cxn modelId="{2D213DA2-6B6C-490A-AF92-EA7BF5DDD3EC}" type="presParOf" srcId="{60ACCBFA-ABFA-4DAE-8F04-1766E0C9E032}" destId="{D8A084A3-802D-477F-8C01-F3AF2DC825CE}" srcOrd="1" destOrd="0" presId="urn:microsoft.com/office/officeart/2008/layout/LinedList"/>
    <dgm:cxn modelId="{DCECFE26-79D5-48F1-8270-62E506816D9E}" type="presParOf" srcId="{FDDCA0B7-DFA0-47F5-92D6-01BEF0A31916}" destId="{36F10540-65E9-46E2-B64C-D5C966CB41D9}" srcOrd="6" destOrd="0" presId="urn:microsoft.com/office/officeart/2008/layout/LinedList"/>
    <dgm:cxn modelId="{EC7BE7B2-AA04-421A-B181-ACE6D780D359}" type="presParOf" srcId="{FDDCA0B7-DFA0-47F5-92D6-01BEF0A31916}" destId="{B1BBB351-ED18-41B0-A5D3-F309FF3410AE}" srcOrd="7" destOrd="0" presId="urn:microsoft.com/office/officeart/2008/layout/LinedList"/>
    <dgm:cxn modelId="{96AE1BF8-EE2A-4771-9064-93A293E84281}" type="presParOf" srcId="{B1BBB351-ED18-41B0-A5D3-F309FF3410AE}" destId="{944392AE-A282-45C8-A06E-C2181E4CA397}" srcOrd="0" destOrd="0" presId="urn:microsoft.com/office/officeart/2008/layout/LinedList"/>
    <dgm:cxn modelId="{B52D6A83-BAF6-4948-8ABF-CBDA688A250F}" type="presParOf" srcId="{B1BBB351-ED18-41B0-A5D3-F309FF3410AE}" destId="{2CAEFD05-597C-49BB-91DF-CF38C353355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D4A350-72F7-4A35-8BF9-4336028783BA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6B5287-EE89-4441-BD53-5AE7A8DD0C1E}">
      <dsp:nvSpPr>
        <dsp:cNvPr id="0" name=""/>
        <dsp:cNvSpPr/>
      </dsp:nvSpPr>
      <dsp:spPr>
        <a:xfrm>
          <a:off x="0" y="0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r" defTabSz="1333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000" kern="1200" dirty="0"/>
            <a:t>בעזרת </a:t>
          </a:r>
          <a:r>
            <a:rPr lang="en-US" sz="3000" kern="1200" dirty="0"/>
            <a:t>selenium</a:t>
          </a:r>
          <a:r>
            <a:rPr lang="he-IL" sz="3000" kern="1200" dirty="0"/>
            <a:t> עברתי על כלל הנתונים הנחוצים מהאתר </a:t>
          </a:r>
          <a:r>
            <a:rPr lang="en-US" sz="3000" kern="1200" dirty="0"/>
            <a:t>booking</a:t>
          </a:r>
        </a:p>
      </dsp:txBody>
      <dsp:txXfrm>
        <a:off x="0" y="0"/>
        <a:ext cx="10515600" cy="1087834"/>
      </dsp:txXfrm>
    </dsp:sp>
    <dsp:sp modelId="{663AABAB-3FEE-4FE0-A412-E06E5CABA4ED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828297-95FE-4335-97A5-E228C8A1EBD2}">
      <dsp:nvSpPr>
        <dsp:cNvPr id="0" name=""/>
        <dsp:cNvSpPr/>
      </dsp:nvSpPr>
      <dsp:spPr>
        <a:xfrm>
          <a:off x="0" y="1087834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r" defTabSz="1333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000" kern="1200" dirty="0"/>
            <a:t>לאחר ניתוח של הנתונים ושינוים ודילולם הפכתי אותם ליותר איכותיים.</a:t>
          </a:r>
          <a:endParaRPr lang="en-US" sz="3000" kern="1200" dirty="0"/>
        </a:p>
      </dsp:txBody>
      <dsp:txXfrm>
        <a:off x="0" y="1087834"/>
        <a:ext cx="10515600" cy="1087834"/>
      </dsp:txXfrm>
    </dsp:sp>
    <dsp:sp modelId="{02F25CB2-49E0-490F-8527-9774C96EE7E6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D5270F-011C-4408-9F2A-F93D1DBAC0CA}">
      <dsp:nvSpPr>
        <dsp:cNvPr id="0" name=""/>
        <dsp:cNvSpPr/>
      </dsp:nvSpPr>
      <dsp:spPr>
        <a:xfrm>
          <a:off x="0" y="2175669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r" defTabSz="1333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000" kern="1200" dirty="0"/>
            <a:t>ראינו בעזרת גרפים רבים את התנהגות המידע בצורות שונות.</a:t>
          </a:r>
          <a:endParaRPr lang="en-US" sz="3000" kern="1200" dirty="0"/>
        </a:p>
      </dsp:txBody>
      <dsp:txXfrm>
        <a:off x="0" y="2175669"/>
        <a:ext cx="10515600" cy="1087834"/>
      </dsp:txXfrm>
    </dsp:sp>
    <dsp:sp modelId="{36F10540-65E9-46E2-B64C-D5C966CB41D9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4392AE-A282-45C8-A06E-C2181E4CA397}">
      <dsp:nvSpPr>
        <dsp:cNvPr id="0" name=""/>
        <dsp:cNvSpPr/>
      </dsp:nvSpPr>
      <dsp:spPr>
        <a:xfrm>
          <a:off x="0" y="3263503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r" defTabSz="1333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000" kern="1200" dirty="0"/>
            <a:t>וראינו שניתן בעזרת מודל ה</a:t>
          </a:r>
          <a:r>
            <a:rPr lang="en-US" sz="3000" kern="1200" dirty="0"/>
            <a:t>KNN</a:t>
          </a:r>
          <a:r>
            <a:rPr lang="he-IL" sz="3000" kern="1200" dirty="0"/>
            <a:t> עם 13 שכנים לחזות בצורה המדויקת ביותר האם האתר יצליח.</a:t>
          </a:r>
          <a:endParaRPr lang="en-US" sz="3000" kern="1200" dirty="0"/>
        </a:p>
      </dsp:txBody>
      <dsp:txXfrm>
        <a:off x="0" y="3263503"/>
        <a:ext cx="10515600" cy="1087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F09FFF-0A48-2551-D06B-DC88CFE2C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D6BFE81-B9E6-A663-0B27-EC166A3D1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0EFD307-1C17-8EDB-CB7E-71385CA41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D8C3-2F8C-4CEF-9AC0-09C492E62724}" type="datetimeFigureOut">
              <a:rPr lang="en-IL" smtClean="0"/>
              <a:t>15/06/2023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3F6850B-6314-6ED1-B2E0-27C4E298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CEE77D4-FA18-7685-6C68-A355B561E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3F6F-99BF-4901-AD13-E5DF3C825F3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67202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DA30434-8547-964E-D92B-3397073BB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71599756-C918-DBA9-AC44-B486C72F2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8812AE5-D874-1157-0FC4-02A9F3888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D8C3-2F8C-4CEF-9AC0-09C492E62724}" type="datetimeFigureOut">
              <a:rPr lang="en-IL" smtClean="0"/>
              <a:t>15/06/2023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8C3C279-AF7A-CADF-C50A-2CACBAA9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8E6575D-609F-D422-EF29-D6E5BD1E2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3F6F-99BF-4901-AD13-E5DF3C825F3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5921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A2A68DA6-7394-B00E-35CE-E2A8E46DA8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7210C36D-6AE2-678F-2D21-1B826F534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5A864D2-C091-6117-6B9B-B9BC8DB8B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D8C3-2F8C-4CEF-9AC0-09C492E62724}" type="datetimeFigureOut">
              <a:rPr lang="en-IL" smtClean="0"/>
              <a:t>15/06/2023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28C6142-5146-3112-F5C0-630CC5E81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62A4C3A-DF6E-FAB4-4810-1BB629394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3F6F-99BF-4901-AD13-E5DF3C825F3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4904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F8C0CB6-BFF2-B829-0C94-43CCEF700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D7DC2D0-8573-423D-F676-F17C6114E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57A316A-2C21-D298-4998-F85A5CE11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D8C3-2F8C-4CEF-9AC0-09C492E62724}" type="datetimeFigureOut">
              <a:rPr lang="en-IL" smtClean="0"/>
              <a:t>15/06/2023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6AD8449-B581-9970-80AA-2342B3245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9E7346D-8E88-768B-156A-968082137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3F6F-99BF-4901-AD13-E5DF3C825F3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30965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41EDAB2-7014-ED20-C04D-854E3ECFC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DC05F0F-5297-D36D-0E72-420CA0BC3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E1924D6-FECF-67BA-C6BC-ABE8F7380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D8C3-2F8C-4CEF-9AC0-09C492E62724}" type="datetimeFigureOut">
              <a:rPr lang="en-IL" smtClean="0"/>
              <a:t>15/06/2023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09EBA5E-05BA-0464-454D-553D0EB7E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95539A2-15EA-2EED-2B74-E9B64B22E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3F6F-99BF-4901-AD13-E5DF3C825F3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76625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B66EAEA-8F19-9F49-AE06-4E55ECB0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9C784BF-A35C-C23D-027A-9B1EF97BC4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3290659-4BA6-B55E-15C5-FE141AFE4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59788BC-8F78-3484-8B2B-4249AED42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D8C3-2F8C-4CEF-9AC0-09C492E62724}" type="datetimeFigureOut">
              <a:rPr lang="en-IL" smtClean="0"/>
              <a:t>15/06/2023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A8E3920-586C-45BA-679D-E0763E7D7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F202160-43FC-76C2-FA3E-569FA4358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3F6F-99BF-4901-AD13-E5DF3C825F3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5087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E5243B9-56C4-38DB-3BB9-E0EEA5E5C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1879802-DA19-30ED-7597-8E520EDF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A29E911-E1B2-1D00-9EFF-7151C8B9E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B76E6136-AE3F-7F6F-2700-ECEEBF2B3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81406D54-EE78-8C23-FDAB-C42605699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0467AB16-05ED-052C-F03E-A6FD425F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D8C3-2F8C-4CEF-9AC0-09C492E62724}" type="datetimeFigureOut">
              <a:rPr lang="en-IL" smtClean="0"/>
              <a:t>15/06/2023</a:t>
            </a:fld>
            <a:endParaRPr lang="en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6E47C662-0998-D996-18F1-153BD93A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CDC1651-5924-9585-A065-55DB3328F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3F6F-99BF-4901-AD13-E5DF3C825F3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03332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A779EDA-9AAD-5AE5-430F-A338DD1B3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38A5D46B-2F13-C6EE-6E8A-C04159747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D8C3-2F8C-4CEF-9AC0-09C492E62724}" type="datetimeFigureOut">
              <a:rPr lang="en-IL" smtClean="0"/>
              <a:t>15/06/2023</a:t>
            </a:fld>
            <a:endParaRPr lang="en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100EDA7F-3D15-3934-0C1E-B2BCB02D1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12E73B09-C545-014A-2901-6146C865E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3F6F-99BF-4901-AD13-E5DF3C825F3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93563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D8A20474-75C2-BED7-9C85-FF9FD6AC2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D8C3-2F8C-4CEF-9AC0-09C492E62724}" type="datetimeFigureOut">
              <a:rPr lang="en-IL" smtClean="0"/>
              <a:t>15/06/2023</a:t>
            </a:fld>
            <a:endParaRPr lang="en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E341828F-FAC0-EB59-461A-396A77FC0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9B89609-F707-A31A-95D1-42AC5D2F7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3F6F-99BF-4901-AD13-E5DF3C825F3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5270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FBCD00B-4F92-38A2-68BC-385523105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9002CE3-162A-C5DB-F91A-CAB954EB7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66587E5-9F1E-77CB-1FA3-663BCCD91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6DD5B7F-EBA5-F5F8-1000-68BD97E7A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D8C3-2F8C-4CEF-9AC0-09C492E62724}" type="datetimeFigureOut">
              <a:rPr lang="en-IL" smtClean="0"/>
              <a:t>15/06/2023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B823DB2-47AD-E792-998E-A8235D800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39DE02F-248F-CEFC-FB60-2BDAC6DD1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3F6F-99BF-4901-AD13-E5DF3C825F3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0585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C857DDE-6047-C7EA-EAF8-27E8793D5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66B44C6-8C30-1EEA-CEA2-6B53B199A9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558BB588-9773-B177-25D8-4CDDFEB78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921E62A-6665-91FB-F466-007166D2C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D8C3-2F8C-4CEF-9AC0-09C492E62724}" type="datetimeFigureOut">
              <a:rPr lang="en-IL" smtClean="0"/>
              <a:t>15/06/2023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F685CE3-8E9E-8C0B-7963-320539353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19E15B8-71F1-A1A2-35D7-EB6C589E4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3F6F-99BF-4901-AD13-E5DF3C825F3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05420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C5E93DF8-1FE5-7687-F560-3EAFBF9F4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663358D-3B25-68F2-427B-0B9A231B9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D8359EA-04FF-B6AC-D1AD-6FCEA0C77A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ED8C3-2F8C-4CEF-9AC0-09C492E62724}" type="datetimeFigureOut">
              <a:rPr lang="en-IL" smtClean="0"/>
              <a:t>15/06/2023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5633889-2CBC-39A9-B395-B3B16F8D8C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590F3C0-8137-BA85-5DF9-F9F4839F87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53F6F-99BF-4901-AD13-E5DF3C825F3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16541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FC1539E-7692-A762-3359-5C466E25FE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מציאת חווית האירוח המושלמת</a:t>
            </a:r>
            <a:endParaRPr lang="en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00B42DAD-ECB3-33A8-AC6F-1DF9070F81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37153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8320CDDF-4BEC-2A87-17C6-40007C398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89507"/>
            <a:ext cx="3091607" cy="1655483"/>
          </a:xfrm>
        </p:spPr>
        <p:txBody>
          <a:bodyPr anchor="b">
            <a:normAutofit/>
          </a:bodyPr>
          <a:lstStyle/>
          <a:p>
            <a:endParaRPr lang="en-IL" sz="400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CB9C3F1D-7A44-BA53-FEDC-8873B4D2AF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6" r="10542" b="-2"/>
          <a:stretch/>
        </p:blipFill>
        <p:spPr>
          <a:xfrm>
            <a:off x="0" y="430"/>
            <a:ext cx="8721274" cy="6408311"/>
          </a:xfrm>
          <a:prstGeom prst="rect">
            <a:avLst/>
          </a:prstGeom>
        </p:spPr>
      </p:pic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D0AD645-E313-08EC-D196-F1DDB6E09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418408"/>
            <a:ext cx="2942813" cy="3540265"/>
          </a:xfrm>
        </p:spPr>
        <p:txBody>
          <a:bodyPr>
            <a:normAutofit/>
          </a:bodyPr>
          <a:lstStyle/>
          <a:p>
            <a:r>
              <a:rPr lang="he-IL" sz="2000" dirty="0"/>
              <a:t>מתקנים של המקום</a:t>
            </a:r>
            <a:endParaRPr lang="en-IL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39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סריקת מוח אנושי במרפאת נוירולוגיה">
            <a:extLst>
              <a:ext uri="{FF2B5EF4-FFF2-40B4-BE49-F238E27FC236}">
                <a16:creationId xmlns:a16="http://schemas.microsoft.com/office/drawing/2014/main" id="{B37F6AD0-4096-3311-BBCC-63B3B20453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07" b="9093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3C6F49EA-A110-BEFC-3803-5830B3EBB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 rtl="0"/>
            <a:r>
              <a:rPr lang="en-US" sz="5200" dirty="0" err="1">
                <a:solidFill>
                  <a:srgbClr val="FFFFFF"/>
                </a:solidFill>
              </a:rPr>
              <a:t>ניתוח</a:t>
            </a:r>
            <a:r>
              <a:rPr lang="en-US" sz="5200" dirty="0">
                <a:solidFill>
                  <a:srgbClr val="FFFFFF"/>
                </a:solidFill>
              </a:rPr>
              <a:t> </a:t>
            </a:r>
            <a:r>
              <a:rPr lang="en-US" sz="5200" dirty="0" err="1">
                <a:solidFill>
                  <a:srgbClr val="FFFFFF"/>
                </a:solidFill>
              </a:rPr>
              <a:t>ראשוני</a:t>
            </a:r>
            <a:r>
              <a:rPr lang="en-US" sz="5200" dirty="0">
                <a:solidFill>
                  <a:srgbClr val="FFFFFF"/>
                </a:solidFill>
              </a:rPr>
              <a:t> </a:t>
            </a:r>
            <a:r>
              <a:rPr lang="en-US" sz="5200" dirty="0" err="1">
                <a:solidFill>
                  <a:srgbClr val="FFFFFF"/>
                </a:solidFill>
              </a:rPr>
              <a:t>וטיוב</a:t>
            </a:r>
            <a:r>
              <a:rPr lang="en-US" sz="5200" dirty="0">
                <a:solidFill>
                  <a:srgbClr val="FFFFFF"/>
                </a:solidFill>
              </a:rPr>
              <a:t> </a:t>
            </a:r>
            <a:r>
              <a:rPr lang="en-US" sz="5200" dirty="0" err="1">
                <a:solidFill>
                  <a:srgbClr val="FFFFFF"/>
                </a:solidFill>
              </a:rPr>
              <a:t>נתונים</a:t>
            </a:r>
            <a:endParaRPr lang="en-US" sz="5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484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BA513B0-82FF-4F41-8178-885375D1C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A20E7A23-1E71-B866-905F-0F9488D391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44" b="36502"/>
          <a:stretch/>
        </p:blipFill>
        <p:spPr>
          <a:xfrm>
            <a:off x="0" y="-5331"/>
            <a:ext cx="12228129" cy="414848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3DB8501-F9F2-4ACD-B56A-9019CD50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2987478"/>
            <a:ext cx="12228128" cy="1828800"/>
            <a:chOff x="-305" y="2987478"/>
            <a:chExt cx="12188952" cy="18288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D03A94A-ADF5-4334-86B1-DBA5F70AC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85A18E1-CBE3-4BBD-B1B7-CDBCA685E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33EDCAA-1D6C-4710-9DA1-C7FC946D8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16" name="Freeform: Shape 15">
              <a:extLst>
                <a:ext uri="{FF2B5EF4-FFF2-40B4-BE49-F238E27FC236}">
                  <a16:creationId xmlns:a16="http://schemas.microsoft.com/office/drawing/2014/main" id="{3916FBF2-1CC9-460D-A42B-FB77E515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CE5BDEB-DFAF-F4F6-8FAB-9864ED09F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0247" y="4551037"/>
            <a:ext cx="4926411" cy="1509935"/>
          </a:xfrm>
        </p:spPr>
        <p:txBody>
          <a:bodyPr anchor="ctr">
            <a:normAutofit/>
          </a:bodyPr>
          <a:lstStyle/>
          <a:p>
            <a:r>
              <a:rPr lang="he-IL" sz="1800" dirty="0">
                <a:solidFill>
                  <a:schemeClr val="tx2"/>
                </a:solidFill>
              </a:rPr>
              <a:t>קיבלנו טבלה עם 27</a:t>
            </a:r>
            <a:r>
              <a:rPr lang="en-US" sz="1800" dirty="0">
                <a:solidFill>
                  <a:schemeClr val="tx2"/>
                </a:solidFill>
              </a:rPr>
              <a:t>K</a:t>
            </a:r>
            <a:r>
              <a:rPr lang="he-IL" sz="1800" dirty="0">
                <a:solidFill>
                  <a:schemeClr val="tx2"/>
                </a:solidFill>
              </a:rPr>
              <a:t> שורות.</a:t>
            </a:r>
          </a:p>
          <a:p>
            <a:r>
              <a:rPr lang="he-IL" sz="1800" dirty="0">
                <a:solidFill>
                  <a:schemeClr val="tx2"/>
                </a:solidFill>
              </a:rPr>
              <a:t>כבר ממבט ראשוני ראיתי שצריך לעבור על הנתונים כי הם לא שלמים, חסרים או לא מדויקים.</a:t>
            </a:r>
            <a:endParaRPr lang="en-IL" sz="1800" dirty="0">
              <a:solidFill>
                <a:schemeClr val="tx2"/>
              </a:solidFill>
            </a:endParaRP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1EFFF8BF-04D7-E7B6-2A4D-E691D37B0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14750"/>
            <a:ext cx="4867954" cy="3115110"/>
          </a:xfrm>
          <a:prstGeom prst="rect">
            <a:avLst/>
          </a:prstGeom>
        </p:spPr>
      </p:pic>
      <p:sp>
        <p:nvSpPr>
          <p:cNvPr id="9" name="מלבן 8">
            <a:extLst>
              <a:ext uri="{FF2B5EF4-FFF2-40B4-BE49-F238E27FC236}">
                <a16:creationId xmlns:a16="http://schemas.microsoft.com/office/drawing/2014/main" id="{246A5C0E-B270-BBF7-1DE5-19E8294FDC08}"/>
              </a:ext>
            </a:extLst>
          </p:cNvPr>
          <p:cNvSpPr/>
          <p:nvPr/>
        </p:nvSpPr>
        <p:spPr>
          <a:xfrm>
            <a:off x="2433978" y="5794408"/>
            <a:ext cx="502170" cy="5486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4D12BCD2-8E8A-99B2-847F-961759B8763B}"/>
              </a:ext>
            </a:extLst>
          </p:cNvPr>
          <p:cNvSpPr/>
          <p:nvPr/>
        </p:nvSpPr>
        <p:spPr>
          <a:xfrm>
            <a:off x="5844762" y="177548"/>
            <a:ext cx="502170" cy="2090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D0291C55-ADE9-76D1-AF92-C3B64DC2E144}"/>
              </a:ext>
            </a:extLst>
          </p:cNvPr>
          <p:cNvSpPr/>
          <p:nvPr/>
        </p:nvSpPr>
        <p:spPr>
          <a:xfrm>
            <a:off x="7508327" y="1147969"/>
            <a:ext cx="3810981" cy="2090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4D1D2CF2-A544-9D7A-0659-36744C912116}"/>
              </a:ext>
            </a:extLst>
          </p:cNvPr>
          <p:cNvSpPr/>
          <p:nvPr/>
        </p:nvSpPr>
        <p:spPr>
          <a:xfrm>
            <a:off x="7508328" y="575968"/>
            <a:ext cx="3676902" cy="2090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71014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1351668-6929-B1C3-FAC4-4E981E2AE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86B1743-604E-6840-79D7-823CA5B8D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לאחר סינון </a:t>
            </a:r>
            <a:endParaRPr lang="en-IL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120422C2-70E6-C209-AA0A-07D3B38BF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498015" cy="3743847"/>
          </a:xfrm>
          <a:prstGeom prst="rect">
            <a:avLst/>
          </a:prstGeom>
        </p:spPr>
      </p:pic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432599E4-4291-C850-0E8B-35BF1C634FAA}"/>
              </a:ext>
            </a:extLst>
          </p:cNvPr>
          <p:cNvSpPr txBox="1"/>
          <p:nvPr/>
        </p:nvSpPr>
        <p:spPr>
          <a:xfrm>
            <a:off x="5183569" y="4883481"/>
            <a:ext cx="6152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לאחר מחיקת השורות הלא שלמות נותרנו עם14.4</a:t>
            </a:r>
            <a:r>
              <a:rPr lang="en-US" dirty="0"/>
              <a:t>K</a:t>
            </a:r>
            <a:r>
              <a:rPr lang="he-IL" dirty="0"/>
              <a:t> שורות איכותיות</a:t>
            </a:r>
          </a:p>
          <a:p>
            <a:r>
              <a:rPr lang="he-IL" dirty="0"/>
              <a:t>יותר.</a:t>
            </a:r>
            <a:endParaRPr lang="en-IL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F367A117-37DA-2ECD-74DA-94FB9A63A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89" y="3647627"/>
            <a:ext cx="4763165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153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0972C36-9226-4858-4735-3F2F5F61F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הפיכת </a:t>
            </a:r>
            <a:r>
              <a:rPr lang="en-US" dirty="0"/>
              <a:t>Facilities</a:t>
            </a:r>
            <a:r>
              <a:rPr lang="he-IL" dirty="0"/>
              <a:t> מ</a:t>
            </a:r>
            <a:r>
              <a:rPr lang="en-US" dirty="0"/>
              <a:t>set</a:t>
            </a:r>
            <a:r>
              <a:rPr lang="he-IL" dirty="0"/>
              <a:t> למספר עמודות בוליאניות</a:t>
            </a:r>
            <a:endParaRPr lang="en-IL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78411EC8-74F9-6CD8-5B5E-1736FA7D54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20325" y="2475308"/>
            <a:ext cx="1066949" cy="2505425"/>
          </a:xfrm>
        </p:spPr>
      </p:pic>
      <p:sp>
        <p:nvSpPr>
          <p:cNvPr id="6" name="חץ: שמאלה 5">
            <a:extLst>
              <a:ext uri="{FF2B5EF4-FFF2-40B4-BE49-F238E27FC236}">
                <a16:creationId xmlns:a16="http://schemas.microsoft.com/office/drawing/2014/main" id="{9C7CCF7F-9BF8-37EE-9379-FF8035276813}"/>
              </a:ext>
            </a:extLst>
          </p:cNvPr>
          <p:cNvSpPr/>
          <p:nvPr/>
        </p:nvSpPr>
        <p:spPr>
          <a:xfrm>
            <a:off x="9438410" y="3583688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88A6EEC0-4304-3B22-B494-FCAE13B42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313" y="2475308"/>
            <a:ext cx="7660890" cy="297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997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4DDC6B5-E1DC-B249-846C-2C7D2117E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6BFEB95-9D97-6138-BC9B-00315E829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F360CA5C-0D98-324F-F115-4FEFE95F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19" y="1390365"/>
            <a:ext cx="10478962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65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נורה על רקע צהוב עם קרני אור וחוט משורטטים">
            <a:extLst>
              <a:ext uri="{FF2B5EF4-FFF2-40B4-BE49-F238E27FC236}">
                <a16:creationId xmlns:a16="http://schemas.microsoft.com/office/drawing/2014/main" id="{5F73DD8F-7E40-C907-4757-FA06CE0EED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37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48389EDC-3B91-75FB-21C0-74EB5911F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 rtl="0"/>
            <a:r>
              <a:rPr lang="en-US" sz="5200">
                <a:solidFill>
                  <a:srgbClr val="FFFFFF"/>
                </a:solidFill>
              </a:rPr>
              <a:t>שימוש בוויזואליזציה למען שיפור איכות הנתונים</a:t>
            </a:r>
          </a:p>
        </p:txBody>
      </p:sp>
    </p:spTree>
    <p:extLst>
      <p:ext uri="{BB962C8B-B14F-4D97-AF65-F5344CB8AC3E}">
        <p14:creationId xmlns:p14="http://schemas.microsoft.com/office/powerpoint/2010/main" val="2040141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34F37AF-4552-6EB1-DF84-FF8846EB6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959079"/>
            <a:ext cx="10323683" cy="1680519"/>
          </a:xfrm>
        </p:spPr>
        <p:txBody>
          <a:bodyPr>
            <a:normAutofit/>
          </a:bodyPr>
          <a:lstStyle/>
          <a:p>
            <a:r>
              <a:rPr lang="he-IL" sz="4000" dirty="0"/>
              <a:t>לפני:						אחרי:</a:t>
            </a:r>
            <a:endParaRPr lang="en-IL" sz="40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C189290-40D3-FF43-D53A-D61EC660D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8877" y="-89115"/>
            <a:ext cx="6234246" cy="1680519"/>
          </a:xfrm>
        </p:spPr>
        <p:txBody>
          <a:bodyPr anchor="ctr">
            <a:normAutofit/>
          </a:bodyPr>
          <a:lstStyle/>
          <a:p>
            <a:r>
              <a:rPr lang="he-IL" sz="2000" b="1" dirty="0"/>
              <a:t>שימוש ב</a:t>
            </a:r>
            <a:r>
              <a:rPr lang="en-US" sz="2000" b="1" dirty="0"/>
              <a:t>IQR</a:t>
            </a:r>
            <a:r>
              <a:rPr lang="he-IL" sz="2000" b="1" dirty="0"/>
              <a:t> לקבלת נתונים יותר ממוצעים וקרובים.</a:t>
            </a:r>
            <a:endParaRPr lang="en-IL" sz="2000" b="1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8F4C4421-6557-D5CB-1620-AB5C7D5FB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621" y="1995985"/>
            <a:ext cx="5167185" cy="3552440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F42C24FE-FA89-6B26-D29E-A3B4E9B4E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92" y="2223729"/>
            <a:ext cx="5167185" cy="3397424"/>
          </a:xfrm>
          <a:prstGeom prst="rect">
            <a:avLst/>
          </a:prstGeom>
        </p:spPr>
      </p:pic>
      <p:pic>
        <p:nvPicPr>
          <p:cNvPr id="8" name="מציין מיקום תוכן 6">
            <a:extLst>
              <a:ext uri="{FF2B5EF4-FFF2-40B4-BE49-F238E27FC236}">
                <a16:creationId xmlns:a16="http://schemas.microsoft.com/office/drawing/2014/main" id="{AFF10DDB-5C22-A6D6-AFC9-C0B54AEF5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2274" y="5621153"/>
            <a:ext cx="8939607" cy="110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971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E64EE9D-195A-FAD3-9F56-C31E58A42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1706" y="178306"/>
            <a:ext cx="7737738" cy="1680519"/>
          </a:xfrm>
        </p:spPr>
        <p:txBody>
          <a:bodyPr anchor="ctr">
            <a:normAutofit/>
          </a:bodyPr>
          <a:lstStyle/>
          <a:p>
            <a:r>
              <a:rPr lang="he-IL" sz="2000" b="1" dirty="0"/>
              <a:t>גודל חדר ממוצע</a:t>
            </a:r>
            <a:endParaRPr lang="en-IL" sz="2000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B09745AF-5A4D-E205-22E8-F9C733784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201" y="2421924"/>
            <a:ext cx="5049178" cy="3711146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13206EFE-C265-47F3-9935-FA285D74E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394" y="2540031"/>
            <a:ext cx="5167185" cy="3474932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34911260-C0A3-581A-A133-C0AF06E9D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40" y="6209840"/>
            <a:ext cx="11649120" cy="469854"/>
          </a:xfrm>
          <a:prstGeom prst="rect">
            <a:avLst/>
          </a:prstGeom>
        </p:spPr>
      </p:pic>
      <p:sp>
        <p:nvSpPr>
          <p:cNvPr id="10" name="כותרת 1">
            <a:extLst>
              <a:ext uri="{FF2B5EF4-FFF2-40B4-BE49-F238E27FC236}">
                <a16:creationId xmlns:a16="http://schemas.microsoft.com/office/drawing/2014/main" id="{43724EF9-8F79-ABB3-3B6F-128B15C0F957}"/>
              </a:ext>
            </a:extLst>
          </p:cNvPr>
          <p:cNvSpPr txBox="1">
            <a:spLocks/>
          </p:cNvSpPr>
          <p:nvPr/>
        </p:nvSpPr>
        <p:spPr>
          <a:xfrm>
            <a:off x="838198" y="959079"/>
            <a:ext cx="10323683" cy="1680519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4000" dirty="0"/>
              <a:t>לפני:						אחרי:</a:t>
            </a:r>
            <a:endParaRPr lang="en-IL" sz="4000" dirty="0"/>
          </a:p>
        </p:txBody>
      </p:sp>
    </p:spTree>
    <p:extLst>
      <p:ext uri="{BB962C8B-B14F-4D97-AF65-F5344CB8AC3E}">
        <p14:creationId xmlns:p14="http://schemas.microsoft.com/office/powerpoint/2010/main" val="2325609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7DD3FE4-CDA0-BC4E-8FC8-D8EE1F92B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18383" y="2569464"/>
            <a:ext cx="4938169" cy="367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088D793-C84E-E6C6-664C-9667E18FE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5287" y="2569464"/>
            <a:ext cx="4938169" cy="367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64DD9015-7083-9271-F7AD-B8B1B8C6F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936" y="6313161"/>
            <a:ext cx="11073624" cy="401634"/>
          </a:xfrm>
          <a:prstGeom prst="rect">
            <a:avLst/>
          </a:prstGeom>
        </p:spPr>
      </p:pic>
      <p:sp>
        <p:nvSpPr>
          <p:cNvPr id="6" name="כותרת 1">
            <a:extLst>
              <a:ext uri="{FF2B5EF4-FFF2-40B4-BE49-F238E27FC236}">
                <a16:creationId xmlns:a16="http://schemas.microsoft.com/office/drawing/2014/main" id="{61913E9C-B2C5-FD24-F4A5-84DA98BAA7F2}"/>
              </a:ext>
            </a:extLst>
          </p:cNvPr>
          <p:cNvSpPr txBox="1">
            <a:spLocks/>
          </p:cNvSpPr>
          <p:nvPr/>
        </p:nvSpPr>
        <p:spPr>
          <a:xfrm>
            <a:off x="838198" y="959079"/>
            <a:ext cx="10323683" cy="1680519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4000" dirty="0"/>
              <a:t>לפני:						אחרי:</a:t>
            </a:r>
            <a:endParaRPr lang="en-IL" sz="4000" dirty="0"/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95A4E691-5E2E-2D3A-EB4D-1824148E5EB9}"/>
              </a:ext>
            </a:extLst>
          </p:cNvPr>
          <p:cNvSpPr txBox="1">
            <a:spLocks/>
          </p:cNvSpPr>
          <p:nvPr/>
        </p:nvSpPr>
        <p:spPr>
          <a:xfrm>
            <a:off x="3271706" y="178306"/>
            <a:ext cx="7737738" cy="1680519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2000" b="1" dirty="0"/>
              <a:t>יחס מחיר למטר</a:t>
            </a:r>
            <a:endParaRPr lang="en-IL" sz="2000" dirty="0"/>
          </a:p>
        </p:txBody>
      </p:sp>
    </p:spTree>
    <p:extLst>
      <p:ext uri="{BB962C8B-B14F-4D97-AF65-F5344CB8AC3E}">
        <p14:creationId xmlns:p14="http://schemas.microsoft.com/office/powerpoint/2010/main" val="204892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481AD45-8FDD-E9CB-26A8-9EC068B30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הגדרת בעיה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DD51BF9-AD22-3085-19A1-981D5BCD0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תחרות רבה בענף המלונאות והתיירות</a:t>
            </a:r>
          </a:p>
          <a:p>
            <a:r>
              <a:rPr lang="he-IL" dirty="0"/>
              <a:t>מגוון רחב של אפשרויות </a:t>
            </a:r>
            <a:endParaRPr lang="en-US" dirty="0"/>
          </a:p>
          <a:p>
            <a:r>
              <a:rPr lang="he-IL" dirty="0"/>
              <a:t>קשה לדעת מה האורח רוצה</a:t>
            </a:r>
          </a:p>
          <a:p>
            <a:endParaRPr lang="en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590FDE68-24E7-A615-D7FE-248D1EF29035}"/>
              </a:ext>
            </a:extLst>
          </p:cNvPr>
          <p:cNvSpPr txBox="1">
            <a:spLocks/>
          </p:cNvSpPr>
          <p:nvPr/>
        </p:nvSpPr>
        <p:spPr>
          <a:xfrm>
            <a:off x="990600" y="36838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dirty="0"/>
              <a:t>שאלת החקר</a:t>
            </a:r>
            <a:endParaRPr lang="en-IL" dirty="0"/>
          </a:p>
        </p:txBody>
      </p:sp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EB8640E0-E6FA-BE11-A7A9-DCE3293A67BE}"/>
              </a:ext>
            </a:extLst>
          </p:cNvPr>
          <p:cNvSpPr txBox="1">
            <a:spLocks/>
          </p:cNvSpPr>
          <p:nvPr/>
        </p:nvSpPr>
        <p:spPr>
          <a:xfrm>
            <a:off x="914400" y="41362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he-IL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he-IL" dirty="0">
                <a:solidFill>
                  <a:srgbClr val="222222"/>
                </a:solidFill>
                <a:latin typeface="Arial" panose="020B0604020202020204" pitchFamily="34" charset="0"/>
              </a:rPr>
              <a:t>איך ניתן לחזות מקומות הארחה בעליי דירוג גבוה ומה המאפיינים שלהם?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518569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8818BE91-645A-CC13-DAD3-BA5CED62C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1115393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קיבלנו</a:t>
            </a: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נתונים</a:t>
            </a: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יותר</a:t>
            </a: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איכותיים</a:t>
            </a: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וקרובים</a:t>
            </a: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אחד</a:t>
            </a: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לשני</a:t>
            </a:r>
            <a:endParaRPr lang="en-US" sz="3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תמונה 6" descr="תמונה שמכילה טקסט, צילום מסך, מספר, גופן&#10;&#10;התיאור נוצר באופן אוטומטי">
            <a:extLst>
              <a:ext uri="{FF2B5EF4-FFF2-40B4-BE49-F238E27FC236}">
                <a16:creationId xmlns:a16="http://schemas.microsoft.com/office/drawing/2014/main" id="{96075120-4E99-ABA9-4994-96EBB4373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5" y="2394124"/>
            <a:ext cx="11327549" cy="359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399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906E8E8-2E38-66F9-1133-BFA2DE1F91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13810" y="2960716"/>
            <a:ext cx="4036334" cy="23876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rtl="0" fontAlgn="base">
              <a:spcAft>
                <a:spcPct val="0"/>
              </a:spcAft>
              <a:buClrTx/>
              <a:buSzTx/>
              <a:tabLst/>
            </a:pPr>
            <a:r>
              <a:rPr kumimoji="0" lang="en-US" altLang="en-IL" sz="38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In Total 14529 rows × 40 columns = 550K data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F940870-1084-ADED-50AA-C9192F8D2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809" y="953037"/>
            <a:ext cx="4036333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 algn="r">
              <a:buNone/>
            </a:pPr>
            <a:r>
              <a:rPr lang="en-US" sz="3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טבלת</a:t>
            </a:r>
            <a:r>
              <a:rPr lang="en-US" sz="3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מיפוי</a:t>
            </a:r>
            <a:r>
              <a:rPr lang="en-US" sz="3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כל</a:t>
            </a:r>
            <a:r>
              <a:rPr lang="en-US" sz="3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העמודות</a:t>
            </a:r>
            <a:r>
              <a:rPr lang="en-US" sz="3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בטבלה</a:t>
            </a:r>
            <a:r>
              <a:rPr lang="en-US" sz="3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4DDE23C1-A8DA-2169-3071-35ED3BA2C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492" y="1397610"/>
            <a:ext cx="5536001" cy="400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145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05C76CC1-8AC8-01A7-5D32-55F9704AE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המשך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EDA </a:t>
            </a:r>
            <a:r>
              <a:rPr lang="he-IL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ו-</a:t>
            </a:r>
            <a:r>
              <a:rPr lang="he-IL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ויזואליזציה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כותרת תחתונה">
            <a:extLst>
              <a:ext uri="{FF2B5EF4-FFF2-40B4-BE49-F238E27FC236}">
                <a16:creationId xmlns:a16="http://schemas.microsoft.com/office/drawing/2014/main" id="{4096043B-3D68-42FD-05C6-E8457DDE4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597" y="666728"/>
            <a:ext cx="5465791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048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35" name="Freeform: Shape 513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9C5BFC53-5515-109F-27B3-43BB5134B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התפלגות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סוגי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מקומות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 descr="תמונה שמכילה צילום מסך, תרשים, טקסט, גופן&#10;&#10;התיאור נוצר באופן אוטומטי">
            <a:extLst>
              <a:ext uri="{FF2B5EF4-FFF2-40B4-BE49-F238E27FC236}">
                <a16:creationId xmlns:a16="http://schemas.microsoft.com/office/drawing/2014/main" id="{8CBAF954-E823-5690-B733-D62491D054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81094" y="467208"/>
            <a:ext cx="6068416" cy="592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287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C0981C6-9115-6D63-9E8C-C8C110E9E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התפלגות כמות כוכבים למקום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B03824-59E5-0CAC-1A41-EA8EF586D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79A1C9D-8EAE-5E7F-CAEB-D681D5D08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1690688"/>
            <a:ext cx="9372600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935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5356593-53F5-FBB3-FE57-7AFBD88FC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התפלגות כמות מקומות הארחה למדינה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57F67E0-4F88-7BE0-D7AF-7E69FDB56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8DE2CB4-59E1-5245-6FC0-C609B3563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620" y="1704390"/>
            <a:ext cx="7741519" cy="493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9963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D2BFE11-5FA5-2486-CE13-0FBC89A0F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התפלגות כמות מתקנים במקומות הארחה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63D08FF-DA78-C285-C464-9F37987C6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77A28B65-D436-2F0A-3BA2-79E6DFB45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870" y="2264677"/>
            <a:ext cx="552450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4081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7230D3F-F500-8BA6-C81F-331707BEF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התפלגויות של מחיר וגודל חדר</a:t>
            </a:r>
            <a:endParaRPr lang="en-IL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50BFC187-20D7-B17A-E32A-917DB83D6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" y="2501625"/>
            <a:ext cx="11579192" cy="285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1956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Rectangle 10246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BC7A53FD-AAF8-C22B-9F7E-3707180A1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התפלגויות דירוג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25117521-D59D-3A55-EF03-5F3DE0F1FE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4170" y="492573"/>
            <a:ext cx="6272848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9063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67EEADB-711B-B0B3-C6B8-EF4713A01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89"/>
            <a:ext cx="9795637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/>
            <a:r>
              <a:rPr lang="he-IL" sz="5200" dirty="0"/>
              <a:t>התפלגויות דירוג ביחס לסוג האתר</a:t>
            </a:r>
            <a:endParaRPr lang="en-US" sz="52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1DA38DA-0150-D155-DEFA-EB71DCDAD6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3386" y="3052844"/>
            <a:ext cx="3797536" cy="298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CFF4E8F5-06E8-2E1A-3BEC-54C516A87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4099" y="3052844"/>
            <a:ext cx="3797536" cy="298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AC63B7B9-00C0-3693-EB20-79E6CE1E6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2673" y="3071832"/>
            <a:ext cx="3797536" cy="294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9161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טביעת אצבע בשחור-לבן">
            <a:extLst>
              <a:ext uri="{FF2B5EF4-FFF2-40B4-BE49-F238E27FC236}">
                <a16:creationId xmlns:a16="http://schemas.microsoft.com/office/drawing/2014/main" id="{A5DB49E8-CF85-DF1F-9836-EFE3A48C4D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431" b="830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B6A446E1-4853-86B1-8DAA-CDAC64170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/>
            <a:r>
              <a:rPr lang="en-US" sz="6000" b="1" dirty="0" err="1">
                <a:solidFill>
                  <a:srgbClr val="FFFFFF"/>
                </a:solidFill>
              </a:rPr>
              <a:t>זיהוי</a:t>
            </a:r>
            <a:r>
              <a:rPr lang="en-US" sz="6000" b="1" dirty="0">
                <a:solidFill>
                  <a:srgbClr val="FFFFFF"/>
                </a:solidFill>
              </a:rPr>
              <a:t> </a:t>
            </a:r>
            <a:r>
              <a:rPr lang="en-US" sz="6000" b="1" dirty="0" err="1">
                <a:solidFill>
                  <a:srgbClr val="FFFFFF"/>
                </a:solidFill>
              </a:rPr>
              <a:t>ואיסוף</a:t>
            </a:r>
            <a:r>
              <a:rPr lang="en-US" sz="6000" b="1" dirty="0">
                <a:solidFill>
                  <a:srgbClr val="FFFFFF"/>
                </a:solidFill>
              </a:rPr>
              <a:t> </a:t>
            </a:r>
            <a:r>
              <a:rPr lang="en-US" sz="6000" b="1" dirty="0" err="1">
                <a:solidFill>
                  <a:srgbClr val="FFFFFF"/>
                </a:solidFill>
              </a:rPr>
              <a:t>נתונים</a:t>
            </a:r>
            <a:endParaRPr lang="en-US" sz="6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896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97" name="Rectangle 12296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2" name="Picture 4" descr="תמונה שמכילה טקסט, צילום מסך, דפוס, צבעוני&#10;&#10;התיאור נוצר באופן אוטומטי">
            <a:extLst>
              <a:ext uri="{FF2B5EF4-FFF2-40B4-BE49-F238E27FC236}">
                <a16:creationId xmlns:a16="http://schemas.microsoft.com/office/drawing/2014/main" id="{95A9C70F-A2E2-1414-90F6-4A47E15829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7" t="6" r="236" b="4674"/>
          <a:stretch/>
        </p:blipFill>
        <p:spPr bwMode="auto">
          <a:xfrm>
            <a:off x="20" y="431"/>
            <a:ext cx="8115280" cy="626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ED77AED3-45BA-1A55-3624-CF8C5B3F4CA3}"/>
              </a:ext>
            </a:extLst>
          </p:cNvPr>
          <p:cNvSpPr txBox="1"/>
          <p:nvPr/>
        </p:nvSpPr>
        <p:spPr>
          <a:xfrm>
            <a:off x="8682242" y="1547602"/>
            <a:ext cx="2942813" cy="3540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algn="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טבלת</a:t>
            </a:r>
            <a:r>
              <a:rPr lang="en-US" sz="2000" dirty="0"/>
              <a:t> </a:t>
            </a:r>
            <a:r>
              <a:rPr lang="en-US" sz="2000" dirty="0" err="1"/>
              <a:t>חום</a:t>
            </a:r>
            <a:r>
              <a:rPr lang="en-US" sz="2000" dirty="0"/>
              <a:t> </a:t>
            </a:r>
            <a:r>
              <a:rPr lang="en-US" sz="2000" dirty="0" err="1"/>
              <a:t>של</a:t>
            </a:r>
            <a:r>
              <a:rPr lang="en-US" sz="2000" dirty="0"/>
              <a:t> </a:t>
            </a:r>
            <a:r>
              <a:rPr lang="en-US" sz="2000" dirty="0" err="1"/>
              <a:t>מתקנים</a:t>
            </a:r>
            <a:r>
              <a:rPr lang="en-US" sz="2000" dirty="0"/>
              <a:t> </a:t>
            </a:r>
            <a:r>
              <a:rPr lang="en-US" sz="2000" dirty="0" err="1"/>
              <a:t>באתרים</a:t>
            </a:r>
            <a:endParaRPr lang="en-US" sz="2000" dirty="0"/>
          </a:p>
        </p:txBody>
      </p:sp>
      <p:sp>
        <p:nvSpPr>
          <p:cNvPr id="12299" name="Rectangle 12298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01" name="Rectangle 12300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7387589B-A777-529C-D390-40D124652A80}"/>
              </a:ext>
            </a:extLst>
          </p:cNvPr>
          <p:cNvSpPr/>
          <p:nvPr/>
        </p:nvSpPr>
        <p:spPr>
          <a:xfrm>
            <a:off x="5946906" y="4093828"/>
            <a:ext cx="1115736" cy="117445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E11C0F8F-6CA2-0FAA-2C6E-91553AD541F3}"/>
              </a:ext>
            </a:extLst>
          </p:cNvPr>
          <p:cNvSpPr/>
          <p:nvPr/>
        </p:nvSpPr>
        <p:spPr>
          <a:xfrm>
            <a:off x="2844713" y="4093828"/>
            <a:ext cx="569053" cy="117445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91C6105B-C354-4400-9BA1-D34A135E99D2}"/>
              </a:ext>
            </a:extLst>
          </p:cNvPr>
          <p:cNvSpPr/>
          <p:nvPr/>
        </p:nvSpPr>
        <p:spPr>
          <a:xfrm>
            <a:off x="3897371" y="4093828"/>
            <a:ext cx="439737" cy="10481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050A5C58-47B4-9E91-470D-BB8B74F91905}"/>
              </a:ext>
            </a:extLst>
          </p:cNvPr>
          <p:cNvSpPr/>
          <p:nvPr/>
        </p:nvSpPr>
        <p:spPr>
          <a:xfrm>
            <a:off x="2451829" y="3443456"/>
            <a:ext cx="439737" cy="65037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99972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16" name="Rectangle 1331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17" name="Rectangle 1332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23" name="Rectangle 1332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25" name="Rectangle 1332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27" name="Freeform: Shape 1332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61CB87E8-454F-7C9D-ADFE-1437EA62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he-IL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מפת חום מחיר למדינה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82C66B3E-898B-5BD6-322B-45AF39F3C1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42364" y="467208"/>
            <a:ext cx="5745876" cy="592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26728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4" name="Rectangle 14353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כותרת 1">
            <a:extLst>
              <a:ext uri="{FF2B5EF4-FFF2-40B4-BE49-F238E27FC236}">
                <a16:creationId xmlns:a16="http://schemas.microsoft.com/office/drawing/2014/main" id="{6C2410A0-8C40-C508-27C5-65373F31F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מפת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חום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גודל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למדינה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B70FA306-7B5C-7F03-009F-F0A6D5D6D7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29865" y="492573"/>
            <a:ext cx="5601458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123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7" name="Rectangle 1536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69" name="Rectangle 1536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3474BBF9-3360-E83C-B921-821C2402B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he-IL" sz="2800" dirty="0">
                <a:solidFill>
                  <a:srgbClr val="FFFFFF"/>
                </a:solidFill>
              </a:rPr>
              <a:t>מפת חום יחס מחיר למטר למדינה</a:t>
            </a:r>
            <a:endParaRPr lang="en-US" sz="2800" dirty="0">
              <a:solidFill>
                <a:srgbClr val="FFFFFF"/>
              </a:solidFill>
            </a:endParaRP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92A0C9A5-8C2C-253E-46F4-8107803E75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6644" y="961812"/>
            <a:ext cx="4672110" cy="49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כותרת 1">
            <a:extLst>
              <a:ext uri="{FF2B5EF4-FFF2-40B4-BE49-F238E27FC236}">
                <a16:creationId xmlns:a16="http://schemas.microsoft.com/office/drawing/2014/main" id="{2861BEAF-41B6-C2EB-5DE2-4FDDE2372C4C}"/>
              </a:ext>
            </a:extLst>
          </p:cNvPr>
          <p:cNvSpPr txBox="1">
            <a:spLocks/>
          </p:cNvSpPr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>
              <a:spcAft>
                <a:spcPts val="600"/>
              </a:spcAft>
            </a:pPr>
            <a:endParaRPr lang="en-US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969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391" name="Rectangle 16390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AD9ABD22-2081-99F7-AA67-E5676805A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89507"/>
            <a:ext cx="3091607" cy="1655483"/>
          </a:xfrm>
        </p:spPr>
        <p:txBody>
          <a:bodyPr anchor="b">
            <a:normAutofit/>
          </a:bodyPr>
          <a:lstStyle/>
          <a:p>
            <a:r>
              <a:rPr lang="he-IL" sz="4000" dirty="0"/>
              <a:t>מפת חום דירוג למדינה</a:t>
            </a:r>
            <a:endParaRPr lang="en-IL" sz="4000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95C300E4-33F8-D174-4421-73D9C5E5AA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2" r="1" b="20393"/>
          <a:stretch/>
        </p:blipFill>
        <p:spPr bwMode="auto">
          <a:xfrm>
            <a:off x="20" y="431"/>
            <a:ext cx="8115280" cy="640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7158728-F2F3-AB6E-CEC2-D9673BE61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418408"/>
            <a:ext cx="2942813" cy="3540265"/>
          </a:xfrm>
        </p:spPr>
        <p:txBody>
          <a:bodyPr>
            <a:normAutofit/>
          </a:bodyPr>
          <a:lstStyle/>
          <a:p>
            <a:endParaRPr lang="en-IL" sz="2000"/>
          </a:p>
        </p:txBody>
      </p:sp>
      <p:sp>
        <p:nvSpPr>
          <p:cNvPr id="16393" name="Rectangle 16392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95" name="Rectangle 16394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992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8DA9F0F-BCE3-F1EE-19DD-01FD0BCE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בחירת שיטת העבודה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7530C41-73FB-AF8D-26A4-F33575DC8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בעיית רגרסיה</a:t>
            </a:r>
          </a:p>
          <a:p>
            <a:pPr lvl="1"/>
            <a:r>
              <a:rPr lang="he-IL" dirty="0"/>
              <a:t>רגרסיה לוגיסטית</a:t>
            </a:r>
          </a:p>
          <a:p>
            <a:pPr lvl="1"/>
            <a:r>
              <a:rPr lang="en-US" dirty="0"/>
              <a:t>SVC</a:t>
            </a:r>
            <a:endParaRPr lang="he-IL" dirty="0"/>
          </a:p>
          <a:p>
            <a:pPr lvl="1"/>
            <a:r>
              <a:rPr lang="en-US" dirty="0"/>
              <a:t>KNN</a:t>
            </a:r>
            <a:endParaRPr lang="he-IL" dirty="0"/>
          </a:p>
          <a:p>
            <a:pPr lvl="1"/>
            <a:r>
              <a:rPr lang="he-IL" dirty="0"/>
              <a:t>עץ החלטה</a:t>
            </a:r>
          </a:p>
          <a:p>
            <a:pPr lvl="1"/>
            <a:r>
              <a:rPr lang="he-IL" dirty="0"/>
              <a:t>שיטה </a:t>
            </a:r>
            <a:r>
              <a:rPr lang="he-IL" dirty="0" err="1"/>
              <a:t>בייסיאנית</a:t>
            </a:r>
            <a:endParaRPr lang="he-IL" dirty="0"/>
          </a:p>
          <a:p>
            <a:pPr lvl="1"/>
            <a:endParaRPr lang="he-IL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2540318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0A8A5A8-A0D0-7D6A-47EC-6FAD80F52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960F8A9-6B2F-EEF0-83C4-E256C969A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נרמלנו את ציון ה-</a:t>
            </a:r>
            <a:r>
              <a:rPr lang="en-US" dirty="0"/>
              <a:t>Rating</a:t>
            </a:r>
            <a:r>
              <a:rPr lang="he-IL" dirty="0"/>
              <a:t> לערכים מ0 ל-1 </a:t>
            </a:r>
          </a:p>
          <a:p>
            <a:r>
              <a:rPr lang="he-IL" dirty="0"/>
              <a:t>קבענו מדד חדש "מצליח" כדירוג מעל הממוצע</a:t>
            </a:r>
          </a:p>
          <a:p>
            <a:endParaRPr lang="en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9958958D-426E-24B6-1CEC-A52F63413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39" y="3429000"/>
            <a:ext cx="10383699" cy="2219635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418DF1FD-CBAF-6F80-F384-0601821F7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9353" y="3681447"/>
            <a:ext cx="645091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4067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82A1C3F-EC40-20F0-8D6B-E2883F601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214"/>
            <a:ext cx="10515600" cy="1481188"/>
          </a:xfrm>
        </p:spPr>
        <p:txBody>
          <a:bodyPr>
            <a:normAutofit/>
          </a:bodyPr>
          <a:lstStyle/>
          <a:p>
            <a:pPr algn="ctr"/>
            <a:r>
              <a:rPr lang="he-IL" sz="4000" dirty="0"/>
              <a:t>אחרי שיפור המודלים</a:t>
            </a:r>
            <a:endParaRPr lang="en-IL" sz="4000" dirty="0"/>
          </a:p>
        </p:txBody>
      </p:sp>
      <p:graphicFrame>
        <p:nvGraphicFramePr>
          <p:cNvPr id="7" name="טבלה 7">
            <a:extLst>
              <a:ext uri="{FF2B5EF4-FFF2-40B4-BE49-F238E27FC236}">
                <a16:creationId xmlns:a16="http://schemas.microsoft.com/office/drawing/2014/main" id="{E687D5CD-901C-ED10-0F8C-74F3E2731A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8471657"/>
              </p:ext>
            </p:extLst>
          </p:nvPr>
        </p:nvGraphicFramePr>
        <p:xfrm>
          <a:off x="838200" y="1825625"/>
          <a:ext cx="105155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899">
                  <a:extLst>
                    <a:ext uri="{9D8B030D-6E8A-4147-A177-3AD203B41FA5}">
                      <a16:colId xmlns:a16="http://schemas.microsoft.com/office/drawing/2014/main" val="3350643690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1865753110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1436643430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3288949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Before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DIFFRENCE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709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0.7849964106245513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0.7846374730796841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0.00035893754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372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KNN(13)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0.7883408529663178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b="1" dirty="0"/>
                        <a:t>0.7909392503653698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0.00259839739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87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DecisionTreeClassifier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0.7314729319768745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0.7325199330357032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0.00104700105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962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GaussianNB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0.7346359364243542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0.7354881839017111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0.00085224747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13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SVC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0.6959481753052806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0.7037956992387516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0.00784752393</a:t>
                      </a:r>
                      <a:endParaRPr lang="en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354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9629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D6B3E15-91BA-D5C9-5F1B-62BA7956C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סיכום ומסקנות</a:t>
            </a:r>
            <a:endParaRPr lang="en-IL" dirty="0"/>
          </a:p>
        </p:txBody>
      </p:sp>
      <p:graphicFrame>
        <p:nvGraphicFramePr>
          <p:cNvPr id="5" name="מציין מיקום תוכן 2">
            <a:extLst>
              <a:ext uri="{FF2B5EF4-FFF2-40B4-BE49-F238E27FC236}">
                <a16:creationId xmlns:a16="http://schemas.microsoft.com/office/drawing/2014/main" id="{441F058D-E033-395F-0FB9-D375C6F349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915303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3449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תמונה 4" descr="תמונה שמכילה טקסט, צילום מסך, תוכנה, דף אינטרנט&#10;&#10;התיאור נוצר באופן אוטומטי">
            <a:extLst>
              <a:ext uri="{FF2B5EF4-FFF2-40B4-BE49-F238E27FC236}">
                <a16:creationId xmlns:a16="http://schemas.microsoft.com/office/drawing/2014/main" id="{23018ADB-E221-AD5D-7302-A478B6A5B8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3" r="8433" b="-2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33D35AF5-FF01-812C-ADD2-592B983A2A6F}"/>
              </a:ext>
            </a:extLst>
          </p:cNvPr>
          <p:cNvSpPr txBox="1"/>
          <p:nvPr/>
        </p:nvSpPr>
        <p:spPr>
          <a:xfrm>
            <a:off x="8643193" y="2418408"/>
            <a:ext cx="2942813" cy="3540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algn="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השתמשתי</a:t>
            </a:r>
            <a:r>
              <a:rPr lang="en-US" sz="2000" dirty="0"/>
              <a:t> </a:t>
            </a:r>
            <a:r>
              <a:rPr lang="en-US" sz="2000" dirty="0" err="1"/>
              <a:t>באתר</a:t>
            </a:r>
            <a:r>
              <a:rPr lang="en-US" sz="2000" dirty="0"/>
              <a:t> Booking </a:t>
            </a:r>
            <a:r>
              <a:rPr lang="he-IL" sz="2000" dirty="0"/>
              <a:t> </a:t>
            </a:r>
            <a:r>
              <a:rPr lang="en-US" sz="2000" dirty="0" err="1"/>
              <a:t>כד</a:t>
            </a:r>
            <a:r>
              <a:rPr lang="he-IL" sz="2000" dirty="0"/>
              <a:t>י ללמוד על מקומות הנופש בארצות הברית ולאסוף את הנתונים.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66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1438F5F0-D410-52DB-9BA6-DE6B8A9C7C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723" b="2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ADA80E8-EF78-6C6C-C837-D1086867C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418408"/>
            <a:ext cx="2942813" cy="3540265"/>
          </a:xfrm>
        </p:spPr>
        <p:txBody>
          <a:bodyPr>
            <a:normAutofit/>
          </a:bodyPr>
          <a:lstStyle/>
          <a:p>
            <a:r>
              <a:rPr lang="he-IL" sz="2000" dirty="0"/>
              <a:t>בכל דף 25 אפשרויות. 40 דפים בכל חיפוש. אין אפשרות כלל לעבור </a:t>
            </a:r>
            <a:r>
              <a:rPr lang="he-IL" sz="2000" dirty="0" err="1"/>
              <a:t>עיל</a:t>
            </a:r>
            <a:r>
              <a:rPr lang="he-IL" sz="2000" dirty="0"/>
              <a:t> האפשרויות מעל </a:t>
            </a:r>
            <a:r>
              <a:rPr lang="he-IL" sz="2000" dirty="0" err="1"/>
              <a:t>האופצייה</a:t>
            </a:r>
            <a:r>
              <a:rPr lang="he-IL" sz="2000" dirty="0"/>
              <a:t> ה-1000 כלומר עמוד 41 והלאה .</a:t>
            </a:r>
            <a:endParaRPr lang="en-IL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38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17C13D9-A5C9-56E0-68E6-77F193011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/>
          </a:bodyPr>
          <a:lstStyle/>
          <a:p>
            <a:r>
              <a:rPr lang="he-IL" sz="2000" dirty="0"/>
              <a:t>כדי לאסוף יותר נתונים נעבור על כל הקטגוריות פעם אחר פעם כדי לקבל מגוון גדול יותר של מקומות. עקב הקטגוריות הבנויות באמצעות </a:t>
            </a:r>
            <a:r>
              <a:rPr lang="en-US" sz="2000" dirty="0"/>
              <a:t>JavaScript</a:t>
            </a:r>
            <a:r>
              <a:rPr lang="he-IL" sz="2000" dirty="0"/>
              <a:t> הייתי צריך להשתמש ב</a:t>
            </a:r>
            <a:r>
              <a:rPr lang="en-US" sz="2000" dirty="0"/>
              <a:t>selenium</a:t>
            </a:r>
            <a:r>
              <a:rPr lang="he-IL" sz="2000" dirty="0"/>
              <a:t> מה שגרם לתהליך להיות יותר איטי.</a:t>
            </a:r>
            <a:endParaRPr lang="en-IL" sz="2000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3567430A-26D7-7CC9-5C62-D2F74CDB6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737" y="489118"/>
            <a:ext cx="1940432" cy="546600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07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579A0C05-4D82-ED20-ADE6-2D371E4B8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endParaRPr lang="en-IL" sz="34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ADB40575-D04F-B239-1FC9-BC713A564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he-IL" sz="1800" dirty="0"/>
              <a:t>עברתי על כל הדפים ואספתי את נתוני המקומות לטבלה בה שמרתי את השם והקישור לעמוד המקום</a:t>
            </a:r>
            <a:endParaRPr lang="en-IL" sz="1800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D757D669-2BE3-E445-CC2B-2E0181CE5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1517499"/>
            <a:ext cx="6440424" cy="376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18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755DD82C-9079-F559-2DEA-0AA32C0FB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89507"/>
            <a:ext cx="3091607" cy="1655483"/>
          </a:xfrm>
        </p:spPr>
        <p:txBody>
          <a:bodyPr anchor="b">
            <a:normAutofit/>
          </a:bodyPr>
          <a:lstStyle/>
          <a:p>
            <a:endParaRPr lang="en-IL" sz="400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84729DC4-047E-D4D5-4FD0-08945745BA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05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44C96CD-DE9F-424D-43F1-24D40C25E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418408"/>
            <a:ext cx="2942813" cy="3540265"/>
          </a:xfrm>
        </p:spPr>
        <p:txBody>
          <a:bodyPr>
            <a:normAutofit/>
          </a:bodyPr>
          <a:lstStyle/>
          <a:p>
            <a:r>
              <a:rPr lang="he-IL" sz="2000" dirty="0"/>
              <a:t>לאחר מכן עברתי על כל מקום ואספתי </a:t>
            </a:r>
            <a:r>
              <a:rPr lang="he-IL" sz="2000" dirty="0" err="1"/>
              <a:t>פרטמטרים</a:t>
            </a:r>
            <a:r>
              <a:rPr lang="he-IL" sz="2000" dirty="0"/>
              <a:t> שראיתי בעיניי כחשובים.</a:t>
            </a:r>
          </a:p>
          <a:p>
            <a:r>
              <a:rPr lang="he-IL" sz="2000" dirty="0"/>
              <a:t>כמות כוכבים, דירוג, כמות ביקורות, מיקום, סוג האתר...</a:t>
            </a:r>
          </a:p>
          <a:p>
            <a:endParaRPr lang="en-IL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48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43383E68-89CE-3CC0-A176-F7BEC95B6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89507"/>
            <a:ext cx="3091607" cy="1655483"/>
          </a:xfrm>
        </p:spPr>
        <p:txBody>
          <a:bodyPr anchor="b">
            <a:normAutofit/>
          </a:bodyPr>
          <a:lstStyle/>
          <a:p>
            <a:endParaRPr lang="en-IL" sz="400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420507DB-C1FE-821A-6272-94EAA286F8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0009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4E123EF-7B24-E359-9A53-086FA4936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418408"/>
            <a:ext cx="2942813" cy="3540265"/>
          </a:xfrm>
        </p:spPr>
        <p:txBody>
          <a:bodyPr>
            <a:normAutofit/>
          </a:bodyPr>
          <a:lstStyle/>
          <a:p>
            <a:r>
              <a:rPr lang="he-IL" sz="2000" dirty="0"/>
              <a:t>מחיר, גודל חד, יחס מחיר למטר... </a:t>
            </a:r>
            <a:endParaRPr lang="en-IL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65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2595</TotalTime>
  <Words>455</Words>
  <Application>Microsoft Office PowerPoint</Application>
  <PresentationFormat>מסך רחב</PresentationFormat>
  <Paragraphs>86</Paragraphs>
  <Slides>38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ערכת נושא Office</vt:lpstr>
      <vt:lpstr>מציאת חווית האירוח המושלמת</vt:lpstr>
      <vt:lpstr>הגדרת בעיה</vt:lpstr>
      <vt:lpstr>זיהוי ואיסוף נתונים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ניתוח ראשוני וטיוב נתונים</vt:lpstr>
      <vt:lpstr>מצגת של PowerPoint‏</vt:lpstr>
      <vt:lpstr>מצגת של PowerPoint‏</vt:lpstr>
      <vt:lpstr>הפיכת Facilities מset למספר עמודות בוליאניות</vt:lpstr>
      <vt:lpstr>מצגת של PowerPoint‏</vt:lpstr>
      <vt:lpstr>שימוש בוויזואליזציה למען שיפור איכות הנתונים</vt:lpstr>
      <vt:lpstr>לפני:      אחרי:</vt:lpstr>
      <vt:lpstr>מצגת של PowerPoint‏</vt:lpstr>
      <vt:lpstr>מצגת של PowerPoint‏</vt:lpstr>
      <vt:lpstr>קיבלנו נתונים יותר איכותיים וקרובים אחד לשני</vt:lpstr>
      <vt:lpstr>In Total 14529 rows × 40 columns = 550K data </vt:lpstr>
      <vt:lpstr>המשך EDA     ו- ויזואליזציה</vt:lpstr>
      <vt:lpstr>התפלגות סוגי מקומות</vt:lpstr>
      <vt:lpstr>התפלגות כמות כוכבים למקום</vt:lpstr>
      <vt:lpstr>התפלגות כמות מקומות הארחה למדינה</vt:lpstr>
      <vt:lpstr>התפלגות כמות מתקנים במקומות הארחה</vt:lpstr>
      <vt:lpstr>התפלגויות של מחיר וגודל חדר</vt:lpstr>
      <vt:lpstr>התפלגויות דירוג</vt:lpstr>
      <vt:lpstr>התפלגויות דירוג ביחס לסוג האתר</vt:lpstr>
      <vt:lpstr>מצגת של PowerPoint‏</vt:lpstr>
      <vt:lpstr>מפת חום מחיר למדינה</vt:lpstr>
      <vt:lpstr>מפת חום גודל למדינה</vt:lpstr>
      <vt:lpstr>מפת חום יחס מחיר למטר למדינה</vt:lpstr>
      <vt:lpstr>מפת חום דירוג למדינה</vt:lpstr>
      <vt:lpstr>בחירת שיטת העבודה</vt:lpstr>
      <vt:lpstr>מצגת של PowerPoint‏</vt:lpstr>
      <vt:lpstr>אחרי שיפור המודלים</vt:lpstr>
      <vt:lpstr>סיכום ומסקנות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Michael Volobuev</dc:creator>
  <cp:lastModifiedBy>Michael Volobuev</cp:lastModifiedBy>
  <cp:revision>6</cp:revision>
  <dcterms:created xsi:type="dcterms:W3CDTF">2023-06-14T20:13:02Z</dcterms:created>
  <dcterms:modified xsi:type="dcterms:W3CDTF">2023-06-16T19:32:49Z</dcterms:modified>
</cp:coreProperties>
</file>