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98254cf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98254cf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98254cf0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98254cf0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98254cf0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98254cf0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98254cf0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98254cf0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98254cf0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98254cf0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Security First Principles </a:t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Minimization</a:t>
            </a:r>
            <a:endParaRPr sz="3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CSC-840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Mahesh Krishnan Kalappattil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Outcome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Demonstrate how lack of minimization may lead to vulnerability exploits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Demonstrate how minimization improves security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Identifying what to minimize</a:t>
            </a:r>
            <a:endParaRPr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Scan for open ports</a:t>
            </a:r>
            <a:endParaRPr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Scan code for privilege elevation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Minimize network footprint/privilege</a:t>
            </a:r>
            <a:endParaRPr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Close unwanted ports</a:t>
            </a:r>
            <a:endParaRPr/>
          </a:p>
          <a:p>
            <a:pPr indent="-310832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Minimize the elevation of privileges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M</a:t>
            </a:r>
            <a:r>
              <a:rPr lang="en"/>
              <a:t>inimization </a:t>
            </a:r>
            <a:r>
              <a:rPr lang="en"/>
              <a:t>definition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 the functionality to minimum required by the program or device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Larger the network footprint, larger the attack surface.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Running program with elevated privileges when not required may lead to privilege abuse when exploited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Minimization of code improves quality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minimization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8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1500"/>
              <a:buChar char="➢"/>
            </a:pPr>
            <a:r>
              <a:rPr lang="en" sz="1500">
                <a:solidFill>
                  <a:srgbClr val="515151"/>
                </a:solidFill>
                <a:highlight>
                  <a:srgbClr val="FFFFFF"/>
                </a:highlight>
              </a:rPr>
              <a:t>Minimize network footprint </a:t>
            </a:r>
            <a:endParaRPr sz="1500">
              <a:solidFill>
                <a:srgbClr val="515151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1500"/>
              <a:buChar char="○"/>
            </a:pPr>
            <a:r>
              <a:rPr lang="en" sz="1500">
                <a:solidFill>
                  <a:srgbClr val="515151"/>
                </a:solidFill>
                <a:highlight>
                  <a:srgbClr val="FFFFFF"/>
                </a:highlight>
              </a:rPr>
              <a:t>Keep the ports closed by default. Open only when needed.</a:t>
            </a:r>
            <a:endParaRPr sz="1500">
              <a:solidFill>
                <a:srgbClr val="51515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1500"/>
              <a:buChar char="➢"/>
            </a:pPr>
            <a:r>
              <a:rPr lang="en" sz="1500">
                <a:solidFill>
                  <a:srgbClr val="515151"/>
                </a:solidFill>
                <a:highlight>
                  <a:srgbClr val="FFFFFF"/>
                </a:highlight>
              </a:rPr>
              <a:t>P</a:t>
            </a:r>
            <a:r>
              <a:rPr lang="en" sz="1500">
                <a:solidFill>
                  <a:srgbClr val="515151"/>
                </a:solidFill>
                <a:highlight>
                  <a:srgbClr val="FFFFFF"/>
                </a:highlight>
              </a:rPr>
              <a:t>rivilege</a:t>
            </a:r>
            <a:r>
              <a:rPr lang="en" sz="1500">
                <a:solidFill>
                  <a:srgbClr val="515151"/>
                </a:solidFill>
                <a:highlight>
                  <a:srgbClr val="FFFFFF"/>
                </a:highlight>
              </a:rPr>
              <a:t> minimization</a:t>
            </a:r>
            <a:endParaRPr sz="1500">
              <a:solidFill>
                <a:srgbClr val="515151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1500"/>
              <a:buChar char="○"/>
            </a:pPr>
            <a:r>
              <a:rPr lang="en" sz="1500">
                <a:solidFill>
                  <a:srgbClr val="515151"/>
                </a:solidFill>
                <a:highlight>
                  <a:srgbClr val="FFFFFF"/>
                </a:highlight>
              </a:rPr>
              <a:t>Elevate privilege on demand and relinquish right after.</a:t>
            </a:r>
            <a:endParaRPr sz="1500">
              <a:solidFill>
                <a:srgbClr val="515151"/>
              </a:solidFill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1500"/>
              <a:buChar char="➢"/>
            </a:pPr>
            <a:r>
              <a:rPr lang="en" sz="1500">
                <a:solidFill>
                  <a:srgbClr val="515151"/>
                </a:solidFill>
                <a:highlight>
                  <a:srgbClr val="FFFFFF"/>
                </a:highlight>
              </a:rPr>
              <a:t>Code </a:t>
            </a:r>
            <a:r>
              <a:rPr lang="en" sz="1500">
                <a:solidFill>
                  <a:srgbClr val="515151"/>
                </a:solidFill>
                <a:highlight>
                  <a:srgbClr val="FFFFFF"/>
                </a:highlight>
              </a:rPr>
              <a:t>Minimization</a:t>
            </a:r>
            <a:endParaRPr sz="1500">
              <a:solidFill>
                <a:srgbClr val="515151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1500"/>
              <a:buChar char="○"/>
            </a:pPr>
            <a:r>
              <a:rPr lang="en" sz="1500">
                <a:solidFill>
                  <a:srgbClr val="515151"/>
                </a:solidFill>
                <a:highlight>
                  <a:srgbClr val="FFFFFF"/>
                </a:highlight>
              </a:rPr>
              <a:t>Remove unused code so that it is not resident in memory</a:t>
            </a:r>
            <a:endParaRPr sz="1500">
              <a:solidFill>
                <a:srgbClr val="51515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vs Bad Implementation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167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ct val="100000"/>
              <a:buChar char="➢"/>
            </a:pPr>
            <a:r>
              <a:rPr lang="en" sz="1500">
                <a:solidFill>
                  <a:srgbClr val="515151"/>
                </a:solidFill>
                <a:highlight>
                  <a:srgbClr val="FFFFFF"/>
                </a:highlight>
              </a:rPr>
              <a:t>Good implementation of minimization principle consists of application implementing multiple minimization techniques including but not limited to code, network and privilege minimizations.</a:t>
            </a:r>
            <a:endParaRPr sz="1500">
              <a:solidFill>
                <a:srgbClr val="515151"/>
              </a:solidFill>
              <a:highlight>
                <a:srgbClr val="FFFFFF"/>
              </a:highlight>
            </a:endParaRPr>
          </a:p>
          <a:p>
            <a:pPr indent="-3167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ct val="100000"/>
              <a:buChar char="➢"/>
            </a:pPr>
            <a:r>
              <a:rPr lang="en" sz="1500">
                <a:solidFill>
                  <a:srgbClr val="515151"/>
                </a:solidFill>
                <a:highlight>
                  <a:srgbClr val="FFFFFF"/>
                </a:highlight>
              </a:rPr>
              <a:t>Provides multiple layers of defense against attack</a:t>
            </a:r>
            <a:endParaRPr sz="1500">
              <a:solidFill>
                <a:srgbClr val="515151"/>
              </a:solidFill>
              <a:highlight>
                <a:srgbClr val="FFFFFF"/>
              </a:highlight>
            </a:endParaRPr>
          </a:p>
          <a:p>
            <a:pPr indent="-3167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ct val="100000"/>
              <a:buChar char="➢"/>
            </a:pPr>
            <a:r>
              <a:rPr lang="en" sz="1500">
                <a:solidFill>
                  <a:srgbClr val="515151"/>
                </a:solidFill>
                <a:highlight>
                  <a:srgbClr val="FFFFFF"/>
                </a:highlight>
              </a:rPr>
              <a:t>Bad implementation builds on just one minimization technique.</a:t>
            </a:r>
            <a:endParaRPr sz="1500">
              <a:solidFill>
                <a:srgbClr val="515151"/>
              </a:solidFill>
              <a:highlight>
                <a:srgbClr val="FFFFFF"/>
              </a:highlight>
            </a:endParaRPr>
          </a:p>
          <a:p>
            <a:pPr indent="-3167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ct val="100000"/>
              <a:buChar char="➢"/>
            </a:pPr>
            <a:r>
              <a:rPr lang="en" sz="1500">
                <a:solidFill>
                  <a:srgbClr val="515151"/>
                </a:solidFill>
                <a:highlight>
                  <a:srgbClr val="FFFFFF"/>
                </a:highlight>
              </a:rPr>
              <a:t>For example, closing a port in network firewall and leaving the program listen on a port that is not needed</a:t>
            </a:r>
            <a:endParaRPr sz="1500">
              <a:solidFill>
                <a:srgbClr val="515151"/>
              </a:solidFill>
              <a:highlight>
                <a:srgbClr val="FFFFFF"/>
              </a:highlight>
            </a:endParaRPr>
          </a:p>
          <a:p>
            <a:pPr indent="-3167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ct val="100000"/>
              <a:buChar char="➢"/>
            </a:pPr>
            <a:r>
              <a:rPr lang="en" sz="1500">
                <a:solidFill>
                  <a:srgbClr val="515151"/>
                </a:solidFill>
                <a:highlight>
                  <a:srgbClr val="FFFFFF"/>
                </a:highlight>
              </a:rPr>
              <a:t>Should the network firewall policy change in the future, the program may expose increased attack surface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security through minimization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1500"/>
              <a:buChar char="➢"/>
            </a:pPr>
            <a:r>
              <a:rPr lang="en" sz="1500">
                <a:solidFill>
                  <a:srgbClr val="515151"/>
                </a:solidFill>
                <a:highlight>
                  <a:srgbClr val="FFFFFF"/>
                </a:highlight>
              </a:rPr>
              <a:t>Decrease the number of ways in which attackers can exploit a program or device</a:t>
            </a:r>
            <a:endParaRPr sz="1500">
              <a:solidFill>
                <a:srgbClr val="515151"/>
              </a:solidFill>
              <a:highlight>
                <a:srgbClr val="FFFFFF"/>
              </a:highlight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15151"/>
              </a:buClr>
              <a:buSzPts val="1500"/>
              <a:buChar char="○"/>
            </a:pPr>
            <a:r>
              <a:rPr lang="en" sz="1500">
                <a:solidFill>
                  <a:srgbClr val="515151"/>
                </a:solidFill>
                <a:highlight>
                  <a:srgbClr val="FFFFFF"/>
                </a:highlight>
              </a:rPr>
              <a:t>Code, network and privilege minimization reduce attack surface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