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EE32B4-9D84-4532-9F2B-C8F02E7A9289}">
  <a:tblStyle styleId="{EBEE32B4-9D84-4532-9F2B-C8F02E7A92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uster_analysis" TargetMode="External"/><Relationship Id="rId3" Type="http://schemas.openxmlformats.org/officeDocument/2006/relationships/hyperlink" Target="https://en.wikipedia.org/wiki/Cluster_analysis" TargetMode="External"/><Relationship Id="rId4" Type="http://schemas.openxmlformats.org/officeDocument/2006/relationships/hyperlink" Target="https://en.wikipedia.org/wiki/Hierarchy" TargetMode="External"/><Relationship Id="rId5" Type="http://schemas.openxmlformats.org/officeDocument/2006/relationships/hyperlink" Target="https://en.wikipedia.org/wiki/Hierarchy"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artition_of_a_set" TargetMode="External"/><Relationship Id="rId3" Type="http://schemas.openxmlformats.org/officeDocument/2006/relationships/hyperlink" Target="https://en.wikipedia.org/wiki/Partition_of_a_set" TargetMode="External"/><Relationship Id="rId4" Type="http://schemas.openxmlformats.org/officeDocument/2006/relationships/hyperlink" Target="https://en.wikipedia.org/wiki/Cluster_(statistics)" TargetMode="External"/><Relationship Id="rId5" Type="http://schemas.openxmlformats.org/officeDocument/2006/relationships/hyperlink" Target="https://en.wikipedia.org/wiki/Cluster_(statistics)" TargetMode="External"/><Relationship Id="rId6" Type="http://schemas.openxmlformats.org/officeDocument/2006/relationships/hyperlink" Target="https://en.wikipedia.org/wiki/Mean" TargetMode="External"/><Relationship Id="rId7" Type="http://schemas.openxmlformats.org/officeDocument/2006/relationships/hyperlink" Target="https://en.wikipedia.org/wiki/Mea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uster_analysis#Density-based_clustering" TargetMode="External"/><Relationship Id="rId3" Type="http://schemas.openxmlformats.org/officeDocument/2006/relationships/hyperlink" Target="https://en.wikipedia.org/wiki/Cluster_analysis#Density-based_clustering" TargetMode="External"/><Relationship Id="rId4" Type="http://schemas.openxmlformats.org/officeDocument/2006/relationships/hyperlink" Target="https://en.wikipedia.org/wiki/Fixed-radius_near_neighbors" TargetMode="External"/><Relationship Id="rId5" Type="http://schemas.openxmlformats.org/officeDocument/2006/relationships/hyperlink" Target="https://en.wikipedia.org/wiki/Fixed-radius_near_neighbor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uster_analysis#Density-based_clustering" TargetMode="External"/><Relationship Id="rId3" Type="http://schemas.openxmlformats.org/officeDocument/2006/relationships/hyperlink" Target="https://en.wikipedia.org/wiki/Cluster_analysis#Density-based_clustering" TargetMode="External"/><Relationship Id="rId4" Type="http://schemas.openxmlformats.org/officeDocument/2006/relationships/hyperlink" Target="https://en.wikipedia.org/wiki/Fixed-radius_near_neighbors" TargetMode="External"/><Relationship Id="rId5" Type="http://schemas.openxmlformats.org/officeDocument/2006/relationships/hyperlink" Target="https://en.wikipedia.org/wiki/Fixed-radius_near_neighbor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a147b44b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a147b44b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a2363f2b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a2363f2b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5a147b44b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5a147b44b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5a2363f2be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5a2363f2be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snapshot of the module eigengenes, which is one of the outputs of standard WGCNA.</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5a2363f2be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5a2363f2be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snapshot of the produced simulated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size of the simulated data is 72 sample and 6178 genes, which is the same as the original pre processed output</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5a2363f2be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5a2363f2be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simulation process produces a simulated data, as well as the ideal theoretical module assignments / module partitions</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5a2363f2be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5a2363f2be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5a2363f2be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a2363f2be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5a2363f2be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5a2363f2be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5a2363f2be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5a2363f2be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5a2363f2be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5a2363f2be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5a2363f2be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5a2363f2be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(An assignment which satisfies the above equation is called optimal assignment). </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a2363f2b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a2363f2b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5a2363f2be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5a2363f2be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5a2363f2be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5a2363f2be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5a147b44b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5a147b44b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5a147b44b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5a147b44b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5a147b44b1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5a147b44b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5a2363f2be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5a2363f2be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5a147b44b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5a147b44b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5a147b44b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5a147b44b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5a2363f2be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5a2363f2be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5a2363f2be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5a2363f2be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a2363f2b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a2363f2b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5a2363f2b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a2363f2b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a2363f2b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a2363f2b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a2363f2b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a2363f2b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a2363f2b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a2363f2b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a2363f2b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a2363f2b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we constructed earlier is an example of an unweighted gene network. But there is another kind of gene network called weighted gene network.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a2363f2b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a2363f2b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a2363f2b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a2363f2b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a2363f2b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a2363f2b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5a2363f2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a2363f2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a2363f2b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a2363f2b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5a2363f2b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a2363f2b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a2363f2b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a2363f2b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a2363f2b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a2363f2b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a2363f2b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a2363f2b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a2363f2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a2363f2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an overview of the of the WGCNA methodology.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a1b71b96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a1b71b96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this study, we will focus on the “Identify modules”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a2363f2b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a2363f2b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a2363f2be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a2363f2b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a2363f2b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a2363f2b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a2363f2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a2363f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5a147b44b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a147b44b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a1b71b96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a1b71b96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5a2363f2b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a2363f2b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5a147b44b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a147b44b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5a147b44b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a147b44b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5a2363f2be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a2363f2be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a2363f2b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a2363f2b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5a2363f2be_6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a2363f2be_6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5a2363f2be_6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a2363f2be_6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method of</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cluster analysis</a:t>
            </a:r>
            <a:r>
              <a:rPr lang="en">
                <a:solidFill>
                  <a:schemeClr val="dk1"/>
                </a:solidFill>
              </a:rPr>
              <a:t> which seeks to build a</a:t>
            </a:r>
            <a:r>
              <a:rPr lang="en">
                <a:solidFill>
                  <a:schemeClr val="dk1"/>
                </a:solidFill>
                <a:uFill>
                  <a:noFill/>
                </a:uFill>
                <a:hlinkClick r:id="rId4">
                  <a:extLst>
                    <a:ext uri="{A12FA001-AC4F-418D-AE19-62706E023703}">
                      <ahyp:hlinkClr val="tx"/>
                    </a:ext>
                  </a:extLst>
                </a:hlinkClick>
              </a:rPr>
              <a:t> </a:t>
            </a:r>
            <a:r>
              <a:rPr lang="en" u="sng">
                <a:solidFill>
                  <a:schemeClr val="hlink"/>
                </a:solidFill>
                <a:hlinkClick r:id="rId5"/>
              </a:rPr>
              <a:t>hierarchy</a:t>
            </a:r>
            <a:r>
              <a:rPr lang="en">
                <a:solidFill>
                  <a:schemeClr val="dk1"/>
                </a:solidFill>
              </a:rPr>
              <a:t> of clusters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5a2363f2be_6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a2363f2be_6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a2363f2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2363f2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a2363f2be_6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a2363f2be_6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k</a:t>
            </a:r>
            <a:r>
              <a:rPr lang="en">
                <a:solidFill>
                  <a:schemeClr val="dk1"/>
                </a:solidFill>
              </a:rPr>
              <a:t>-means clustering aims to</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partition</a:t>
            </a:r>
            <a:r>
              <a:rPr lang="en">
                <a:solidFill>
                  <a:schemeClr val="dk1"/>
                </a:solidFill>
              </a:rPr>
              <a:t> </a:t>
            </a:r>
            <a:r>
              <a:rPr i="1" lang="en">
                <a:solidFill>
                  <a:schemeClr val="dk1"/>
                </a:solidFill>
              </a:rPr>
              <a:t>n</a:t>
            </a:r>
            <a:r>
              <a:rPr lang="en">
                <a:solidFill>
                  <a:schemeClr val="dk1"/>
                </a:solidFill>
              </a:rPr>
              <a:t> observations into </a:t>
            </a:r>
            <a:r>
              <a:rPr i="1" lang="en">
                <a:solidFill>
                  <a:schemeClr val="dk1"/>
                </a:solidFill>
              </a:rPr>
              <a:t>k</a:t>
            </a:r>
            <a:r>
              <a:rPr lang="en">
                <a:solidFill>
                  <a:schemeClr val="dk1"/>
                </a:solidFill>
              </a:rPr>
              <a:t> clusters in which each observation belongs to the</a:t>
            </a:r>
            <a:r>
              <a:rPr lang="en">
                <a:solidFill>
                  <a:schemeClr val="dk1"/>
                </a:solidFill>
                <a:uFill>
                  <a:noFill/>
                </a:uFill>
                <a:hlinkClick r:id="rId4">
                  <a:extLst>
                    <a:ext uri="{A12FA001-AC4F-418D-AE19-62706E023703}">
                      <ahyp:hlinkClr val="tx"/>
                    </a:ext>
                  </a:extLst>
                </a:hlinkClick>
              </a:rPr>
              <a:t> </a:t>
            </a:r>
            <a:r>
              <a:rPr lang="en" u="sng">
                <a:solidFill>
                  <a:schemeClr val="hlink"/>
                </a:solidFill>
                <a:hlinkClick r:id="rId5"/>
              </a:rPr>
              <a:t>cluster</a:t>
            </a:r>
            <a:r>
              <a:rPr lang="en">
                <a:solidFill>
                  <a:schemeClr val="dk1"/>
                </a:solidFill>
              </a:rPr>
              <a:t> with the nearest</a:t>
            </a:r>
            <a:r>
              <a:rPr lang="en">
                <a:solidFill>
                  <a:schemeClr val="dk1"/>
                </a:solidFill>
                <a:uFill>
                  <a:noFill/>
                </a:uFill>
                <a:hlinkClick r:id="rId6">
                  <a:extLst>
                    <a:ext uri="{A12FA001-AC4F-418D-AE19-62706E023703}">
                      <ahyp:hlinkClr val="tx"/>
                    </a:ext>
                  </a:extLst>
                </a:hlinkClick>
              </a:rPr>
              <a:t> </a:t>
            </a:r>
            <a:r>
              <a:rPr lang="en" u="sng">
                <a:solidFill>
                  <a:schemeClr val="hlink"/>
                </a:solidFill>
                <a:hlinkClick r:id="rId7"/>
              </a:rPr>
              <a:t>mean</a:t>
            </a:r>
            <a:r>
              <a:rPr lang="en">
                <a:solidFill>
                  <a:schemeClr val="dk1"/>
                </a:solidFill>
              </a:rPr>
              <a:t>, serving as a prototype of the cluster.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a2363f2be_6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a2363f2be_6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 is a</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density-based clustering</a:t>
            </a:r>
            <a:r>
              <a:rPr lang="en">
                <a:solidFill>
                  <a:schemeClr val="dk1"/>
                </a:solidFill>
              </a:rPr>
              <a:t> non-parametric algorithm: given a set of points in some space, it groups together points that are closely packed together (points with many</a:t>
            </a:r>
            <a:r>
              <a:rPr lang="en">
                <a:solidFill>
                  <a:schemeClr val="dk1"/>
                </a:solidFill>
                <a:uFill>
                  <a:noFill/>
                </a:uFill>
                <a:hlinkClick r:id="rId4">
                  <a:extLst>
                    <a:ext uri="{A12FA001-AC4F-418D-AE19-62706E023703}">
                      <ahyp:hlinkClr val="tx"/>
                    </a:ext>
                  </a:extLst>
                </a:hlinkClick>
              </a:rPr>
              <a:t> </a:t>
            </a:r>
            <a:r>
              <a:rPr lang="en" u="sng">
                <a:solidFill>
                  <a:schemeClr val="hlink"/>
                </a:solidFill>
                <a:hlinkClick r:id="rId5"/>
              </a:rPr>
              <a:t>nearby neighbors</a:t>
            </a:r>
            <a:r>
              <a:rPr lang="en">
                <a:solidFill>
                  <a:schemeClr val="dk1"/>
                </a:solidFill>
              </a:rPr>
              <a:t>), marking as outliers points that lie alone in low-density regions (whose nearest neighbors are too far away). DBSCAN is one of the most common clustering algorithms and also most cited in scientific literature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5a2363f2be_6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a2363f2be_6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It is a</a:t>
            </a:r>
            <a:r>
              <a:rPr lang="en">
                <a:solidFill>
                  <a:schemeClr val="dk1"/>
                </a:solidFill>
                <a:uFill>
                  <a:noFill/>
                </a:uFill>
                <a:hlinkClick r:id="rId2">
                  <a:extLst>
                    <a:ext uri="{A12FA001-AC4F-418D-AE19-62706E023703}">
                      <ahyp:hlinkClr val="tx"/>
                    </a:ext>
                  </a:extLst>
                </a:hlinkClick>
              </a:rPr>
              <a:t> </a:t>
            </a:r>
            <a:r>
              <a:rPr lang="en" u="sng">
                <a:solidFill>
                  <a:schemeClr val="accent5"/>
                </a:solidFill>
                <a:hlinkClick r:id="rId3">
                  <a:extLst>
                    <a:ext uri="{A12FA001-AC4F-418D-AE19-62706E023703}">
                      <ahyp:hlinkClr val="tx"/>
                    </a:ext>
                  </a:extLst>
                </a:hlinkClick>
              </a:rPr>
              <a:t>density-based clustering</a:t>
            </a:r>
            <a:r>
              <a:rPr lang="en">
                <a:solidFill>
                  <a:schemeClr val="dk1"/>
                </a:solidFill>
              </a:rPr>
              <a:t> non-parametric algorithm: given a set of points in some space, it groups together points that are closely packed together (points with many</a:t>
            </a:r>
            <a:r>
              <a:rPr lang="en">
                <a:solidFill>
                  <a:schemeClr val="dk1"/>
                </a:solidFill>
                <a:uFill>
                  <a:noFill/>
                </a:uFill>
                <a:hlinkClick r:id="rId4">
                  <a:extLst>
                    <a:ext uri="{A12FA001-AC4F-418D-AE19-62706E023703}">
                      <ahyp:hlinkClr val="tx"/>
                    </a:ext>
                  </a:extLst>
                </a:hlinkClick>
              </a:rPr>
              <a:t> </a:t>
            </a:r>
            <a:r>
              <a:rPr lang="en" u="sng">
                <a:solidFill>
                  <a:schemeClr val="accent5"/>
                </a:solidFill>
                <a:hlinkClick r:id="rId5">
                  <a:extLst>
                    <a:ext uri="{A12FA001-AC4F-418D-AE19-62706E023703}">
                      <ahyp:hlinkClr val="tx"/>
                    </a:ext>
                  </a:extLst>
                </a:hlinkClick>
              </a:rPr>
              <a:t>nearby neighbors</a:t>
            </a:r>
            <a:r>
              <a:rPr lang="en">
                <a:solidFill>
                  <a:schemeClr val="dk1"/>
                </a:solidFill>
              </a:rPr>
              <a:t>), marking as outliers points that lie alone in low-density regions (whose nearest neighbors are too far away). DBSCAN is one of the most common clustering algorithms and also most cited in scientific literature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a147b44b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a147b44b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a147b44b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a147b44b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5a2363f2b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a2363f2b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5a2363f2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a2363f2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snapshot of the downloaded yeast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has 6179 rows and 83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rows correspond to the genes while the columns correspond to the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removed unnecessary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Take note that we need an input wherein the rows are the samples and the columns are the genes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transpose the data and properly name the rows and columns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5a2363f2b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a2363f2b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snapshot of the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some values are missing</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5a2363f2b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a2363f2be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filled up missing values using mean imputation, which is computed by getting the average value of the existing values in a column, and using that value to fill up the missing values in that particular column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a2363f2b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a2363f2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an example of a gene network. So how are gene networks such as this one constructed?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5a2363f2be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a2363f2be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the samples (in contrast to clustering genes that will come later) to see if there are any obvious outliers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a2363f2be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a2363f2be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the samples (in contrast to clustering genes that will come later) to see if there are any obvious outliers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5a2363f2be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5a2363f2be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the samples (in contrast to clustering genes that will come later) to see if there are any obvious outliers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5a2363f2b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a2363f2b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removed 5 sample outliers from the data</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5a147b44b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a147b44b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5a2363f2b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5a2363f2b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5a147b44b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a147b44b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5a1b71b9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5a1b71b9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33333"/>
                </a:solidFill>
                <a:latin typeface="Times New Roman"/>
                <a:ea typeface="Times New Roman"/>
                <a:cs typeface="Times New Roman"/>
                <a:sym typeface="Times New Roman"/>
              </a:rPr>
              <a:t>The </a:t>
            </a:r>
            <a:r>
              <a:rPr i="1" lang="en" sz="1300">
                <a:solidFill>
                  <a:srgbClr val="333333"/>
                </a:solidFill>
                <a:latin typeface="Times New Roman"/>
                <a:ea typeface="Times New Roman"/>
                <a:cs typeface="Times New Roman"/>
                <a:sym typeface="Times New Roman"/>
              </a:rPr>
              <a:t>β</a:t>
            </a:r>
            <a:r>
              <a:rPr lang="en" sz="1300">
                <a:solidFill>
                  <a:srgbClr val="333333"/>
                </a:solidFill>
                <a:latin typeface="Times New Roman"/>
                <a:ea typeface="Times New Roman"/>
                <a:cs typeface="Times New Roman"/>
                <a:sym typeface="Times New Roman"/>
              </a:rPr>
              <a:t> parameter is an integer that modulates how smooth is the transition between the lowest to the highest possible co-regulation between genes.</a:t>
            </a:r>
            <a:endParaRPr sz="1300">
              <a:solidFill>
                <a:srgbClr val="333333"/>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5a147b44b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a147b44b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rPr>
              <a:t>We choose the power 5, which is the lowest power for which the scale-free topology fit index curve flattens out upon reaching a high value (in this case, roughly 0.90).</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a147b44b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a147b44b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a2363f2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a2363f2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5a147b44b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a147b44b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5a147b44b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a147b44b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5a2363f2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5a2363f2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5a147b44b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a147b44b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5a147b44b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a147b44b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5a147b44b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5a147b44b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5a147b44b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a147b44b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5a147b44b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a147b44b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5a147b44b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5a147b44b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5a147b44b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5a147b44b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a2363f2b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a2363f2b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5a1b71b96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5a1b71b96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5a1b71b96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5a1b71b96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5a1b71b96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a1b71b96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5a1b71b96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5a1b71b96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5a1b71b96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5a1b71b96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5a1b71b96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a1b71b96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5a1b71b96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5a1b71b96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5a1b71b96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5a1b71b96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5a2363f2b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5a2363f2b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5a2363f2be_6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5a2363f2be_6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a2363f2b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a2363f2b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gene co-expression network is an undirected graph G = (V, E) wherein the vertices (V) correspond to genes, and the edges (E) between the pairs of nodes/vertices are determined by the pairwise Pearson correlations between genes and their expression patterns.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5a2363f2be_6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5a2363f2be_6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5a2363f2be_6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5a2363f2be_6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5a147b44b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a147b44b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5a147b44b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5a147b44b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5a1b71b96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5a1b71b96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Then, all the data points that are the closest (similar) to a centroid will create a cluster.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5a1b71b96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5a1b71b96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8000"/>
              </a:lnSpc>
              <a:spcBef>
                <a:spcPts val="500"/>
              </a:spcBef>
              <a:spcAft>
                <a:spcPts val="0"/>
              </a:spcAft>
              <a:buClr>
                <a:schemeClr val="dk1"/>
              </a:buClr>
              <a:buSzPts val="1100"/>
              <a:buFont typeface="Arial"/>
              <a:buNone/>
            </a:pPr>
            <a:r>
              <a:rPr lang="en" sz="1600">
                <a:solidFill>
                  <a:schemeClr val="dk1"/>
                </a:solidFill>
                <a:latin typeface="Georgia"/>
                <a:ea typeface="Georgia"/>
                <a:cs typeface="Georgia"/>
                <a:sym typeface="Georgia"/>
              </a:rPr>
              <a:t>Now, we have new clusters, that need centers. A centroid’s new value is going to be the mean of all the examples in a cluster.</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5a1b71b96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5a1b71b96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We’ll keep repeating step 2 and 3 until the centroids stop moving, in other words, K-means algorithm is converged.</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5a1b71b96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5a1b71b96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5a1b71b96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5a1b71b96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5a2363f2be_6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5a2363f2be_6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a2363f2b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a2363f2b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 are gene expression data represented? This is an expression value table / matrix. The rows are genes and the columns are the samples, and their intersection values is the gene expression values of the genes for the samples (conditions).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5a2363f2be_6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5a2363f2be_6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To further improve the clustering of WGCNA we looked for other clustering methods which could be an alternative to hierarchical clustering. As an alternative we look into DBSCAN.</a:t>
            </a:r>
            <a:endParaRPr>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5a147b44b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a147b44b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5a147b44b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5a147b44b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5a1b71b96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5a1b71b96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5a2363f2be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a2363f2be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5a2363f2be_6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5a2363f2be_6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5a2363f2be_6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5a2363f2be_6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400">
                <a:solidFill>
                  <a:srgbClr val="222222"/>
                </a:solidFill>
              </a:rPr>
              <a:t>DBSCAN can find arbitrarily shaped clusters. It can even find a cluster completely surrounded by (but not connected to) a different cluster. Due to the MinPts parameter, the so-called single-link effect (different clusters being connected by a thin line of points) is reduced.</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5a2363f2be_6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5a2363f2be_6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400">
                <a:solidFill>
                  <a:srgbClr val="222222"/>
                </a:solidFill>
              </a:rPr>
              <a:t>DBSCAN can find arbitrarily shaped clusters. It can even find a cluster completely surrounded by (but not connected to) a different cluster. Due to the MinPts parameter, the so-called single-link effect (different clusters being connected by a thin line of points) is reduced.</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5a2363f2be_6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5a2363f2be_6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400">
                <a:solidFill>
                  <a:srgbClr val="222222"/>
                </a:solidFill>
              </a:rPr>
              <a:t>DBSCAN can find arbitrarily shaped clusters. It can even find a cluster completely surrounded by (but not connected to) a different cluster. Due to the MinPts parameter, the so-called single-link effect (different clusters being connected by a thin line of points) is reduced.</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5a147b44b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5a147b44b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9.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37.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39.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38.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36.jpg"/><Relationship Id="rId4" Type="http://schemas.openxmlformats.org/officeDocument/2006/relationships/image" Target="../media/image34.jpg"/><Relationship Id="rId5" Type="http://schemas.openxmlformats.org/officeDocument/2006/relationships/image" Target="../media/image3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5.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0.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9.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7.png"/><Relationship Id="rId4" Type="http://schemas.openxmlformats.org/officeDocument/2006/relationships/image" Target="../media/image2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4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3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3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GENE NETWORK MODELLING</a:t>
            </a:r>
            <a:endParaRPr sz="4800">
              <a:solidFill>
                <a:srgbClr val="FFFFFF"/>
              </a:solidFill>
            </a:endParaRPr>
          </a:p>
          <a:p>
            <a:pPr indent="0" lvl="0" marL="0" rtl="0" algn="ctr">
              <a:spcBef>
                <a:spcPts val="0"/>
              </a:spcBef>
              <a:spcAft>
                <a:spcPts val="0"/>
              </a:spcAft>
              <a:buClr>
                <a:schemeClr val="dk1"/>
              </a:buClr>
              <a:buSzPts val="1100"/>
              <a:buFont typeface="Arial"/>
              <a:buNone/>
            </a:pPr>
            <a:r>
              <a:rPr lang="en" sz="2800">
                <a:solidFill>
                  <a:srgbClr val="EFEFEF"/>
                </a:solidFill>
              </a:rPr>
              <a:t>Improved Gene Co-Expression Network Clustering</a:t>
            </a:r>
            <a:endParaRPr sz="30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 name="Shape 121"/>
        <p:cNvGrpSpPr/>
        <p:nvPr/>
      </p:nvGrpSpPr>
      <p:grpSpPr>
        <a:xfrm>
          <a:off x="0" y="0"/>
          <a:ext cx="0" cy="0"/>
          <a:chOff x="0" y="0"/>
          <a:chExt cx="0" cy="0"/>
        </a:xfrm>
      </p:grpSpPr>
      <p:sp>
        <p:nvSpPr>
          <p:cNvPr id="122" name="Google Shape;122;p22"/>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How is a GCN constructed?</a:t>
            </a:r>
            <a:endParaRPr sz="2800">
              <a:solidFill>
                <a:srgbClr val="FFFFFF"/>
              </a:solidFill>
            </a:endParaRPr>
          </a:p>
        </p:txBody>
      </p:sp>
      <p:sp>
        <p:nvSpPr>
          <p:cNvPr id="123" name="Google Shape;123;p22"/>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sp>
        <p:nvSpPr>
          <p:cNvPr id="125" name="Google Shape;125;p2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1600"/>
              </a:spcAft>
              <a:buNone/>
            </a:pPr>
            <a:r>
              <a:t/>
            </a:r>
            <a:endParaRPr sz="1800">
              <a:solidFill>
                <a:srgbClr val="595959"/>
              </a:solidFill>
            </a:endParaRPr>
          </a:p>
        </p:txBody>
      </p:sp>
      <p:pic>
        <p:nvPicPr>
          <p:cNvPr id="126" name="Google Shape;126;p22"/>
          <p:cNvPicPr preferRelativeResize="0"/>
          <p:nvPr/>
        </p:nvPicPr>
        <p:blipFill>
          <a:blip r:embed="rId3">
            <a:alphaModFix/>
          </a:blip>
          <a:stretch>
            <a:fillRect/>
          </a:stretch>
        </p:blipFill>
        <p:spPr>
          <a:xfrm>
            <a:off x="1601463" y="1072600"/>
            <a:ext cx="5941074" cy="3819276"/>
          </a:xfrm>
          <a:prstGeom prst="rect">
            <a:avLst/>
          </a:prstGeom>
          <a:noFill/>
          <a:ln>
            <a:noFill/>
          </a:ln>
        </p:spPr>
      </p:pic>
      <p:sp>
        <p:nvSpPr>
          <p:cNvPr id="127" name="Google Shape;127;p22"/>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S. Mohammad H. Oloomi. The general steps of constructing a gene co-expression network: calculating a co-expression measure, and selecting a significance threshold. (2014). </a:t>
            </a:r>
            <a:endParaRPr sz="10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12"/>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Simulation of Expression Data</a:t>
            </a:r>
            <a:endParaRPr sz="3600">
              <a:solidFill>
                <a:srgbClr val="FFFFFF"/>
              </a:solidFill>
            </a:endParaRPr>
          </a:p>
        </p:txBody>
      </p:sp>
      <p:sp>
        <p:nvSpPr>
          <p:cNvPr id="891" name="Google Shape;891;p112"/>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92" name="Google Shape;892;p112"/>
          <p:cNvGraphicFramePr/>
          <p:nvPr/>
        </p:nvGraphicFramePr>
        <p:xfrm>
          <a:off x="975450" y="2072675"/>
          <a:ext cx="3000000" cy="3000000"/>
        </p:xfrm>
        <a:graphic>
          <a:graphicData uri="http://schemas.openxmlformats.org/drawingml/2006/table">
            <a:tbl>
              <a:tblPr>
                <a:noFill/>
                <a:tableStyleId>{EBEE32B4-9D84-4532-9F2B-C8F02E7A9289}</a:tableStyleId>
              </a:tblPr>
              <a:tblGrid>
                <a:gridCol w="603250"/>
                <a:gridCol w="603250"/>
                <a:gridCol w="603250"/>
                <a:gridCol w="603250"/>
                <a:gridCol w="603250"/>
                <a:gridCol w="603250"/>
                <a:gridCol w="603250"/>
                <a:gridCol w="603250"/>
                <a:gridCol w="603250"/>
                <a:gridCol w="603250"/>
                <a:gridCol w="603250"/>
                <a:gridCol w="603250"/>
              </a:tblGrid>
              <a:tr h="3962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b="1" lang="en"/>
                        <a:t>5</a:t>
                      </a:r>
                      <a:endParaRPr b="1"/>
                    </a:p>
                  </a:txBody>
                  <a:tcPr marT="91425" marB="91425" marR="91425" marL="91425"/>
                </a:tc>
                <a:tc>
                  <a:txBody>
                    <a:bodyPr/>
                    <a:lstStyle/>
                    <a:p>
                      <a:pPr indent="0" lvl="0" marL="0" rtl="0" algn="ctr">
                        <a:spcBef>
                          <a:spcPts val="0"/>
                        </a:spcBef>
                        <a:spcAft>
                          <a:spcPts val="0"/>
                        </a:spcAft>
                        <a:buNone/>
                      </a:pPr>
                      <a:r>
                        <a:rPr b="1" lang="en"/>
                        <a:t>6</a:t>
                      </a:r>
                      <a:endParaRPr b="1"/>
                    </a:p>
                  </a:txBody>
                  <a:tcPr marT="91425" marB="91425" marR="91425" marL="91425"/>
                </a:tc>
                <a:tc>
                  <a:txBody>
                    <a:bodyPr/>
                    <a:lstStyle/>
                    <a:p>
                      <a:pPr indent="0" lvl="0" marL="0" rtl="0" algn="ctr">
                        <a:spcBef>
                          <a:spcPts val="0"/>
                        </a:spcBef>
                        <a:spcAft>
                          <a:spcPts val="0"/>
                        </a:spcAft>
                        <a:buNone/>
                      </a:pPr>
                      <a:r>
                        <a:rPr b="1" lang="en"/>
                        <a:t>7</a:t>
                      </a:r>
                      <a:endParaRPr b="1"/>
                    </a:p>
                  </a:txBody>
                  <a:tcPr marT="91425" marB="91425" marR="91425" marL="91425"/>
                </a:tc>
                <a:tc>
                  <a:txBody>
                    <a:bodyPr/>
                    <a:lstStyle/>
                    <a:p>
                      <a:pPr indent="0" lvl="0" marL="0" rtl="0" algn="ctr">
                        <a:spcBef>
                          <a:spcPts val="0"/>
                        </a:spcBef>
                        <a:spcAft>
                          <a:spcPts val="0"/>
                        </a:spcAft>
                        <a:buNone/>
                      </a:pPr>
                      <a:r>
                        <a:rPr b="1" lang="en"/>
                        <a:t>8</a:t>
                      </a:r>
                      <a:endParaRPr b="1"/>
                    </a:p>
                  </a:txBody>
                  <a:tcPr marT="91425" marB="91425" marR="91425" marL="91425"/>
                </a:tc>
                <a:tc>
                  <a:txBody>
                    <a:bodyPr/>
                    <a:lstStyle/>
                    <a:p>
                      <a:pPr indent="0" lvl="0" marL="0" rtl="0" algn="ctr">
                        <a:spcBef>
                          <a:spcPts val="0"/>
                        </a:spcBef>
                        <a:spcAft>
                          <a:spcPts val="0"/>
                        </a:spcAft>
                        <a:buNone/>
                      </a:pPr>
                      <a:r>
                        <a:rPr b="1" lang="en"/>
                        <a:t>9</a:t>
                      </a:r>
                      <a:endParaRPr b="1"/>
                    </a:p>
                  </a:txBody>
                  <a:tcPr marT="91425" marB="91425" marR="91425" marL="91425"/>
                </a:tc>
                <a:tc>
                  <a:txBody>
                    <a:bodyPr/>
                    <a:lstStyle/>
                    <a:p>
                      <a:pPr indent="0" lvl="0" marL="0" rtl="0" algn="ctr">
                        <a:spcBef>
                          <a:spcPts val="0"/>
                        </a:spcBef>
                        <a:spcAft>
                          <a:spcPts val="0"/>
                        </a:spcAft>
                        <a:buNone/>
                      </a:pPr>
                      <a:r>
                        <a:rPr b="1" lang="en"/>
                        <a:t>10</a:t>
                      </a:r>
                      <a:endParaRPr b="1"/>
                    </a:p>
                  </a:txBody>
                  <a:tcPr marT="91425" marB="91425" marR="91425" marL="91425"/>
                </a:tc>
                <a:tc>
                  <a:txBody>
                    <a:bodyPr/>
                    <a:lstStyle/>
                    <a:p>
                      <a:pPr indent="0" lvl="0" marL="0" rtl="0" algn="ctr">
                        <a:spcBef>
                          <a:spcPts val="0"/>
                        </a:spcBef>
                        <a:spcAft>
                          <a:spcPts val="0"/>
                        </a:spcAft>
                        <a:buNone/>
                      </a:pPr>
                      <a:r>
                        <a:rPr b="1" lang="en"/>
                        <a:t>11</a:t>
                      </a:r>
                      <a:endParaRPr b="1"/>
                    </a:p>
                  </a:txBody>
                  <a:tcPr marT="91425" marB="91425" marR="91425" marL="91425"/>
                </a:tc>
              </a:tr>
              <a:tr h="396200">
                <a:tc>
                  <a:txBody>
                    <a:bodyPr/>
                    <a:lstStyle/>
                    <a:p>
                      <a:pPr indent="0" lvl="0" marL="0" rtl="0" algn="ctr">
                        <a:spcBef>
                          <a:spcPts val="0"/>
                        </a:spcBef>
                        <a:spcAft>
                          <a:spcPts val="0"/>
                        </a:spcAft>
                        <a:buNone/>
                      </a:pPr>
                      <a:r>
                        <a:rPr lang="en"/>
                        <a:t>751</a:t>
                      </a:r>
                      <a:endParaRPr/>
                    </a:p>
                  </a:txBody>
                  <a:tcPr marT="91425" marB="91425" marR="91425" marL="91425"/>
                </a:tc>
                <a:tc>
                  <a:txBody>
                    <a:bodyPr/>
                    <a:lstStyle/>
                    <a:p>
                      <a:pPr indent="0" lvl="0" marL="0" rtl="0" algn="ctr">
                        <a:spcBef>
                          <a:spcPts val="0"/>
                        </a:spcBef>
                        <a:spcAft>
                          <a:spcPts val="0"/>
                        </a:spcAft>
                        <a:buNone/>
                      </a:pPr>
                      <a:r>
                        <a:rPr lang="en"/>
                        <a:t>929</a:t>
                      </a:r>
                      <a:endParaRPr/>
                    </a:p>
                  </a:txBody>
                  <a:tcPr marT="91425" marB="91425" marR="91425" marL="91425"/>
                </a:tc>
                <a:tc>
                  <a:txBody>
                    <a:bodyPr/>
                    <a:lstStyle/>
                    <a:p>
                      <a:pPr indent="0" lvl="0" marL="0" rtl="0" algn="ctr">
                        <a:spcBef>
                          <a:spcPts val="0"/>
                        </a:spcBef>
                        <a:spcAft>
                          <a:spcPts val="0"/>
                        </a:spcAft>
                        <a:buNone/>
                      </a:pPr>
                      <a:r>
                        <a:rPr lang="en"/>
                        <a:t>871</a:t>
                      </a:r>
                      <a:endParaRPr/>
                    </a:p>
                  </a:txBody>
                  <a:tcPr marT="91425" marB="91425" marR="91425" marL="91425"/>
                </a:tc>
                <a:tc>
                  <a:txBody>
                    <a:bodyPr/>
                    <a:lstStyle/>
                    <a:p>
                      <a:pPr indent="0" lvl="0" marL="0" rtl="0" algn="ctr">
                        <a:spcBef>
                          <a:spcPts val="0"/>
                        </a:spcBef>
                        <a:spcAft>
                          <a:spcPts val="0"/>
                        </a:spcAft>
                        <a:buNone/>
                      </a:pPr>
                      <a:r>
                        <a:rPr lang="en"/>
                        <a:t>801</a:t>
                      </a:r>
                      <a:endParaRPr/>
                    </a:p>
                  </a:txBody>
                  <a:tcPr marT="91425" marB="91425" marR="91425" marL="91425"/>
                </a:tc>
                <a:tc>
                  <a:txBody>
                    <a:bodyPr/>
                    <a:lstStyle/>
                    <a:p>
                      <a:pPr indent="0" lvl="0" marL="0" rtl="0" algn="ctr">
                        <a:spcBef>
                          <a:spcPts val="0"/>
                        </a:spcBef>
                        <a:spcAft>
                          <a:spcPts val="0"/>
                        </a:spcAft>
                        <a:buNone/>
                      </a:pPr>
                      <a:r>
                        <a:rPr lang="en"/>
                        <a:t>408</a:t>
                      </a:r>
                      <a:endParaRPr/>
                    </a:p>
                  </a:txBody>
                  <a:tcPr marT="91425" marB="91425" marR="91425" marL="91425"/>
                </a:tc>
                <a:tc>
                  <a:txBody>
                    <a:bodyPr/>
                    <a:lstStyle/>
                    <a:p>
                      <a:pPr indent="0" lvl="0" marL="0" rtl="0" algn="ctr">
                        <a:spcBef>
                          <a:spcPts val="0"/>
                        </a:spcBef>
                        <a:spcAft>
                          <a:spcPts val="0"/>
                        </a:spcAft>
                        <a:buNone/>
                      </a:pPr>
                      <a:r>
                        <a:rPr lang="en"/>
                        <a:t>383</a:t>
                      </a:r>
                      <a:endParaRPr/>
                    </a:p>
                  </a:txBody>
                  <a:tcPr marT="91425" marB="91425" marR="91425" marL="91425"/>
                </a:tc>
                <a:tc>
                  <a:txBody>
                    <a:bodyPr/>
                    <a:lstStyle/>
                    <a:p>
                      <a:pPr indent="0" lvl="0" marL="0" rtl="0" algn="ctr">
                        <a:spcBef>
                          <a:spcPts val="0"/>
                        </a:spcBef>
                        <a:spcAft>
                          <a:spcPts val="0"/>
                        </a:spcAft>
                        <a:buNone/>
                      </a:pPr>
                      <a:r>
                        <a:rPr lang="en"/>
                        <a:t>354</a:t>
                      </a:r>
                      <a:endParaRPr/>
                    </a:p>
                  </a:txBody>
                  <a:tcPr marT="91425" marB="91425" marR="91425" marL="91425"/>
                </a:tc>
                <a:tc>
                  <a:txBody>
                    <a:bodyPr/>
                    <a:lstStyle/>
                    <a:p>
                      <a:pPr indent="0" lvl="0" marL="0" rtl="0" algn="ctr">
                        <a:spcBef>
                          <a:spcPts val="0"/>
                        </a:spcBef>
                        <a:spcAft>
                          <a:spcPts val="0"/>
                        </a:spcAft>
                        <a:buNone/>
                      </a:pPr>
                      <a:r>
                        <a:rPr lang="en"/>
                        <a:t>163</a:t>
                      </a:r>
                      <a:endParaRPr/>
                    </a:p>
                  </a:txBody>
                  <a:tcPr marT="91425" marB="91425" marR="91425" marL="91425"/>
                </a:tc>
                <a:tc>
                  <a:txBody>
                    <a:bodyPr/>
                    <a:lstStyle/>
                    <a:p>
                      <a:pPr indent="0" lvl="0" marL="0" rtl="0" algn="ctr">
                        <a:spcBef>
                          <a:spcPts val="0"/>
                        </a:spcBef>
                        <a:spcAft>
                          <a:spcPts val="0"/>
                        </a:spcAft>
                        <a:buNone/>
                      </a:pPr>
                      <a:r>
                        <a:rPr lang="en"/>
                        <a:t>161</a:t>
                      </a:r>
                      <a:endParaRPr/>
                    </a:p>
                  </a:txBody>
                  <a:tcPr marT="91425" marB="91425" marR="91425" marL="91425"/>
                </a:tc>
                <a:tc>
                  <a:txBody>
                    <a:bodyPr/>
                    <a:lstStyle/>
                    <a:p>
                      <a:pPr indent="0" lvl="0" marL="0" rtl="0" algn="ctr">
                        <a:spcBef>
                          <a:spcPts val="0"/>
                        </a:spcBef>
                        <a:spcAft>
                          <a:spcPts val="0"/>
                        </a:spcAft>
                        <a:buNone/>
                      </a:pPr>
                      <a:r>
                        <a:rPr lang="en"/>
                        <a:t>153</a:t>
                      </a:r>
                      <a:endParaRPr/>
                    </a:p>
                  </a:txBody>
                  <a:tcPr marT="91425" marB="91425" marR="91425" marL="91425"/>
                </a:tc>
                <a:tc>
                  <a:txBody>
                    <a:bodyPr/>
                    <a:lstStyle/>
                    <a:p>
                      <a:pPr indent="0" lvl="0" marL="0" rtl="0" algn="ctr">
                        <a:spcBef>
                          <a:spcPts val="0"/>
                        </a:spcBef>
                        <a:spcAft>
                          <a:spcPts val="0"/>
                        </a:spcAft>
                        <a:buNone/>
                      </a:pPr>
                      <a:r>
                        <a:rPr lang="en"/>
                        <a:t>152</a:t>
                      </a:r>
                      <a:endParaRPr/>
                    </a:p>
                  </a:txBody>
                  <a:tcPr marT="91425" marB="91425" marR="91425" marL="91425"/>
                </a:tc>
                <a:tc>
                  <a:txBody>
                    <a:bodyPr/>
                    <a:lstStyle/>
                    <a:p>
                      <a:pPr indent="0" lvl="0" marL="0" rtl="0" algn="ctr">
                        <a:spcBef>
                          <a:spcPts val="0"/>
                        </a:spcBef>
                        <a:spcAft>
                          <a:spcPts val="0"/>
                        </a:spcAft>
                        <a:buNone/>
                      </a:pPr>
                      <a:r>
                        <a:rPr lang="en"/>
                        <a:t>132</a:t>
                      </a:r>
                      <a:endParaRPr/>
                    </a:p>
                  </a:txBody>
                  <a:tcPr marT="91425" marB="91425" marR="91425" marL="91425"/>
                </a:tc>
              </a:tr>
            </a:tbl>
          </a:graphicData>
        </a:graphic>
      </p:graphicFrame>
      <p:graphicFrame>
        <p:nvGraphicFramePr>
          <p:cNvPr id="893" name="Google Shape;893;p112"/>
          <p:cNvGraphicFramePr/>
          <p:nvPr/>
        </p:nvGraphicFramePr>
        <p:xfrm>
          <a:off x="975525" y="3147175"/>
          <a:ext cx="3000000" cy="3000000"/>
        </p:xfrm>
        <a:graphic>
          <a:graphicData uri="http://schemas.openxmlformats.org/drawingml/2006/table">
            <a:tbl>
              <a:tblPr>
                <a:noFill/>
                <a:tableStyleId>{EBEE32B4-9D84-4532-9F2B-C8F02E7A9289}</a:tableStyleId>
              </a:tblPr>
              <a:tblGrid>
                <a:gridCol w="658100"/>
                <a:gridCol w="658100"/>
                <a:gridCol w="658100"/>
                <a:gridCol w="658100"/>
                <a:gridCol w="658100"/>
                <a:gridCol w="658100"/>
                <a:gridCol w="658100"/>
                <a:gridCol w="658100"/>
                <a:gridCol w="658100"/>
                <a:gridCol w="658100"/>
                <a:gridCol w="658100"/>
              </a:tblGrid>
              <a:tr h="396200">
                <a:tc>
                  <a:txBody>
                    <a:bodyPr/>
                    <a:lstStyle/>
                    <a:p>
                      <a:pPr indent="0" lvl="0" marL="0" rtl="0" algn="ctr">
                        <a:spcBef>
                          <a:spcPts val="0"/>
                        </a:spcBef>
                        <a:spcAft>
                          <a:spcPts val="0"/>
                        </a:spcAft>
                        <a:buNone/>
                      </a:pPr>
                      <a:r>
                        <a:rPr b="1" lang="en"/>
                        <a:t>12</a:t>
                      </a:r>
                      <a:endParaRPr b="1"/>
                    </a:p>
                  </a:txBody>
                  <a:tcPr marT="91425" marB="91425" marR="91425" marL="91425"/>
                </a:tc>
                <a:tc>
                  <a:txBody>
                    <a:bodyPr/>
                    <a:lstStyle/>
                    <a:p>
                      <a:pPr indent="0" lvl="0" marL="0" rtl="0" algn="ctr">
                        <a:spcBef>
                          <a:spcPts val="0"/>
                        </a:spcBef>
                        <a:spcAft>
                          <a:spcPts val="0"/>
                        </a:spcAft>
                        <a:buNone/>
                      </a:pPr>
                      <a:r>
                        <a:rPr b="1" lang="en"/>
                        <a:t>13</a:t>
                      </a:r>
                      <a:endParaRPr b="1"/>
                    </a:p>
                  </a:txBody>
                  <a:tcPr marT="91425" marB="91425" marR="91425" marL="91425"/>
                </a:tc>
                <a:tc>
                  <a:txBody>
                    <a:bodyPr/>
                    <a:lstStyle/>
                    <a:p>
                      <a:pPr indent="0" lvl="0" marL="0" rtl="0" algn="ctr">
                        <a:spcBef>
                          <a:spcPts val="0"/>
                        </a:spcBef>
                        <a:spcAft>
                          <a:spcPts val="0"/>
                        </a:spcAft>
                        <a:buNone/>
                      </a:pPr>
                      <a:r>
                        <a:rPr b="1" lang="en"/>
                        <a:t>14</a:t>
                      </a:r>
                      <a:endParaRPr b="1"/>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c>
                  <a:txBody>
                    <a:bodyPr/>
                    <a:lstStyle/>
                    <a:p>
                      <a:pPr indent="0" lvl="0" marL="0" rtl="0" algn="ctr">
                        <a:spcBef>
                          <a:spcPts val="0"/>
                        </a:spcBef>
                        <a:spcAft>
                          <a:spcPts val="0"/>
                        </a:spcAft>
                        <a:buNone/>
                      </a:pPr>
                      <a:r>
                        <a:rPr b="1" lang="en"/>
                        <a:t>16</a:t>
                      </a:r>
                      <a:endParaRPr b="1"/>
                    </a:p>
                  </a:txBody>
                  <a:tcPr marT="91425" marB="91425" marR="91425" marL="91425"/>
                </a:tc>
                <a:tc>
                  <a:txBody>
                    <a:bodyPr/>
                    <a:lstStyle/>
                    <a:p>
                      <a:pPr indent="0" lvl="0" marL="0" rtl="0" algn="ctr">
                        <a:spcBef>
                          <a:spcPts val="0"/>
                        </a:spcBef>
                        <a:spcAft>
                          <a:spcPts val="0"/>
                        </a:spcAft>
                        <a:buNone/>
                      </a:pPr>
                      <a:r>
                        <a:rPr b="1" lang="en"/>
                        <a:t>17</a:t>
                      </a:r>
                      <a:endParaRPr b="1"/>
                    </a:p>
                  </a:txBody>
                  <a:tcPr marT="91425" marB="91425" marR="91425" marL="91425"/>
                </a:tc>
                <a:tc>
                  <a:txBody>
                    <a:bodyPr/>
                    <a:lstStyle/>
                    <a:p>
                      <a:pPr indent="0" lvl="0" marL="0" rtl="0" algn="ctr">
                        <a:spcBef>
                          <a:spcPts val="0"/>
                        </a:spcBef>
                        <a:spcAft>
                          <a:spcPts val="0"/>
                        </a:spcAft>
                        <a:buNone/>
                      </a:pPr>
                      <a:r>
                        <a:rPr b="1" lang="en"/>
                        <a:t>18</a:t>
                      </a:r>
                      <a:endParaRPr b="1"/>
                    </a:p>
                  </a:txBody>
                  <a:tcPr marT="91425" marB="91425" marR="91425" marL="91425"/>
                </a:tc>
                <a:tc>
                  <a:txBody>
                    <a:bodyPr/>
                    <a:lstStyle/>
                    <a:p>
                      <a:pPr indent="0" lvl="0" marL="0" rtl="0" algn="ctr">
                        <a:spcBef>
                          <a:spcPts val="0"/>
                        </a:spcBef>
                        <a:spcAft>
                          <a:spcPts val="0"/>
                        </a:spcAft>
                        <a:buNone/>
                      </a:pPr>
                      <a:r>
                        <a:rPr b="1" lang="en"/>
                        <a:t>19</a:t>
                      </a:r>
                      <a:endParaRPr b="1"/>
                    </a:p>
                  </a:txBody>
                  <a:tcPr marT="91425" marB="91425" marR="91425" marL="91425"/>
                </a:tc>
                <a:tc>
                  <a:txBody>
                    <a:bodyPr/>
                    <a:lstStyle/>
                    <a:p>
                      <a:pPr indent="0" lvl="0" marL="0" rtl="0" algn="ctr">
                        <a:spcBef>
                          <a:spcPts val="0"/>
                        </a:spcBef>
                        <a:spcAft>
                          <a:spcPts val="0"/>
                        </a:spcAft>
                        <a:buNone/>
                      </a:pPr>
                      <a:r>
                        <a:rPr b="1" lang="en"/>
                        <a:t>20</a:t>
                      </a:r>
                      <a:endParaRPr b="1"/>
                    </a:p>
                  </a:txBody>
                  <a:tcPr marT="91425" marB="91425" marR="91425" marL="91425"/>
                </a:tc>
                <a:tc>
                  <a:txBody>
                    <a:bodyPr/>
                    <a:lstStyle/>
                    <a:p>
                      <a:pPr indent="0" lvl="0" marL="0" rtl="0" algn="ctr">
                        <a:spcBef>
                          <a:spcPts val="0"/>
                        </a:spcBef>
                        <a:spcAft>
                          <a:spcPts val="0"/>
                        </a:spcAft>
                        <a:buNone/>
                      </a:pPr>
                      <a:r>
                        <a:rPr b="1" lang="en"/>
                        <a:t>21</a:t>
                      </a:r>
                      <a:endParaRPr b="1"/>
                    </a:p>
                  </a:txBody>
                  <a:tcPr marT="91425" marB="91425" marR="91425" marL="91425"/>
                </a:tc>
                <a:tc>
                  <a:txBody>
                    <a:bodyPr/>
                    <a:lstStyle/>
                    <a:p>
                      <a:pPr indent="0" lvl="0" marL="0" rtl="0" algn="ctr">
                        <a:spcBef>
                          <a:spcPts val="0"/>
                        </a:spcBef>
                        <a:spcAft>
                          <a:spcPts val="0"/>
                        </a:spcAft>
                        <a:buNone/>
                      </a:pPr>
                      <a:r>
                        <a:rPr b="1" lang="en"/>
                        <a:t>22</a:t>
                      </a:r>
                      <a:endParaRPr b="1"/>
                    </a:p>
                  </a:txBody>
                  <a:tcPr marT="91425" marB="91425" marR="91425" marL="91425"/>
                </a:tc>
              </a:tr>
              <a:tr h="396200">
                <a:tc>
                  <a:txBody>
                    <a:bodyPr/>
                    <a:lstStyle/>
                    <a:p>
                      <a:pPr indent="0" lvl="0" marL="0" rtl="0" algn="ctr">
                        <a:spcBef>
                          <a:spcPts val="0"/>
                        </a:spcBef>
                        <a:spcAft>
                          <a:spcPts val="0"/>
                        </a:spcAft>
                        <a:buNone/>
                      </a:pPr>
                      <a:r>
                        <a:rPr lang="en"/>
                        <a:t>132</a:t>
                      </a:r>
                      <a:endParaRPr/>
                    </a:p>
                  </a:txBody>
                  <a:tcPr marT="91425" marB="91425" marR="91425" marL="91425"/>
                </a:tc>
                <a:tc>
                  <a:txBody>
                    <a:bodyPr/>
                    <a:lstStyle/>
                    <a:p>
                      <a:pPr indent="0" lvl="0" marL="0" rtl="0" algn="ctr">
                        <a:spcBef>
                          <a:spcPts val="0"/>
                        </a:spcBef>
                        <a:spcAft>
                          <a:spcPts val="0"/>
                        </a:spcAft>
                        <a:buNone/>
                      </a:pPr>
                      <a:r>
                        <a:rPr lang="en"/>
                        <a:t>125</a:t>
                      </a:r>
                      <a:endParaRPr/>
                    </a:p>
                  </a:txBody>
                  <a:tcPr marT="91425" marB="91425" marR="91425" marL="91425"/>
                </a:tc>
                <a:tc>
                  <a:txBody>
                    <a:bodyPr/>
                    <a:lstStyle/>
                    <a:p>
                      <a:pPr indent="0" lvl="0" marL="0" rtl="0" algn="ctr">
                        <a:spcBef>
                          <a:spcPts val="0"/>
                        </a:spcBef>
                        <a:spcAft>
                          <a:spcPts val="0"/>
                        </a:spcAft>
                        <a:buNone/>
                      </a:pPr>
                      <a:r>
                        <a:rPr lang="en"/>
                        <a:t>107</a:t>
                      </a:r>
                      <a:endParaRPr/>
                    </a:p>
                  </a:txBody>
                  <a:tcPr marT="91425" marB="91425" marR="91425" marL="91425"/>
                </a:tc>
                <a:tc>
                  <a:txBody>
                    <a:bodyPr/>
                    <a:lstStyle/>
                    <a:p>
                      <a:pPr indent="0" lvl="0" marL="0" rtl="0" algn="ctr">
                        <a:spcBef>
                          <a:spcPts val="0"/>
                        </a:spcBef>
                        <a:spcAft>
                          <a:spcPts val="0"/>
                        </a:spcAft>
                        <a:buNone/>
                      </a:pPr>
                      <a:r>
                        <a:rPr lang="en"/>
                        <a:t>94</a:t>
                      </a:r>
                      <a:endParaRPr/>
                    </a:p>
                  </a:txBody>
                  <a:tcPr marT="91425" marB="91425" marR="91425" marL="91425"/>
                </a:tc>
                <a:tc>
                  <a:txBody>
                    <a:bodyPr/>
                    <a:lstStyle/>
                    <a:p>
                      <a:pPr indent="0" lvl="0" marL="0" rtl="0" algn="ctr">
                        <a:spcBef>
                          <a:spcPts val="0"/>
                        </a:spcBef>
                        <a:spcAft>
                          <a:spcPts val="0"/>
                        </a:spcAft>
                        <a:buNone/>
                      </a:pPr>
                      <a:r>
                        <a:rPr lang="en"/>
                        <a:t>82</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0" lvl="0" marL="0" rtl="0" algn="ctr">
                        <a:spcBef>
                          <a:spcPts val="0"/>
                        </a:spcBef>
                        <a:spcAft>
                          <a:spcPts val="0"/>
                        </a:spcAft>
                        <a:buNone/>
                      </a:pPr>
                      <a:r>
                        <a:rPr lang="en"/>
                        <a:t>76</a:t>
                      </a:r>
                      <a:endParaRPr/>
                    </a:p>
                  </a:txBody>
                  <a:tcPr marT="91425" marB="91425" marR="91425" marL="91425"/>
                </a:tc>
                <a:tc>
                  <a:txBody>
                    <a:bodyPr/>
                    <a:lstStyle/>
                    <a:p>
                      <a:pPr indent="0" lvl="0" marL="0" rtl="0" algn="ctr">
                        <a:spcBef>
                          <a:spcPts val="0"/>
                        </a:spcBef>
                        <a:spcAft>
                          <a:spcPts val="0"/>
                        </a:spcAft>
                        <a:buNone/>
                      </a:pPr>
                      <a:r>
                        <a:rPr lang="en"/>
                        <a:t>74</a:t>
                      </a:r>
                      <a:endParaRPr/>
                    </a:p>
                  </a:txBody>
                  <a:tcPr marT="91425" marB="91425" marR="91425" marL="91425"/>
                </a:tc>
                <a:tc>
                  <a:txBody>
                    <a:bodyPr/>
                    <a:lstStyle/>
                    <a:p>
                      <a:pPr indent="0" lvl="0" marL="0" rtl="0" algn="ctr">
                        <a:spcBef>
                          <a:spcPts val="0"/>
                        </a:spcBef>
                        <a:spcAft>
                          <a:spcPts val="0"/>
                        </a:spcAft>
                        <a:buNone/>
                      </a:pPr>
                      <a:r>
                        <a:rPr lang="en"/>
                        <a:t>59</a:t>
                      </a:r>
                      <a:endParaRPr/>
                    </a:p>
                  </a:txBody>
                  <a:tcPr marT="91425" marB="91425" marR="91425" marL="91425"/>
                </a:tc>
                <a:tc>
                  <a:txBody>
                    <a:bodyPr/>
                    <a:lstStyle/>
                    <a:p>
                      <a:pPr indent="0" lvl="0" marL="0" rtl="0" algn="ctr">
                        <a:spcBef>
                          <a:spcPts val="0"/>
                        </a:spcBef>
                        <a:spcAft>
                          <a:spcPts val="0"/>
                        </a:spcAft>
                        <a:buNone/>
                      </a:pPr>
                      <a:r>
                        <a:rPr lang="en"/>
                        <a:t>52</a:t>
                      </a:r>
                      <a:endParaRPr/>
                    </a:p>
                  </a:txBody>
                  <a:tcPr marT="91425" marB="91425" marR="91425" marL="91425"/>
                </a:tc>
                <a:tc>
                  <a:txBody>
                    <a:bodyPr/>
                    <a:lstStyle/>
                    <a:p>
                      <a:pPr indent="0" lvl="0" marL="0" rtl="0" algn="ctr">
                        <a:spcBef>
                          <a:spcPts val="0"/>
                        </a:spcBef>
                        <a:spcAft>
                          <a:spcPts val="0"/>
                        </a:spcAft>
                        <a:buNone/>
                      </a:pPr>
                      <a:r>
                        <a:rPr lang="en"/>
                        <a:t>39</a:t>
                      </a:r>
                      <a:endParaRPr/>
                    </a:p>
                  </a:txBody>
                  <a:tcPr marT="91425" marB="91425" marR="91425" marL="91425"/>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13"/>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Simulation of Expression Data</a:t>
            </a:r>
            <a:endParaRPr sz="3600">
              <a:solidFill>
                <a:srgbClr val="FFFFFF"/>
              </a:solidFill>
            </a:endParaRPr>
          </a:p>
        </p:txBody>
      </p:sp>
      <p:sp>
        <p:nvSpPr>
          <p:cNvPr id="899" name="Google Shape;899;p113"/>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900" name="Google Shape;900;p113"/>
          <p:cNvGraphicFramePr/>
          <p:nvPr/>
        </p:nvGraphicFramePr>
        <p:xfrm>
          <a:off x="952500" y="1619250"/>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ME0</a:t>
                      </a:r>
                      <a:endParaRPr/>
                    </a:p>
                  </a:txBody>
                  <a:tcPr marT="91425" marB="91425" marR="91425" marL="91425"/>
                </a:tc>
                <a:tc>
                  <a:txBody>
                    <a:bodyPr/>
                    <a:lstStyle/>
                    <a:p>
                      <a:pPr indent="0" lvl="0" marL="0" rtl="0" algn="l">
                        <a:spcBef>
                          <a:spcPts val="0"/>
                        </a:spcBef>
                        <a:spcAft>
                          <a:spcPts val="0"/>
                        </a:spcAft>
                        <a:buNone/>
                      </a:pPr>
                      <a:r>
                        <a:rPr lang="en"/>
                        <a:t>ME1</a:t>
                      </a:r>
                      <a:endParaRPr/>
                    </a:p>
                  </a:txBody>
                  <a:tcPr marT="91425" marB="91425" marR="91425" marL="91425"/>
                </a:tc>
                <a:tc>
                  <a:txBody>
                    <a:bodyPr/>
                    <a:lstStyle/>
                    <a:p>
                      <a:pPr indent="0" lvl="0" marL="0" rtl="0" algn="l">
                        <a:spcBef>
                          <a:spcPts val="0"/>
                        </a:spcBef>
                        <a:spcAft>
                          <a:spcPts val="0"/>
                        </a:spcAft>
                        <a:buNone/>
                      </a:pPr>
                      <a:r>
                        <a:rPr lang="en"/>
                        <a:t>ME2</a:t>
                      </a:r>
                      <a:endParaRPr/>
                    </a:p>
                  </a:txBody>
                  <a:tcPr marT="91425" marB="91425" marR="91425" marL="91425"/>
                </a:tc>
                <a:tc>
                  <a:txBody>
                    <a:bodyPr/>
                    <a:lstStyle/>
                    <a:p>
                      <a:pPr indent="0" lvl="0" marL="0" rtl="0" algn="l">
                        <a:spcBef>
                          <a:spcPts val="0"/>
                        </a:spcBef>
                        <a:spcAft>
                          <a:spcPts val="0"/>
                        </a:spcAft>
                        <a:buNone/>
                      </a:pPr>
                      <a:r>
                        <a:rPr lang="en"/>
                        <a:t>ME3</a:t>
                      </a:r>
                      <a:endParaRPr/>
                    </a:p>
                  </a:txBody>
                  <a:tcPr marT="91425" marB="91425" marR="91425" marL="91425"/>
                </a:tc>
              </a:tr>
              <a:tr h="381000">
                <a:tc>
                  <a:txBody>
                    <a:bodyPr/>
                    <a:lstStyle/>
                    <a:p>
                      <a:pPr indent="0" lvl="0" marL="0" rtl="0" algn="l">
                        <a:spcBef>
                          <a:spcPts val="0"/>
                        </a:spcBef>
                        <a:spcAft>
                          <a:spcPts val="0"/>
                        </a:spcAft>
                        <a:buNone/>
                      </a:pPr>
                      <a:r>
                        <a:rPr lang="en"/>
                        <a:t>clb2-2</a:t>
                      </a:r>
                      <a:endParaRPr/>
                    </a:p>
                  </a:txBody>
                  <a:tcPr marT="91425" marB="91425" marR="91425" marL="91425"/>
                </a:tc>
                <a:tc>
                  <a:txBody>
                    <a:bodyPr/>
                    <a:lstStyle/>
                    <a:p>
                      <a:pPr indent="0" lvl="0" marL="0" rtl="0" algn="l">
                        <a:spcBef>
                          <a:spcPts val="0"/>
                        </a:spcBef>
                        <a:spcAft>
                          <a:spcPts val="0"/>
                        </a:spcAft>
                        <a:buNone/>
                      </a:pPr>
                      <a:r>
                        <a:rPr lang="en"/>
                        <a:t>-0.1705226627</a:t>
                      </a:r>
                      <a:endParaRPr/>
                    </a:p>
                  </a:txBody>
                  <a:tcPr marT="91425" marB="91425" marR="91425" marL="91425"/>
                </a:tc>
                <a:tc>
                  <a:txBody>
                    <a:bodyPr/>
                    <a:lstStyle/>
                    <a:p>
                      <a:pPr indent="0" lvl="0" marL="0" rtl="0" algn="l">
                        <a:spcBef>
                          <a:spcPts val="0"/>
                        </a:spcBef>
                        <a:spcAft>
                          <a:spcPts val="0"/>
                        </a:spcAft>
                        <a:buNone/>
                      </a:pPr>
                      <a:r>
                        <a:rPr lang="en"/>
                        <a:t>-0.0099377445</a:t>
                      </a:r>
                      <a:endParaRPr/>
                    </a:p>
                  </a:txBody>
                  <a:tcPr marT="91425" marB="91425" marR="91425" marL="91425"/>
                </a:tc>
                <a:tc>
                  <a:txBody>
                    <a:bodyPr/>
                    <a:lstStyle/>
                    <a:p>
                      <a:pPr indent="0" lvl="0" marL="0" rtl="0" algn="l">
                        <a:spcBef>
                          <a:spcPts val="0"/>
                        </a:spcBef>
                        <a:spcAft>
                          <a:spcPts val="0"/>
                        </a:spcAft>
                        <a:buNone/>
                      </a:pPr>
                      <a:r>
                        <a:rPr lang="en"/>
                        <a:t>-0.0688636880</a:t>
                      </a:r>
                      <a:endParaRPr/>
                    </a:p>
                  </a:txBody>
                  <a:tcPr marT="91425" marB="91425" marR="91425" marL="91425"/>
                </a:tc>
                <a:tc>
                  <a:txBody>
                    <a:bodyPr/>
                    <a:lstStyle/>
                    <a:p>
                      <a:pPr indent="0" lvl="0" marL="0" rtl="0" algn="l">
                        <a:spcBef>
                          <a:spcPts val="0"/>
                        </a:spcBef>
                        <a:spcAft>
                          <a:spcPts val="0"/>
                        </a:spcAft>
                        <a:buNone/>
                      </a:pPr>
                      <a:r>
                        <a:rPr lang="en"/>
                        <a:t>-0.120862657</a:t>
                      </a:r>
                      <a:endParaRPr/>
                    </a:p>
                  </a:txBody>
                  <a:tcPr marT="91425" marB="91425" marR="91425" marL="91425"/>
                </a:tc>
              </a:tr>
              <a:tr h="381000">
                <a:tc>
                  <a:txBody>
                    <a:bodyPr/>
                    <a:lstStyle/>
                    <a:p>
                      <a:pPr indent="0" lvl="0" marL="0" rtl="0" algn="l">
                        <a:spcBef>
                          <a:spcPts val="0"/>
                        </a:spcBef>
                        <a:spcAft>
                          <a:spcPts val="0"/>
                        </a:spcAft>
                        <a:buNone/>
                      </a:pPr>
                      <a:r>
                        <a:rPr lang="en"/>
                        <a:t>clb2-1</a:t>
                      </a:r>
                      <a:endParaRPr/>
                    </a:p>
                  </a:txBody>
                  <a:tcPr marT="91425" marB="91425" marR="91425" marL="91425"/>
                </a:tc>
                <a:tc>
                  <a:txBody>
                    <a:bodyPr/>
                    <a:lstStyle/>
                    <a:p>
                      <a:pPr indent="0" lvl="0" marL="0" rtl="0" algn="l">
                        <a:spcBef>
                          <a:spcPts val="0"/>
                        </a:spcBef>
                        <a:spcAft>
                          <a:spcPts val="0"/>
                        </a:spcAft>
                        <a:buNone/>
                      </a:pPr>
                      <a:r>
                        <a:rPr lang="en"/>
                        <a:t>-0.0448578285</a:t>
                      </a:r>
                      <a:endParaRPr/>
                    </a:p>
                  </a:txBody>
                  <a:tcPr marT="91425" marB="91425" marR="91425" marL="91425"/>
                </a:tc>
                <a:tc>
                  <a:txBody>
                    <a:bodyPr/>
                    <a:lstStyle/>
                    <a:p>
                      <a:pPr indent="0" lvl="0" marL="0" rtl="0" algn="l">
                        <a:spcBef>
                          <a:spcPts val="0"/>
                        </a:spcBef>
                        <a:spcAft>
                          <a:spcPts val="0"/>
                        </a:spcAft>
                        <a:buNone/>
                      </a:pPr>
                      <a:r>
                        <a:rPr lang="en"/>
                        <a:t>0.0442987832</a:t>
                      </a:r>
                      <a:endParaRPr/>
                    </a:p>
                  </a:txBody>
                  <a:tcPr marT="91425" marB="91425" marR="91425" marL="91425"/>
                </a:tc>
                <a:tc>
                  <a:txBody>
                    <a:bodyPr/>
                    <a:lstStyle/>
                    <a:p>
                      <a:pPr indent="0" lvl="0" marL="0" rtl="0" algn="l">
                        <a:spcBef>
                          <a:spcPts val="0"/>
                        </a:spcBef>
                        <a:spcAft>
                          <a:spcPts val="0"/>
                        </a:spcAft>
                        <a:buNone/>
                      </a:pPr>
                      <a:r>
                        <a:rPr lang="en"/>
                        <a:t>-0.0379136071</a:t>
                      </a:r>
                      <a:endParaRPr/>
                    </a:p>
                  </a:txBody>
                  <a:tcPr marT="91425" marB="91425" marR="91425" marL="91425"/>
                </a:tc>
                <a:tc>
                  <a:txBody>
                    <a:bodyPr/>
                    <a:lstStyle/>
                    <a:p>
                      <a:pPr indent="0" lvl="0" marL="0" rtl="0" algn="l">
                        <a:spcBef>
                          <a:spcPts val="0"/>
                        </a:spcBef>
                        <a:spcAft>
                          <a:spcPts val="0"/>
                        </a:spcAft>
                        <a:buNone/>
                      </a:pPr>
                      <a:r>
                        <a:rPr lang="en"/>
                        <a:t>0.081158390</a:t>
                      </a:r>
                      <a:endParaRPr/>
                    </a:p>
                  </a:txBody>
                  <a:tcPr marT="91425" marB="91425" marR="91425" marL="91425"/>
                </a:tc>
              </a:tr>
              <a:tr h="381000">
                <a:tc>
                  <a:txBody>
                    <a:bodyPr/>
                    <a:lstStyle/>
                    <a:p>
                      <a:pPr indent="0" lvl="0" marL="0" rtl="0" algn="l">
                        <a:spcBef>
                          <a:spcPts val="0"/>
                        </a:spcBef>
                        <a:spcAft>
                          <a:spcPts val="0"/>
                        </a:spcAft>
                        <a:buNone/>
                      </a:pPr>
                      <a:r>
                        <a:rPr lang="en"/>
                        <a:t>alpha0</a:t>
                      </a:r>
                      <a:endParaRPr/>
                    </a:p>
                  </a:txBody>
                  <a:tcPr marT="91425" marB="91425" marR="91425" marL="91425"/>
                </a:tc>
                <a:tc>
                  <a:txBody>
                    <a:bodyPr/>
                    <a:lstStyle/>
                    <a:p>
                      <a:pPr indent="0" lvl="0" marL="0" rtl="0" algn="l">
                        <a:spcBef>
                          <a:spcPts val="0"/>
                        </a:spcBef>
                        <a:spcAft>
                          <a:spcPts val="0"/>
                        </a:spcAft>
                        <a:buNone/>
                      </a:pPr>
                      <a:r>
                        <a:rPr lang="en"/>
                        <a:t>-.0.0109177133</a:t>
                      </a:r>
                      <a:endParaRPr/>
                    </a:p>
                  </a:txBody>
                  <a:tcPr marT="91425" marB="91425" marR="91425" marL="91425"/>
                </a:tc>
                <a:tc>
                  <a:txBody>
                    <a:bodyPr/>
                    <a:lstStyle/>
                    <a:p>
                      <a:pPr indent="0" lvl="0" marL="0" rtl="0" algn="l">
                        <a:spcBef>
                          <a:spcPts val="0"/>
                        </a:spcBef>
                        <a:spcAft>
                          <a:spcPts val="0"/>
                        </a:spcAft>
                        <a:buNone/>
                      </a:pPr>
                      <a:r>
                        <a:rPr lang="en"/>
                        <a:t>0.0186591897</a:t>
                      </a:r>
                      <a:endParaRPr/>
                    </a:p>
                  </a:txBody>
                  <a:tcPr marT="91425" marB="91425" marR="91425" marL="91425"/>
                </a:tc>
                <a:tc>
                  <a:txBody>
                    <a:bodyPr/>
                    <a:lstStyle/>
                    <a:p>
                      <a:pPr indent="0" lvl="0" marL="0" rtl="0" algn="l">
                        <a:spcBef>
                          <a:spcPts val="0"/>
                        </a:spcBef>
                        <a:spcAft>
                          <a:spcPts val="0"/>
                        </a:spcAft>
                        <a:buNone/>
                      </a:pPr>
                      <a:r>
                        <a:rPr lang="en"/>
                        <a:t>0.0476899129</a:t>
                      </a:r>
                      <a:endParaRPr/>
                    </a:p>
                  </a:txBody>
                  <a:tcPr marT="91425" marB="91425" marR="91425" marL="91425"/>
                </a:tc>
                <a:tc>
                  <a:txBody>
                    <a:bodyPr/>
                    <a:lstStyle/>
                    <a:p>
                      <a:pPr indent="0" lvl="0" marL="0" rtl="0" algn="l">
                        <a:spcBef>
                          <a:spcPts val="0"/>
                        </a:spcBef>
                        <a:spcAft>
                          <a:spcPts val="0"/>
                        </a:spcAft>
                        <a:buNone/>
                      </a:pPr>
                      <a:r>
                        <a:rPr lang="en"/>
                        <a:t>0.047305752</a:t>
                      </a:r>
                      <a:endParaRPr/>
                    </a:p>
                  </a:txBody>
                  <a:tcPr marT="91425" marB="91425" marR="91425" marL="91425"/>
                </a:tc>
              </a:tr>
              <a:tr h="381000">
                <a:tc>
                  <a:txBody>
                    <a:bodyPr/>
                    <a:lstStyle/>
                    <a:p>
                      <a:pPr indent="0" lvl="0" marL="0" rtl="0" algn="l">
                        <a:spcBef>
                          <a:spcPts val="0"/>
                        </a:spcBef>
                        <a:spcAft>
                          <a:spcPts val="0"/>
                        </a:spcAft>
                        <a:buNone/>
                      </a:pPr>
                      <a:r>
                        <a:rPr lang="en"/>
                        <a:t>alpha7</a:t>
                      </a:r>
                      <a:endParaRPr/>
                    </a:p>
                  </a:txBody>
                  <a:tcPr marT="91425" marB="91425" marR="91425" marL="91425"/>
                </a:tc>
                <a:tc>
                  <a:txBody>
                    <a:bodyPr/>
                    <a:lstStyle/>
                    <a:p>
                      <a:pPr indent="0" lvl="0" marL="0" rtl="0" algn="l">
                        <a:spcBef>
                          <a:spcPts val="0"/>
                        </a:spcBef>
                        <a:spcAft>
                          <a:spcPts val="0"/>
                        </a:spcAft>
                        <a:buNone/>
                      </a:pPr>
                      <a:r>
                        <a:rPr lang="en"/>
                        <a:t>0.0181013678</a:t>
                      </a:r>
                      <a:endParaRPr/>
                    </a:p>
                  </a:txBody>
                  <a:tcPr marT="91425" marB="91425" marR="91425" marL="91425"/>
                </a:tc>
                <a:tc>
                  <a:txBody>
                    <a:bodyPr/>
                    <a:lstStyle/>
                    <a:p>
                      <a:pPr indent="0" lvl="0" marL="0" rtl="0" algn="l">
                        <a:spcBef>
                          <a:spcPts val="0"/>
                        </a:spcBef>
                        <a:spcAft>
                          <a:spcPts val="0"/>
                        </a:spcAft>
                        <a:buNone/>
                      </a:pPr>
                      <a:r>
                        <a:rPr lang="en"/>
                        <a:t>0.0137844366</a:t>
                      </a:r>
                      <a:endParaRPr/>
                    </a:p>
                  </a:txBody>
                  <a:tcPr marT="91425" marB="91425" marR="91425" marL="91425"/>
                </a:tc>
                <a:tc>
                  <a:txBody>
                    <a:bodyPr/>
                    <a:lstStyle/>
                    <a:p>
                      <a:pPr indent="0" lvl="0" marL="0" rtl="0" algn="l">
                        <a:spcBef>
                          <a:spcPts val="0"/>
                        </a:spcBef>
                        <a:spcAft>
                          <a:spcPts val="0"/>
                        </a:spcAft>
                        <a:buNone/>
                      </a:pPr>
                      <a:r>
                        <a:rPr lang="en"/>
                        <a:t>-0.2008480669</a:t>
                      </a:r>
                      <a:endParaRPr/>
                    </a:p>
                  </a:txBody>
                  <a:tcPr marT="91425" marB="91425" marR="91425" marL="91425"/>
                </a:tc>
                <a:tc>
                  <a:txBody>
                    <a:bodyPr/>
                    <a:lstStyle/>
                    <a:p>
                      <a:pPr indent="0" lvl="0" marL="0" rtl="0" algn="l">
                        <a:spcBef>
                          <a:spcPts val="0"/>
                        </a:spcBef>
                        <a:spcAft>
                          <a:spcPts val="0"/>
                        </a:spcAft>
                        <a:buNone/>
                      </a:pPr>
                      <a:r>
                        <a:rPr lang="en"/>
                        <a:t>-0.05915007</a:t>
                      </a:r>
                      <a:endParaRPr/>
                    </a:p>
                  </a:txBody>
                  <a:tcPr marT="91425" marB="91425" marR="91425" marL="91425"/>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14"/>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Simulation of Expression Data</a:t>
            </a:r>
            <a:endParaRPr sz="3600">
              <a:solidFill>
                <a:srgbClr val="FFFFFF"/>
              </a:solidFill>
            </a:endParaRPr>
          </a:p>
        </p:txBody>
      </p:sp>
      <p:sp>
        <p:nvSpPr>
          <p:cNvPr id="906" name="Google Shape;906;p114"/>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907" name="Google Shape;907;p114"/>
          <p:cNvGraphicFramePr/>
          <p:nvPr/>
        </p:nvGraphicFramePr>
        <p:xfrm>
          <a:off x="952500" y="1619250"/>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Gene.1</a:t>
                      </a:r>
                      <a:endParaRPr/>
                    </a:p>
                  </a:txBody>
                  <a:tcPr marT="91425" marB="91425" marR="91425" marL="91425"/>
                </a:tc>
                <a:tc>
                  <a:txBody>
                    <a:bodyPr/>
                    <a:lstStyle/>
                    <a:p>
                      <a:pPr indent="0" lvl="0" marL="0" rtl="0" algn="l">
                        <a:spcBef>
                          <a:spcPts val="0"/>
                        </a:spcBef>
                        <a:spcAft>
                          <a:spcPts val="0"/>
                        </a:spcAft>
                        <a:buNone/>
                      </a:pPr>
                      <a:r>
                        <a:rPr lang="en"/>
                        <a:t>Gene.2</a:t>
                      </a:r>
                      <a:endParaRPr/>
                    </a:p>
                  </a:txBody>
                  <a:tcPr marT="91425" marB="91425" marR="91425" marL="91425"/>
                </a:tc>
                <a:tc>
                  <a:txBody>
                    <a:bodyPr/>
                    <a:lstStyle/>
                    <a:p>
                      <a:pPr indent="0" lvl="0" marL="0" rtl="0" algn="l">
                        <a:spcBef>
                          <a:spcPts val="0"/>
                        </a:spcBef>
                        <a:spcAft>
                          <a:spcPts val="0"/>
                        </a:spcAft>
                        <a:buNone/>
                      </a:pPr>
                      <a:r>
                        <a:rPr lang="en"/>
                        <a:t>Gene.3</a:t>
                      </a:r>
                      <a:endParaRPr/>
                    </a:p>
                  </a:txBody>
                  <a:tcPr marT="91425" marB="91425" marR="91425" marL="91425"/>
                </a:tc>
                <a:tc>
                  <a:txBody>
                    <a:bodyPr/>
                    <a:lstStyle/>
                    <a:p>
                      <a:pPr indent="0" lvl="0" marL="0" rtl="0" algn="l">
                        <a:spcBef>
                          <a:spcPts val="0"/>
                        </a:spcBef>
                        <a:spcAft>
                          <a:spcPts val="0"/>
                        </a:spcAft>
                        <a:buNone/>
                      </a:pPr>
                      <a:r>
                        <a:rPr lang="en"/>
                        <a:t>Gene.4</a:t>
                      </a:r>
                      <a:endParaRPr/>
                    </a:p>
                  </a:txBody>
                  <a:tcPr marT="91425" marB="91425" marR="91425" marL="91425"/>
                </a:tc>
              </a:tr>
              <a:tr h="381000">
                <a:tc>
                  <a:txBody>
                    <a:bodyPr/>
                    <a:lstStyle/>
                    <a:p>
                      <a:pPr indent="0" lvl="0" marL="0" rtl="0" algn="l">
                        <a:spcBef>
                          <a:spcPts val="0"/>
                        </a:spcBef>
                        <a:spcAft>
                          <a:spcPts val="0"/>
                        </a:spcAft>
                        <a:buNone/>
                      </a:pPr>
                      <a:r>
                        <a:rPr lang="en"/>
                        <a:t>Sample.1</a:t>
                      </a:r>
                      <a:endParaRPr/>
                    </a:p>
                  </a:txBody>
                  <a:tcPr marT="91425" marB="91425" marR="91425" marL="91425"/>
                </a:tc>
                <a:tc>
                  <a:txBody>
                    <a:bodyPr/>
                    <a:lstStyle/>
                    <a:p>
                      <a:pPr indent="0" lvl="0" marL="0" rtl="0" algn="l">
                        <a:spcBef>
                          <a:spcPts val="0"/>
                        </a:spcBef>
                        <a:spcAft>
                          <a:spcPts val="0"/>
                        </a:spcAft>
                        <a:buNone/>
                      </a:pPr>
                      <a:r>
                        <a:rPr lang="en"/>
                        <a:t>0.164301979</a:t>
                      </a:r>
                      <a:endParaRPr/>
                    </a:p>
                  </a:txBody>
                  <a:tcPr marT="91425" marB="91425" marR="91425" marL="91425"/>
                </a:tc>
                <a:tc>
                  <a:txBody>
                    <a:bodyPr/>
                    <a:lstStyle/>
                    <a:p>
                      <a:pPr indent="0" lvl="0" marL="0" rtl="0" algn="l">
                        <a:spcBef>
                          <a:spcPts val="0"/>
                        </a:spcBef>
                        <a:spcAft>
                          <a:spcPts val="0"/>
                        </a:spcAft>
                        <a:buNone/>
                      </a:pPr>
                      <a:r>
                        <a:rPr lang="en"/>
                        <a:t>0.113591377</a:t>
                      </a:r>
                      <a:endParaRPr/>
                    </a:p>
                  </a:txBody>
                  <a:tcPr marT="91425" marB="91425" marR="91425" marL="91425"/>
                </a:tc>
                <a:tc>
                  <a:txBody>
                    <a:bodyPr/>
                    <a:lstStyle/>
                    <a:p>
                      <a:pPr indent="0" lvl="0" marL="0" rtl="0" algn="l">
                        <a:spcBef>
                          <a:spcPts val="0"/>
                        </a:spcBef>
                        <a:spcAft>
                          <a:spcPts val="0"/>
                        </a:spcAft>
                        <a:buNone/>
                      </a:pPr>
                      <a:r>
                        <a:rPr lang="en"/>
                        <a:t>-0.28074029</a:t>
                      </a:r>
                      <a:endParaRPr/>
                    </a:p>
                  </a:txBody>
                  <a:tcPr marT="91425" marB="91425" marR="91425" marL="91425"/>
                </a:tc>
                <a:tc>
                  <a:txBody>
                    <a:bodyPr/>
                    <a:lstStyle/>
                    <a:p>
                      <a:pPr indent="0" lvl="0" marL="0" rtl="0" algn="l">
                        <a:spcBef>
                          <a:spcPts val="0"/>
                        </a:spcBef>
                        <a:spcAft>
                          <a:spcPts val="0"/>
                        </a:spcAft>
                        <a:buNone/>
                      </a:pPr>
                      <a:r>
                        <a:rPr lang="en"/>
                        <a:t>-0.093165177</a:t>
                      </a:r>
                      <a:endParaRPr/>
                    </a:p>
                  </a:txBody>
                  <a:tcPr marT="91425" marB="91425" marR="91425" marL="91425"/>
                </a:tc>
              </a:tr>
              <a:tr h="381000">
                <a:tc>
                  <a:txBody>
                    <a:bodyPr/>
                    <a:lstStyle/>
                    <a:p>
                      <a:pPr indent="0" lvl="0" marL="0" rtl="0" algn="l">
                        <a:spcBef>
                          <a:spcPts val="0"/>
                        </a:spcBef>
                        <a:spcAft>
                          <a:spcPts val="0"/>
                        </a:spcAft>
                        <a:buNone/>
                      </a:pPr>
                      <a:r>
                        <a:rPr lang="en"/>
                        <a:t>Sample.2</a:t>
                      </a:r>
                      <a:endParaRPr/>
                    </a:p>
                  </a:txBody>
                  <a:tcPr marT="91425" marB="91425" marR="91425" marL="91425"/>
                </a:tc>
                <a:tc>
                  <a:txBody>
                    <a:bodyPr/>
                    <a:lstStyle/>
                    <a:p>
                      <a:pPr indent="0" lvl="0" marL="0" rtl="0" algn="l">
                        <a:spcBef>
                          <a:spcPts val="0"/>
                        </a:spcBef>
                        <a:spcAft>
                          <a:spcPts val="0"/>
                        </a:spcAft>
                        <a:buNone/>
                      </a:pPr>
                      <a:r>
                        <a:rPr lang="en"/>
                        <a:t>0.602936536</a:t>
                      </a:r>
                      <a:endParaRPr/>
                    </a:p>
                  </a:txBody>
                  <a:tcPr marT="91425" marB="91425" marR="91425" marL="91425"/>
                </a:tc>
                <a:tc>
                  <a:txBody>
                    <a:bodyPr/>
                    <a:lstStyle/>
                    <a:p>
                      <a:pPr indent="0" lvl="0" marL="0" rtl="0" algn="l">
                        <a:spcBef>
                          <a:spcPts val="0"/>
                        </a:spcBef>
                        <a:spcAft>
                          <a:spcPts val="0"/>
                        </a:spcAft>
                        <a:buNone/>
                      </a:pPr>
                      <a:r>
                        <a:rPr lang="en"/>
                        <a:t>0.230615349</a:t>
                      </a:r>
                      <a:endParaRPr/>
                    </a:p>
                  </a:txBody>
                  <a:tcPr marT="91425" marB="91425" marR="91425" marL="91425"/>
                </a:tc>
                <a:tc>
                  <a:txBody>
                    <a:bodyPr/>
                    <a:lstStyle/>
                    <a:p>
                      <a:pPr indent="0" lvl="0" marL="0" rtl="0" algn="l">
                        <a:spcBef>
                          <a:spcPts val="0"/>
                        </a:spcBef>
                        <a:spcAft>
                          <a:spcPts val="0"/>
                        </a:spcAft>
                        <a:buNone/>
                      </a:pPr>
                      <a:r>
                        <a:rPr lang="en"/>
                        <a:t>-0.14317368</a:t>
                      </a:r>
                      <a:endParaRPr/>
                    </a:p>
                  </a:txBody>
                  <a:tcPr marT="91425" marB="91425" marR="91425" marL="91425"/>
                </a:tc>
                <a:tc>
                  <a:txBody>
                    <a:bodyPr/>
                    <a:lstStyle/>
                    <a:p>
                      <a:pPr indent="0" lvl="0" marL="0" rtl="0" algn="l">
                        <a:spcBef>
                          <a:spcPts val="0"/>
                        </a:spcBef>
                        <a:spcAft>
                          <a:spcPts val="0"/>
                        </a:spcAft>
                        <a:buNone/>
                      </a:pPr>
                      <a:r>
                        <a:rPr lang="en"/>
                        <a:t>0.441914844</a:t>
                      </a:r>
                      <a:endParaRPr/>
                    </a:p>
                  </a:txBody>
                  <a:tcPr marT="91425" marB="91425" marR="91425" marL="91425"/>
                </a:tc>
              </a:tr>
              <a:tr h="381000">
                <a:tc>
                  <a:txBody>
                    <a:bodyPr/>
                    <a:lstStyle/>
                    <a:p>
                      <a:pPr indent="0" lvl="0" marL="0" rtl="0" algn="l">
                        <a:spcBef>
                          <a:spcPts val="0"/>
                        </a:spcBef>
                        <a:spcAft>
                          <a:spcPts val="0"/>
                        </a:spcAft>
                        <a:buNone/>
                      </a:pPr>
                      <a:r>
                        <a:rPr lang="en"/>
                        <a:t>Sample.3</a:t>
                      </a:r>
                      <a:endParaRPr/>
                    </a:p>
                  </a:txBody>
                  <a:tcPr marT="91425" marB="91425" marR="91425" marL="91425"/>
                </a:tc>
                <a:tc>
                  <a:txBody>
                    <a:bodyPr/>
                    <a:lstStyle/>
                    <a:p>
                      <a:pPr indent="0" lvl="0" marL="0" rtl="0" algn="l">
                        <a:spcBef>
                          <a:spcPts val="0"/>
                        </a:spcBef>
                        <a:spcAft>
                          <a:spcPts val="0"/>
                        </a:spcAft>
                        <a:buNone/>
                      </a:pPr>
                      <a:r>
                        <a:rPr lang="en"/>
                        <a:t>2.148679247</a:t>
                      </a:r>
                      <a:endParaRPr/>
                    </a:p>
                  </a:txBody>
                  <a:tcPr marT="91425" marB="91425" marR="91425" marL="91425"/>
                </a:tc>
                <a:tc>
                  <a:txBody>
                    <a:bodyPr/>
                    <a:lstStyle/>
                    <a:p>
                      <a:pPr indent="0" lvl="0" marL="0" rtl="0" algn="l">
                        <a:spcBef>
                          <a:spcPts val="0"/>
                        </a:spcBef>
                        <a:spcAft>
                          <a:spcPts val="0"/>
                        </a:spcAft>
                        <a:buNone/>
                      </a:pPr>
                      <a:r>
                        <a:rPr lang="en"/>
                        <a:t>2.333865523</a:t>
                      </a:r>
                      <a:endParaRPr/>
                    </a:p>
                  </a:txBody>
                  <a:tcPr marT="91425" marB="91425" marR="91425" marL="91425"/>
                </a:tc>
                <a:tc>
                  <a:txBody>
                    <a:bodyPr/>
                    <a:lstStyle/>
                    <a:p>
                      <a:pPr indent="0" lvl="0" marL="0" rtl="0" algn="l">
                        <a:spcBef>
                          <a:spcPts val="0"/>
                        </a:spcBef>
                        <a:spcAft>
                          <a:spcPts val="0"/>
                        </a:spcAft>
                        <a:buNone/>
                      </a:pPr>
                      <a:r>
                        <a:rPr lang="en"/>
                        <a:t>-2.33391054</a:t>
                      </a:r>
                      <a:endParaRPr/>
                    </a:p>
                  </a:txBody>
                  <a:tcPr marT="91425" marB="91425" marR="91425" marL="91425"/>
                </a:tc>
                <a:tc>
                  <a:txBody>
                    <a:bodyPr/>
                    <a:lstStyle/>
                    <a:p>
                      <a:pPr indent="0" lvl="0" marL="0" rtl="0" algn="l">
                        <a:spcBef>
                          <a:spcPts val="0"/>
                        </a:spcBef>
                        <a:spcAft>
                          <a:spcPts val="0"/>
                        </a:spcAft>
                        <a:buNone/>
                      </a:pPr>
                      <a:r>
                        <a:rPr lang="en"/>
                        <a:t>2.389441181</a:t>
                      </a:r>
                      <a:endParaRPr/>
                    </a:p>
                  </a:txBody>
                  <a:tcPr marT="91425" marB="91425" marR="91425" marL="91425"/>
                </a:tc>
              </a:tr>
              <a:tr h="381000">
                <a:tc>
                  <a:txBody>
                    <a:bodyPr/>
                    <a:lstStyle/>
                    <a:p>
                      <a:pPr indent="0" lvl="0" marL="0" rtl="0" algn="l">
                        <a:spcBef>
                          <a:spcPts val="0"/>
                        </a:spcBef>
                        <a:spcAft>
                          <a:spcPts val="0"/>
                        </a:spcAft>
                        <a:buNone/>
                      </a:pPr>
                      <a:r>
                        <a:rPr lang="en"/>
                        <a:t>Sample.4</a:t>
                      </a:r>
                      <a:endParaRPr/>
                    </a:p>
                  </a:txBody>
                  <a:tcPr marT="91425" marB="91425" marR="91425" marL="91425"/>
                </a:tc>
                <a:tc>
                  <a:txBody>
                    <a:bodyPr/>
                    <a:lstStyle/>
                    <a:p>
                      <a:pPr indent="0" lvl="0" marL="0" rtl="0" algn="l">
                        <a:spcBef>
                          <a:spcPts val="0"/>
                        </a:spcBef>
                        <a:spcAft>
                          <a:spcPts val="0"/>
                        </a:spcAft>
                        <a:buNone/>
                      </a:pPr>
                      <a:r>
                        <a:rPr lang="en"/>
                        <a:t>-0.175852003</a:t>
                      </a:r>
                      <a:endParaRPr/>
                    </a:p>
                  </a:txBody>
                  <a:tcPr marT="91425" marB="91425" marR="91425" marL="91425"/>
                </a:tc>
                <a:tc>
                  <a:txBody>
                    <a:bodyPr/>
                    <a:lstStyle/>
                    <a:p>
                      <a:pPr indent="0" lvl="0" marL="0" rtl="0" algn="l">
                        <a:spcBef>
                          <a:spcPts val="0"/>
                        </a:spcBef>
                        <a:spcAft>
                          <a:spcPts val="0"/>
                        </a:spcAft>
                        <a:buNone/>
                      </a:pPr>
                      <a:r>
                        <a:rPr lang="en"/>
                        <a:t>-0.070637270</a:t>
                      </a:r>
                      <a:endParaRPr/>
                    </a:p>
                  </a:txBody>
                  <a:tcPr marT="91425" marB="91425" marR="91425" marL="91425"/>
                </a:tc>
                <a:tc>
                  <a:txBody>
                    <a:bodyPr/>
                    <a:lstStyle/>
                    <a:p>
                      <a:pPr indent="0" lvl="0" marL="0" rtl="0" algn="l">
                        <a:spcBef>
                          <a:spcPts val="0"/>
                        </a:spcBef>
                        <a:spcAft>
                          <a:spcPts val="0"/>
                        </a:spcAft>
                        <a:buNone/>
                      </a:pPr>
                      <a:r>
                        <a:rPr lang="en"/>
                        <a:t>-0.03390106</a:t>
                      </a:r>
                      <a:endParaRPr/>
                    </a:p>
                  </a:txBody>
                  <a:tcPr marT="91425" marB="91425" marR="91425" marL="91425"/>
                </a:tc>
                <a:tc>
                  <a:txBody>
                    <a:bodyPr/>
                    <a:lstStyle/>
                    <a:p>
                      <a:pPr indent="0" lvl="0" marL="0" rtl="0" algn="l">
                        <a:spcBef>
                          <a:spcPts val="0"/>
                        </a:spcBef>
                        <a:spcAft>
                          <a:spcPts val="0"/>
                        </a:spcAft>
                        <a:buNone/>
                      </a:pPr>
                      <a:r>
                        <a:rPr lang="en"/>
                        <a:t>-0.295089067</a:t>
                      </a:r>
                      <a:endParaRPr/>
                    </a:p>
                  </a:txBody>
                  <a:tcPr marT="91425" marB="91425" marR="91425" marL="91425"/>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15"/>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Simulated Data</a:t>
            </a:r>
            <a:endParaRPr sz="3600">
              <a:solidFill>
                <a:srgbClr val="FFFFFF"/>
              </a:solidFill>
            </a:endParaRPr>
          </a:p>
        </p:txBody>
      </p:sp>
      <p:graphicFrame>
        <p:nvGraphicFramePr>
          <p:cNvPr id="913" name="Google Shape;913;p115"/>
          <p:cNvGraphicFramePr/>
          <p:nvPr/>
        </p:nvGraphicFramePr>
        <p:xfrm>
          <a:off x="975450" y="2072675"/>
          <a:ext cx="3000000" cy="3000000"/>
        </p:xfrm>
        <a:graphic>
          <a:graphicData uri="http://schemas.openxmlformats.org/drawingml/2006/table">
            <a:tbl>
              <a:tblPr>
                <a:noFill/>
                <a:tableStyleId>{EBEE32B4-9D84-4532-9F2B-C8F02E7A9289}</a:tableStyleId>
              </a:tblPr>
              <a:tblGrid>
                <a:gridCol w="603250"/>
                <a:gridCol w="603250"/>
                <a:gridCol w="603250"/>
                <a:gridCol w="603250"/>
                <a:gridCol w="603250"/>
                <a:gridCol w="603250"/>
                <a:gridCol w="603250"/>
                <a:gridCol w="603250"/>
                <a:gridCol w="603250"/>
                <a:gridCol w="603250"/>
                <a:gridCol w="603250"/>
                <a:gridCol w="603250"/>
              </a:tblGrid>
              <a:tr h="3962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b="1" lang="en"/>
                        <a:t>5</a:t>
                      </a:r>
                      <a:endParaRPr b="1"/>
                    </a:p>
                  </a:txBody>
                  <a:tcPr marT="91425" marB="91425" marR="91425" marL="91425"/>
                </a:tc>
                <a:tc>
                  <a:txBody>
                    <a:bodyPr/>
                    <a:lstStyle/>
                    <a:p>
                      <a:pPr indent="0" lvl="0" marL="0" rtl="0" algn="ctr">
                        <a:spcBef>
                          <a:spcPts val="0"/>
                        </a:spcBef>
                        <a:spcAft>
                          <a:spcPts val="0"/>
                        </a:spcAft>
                        <a:buNone/>
                      </a:pPr>
                      <a:r>
                        <a:rPr b="1" lang="en"/>
                        <a:t>6</a:t>
                      </a:r>
                      <a:endParaRPr b="1"/>
                    </a:p>
                  </a:txBody>
                  <a:tcPr marT="91425" marB="91425" marR="91425" marL="91425"/>
                </a:tc>
                <a:tc>
                  <a:txBody>
                    <a:bodyPr/>
                    <a:lstStyle/>
                    <a:p>
                      <a:pPr indent="0" lvl="0" marL="0" rtl="0" algn="ctr">
                        <a:spcBef>
                          <a:spcPts val="0"/>
                        </a:spcBef>
                        <a:spcAft>
                          <a:spcPts val="0"/>
                        </a:spcAft>
                        <a:buNone/>
                      </a:pPr>
                      <a:r>
                        <a:rPr b="1" lang="en"/>
                        <a:t>7</a:t>
                      </a:r>
                      <a:endParaRPr b="1"/>
                    </a:p>
                  </a:txBody>
                  <a:tcPr marT="91425" marB="91425" marR="91425" marL="91425"/>
                </a:tc>
                <a:tc>
                  <a:txBody>
                    <a:bodyPr/>
                    <a:lstStyle/>
                    <a:p>
                      <a:pPr indent="0" lvl="0" marL="0" rtl="0" algn="ctr">
                        <a:spcBef>
                          <a:spcPts val="0"/>
                        </a:spcBef>
                        <a:spcAft>
                          <a:spcPts val="0"/>
                        </a:spcAft>
                        <a:buNone/>
                      </a:pPr>
                      <a:r>
                        <a:rPr b="1" lang="en"/>
                        <a:t>8</a:t>
                      </a:r>
                      <a:endParaRPr b="1"/>
                    </a:p>
                  </a:txBody>
                  <a:tcPr marT="91425" marB="91425" marR="91425" marL="91425"/>
                </a:tc>
                <a:tc>
                  <a:txBody>
                    <a:bodyPr/>
                    <a:lstStyle/>
                    <a:p>
                      <a:pPr indent="0" lvl="0" marL="0" rtl="0" algn="ctr">
                        <a:spcBef>
                          <a:spcPts val="0"/>
                        </a:spcBef>
                        <a:spcAft>
                          <a:spcPts val="0"/>
                        </a:spcAft>
                        <a:buNone/>
                      </a:pPr>
                      <a:r>
                        <a:rPr b="1" lang="en"/>
                        <a:t>9</a:t>
                      </a:r>
                      <a:endParaRPr b="1"/>
                    </a:p>
                  </a:txBody>
                  <a:tcPr marT="91425" marB="91425" marR="91425" marL="91425"/>
                </a:tc>
                <a:tc>
                  <a:txBody>
                    <a:bodyPr/>
                    <a:lstStyle/>
                    <a:p>
                      <a:pPr indent="0" lvl="0" marL="0" rtl="0" algn="ctr">
                        <a:spcBef>
                          <a:spcPts val="0"/>
                        </a:spcBef>
                        <a:spcAft>
                          <a:spcPts val="0"/>
                        </a:spcAft>
                        <a:buNone/>
                      </a:pPr>
                      <a:r>
                        <a:rPr b="1" lang="en"/>
                        <a:t>10</a:t>
                      </a:r>
                      <a:endParaRPr b="1"/>
                    </a:p>
                  </a:txBody>
                  <a:tcPr marT="91425" marB="91425" marR="91425" marL="91425"/>
                </a:tc>
                <a:tc>
                  <a:txBody>
                    <a:bodyPr/>
                    <a:lstStyle/>
                    <a:p>
                      <a:pPr indent="0" lvl="0" marL="0" rtl="0" algn="ctr">
                        <a:spcBef>
                          <a:spcPts val="0"/>
                        </a:spcBef>
                        <a:spcAft>
                          <a:spcPts val="0"/>
                        </a:spcAft>
                        <a:buNone/>
                      </a:pPr>
                      <a:r>
                        <a:rPr b="1" lang="en"/>
                        <a:t>11</a:t>
                      </a:r>
                      <a:endParaRPr b="1"/>
                    </a:p>
                  </a:txBody>
                  <a:tcPr marT="91425" marB="91425" marR="91425" marL="91425"/>
                </a:tc>
              </a:tr>
              <a:tr h="396200">
                <a:tc>
                  <a:txBody>
                    <a:bodyPr/>
                    <a:lstStyle/>
                    <a:p>
                      <a:pPr indent="0" lvl="0" marL="0" rtl="0" algn="ctr">
                        <a:spcBef>
                          <a:spcPts val="0"/>
                        </a:spcBef>
                        <a:spcAft>
                          <a:spcPts val="0"/>
                        </a:spcAft>
                        <a:buNone/>
                      </a:pPr>
                      <a:r>
                        <a:rPr lang="en"/>
                        <a:t>753</a:t>
                      </a:r>
                      <a:endParaRPr/>
                    </a:p>
                  </a:txBody>
                  <a:tcPr marT="91425" marB="91425" marR="91425" marL="91425"/>
                </a:tc>
                <a:tc>
                  <a:txBody>
                    <a:bodyPr/>
                    <a:lstStyle/>
                    <a:p>
                      <a:pPr indent="0" lvl="0" marL="0" rtl="0" algn="ctr">
                        <a:spcBef>
                          <a:spcPts val="0"/>
                        </a:spcBef>
                        <a:spcAft>
                          <a:spcPts val="0"/>
                        </a:spcAft>
                        <a:buNone/>
                      </a:pPr>
                      <a:r>
                        <a:rPr lang="en"/>
                        <a:t>928</a:t>
                      </a:r>
                      <a:endParaRPr/>
                    </a:p>
                  </a:txBody>
                  <a:tcPr marT="91425" marB="91425" marR="91425" marL="91425"/>
                </a:tc>
                <a:tc>
                  <a:txBody>
                    <a:bodyPr/>
                    <a:lstStyle/>
                    <a:p>
                      <a:pPr indent="0" lvl="0" marL="0" rtl="0" algn="ctr">
                        <a:spcBef>
                          <a:spcPts val="0"/>
                        </a:spcBef>
                        <a:spcAft>
                          <a:spcPts val="0"/>
                        </a:spcAft>
                        <a:buNone/>
                      </a:pPr>
                      <a:r>
                        <a:rPr lang="en"/>
                        <a:t>871</a:t>
                      </a:r>
                      <a:endParaRPr/>
                    </a:p>
                  </a:txBody>
                  <a:tcPr marT="91425" marB="91425" marR="91425" marL="91425"/>
                </a:tc>
                <a:tc>
                  <a:txBody>
                    <a:bodyPr/>
                    <a:lstStyle/>
                    <a:p>
                      <a:pPr indent="0" lvl="0" marL="0" rtl="0" algn="ctr">
                        <a:spcBef>
                          <a:spcPts val="0"/>
                        </a:spcBef>
                        <a:spcAft>
                          <a:spcPts val="0"/>
                        </a:spcAft>
                        <a:buNone/>
                      </a:pPr>
                      <a:r>
                        <a:rPr lang="en"/>
                        <a:t>800</a:t>
                      </a:r>
                      <a:endParaRPr/>
                    </a:p>
                  </a:txBody>
                  <a:tcPr marT="91425" marB="91425" marR="91425" marL="91425"/>
                </a:tc>
                <a:tc>
                  <a:txBody>
                    <a:bodyPr/>
                    <a:lstStyle/>
                    <a:p>
                      <a:pPr indent="0" lvl="0" marL="0" rtl="0" algn="ctr">
                        <a:spcBef>
                          <a:spcPts val="0"/>
                        </a:spcBef>
                        <a:spcAft>
                          <a:spcPts val="0"/>
                        </a:spcAft>
                        <a:buNone/>
                      </a:pPr>
                      <a:r>
                        <a:rPr lang="en"/>
                        <a:t>408</a:t>
                      </a:r>
                      <a:endParaRPr/>
                    </a:p>
                  </a:txBody>
                  <a:tcPr marT="91425" marB="91425" marR="91425" marL="91425"/>
                </a:tc>
                <a:tc>
                  <a:txBody>
                    <a:bodyPr/>
                    <a:lstStyle/>
                    <a:p>
                      <a:pPr indent="0" lvl="0" marL="0" rtl="0" algn="ctr">
                        <a:spcBef>
                          <a:spcPts val="0"/>
                        </a:spcBef>
                        <a:spcAft>
                          <a:spcPts val="0"/>
                        </a:spcAft>
                        <a:buNone/>
                      </a:pPr>
                      <a:r>
                        <a:rPr lang="en"/>
                        <a:t>383</a:t>
                      </a:r>
                      <a:endParaRPr/>
                    </a:p>
                  </a:txBody>
                  <a:tcPr marT="91425" marB="91425" marR="91425" marL="91425"/>
                </a:tc>
                <a:tc>
                  <a:txBody>
                    <a:bodyPr/>
                    <a:lstStyle/>
                    <a:p>
                      <a:pPr indent="0" lvl="0" marL="0" rtl="0" algn="ctr">
                        <a:spcBef>
                          <a:spcPts val="0"/>
                        </a:spcBef>
                        <a:spcAft>
                          <a:spcPts val="0"/>
                        </a:spcAft>
                        <a:buNone/>
                      </a:pPr>
                      <a:r>
                        <a:rPr lang="en"/>
                        <a:t>354</a:t>
                      </a:r>
                      <a:endParaRPr/>
                    </a:p>
                  </a:txBody>
                  <a:tcPr marT="91425" marB="91425" marR="91425" marL="91425"/>
                </a:tc>
                <a:tc>
                  <a:txBody>
                    <a:bodyPr/>
                    <a:lstStyle/>
                    <a:p>
                      <a:pPr indent="0" lvl="0" marL="0" rtl="0" algn="ctr">
                        <a:spcBef>
                          <a:spcPts val="0"/>
                        </a:spcBef>
                        <a:spcAft>
                          <a:spcPts val="0"/>
                        </a:spcAft>
                        <a:buNone/>
                      </a:pPr>
                      <a:r>
                        <a:rPr lang="en"/>
                        <a:t>163</a:t>
                      </a:r>
                      <a:endParaRPr/>
                    </a:p>
                  </a:txBody>
                  <a:tcPr marT="91425" marB="91425" marR="91425" marL="91425"/>
                </a:tc>
                <a:tc>
                  <a:txBody>
                    <a:bodyPr/>
                    <a:lstStyle/>
                    <a:p>
                      <a:pPr indent="0" lvl="0" marL="0" rtl="0" algn="ctr">
                        <a:spcBef>
                          <a:spcPts val="0"/>
                        </a:spcBef>
                        <a:spcAft>
                          <a:spcPts val="0"/>
                        </a:spcAft>
                        <a:buNone/>
                      </a:pPr>
                      <a:r>
                        <a:rPr lang="en"/>
                        <a:t>161</a:t>
                      </a:r>
                      <a:endParaRPr/>
                    </a:p>
                  </a:txBody>
                  <a:tcPr marT="91425" marB="91425" marR="91425" marL="91425"/>
                </a:tc>
                <a:tc>
                  <a:txBody>
                    <a:bodyPr/>
                    <a:lstStyle/>
                    <a:p>
                      <a:pPr indent="0" lvl="0" marL="0" rtl="0" algn="ctr">
                        <a:spcBef>
                          <a:spcPts val="0"/>
                        </a:spcBef>
                        <a:spcAft>
                          <a:spcPts val="0"/>
                        </a:spcAft>
                        <a:buNone/>
                      </a:pPr>
                      <a:r>
                        <a:rPr lang="en"/>
                        <a:t>153</a:t>
                      </a:r>
                      <a:endParaRPr/>
                    </a:p>
                  </a:txBody>
                  <a:tcPr marT="91425" marB="91425" marR="91425" marL="91425"/>
                </a:tc>
                <a:tc>
                  <a:txBody>
                    <a:bodyPr/>
                    <a:lstStyle/>
                    <a:p>
                      <a:pPr indent="0" lvl="0" marL="0" rtl="0" algn="ctr">
                        <a:spcBef>
                          <a:spcPts val="0"/>
                        </a:spcBef>
                        <a:spcAft>
                          <a:spcPts val="0"/>
                        </a:spcAft>
                        <a:buNone/>
                      </a:pPr>
                      <a:r>
                        <a:rPr lang="en"/>
                        <a:t>152</a:t>
                      </a:r>
                      <a:endParaRPr/>
                    </a:p>
                  </a:txBody>
                  <a:tcPr marT="91425" marB="91425" marR="91425" marL="91425"/>
                </a:tc>
                <a:tc>
                  <a:txBody>
                    <a:bodyPr/>
                    <a:lstStyle/>
                    <a:p>
                      <a:pPr indent="0" lvl="0" marL="0" rtl="0" algn="ctr">
                        <a:spcBef>
                          <a:spcPts val="0"/>
                        </a:spcBef>
                        <a:spcAft>
                          <a:spcPts val="0"/>
                        </a:spcAft>
                        <a:buNone/>
                      </a:pPr>
                      <a:r>
                        <a:rPr lang="en"/>
                        <a:t>132</a:t>
                      </a:r>
                      <a:endParaRPr/>
                    </a:p>
                  </a:txBody>
                  <a:tcPr marT="91425" marB="91425" marR="91425" marL="91425"/>
                </a:tc>
              </a:tr>
            </a:tbl>
          </a:graphicData>
        </a:graphic>
      </p:graphicFrame>
      <p:graphicFrame>
        <p:nvGraphicFramePr>
          <p:cNvPr id="914" name="Google Shape;914;p115"/>
          <p:cNvGraphicFramePr/>
          <p:nvPr/>
        </p:nvGraphicFramePr>
        <p:xfrm>
          <a:off x="975525" y="3147175"/>
          <a:ext cx="3000000" cy="3000000"/>
        </p:xfrm>
        <a:graphic>
          <a:graphicData uri="http://schemas.openxmlformats.org/drawingml/2006/table">
            <a:tbl>
              <a:tblPr>
                <a:noFill/>
                <a:tableStyleId>{EBEE32B4-9D84-4532-9F2B-C8F02E7A9289}</a:tableStyleId>
              </a:tblPr>
              <a:tblGrid>
                <a:gridCol w="658100"/>
                <a:gridCol w="658100"/>
                <a:gridCol w="658100"/>
                <a:gridCol w="658100"/>
                <a:gridCol w="658100"/>
                <a:gridCol w="658100"/>
                <a:gridCol w="658100"/>
                <a:gridCol w="658100"/>
                <a:gridCol w="658100"/>
                <a:gridCol w="658100"/>
                <a:gridCol w="658100"/>
              </a:tblGrid>
              <a:tr h="396200">
                <a:tc>
                  <a:txBody>
                    <a:bodyPr/>
                    <a:lstStyle/>
                    <a:p>
                      <a:pPr indent="0" lvl="0" marL="0" rtl="0" algn="ctr">
                        <a:spcBef>
                          <a:spcPts val="0"/>
                        </a:spcBef>
                        <a:spcAft>
                          <a:spcPts val="0"/>
                        </a:spcAft>
                        <a:buNone/>
                      </a:pPr>
                      <a:r>
                        <a:rPr b="1" lang="en"/>
                        <a:t>12</a:t>
                      </a:r>
                      <a:endParaRPr b="1"/>
                    </a:p>
                  </a:txBody>
                  <a:tcPr marT="91425" marB="91425" marR="91425" marL="91425"/>
                </a:tc>
                <a:tc>
                  <a:txBody>
                    <a:bodyPr/>
                    <a:lstStyle/>
                    <a:p>
                      <a:pPr indent="0" lvl="0" marL="0" rtl="0" algn="ctr">
                        <a:spcBef>
                          <a:spcPts val="0"/>
                        </a:spcBef>
                        <a:spcAft>
                          <a:spcPts val="0"/>
                        </a:spcAft>
                        <a:buNone/>
                      </a:pPr>
                      <a:r>
                        <a:rPr b="1" lang="en"/>
                        <a:t>13</a:t>
                      </a:r>
                      <a:endParaRPr b="1"/>
                    </a:p>
                  </a:txBody>
                  <a:tcPr marT="91425" marB="91425" marR="91425" marL="91425"/>
                </a:tc>
                <a:tc>
                  <a:txBody>
                    <a:bodyPr/>
                    <a:lstStyle/>
                    <a:p>
                      <a:pPr indent="0" lvl="0" marL="0" rtl="0" algn="ctr">
                        <a:spcBef>
                          <a:spcPts val="0"/>
                        </a:spcBef>
                        <a:spcAft>
                          <a:spcPts val="0"/>
                        </a:spcAft>
                        <a:buNone/>
                      </a:pPr>
                      <a:r>
                        <a:rPr b="1" lang="en"/>
                        <a:t>14</a:t>
                      </a:r>
                      <a:endParaRPr b="1"/>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c>
                  <a:txBody>
                    <a:bodyPr/>
                    <a:lstStyle/>
                    <a:p>
                      <a:pPr indent="0" lvl="0" marL="0" rtl="0" algn="ctr">
                        <a:spcBef>
                          <a:spcPts val="0"/>
                        </a:spcBef>
                        <a:spcAft>
                          <a:spcPts val="0"/>
                        </a:spcAft>
                        <a:buNone/>
                      </a:pPr>
                      <a:r>
                        <a:rPr b="1" lang="en"/>
                        <a:t>16</a:t>
                      </a:r>
                      <a:endParaRPr b="1"/>
                    </a:p>
                  </a:txBody>
                  <a:tcPr marT="91425" marB="91425" marR="91425" marL="91425"/>
                </a:tc>
                <a:tc>
                  <a:txBody>
                    <a:bodyPr/>
                    <a:lstStyle/>
                    <a:p>
                      <a:pPr indent="0" lvl="0" marL="0" rtl="0" algn="ctr">
                        <a:spcBef>
                          <a:spcPts val="0"/>
                        </a:spcBef>
                        <a:spcAft>
                          <a:spcPts val="0"/>
                        </a:spcAft>
                        <a:buNone/>
                      </a:pPr>
                      <a:r>
                        <a:rPr b="1" lang="en"/>
                        <a:t>17</a:t>
                      </a:r>
                      <a:endParaRPr b="1"/>
                    </a:p>
                  </a:txBody>
                  <a:tcPr marT="91425" marB="91425" marR="91425" marL="91425"/>
                </a:tc>
                <a:tc>
                  <a:txBody>
                    <a:bodyPr/>
                    <a:lstStyle/>
                    <a:p>
                      <a:pPr indent="0" lvl="0" marL="0" rtl="0" algn="ctr">
                        <a:spcBef>
                          <a:spcPts val="0"/>
                        </a:spcBef>
                        <a:spcAft>
                          <a:spcPts val="0"/>
                        </a:spcAft>
                        <a:buNone/>
                      </a:pPr>
                      <a:r>
                        <a:rPr b="1" lang="en"/>
                        <a:t>18</a:t>
                      </a:r>
                      <a:endParaRPr b="1"/>
                    </a:p>
                  </a:txBody>
                  <a:tcPr marT="91425" marB="91425" marR="91425" marL="91425"/>
                </a:tc>
                <a:tc>
                  <a:txBody>
                    <a:bodyPr/>
                    <a:lstStyle/>
                    <a:p>
                      <a:pPr indent="0" lvl="0" marL="0" rtl="0" algn="ctr">
                        <a:spcBef>
                          <a:spcPts val="0"/>
                        </a:spcBef>
                        <a:spcAft>
                          <a:spcPts val="0"/>
                        </a:spcAft>
                        <a:buNone/>
                      </a:pPr>
                      <a:r>
                        <a:rPr b="1" lang="en"/>
                        <a:t>19</a:t>
                      </a:r>
                      <a:endParaRPr b="1"/>
                    </a:p>
                  </a:txBody>
                  <a:tcPr marT="91425" marB="91425" marR="91425" marL="91425"/>
                </a:tc>
                <a:tc>
                  <a:txBody>
                    <a:bodyPr/>
                    <a:lstStyle/>
                    <a:p>
                      <a:pPr indent="0" lvl="0" marL="0" rtl="0" algn="ctr">
                        <a:spcBef>
                          <a:spcPts val="0"/>
                        </a:spcBef>
                        <a:spcAft>
                          <a:spcPts val="0"/>
                        </a:spcAft>
                        <a:buNone/>
                      </a:pPr>
                      <a:r>
                        <a:rPr b="1" lang="en"/>
                        <a:t>20</a:t>
                      </a:r>
                      <a:endParaRPr b="1"/>
                    </a:p>
                  </a:txBody>
                  <a:tcPr marT="91425" marB="91425" marR="91425" marL="91425"/>
                </a:tc>
                <a:tc>
                  <a:txBody>
                    <a:bodyPr/>
                    <a:lstStyle/>
                    <a:p>
                      <a:pPr indent="0" lvl="0" marL="0" rtl="0" algn="ctr">
                        <a:spcBef>
                          <a:spcPts val="0"/>
                        </a:spcBef>
                        <a:spcAft>
                          <a:spcPts val="0"/>
                        </a:spcAft>
                        <a:buNone/>
                      </a:pPr>
                      <a:r>
                        <a:rPr b="1" lang="en"/>
                        <a:t>21</a:t>
                      </a:r>
                      <a:endParaRPr b="1"/>
                    </a:p>
                  </a:txBody>
                  <a:tcPr marT="91425" marB="91425" marR="91425" marL="91425"/>
                </a:tc>
                <a:tc>
                  <a:txBody>
                    <a:bodyPr/>
                    <a:lstStyle/>
                    <a:p>
                      <a:pPr indent="0" lvl="0" marL="0" rtl="0" algn="ctr">
                        <a:spcBef>
                          <a:spcPts val="0"/>
                        </a:spcBef>
                        <a:spcAft>
                          <a:spcPts val="0"/>
                        </a:spcAft>
                        <a:buNone/>
                      </a:pPr>
                      <a:r>
                        <a:rPr b="1" lang="en"/>
                        <a:t>22</a:t>
                      </a:r>
                      <a:endParaRPr b="1"/>
                    </a:p>
                  </a:txBody>
                  <a:tcPr marT="91425" marB="91425" marR="91425" marL="91425"/>
                </a:tc>
              </a:tr>
              <a:tr h="396200">
                <a:tc>
                  <a:txBody>
                    <a:bodyPr/>
                    <a:lstStyle/>
                    <a:p>
                      <a:pPr indent="0" lvl="0" marL="0" rtl="0" algn="ctr">
                        <a:spcBef>
                          <a:spcPts val="0"/>
                        </a:spcBef>
                        <a:spcAft>
                          <a:spcPts val="0"/>
                        </a:spcAft>
                        <a:buNone/>
                      </a:pPr>
                      <a:r>
                        <a:rPr lang="en"/>
                        <a:t>132</a:t>
                      </a:r>
                      <a:endParaRPr/>
                    </a:p>
                  </a:txBody>
                  <a:tcPr marT="91425" marB="91425" marR="91425" marL="91425"/>
                </a:tc>
                <a:tc>
                  <a:txBody>
                    <a:bodyPr/>
                    <a:lstStyle/>
                    <a:p>
                      <a:pPr indent="0" lvl="0" marL="0" rtl="0" algn="ctr">
                        <a:spcBef>
                          <a:spcPts val="0"/>
                        </a:spcBef>
                        <a:spcAft>
                          <a:spcPts val="0"/>
                        </a:spcAft>
                        <a:buNone/>
                      </a:pPr>
                      <a:r>
                        <a:rPr lang="en"/>
                        <a:t>125</a:t>
                      </a:r>
                      <a:endParaRPr/>
                    </a:p>
                  </a:txBody>
                  <a:tcPr marT="91425" marB="91425" marR="91425" marL="91425"/>
                </a:tc>
                <a:tc>
                  <a:txBody>
                    <a:bodyPr/>
                    <a:lstStyle/>
                    <a:p>
                      <a:pPr indent="0" lvl="0" marL="0" rtl="0" algn="ctr">
                        <a:spcBef>
                          <a:spcPts val="0"/>
                        </a:spcBef>
                        <a:spcAft>
                          <a:spcPts val="0"/>
                        </a:spcAft>
                        <a:buNone/>
                      </a:pPr>
                      <a:r>
                        <a:rPr lang="en"/>
                        <a:t>107</a:t>
                      </a:r>
                      <a:endParaRPr/>
                    </a:p>
                  </a:txBody>
                  <a:tcPr marT="91425" marB="91425" marR="91425" marL="91425"/>
                </a:tc>
                <a:tc>
                  <a:txBody>
                    <a:bodyPr/>
                    <a:lstStyle/>
                    <a:p>
                      <a:pPr indent="0" lvl="0" marL="0" rtl="0" algn="ctr">
                        <a:spcBef>
                          <a:spcPts val="0"/>
                        </a:spcBef>
                        <a:spcAft>
                          <a:spcPts val="0"/>
                        </a:spcAft>
                        <a:buNone/>
                      </a:pPr>
                      <a:r>
                        <a:rPr lang="en"/>
                        <a:t>94</a:t>
                      </a:r>
                      <a:endParaRPr/>
                    </a:p>
                  </a:txBody>
                  <a:tcPr marT="91425" marB="91425" marR="91425" marL="91425"/>
                </a:tc>
                <a:tc>
                  <a:txBody>
                    <a:bodyPr/>
                    <a:lstStyle/>
                    <a:p>
                      <a:pPr indent="0" lvl="0" marL="0" rtl="0" algn="ctr">
                        <a:spcBef>
                          <a:spcPts val="0"/>
                        </a:spcBef>
                        <a:spcAft>
                          <a:spcPts val="0"/>
                        </a:spcAft>
                        <a:buNone/>
                      </a:pPr>
                      <a:r>
                        <a:rPr lang="en"/>
                        <a:t>82</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0" lvl="0" marL="0" rtl="0" algn="ctr">
                        <a:spcBef>
                          <a:spcPts val="0"/>
                        </a:spcBef>
                        <a:spcAft>
                          <a:spcPts val="0"/>
                        </a:spcAft>
                        <a:buNone/>
                      </a:pPr>
                      <a:r>
                        <a:rPr lang="en"/>
                        <a:t>76</a:t>
                      </a:r>
                      <a:endParaRPr/>
                    </a:p>
                  </a:txBody>
                  <a:tcPr marT="91425" marB="91425" marR="91425" marL="91425"/>
                </a:tc>
                <a:tc>
                  <a:txBody>
                    <a:bodyPr/>
                    <a:lstStyle/>
                    <a:p>
                      <a:pPr indent="0" lvl="0" marL="0" rtl="0" algn="ctr">
                        <a:spcBef>
                          <a:spcPts val="0"/>
                        </a:spcBef>
                        <a:spcAft>
                          <a:spcPts val="0"/>
                        </a:spcAft>
                        <a:buNone/>
                      </a:pPr>
                      <a:r>
                        <a:rPr lang="en"/>
                        <a:t>74</a:t>
                      </a:r>
                      <a:endParaRPr/>
                    </a:p>
                  </a:txBody>
                  <a:tcPr marT="91425" marB="91425" marR="91425" marL="91425"/>
                </a:tc>
                <a:tc>
                  <a:txBody>
                    <a:bodyPr/>
                    <a:lstStyle/>
                    <a:p>
                      <a:pPr indent="0" lvl="0" marL="0" rtl="0" algn="ctr">
                        <a:spcBef>
                          <a:spcPts val="0"/>
                        </a:spcBef>
                        <a:spcAft>
                          <a:spcPts val="0"/>
                        </a:spcAft>
                        <a:buNone/>
                      </a:pPr>
                      <a:r>
                        <a:rPr lang="en"/>
                        <a:t>59</a:t>
                      </a:r>
                      <a:endParaRPr/>
                    </a:p>
                  </a:txBody>
                  <a:tcPr marT="91425" marB="91425" marR="91425" marL="91425"/>
                </a:tc>
                <a:tc>
                  <a:txBody>
                    <a:bodyPr/>
                    <a:lstStyle/>
                    <a:p>
                      <a:pPr indent="0" lvl="0" marL="0" rtl="0" algn="ctr">
                        <a:spcBef>
                          <a:spcPts val="0"/>
                        </a:spcBef>
                        <a:spcAft>
                          <a:spcPts val="0"/>
                        </a:spcAft>
                        <a:buNone/>
                      </a:pPr>
                      <a:r>
                        <a:rPr lang="en"/>
                        <a:t>52</a:t>
                      </a:r>
                      <a:endParaRPr/>
                    </a:p>
                  </a:txBody>
                  <a:tcPr marT="91425" marB="91425" marR="91425" marL="91425"/>
                </a:tc>
                <a:tc>
                  <a:txBody>
                    <a:bodyPr/>
                    <a:lstStyle/>
                    <a:p>
                      <a:pPr indent="0" lvl="0" marL="0" rtl="0" algn="ctr">
                        <a:spcBef>
                          <a:spcPts val="0"/>
                        </a:spcBef>
                        <a:spcAft>
                          <a:spcPts val="0"/>
                        </a:spcAft>
                        <a:buNone/>
                      </a:pPr>
                      <a:r>
                        <a:rPr lang="en"/>
                        <a:t>39</a:t>
                      </a:r>
                      <a:endParaRPr/>
                    </a:p>
                  </a:txBody>
                  <a:tcPr marT="91425" marB="91425" marR="91425" marL="91425"/>
                </a:tc>
              </a:tr>
            </a:tbl>
          </a:graphicData>
        </a:graphic>
      </p:graphicFrame>
      <p:sp>
        <p:nvSpPr>
          <p:cNvPr id="915" name="Google Shape;915;p115"/>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Simulation of Expression Data</a:t>
            </a:r>
            <a:endParaRPr sz="3600">
              <a:solidFill>
                <a:srgbClr val="FFFFFF"/>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16"/>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Testing</a:t>
            </a:r>
            <a:endParaRPr sz="3600">
              <a:solidFill>
                <a:srgbClr val="FFFFFF"/>
              </a:solidFill>
            </a:endParaRPr>
          </a:p>
        </p:txBody>
      </p:sp>
      <p:sp>
        <p:nvSpPr>
          <p:cNvPr id="921" name="Google Shape;921;p116"/>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pair of input vectors which contains information about two different partitionings (let say U and V) of the same data set X. </a:t>
            </a:r>
            <a:endParaRPr/>
          </a:p>
          <a:p>
            <a:pPr indent="0" lvl="0" marL="0" rtl="0" algn="l">
              <a:spcBef>
                <a:spcPts val="1600"/>
              </a:spcBef>
              <a:spcAft>
                <a:spcPts val="1600"/>
              </a:spcAft>
              <a:buNone/>
            </a:pPr>
            <a:r>
              <a:rPr lang="en"/>
              <a:t>We refer to a pair of points             (we </a:t>
            </a:r>
            <a:r>
              <a:rPr lang="en"/>
              <a:t>a</a:t>
            </a:r>
            <a:r>
              <a:rPr lang="en"/>
              <a:t>ssume that i != j) from the data set using the following terms:</a:t>
            </a:r>
            <a:endParaRPr/>
          </a:p>
        </p:txBody>
      </p:sp>
      <p:pic>
        <p:nvPicPr>
          <p:cNvPr id="922" name="Google Shape;922;p116"/>
          <p:cNvPicPr preferRelativeResize="0"/>
          <p:nvPr/>
        </p:nvPicPr>
        <p:blipFill>
          <a:blip r:embed="rId3">
            <a:alphaModFix/>
          </a:blip>
          <a:stretch>
            <a:fillRect/>
          </a:stretch>
        </p:blipFill>
        <p:spPr>
          <a:xfrm>
            <a:off x="3136200" y="2056350"/>
            <a:ext cx="756950" cy="3386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17"/>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Testing</a:t>
            </a:r>
            <a:endParaRPr sz="3600">
              <a:solidFill>
                <a:srgbClr val="FFFFFF"/>
              </a:solidFill>
            </a:endParaRPr>
          </a:p>
        </p:txBody>
      </p:sp>
      <p:sp>
        <p:nvSpPr>
          <p:cNvPr id="928" name="Google Shape;928;p117"/>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 = number of pairs where both points belong to the same cluster in both partitionings U and V.</a:t>
            </a:r>
            <a:endParaRPr/>
          </a:p>
          <a:p>
            <a:pPr indent="0" lvl="0" marL="0" rtl="0" algn="l">
              <a:spcBef>
                <a:spcPts val="1600"/>
              </a:spcBef>
              <a:spcAft>
                <a:spcPts val="0"/>
              </a:spcAft>
              <a:buNone/>
            </a:pPr>
            <a:r>
              <a:rPr lang="en"/>
              <a:t>SD = number of pairs where both points belong to the same cluster in partitioning U but not in V.</a:t>
            </a:r>
            <a:endParaRPr/>
          </a:p>
          <a:p>
            <a:pPr indent="0" lvl="0" marL="0" rtl="0" algn="l">
              <a:spcBef>
                <a:spcPts val="1600"/>
              </a:spcBef>
              <a:spcAft>
                <a:spcPts val="0"/>
              </a:spcAft>
              <a:buNone/>
            </a:pPr>
            <a:r>
              <a:rPr lang="en"/>
              <a:t>DS = </a:t>
            </a:r>
            <a:r>
              <a:rPr lang="en"/>
              <a:t>number of pairs where both points belong to the same cluster in partitioning V but not in U.</a:t>
            </a:r>
            <a:endParaRPr/>
          </a:p>
          <a:p>
            <a:pPr indent="0" lvl="0" marL="0" rtl="0" algn="l">
              <a:spcBef>
                <a:spcPts val="1600"/>
              </a:spcBef>
              <a:spcAft>
                <a:spcPts val="1600"/>
              </a:spcAft>
              <a:buNone/>
            </a:pPr>
            <a:r>
              <a:rPr lang="en"/>
              <a:t>DD = number of pairs where both </a:t>
            </a:r>
            <a:r>
              <a:rPr lang="en"/>
              <a:t>points </a:t>
            </a:r>
            <a:r>
              <a:rPr lang="en"/>
              <a:t>belong to different clusters in both partitionings </a:t>
            </a:r>
            <a:r>
              <a:rPr lang="en"/>
              <a:t>U and V.</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18"/>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Rand Index</a:t>
            </a:r>
            <a:endParaRPr sz="3600">
              <a:solidFill>
                <a:srgbClr val="FFFFFF"/>
              </a:solidFill>
            </a:endParaRPr>
          </a:p>
        </p:txBody>
      </p:sp>
      <p:sp>
        <p:nvSpPr>
          <p:cNvPr id="934" name="Google Shape;934;p118"/>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t>The Rand Index is a measure of the similarity between two data clusterings.</a:t>
            </a:r>
            <a:endParaRPr/>
          </a:p>
          <a:p>
            <a:pPr indent="0" lvl="0" marL="0" rtl="0" algn="l">
              <a:spcBef>
                <a:spcPts val="1600"/>
              </a:spcBef>
              <a:spcAft>
                <a:spcPts val="1600"/>
              </a:spcAft>
              <a:buClr>
                <a:schemeClr val="dk1"/>
              </a:buClr>
              <a:buSzPts val="1100"/>
              <a:buFont typeface="Arial"/>
              <a:buNone/>
            </a:pPr>
            <a:r>
              <a:rPr lang="en"/>
              <a:t>Since the denominator is the total number of pairs, the Rand Index represents the frequency of occurrence of agreements over the total pairs.</a:t>
            </a:r>
            <a:endParaRPr/>
          </a:p>
        </p:txBody>
      </p:sp>
      <p:pic>
        <p:nvPicPr>
          <p:cNvPr id="935" name="Google Shape;935;p118"/>
          <p:cNvPicPr preferRelativeResize="0"/>
          <p:nvPr/>
        </p:nvPicPr>
        <p:blipFill>
          <a:blip r:embed="rId3">
            <a:alphaModFix/>
          </a:blip>
          <a:stretch>
            <a:fillRect/>
          </a:stretch>
        </p:blipFill>
        <p:spPr>
          <a:xfrm>
            <a:off x="1074425" y="1430425"/>
            <a:ext cx="6995160" cy="13716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19"/>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Jaccard Coefficient</a:t>
            </a:r>
            <a:endParaRPr sz="3600">
              <a:solidFill>
                <a:srgbClr val="FFFFFF"/>
              </a:solidFill>
            </a:endParaRPr>
          </a:p>
        </p:txBody>
      </p:sp>
      <p:sp>
        <p:nvSpPr>
          <p:cNvPr id="941" name="Google Shape;941;p119"/>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Jaccard Coefficient is used for gauging the similarity and diversity of sample sets.</a:t>
            </a:r>
            <a:endParaRPr/>
          </a:p>
          <a:p>
            <a:pPr indent="0" lvl="0" marL="0" rtl="0" algn="l">
              <a:spcBef>
                <a:spcPts val="1600"/>
              </a:spcBef>
              <a:spcAft>
                <a:spcPts val="1600"/>
              </a:spcAft>
              <a:buNone/>
            </a:pPr>
            <a:r>
              <a:rPr lang="en"/>
              <a:t>The Jaccard Coefficient is also known as the Intersection over Union.</a:t>
            </a:r>
            <a:endParaRPr/>
          </a:p>
        </p:txBody>
      </p:sp>
      <p:pic>
        <p:nvPicPr>
          <p:cNvPr id="942" name="Google Shape;942;p119"/>
          <p:cNvPicPr preferRelativeResize="0"/>
          <p:nvPr/>
        </p:nvPicPr>
        <p:blipFill>
          <a:blip r:embed="rId3">
            <a:alphaModFix/>
          </a:blip>
          <a:stretch>
            <a:fillRect/>
          </a:stretch>
        </p:blipFill>
        <p:spPr>
          <a:xfrm>
            <a:off x="1904238" y="1276800"/>
            <a:ext cx="5335525" cy="13716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20"/>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Similarity Index</a:t>
            </a:r>
            <a:endParaRPr sz="3600">
              <a:solidFill>
                <a:srgbClr val="FFFFFF"/>
              </a:solidFill>
            </a:endParaRPr>
          </a:p>
        </p:txBody>
      </p:sp>
      <p:sp>
        <p:nvSpPr>
          <p:cNvPr id="948" name="Google Shape;948;p120"/>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457200" rtl="0" algn="l">
              <a:spcBef>
                <a:spcPts val="1600"/>
              </a:spcBef>
              <a:spcAft>
                <a:spcPts val="0"/>
              </a:spcAft>
              <a:buNone/>
            </a:pPr>
            <a:r>
              <a:t/>
            </a:r>
            <a:endParaRPr/>
          </a:p>
          <a:p>
            <a:pPr indent="457200" lvl="0" marL="457200" rtl="0" algn="l">
              <a:spcBef>
                <a:spcPts val="1600"/>
              </a:spcBef>
              <a:spcAft>
                <a:spcPts val="0"/>
              </a:spcAft>
              <a:buNone/>
            </a:pPr>
            <a:r>
              <a:t/>
            </a:r>
            <a:endParaRPr/>
          </a:p>
          <a:p>
            <a:pPr indent="0" lvl="0" marL="0" rtl="0" algn="l">
              <a:spcBef>
                <a:spcPts val="1600"/>
              </a:spcBef>
              <a:spcAft>
                <a:spcPts val="0"/>
              </a:spcAft>
              <a:buNone/>
            </a:pPr>
            <a:r>
              <a:rPr lang="en"/>
              <a:t>where N is the number of partitioned objects.</a:t>
            </a:r>
            <a:endParaRPr/>
          </a:p>
          <a:p>
            <a:pPr indent="0" lvl="0" marL="0" rtl="0" algn="l">
              <a:spcBef>
                <a:spcPts val="1600"/>
              </a:spcBef>
              <a:spcAft>
                <a:spcPts val="1600"/>
              </a:spcAft>
              <a:buNone/>
            </a:pPr>
            <a:r>
              <a:rPr lang="en"/>
              <a:t>The Similarity Index based on the confusion matrix is the measure which estimates how those two different partitionings, coming from one dataset, are different from each other.</a:t>
            </a:r>
            <a:endParaRPr/>
          </a:p>
        </p:txBody>
      </p:sp>
      <p:pic>
        <p:nvPicPr>
          <p:cNvPr id="949" name="Google Shape;949;p120"/>
          <p:cNvPicPr preferRelativeResize="0"/>
          <p:nvPr/>
        </p:nvPicPr>
        <p:blipFill>
          <a:blip r:embed="rId3">
            <a:alphaModFix/>
          </a:blip>
          <a:stretch>
            <a:fillRect/>
          </a:stretch>
        </p:blipFill>
        <p:spPr>
          <a:xfrm>
            <a:off x="1485900" y="1200150"/>
            <a:ext cx="6172200" cy="13716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21"/>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Similarity Index</a:t>
            </a:r>
            <a:endParaRPr sz="3600">
              <a:solidFill>
                <a:srgbClr val="FFFFFF"/>
              </a:solidFill>
            </a:endParaRPr>
          </a:p>
        </p:txBody>
      </p:sp>
      <p:sp>
        <p:nvSpPr>
          <p:cNvPr id="955" name="Google Shape;955;p121"/>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a:solidFill>
                  <a:srgbClr val="000000"/>
                </a:solidFill>
              </a:rPr>
              <a:t>    </a:t>
            </a:r>
            <a:r>
              <a:rPr lang="en">
                <a:solidFill>
                  <a:srgbClr val="000000"/>
                </a:solidFill>
              </a:rPr>
              <a:t>confusion matrix for partitionings U and V.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Any one to one function sigma  							   is called an assignment or association.</a:t>
            </a:r>
            <a:endParaRPr>
              <a:solidFill>
                <a:srgbClr val="000000"/>
              </a:solidFill>
            </a:endParaRPr>
          </a:p>
          <a:p>
            <a:pPr indent="0" lvl="0" marL="0" rtl="0" algn="l">
              <a:spcBef>
                <a:spcPts val="1600"/>
              </a:spcBef>
              <a:spcAft>
                <a:spcPts val="0"/>
              </a:spcAft>
              <a:buNone/>
            </a:pPr>
            <a:r>
              <a:rPr lang="en">
                <a:solidFill>
                  <a:srgbClr val="000000"/>
                </a:solidFill>
              </a:rPr>
              <a:t>Using a set of assignment functions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is found.</a:t>
            </a:r>
            <a:endParaRPr>
              <a:solidFill>
                <a:srgbClr val="000000"/>
              </a:solidFill>
            </a:endParaRPr>
          </a:p>
        </p:txBody>
      </p:sp>
      <p:pic>
        <p:nvPicPr>
          <p:cNvPr id="956" name="Google Shape;956;p121"/>
          <p:cNvPicPr preferRelativeResize="0"/>
          <p:nvPr/>
        </p:nvPicPr>
        <p:blipFill>
          <a:blip r:embed="rId3">
            <a:alphaModFix/>
          </a:blip>
          <a:stretch>
            <a:fillRect/>
          </a:stretch>
        </p:blipFill>
        <p:spPr>
          <a:xfrm>
            <a:off x="311700" y="1219100"/>
            <a:ext cx="3094330" cy="365760"/>
          </a:xfrm>
          <a:prstGeom prst="rect">
            <a:avLst/>
          </a:prstGeom>
          <a:noFill/>
          <a:ln>
            <a:noFill/>
          </a:ln>
        </p:spPr>
      </p:pic>
      <p:pic>
        <p:nvPicPr>
          <p:cNvPr id="957" name="Google Shape;957;p121"/>
          <p:cNvPicPr preferRelativeResize="0"/>
          <p:nvPr/>
        </p:nvPicPr>
        <p:blipFill>
          <a:blip r:embed="rId4">
            <a:alphaModFix/>
          </a:blip>
          <a:stretch>
            <a:fillRect/>
          </a:stretch>
        </p:blipFill>
        <p:spPr>
          <a:xfrm>
            <a:off x="3525950" y="2244450"/>
            <a:ext cx="3450335" cy="365760"/>
          </a:xfrm>
          <a:prstGeom prst="rect">
            <a:avLst/>
          </a:prstGeom>
          <a:noFill/>
          <a:ln>
            <a:noFill/>
          </a:ln>
        </p:spPr>
      </p:pic>
      <p:pic>
        <p:nvPicPr>
          <p:cNvPr id="958" name="Google Shape;958;p121"/>
          <p:cNvPicPr preferRelativeResize="0"/>
          <p:nvPr/>
        </p:nvPicPr>
        <p:blipFill>
          <a:blip r:embed="rId5">
            <a:alphaModFix/>
          </a:blip>
          <a:stretch>
            <a:fillRect/>
          </a:stretch>
        </p:blipFill>
        <p:spPr>
          <a:xfrm>
            <a:off x="311700" y="3598800"/>
            <a:ext cx="7633037" cy="36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23"/>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How is a GCN constructed?</a:t>
            </a:r>
            <a:endParaRPr sz="2800">
              <a:solidFill>
                <a:srgbClr val="FFFFFF"/>
              </a:solidFill>
            </a:endParaRPr>
          </a:p>
        </p:txBody>
      </p:sp>
      <p:sp>
        <p:nvSpPr>
          <p:cNvPr id="133" name="Google Shape;133;p23"/>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35" name="Google Shape;135;p23"/>
          <p:cNvPicPr preferRelativeResize="0"/>
          <p:nvPr/>
        </p:nvPicPr>
        <p:blipFill>
          <a:blip r:embed="rId3">
            <a:alphaModFix/>
          </a:blip>
          <a:stretch>
            <a:fillRect/>
          </a:stretch>
        </p:blipFill>
        <p:spPr>
          <a:xfrm>
            <a:off x="311538" y="1064713"/>
            <a:ext cx="5941074" cy="3819276"/>
          </a:xfrm>
          <a:prstGeom prst="rect">
            <a:avLst/>
          </a:prstGeom>
          <a:noFill/>
          <a:ln>
            <a:noFill/>
          </a:ln>
        </p:spPr>
      </p:pic>
      <p:sp>
        <p:nvSpPr>
          <p:cNvPr id="136" name="Google Shape;136;p23"/>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S. Mohammad H. Oloomi. The general steps of constructing a gene co-expression network: calculating a co-expression measure, and selecting a significance threshold. (2014). </a:t>
            </a:r>
            <a:endParaRPr sz="1000"/>
          </a:p>
        </p:txBody>
      </p:sp>
      <p:sp>
        <p:nvSpPr>
          <p:cNvPr id="137" name="Google Shape;137;p23"/>
          <p:cNvSpPr txBox="1"/>
          <p:nvPr/>
        </p:nvSpPr>
        <p:spPr>
          <a:xfrm>
            <a:off x="6252750" y="951050"/>
            <a:ext cx="2579700" cy="361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The input data for constructing a gene co-expression network is often represented as a matrix. If we have the gene expression values of m genes for n samples (conditions), the input data would be an m×n matrix, called an expression matrix.</a:t>
            </a:r>
            <a:endParaRPr sz="1600"/>
          </a:p>
        </p:txBody>
      </p:sp>
      <p:sp>
        <p:nvSpPr>
          <p:cNvPr id="138" name="Google Shape;138;p23"/>
          <p:cNvSpPr/>
          <p:nvPr/>
        </p:nvSpPr>
        <p:spPr>
          <a:xfrm>
            <a:off x="311700" y="1064725"/>
            <a:ext cx="1615500" cy="167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22"/>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Testing</a:t>
            </a:r>
            <a:endParaRPr sz="3600">
              <a:solidFill>
                <a:srgbClr val="FFFFFF"/>
              </a:solidFill>
            </a:endParaRPr>
          </a:p>
        </p:txBody>
      </p:sp>
      <p:sp>
        <p:nvSpPr>
          <p:cNvPr id="964" name="Google Shape;964;p122"/>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965" name="Google Shape;965;p122"/>
          <p:cNvGraphicFramePr/>
          <p:nvPr/>
        </p:nvGraphicFramePr>
        <p:xfrm>
          <a:off x="1676400" y="1517725"/>
          <a:ext cx="3000000" cy="3000000"/>
        </p:xfrm>
        <a:graphic>
          <a:graphicData uri="http://schemas.openxmlformats.org/drawingml/2006/table">
            <a:tbl>
              <a:tblPr>
                <a:noFill/>
                <a:tableStyleId>{EBEE32B4-9D84-4532-9F2B-C8F02E7A9289}</a:tableStyleId>
              </a:tblPr>
              <a:tblGrid>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Rand Index</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Jaccard Coefficient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Similarity Index</a:t>
                      </a:r>
                      <a:endParaRPr>
                        <a:solidFill>
                          <a:schemeClr val="dk1"/>
                        </a:solidFill>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rPr>
                        <a:t>Hierarchical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0.8358845</a:t>
                      </a:r>
                      <a:endParaRPr/>
                    </a:p>
                  </a:txBody>
                  <a:tcPr marT="91425" marB="91425" marR="91425" marL="91425"/>
                </a:tc>
                <a:tc>
                  <a:txBody>
                    <a:bodyPr/>
                    <a:lstStyle/>
                    <a:p>
                      <a:pPr indent="0" lvl="0" marL="0" rtl="0" algn="ctr">
                        <a:lnSpc>
                          <a:spcPct val="120000"/>
                        </a:lnSpc>
                        <a:spcBef>
                          <a:spcPts val="0"/>
                        </a:spcBef>
                        <a:spcAft>
                          <a:spcPts val="0"/>
                        </a:spcAft>
                        <a:buClr>
                          <a:schemeClr val="dk1"/>
                        </a:buClr>
                        <a:buSzPts val="1100"/>
                        <a:buFont typeface="Arial"/>
                        <a:buNone/>
                      </a:pPr>
                      <a:r>
                        <a:rPr lang="en">
                          <a:solidFill>
                            <a:schemeClr val="dk1"/>
                          </a:solidFill>
                          <a:highlight>
                            <a:srgbClr val="FFFFFF"/>
                          </a:highlight>
                        </a:rPr>
                        <a:t>0.05001729</a:t>
                      </a:r>
                      <a:endParaRPr/>
                    </a:p>
                  </a:txBody>
                  <a:tcPr marT="91425" marB="91425" marR="91425" marL="91425"/>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0.1151044</a:t>
                      </a:r>
                      <a:endParaRPr>
                        <a:solidFill>
                          <a:schemeClr val="dk1"/>
                        </a:solidFill>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rPr>
                        <a:t>K-means</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0.8270643</a:t>
                      </a:r>
                      <a:endParaRPr/>
                    </a:p>
                  </a:txBody>
                  <a:tcPr marT="91425" marB="91425" marR="91425" marL="91425"/>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0.04990134</a:t>
                      </a:r>
                      <a:endParaRPr/>
                    </a:p>
                  </a:txBody>
                  <a:tcPr marT="91425" marB="91425" marR="91425" marL="91425"/>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0.1070099</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rPr>
                        <a:t>DBSCAN (MinPts = 15)</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0.5071343</a:t>
                      </a:r>
                      <a:endParaRPr/>
                    </a:p>
                  </a:txBody>
                  <a:tcPr marT="91425" marB="91425" marR="91425" marL="91425"/>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0.08355177</a:t>
                      </a:r>
                      <a:endParaRPr/>
                    </a:p>
                  </a:txBody>
                  <a:tcPr marT="91425" marB="91425" marR="91425" marL="91425"/>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0.1416545</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rPr>
                        <a:t>DBSCAN (MinPts = 30)</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0.3875351</a:t>
                      </a:r>
                      <a:endParaRPr>
                        <a:solidFill>
                          <a:schemeClr val="dk1"/>
                        </a:solidFill>
                        <a:highlight>
                          <a:srgbClr val="FFFFFF"/>
                        </a:highlight>
                      </a:endParaRPr>
                    </a:p>
                  </a:txBody>
                  <a:tcPr marT="91425" marB="91425" marR="91425" marL="91425"/>
                </a:tc>
                <a:tc>
                  <a:txBody>
                    <a:bodyPr/>
                    <a:lstStyle/>
                    <a:p>
                      <a:pPr indent="0" lvl="0" marL="0" rtl="0" algn="ctr">
                        <a:lnSpc>
                          <a:spcPct val="120000"/>
                        </a:lnSpc>
                        <a:spcBef>
                          <a:spcPts val="0"/>
                        </a:spcBef>
                        <a:spcAft>
                          <a:spcPts val="0"/>
                        </a:spcAft>
                        <a:buClr>
                          <a:schemeClr val="dk1"/>
                        </a:buClr>
                        <a:buSzPts val="1100"/>
                        <a:buFont typeface="Arial"/>
                        <a:buNone/>
                      </a:pPr>
                      <a:r>
                        <a:rPr lang="en">
                          <a:solidFill>
                            <a:schemeClr val="dk1"/>
                          </a:solidFill>
                          <a:highlight>
                            <a:srgbClr val="FFFFFF"/>
                          </a:highlight>
                        </a:rPr>
                        <a:t>0.08740122</a:t>
                      </a:r>
                      <a:endParaRPr>
                        <a:solidFill>
                          <a:schemeClr val="dk1"/>
                        </a:solidFill>
                        <a:highlight>
                          <a:srgbClr val="FFFFFF"/>
                        </a:highlight>
                      </a:endParaRPr>
                    </a:p>
                  </a:txBody>
                  <a:tcPr marT="91425" marB="91425" marR="91425" marL="91425"/>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0.1440829</a:t>
                      </a:r>
                      <a:endParaRPr>
                        <a:solidFill>
                          <a:schemeClr val="dk1"/>
                        </a:solidFill>
                        <a:highlight>
                          <a:srgbClr val="FFFFFF"/>
                        </a:highlight>
                      </a:endParaRPr>
                    </a:p>
                  </a:txBody>
                  <a:tcPr marT="91425" marB="91425" marR="91425" marL="91425"/>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23"/>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Testing</a:t>
            </a:r>
            <a:endParaRPr sz="3600">
              <a:solidFill>
                <a:srgbClr val="FFFFFF"/>
              </a:solidFill>
            </a:endParaRPr>
          </a:p>
        </p:txBody>
      </p:sp>
      <p:sp>
        <p:nvSpPr>
          <p:cNvPr id="971" name="Google Shape;971;p123"/>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972" name="Google Shape;972;p123"/>
          <p:cNvGraphicFramePr/>
          <p:nvPr/>
        </p:nvGraphicFramePr>
        <p:xfrm>
          <a:off x="311700" y="1599710"/>
          <a:ext cx="3000000" cy="3000000"/>
        </p:xfrm>
        <a:graphic>
          <a:graphicData uri="http://schemas.openxmlformats.org/drawingml/2006/table">
            <a:tbl>
              <a:tblPr>
                <a:noFill/>
                <a:tableStyleId>{EBEE32B4-9D84-4532-9F2B-C8F02E7A9289}</a:tableStyleId>
              </a:tblPr>
              <a:tblGrid>
                <a:gridCol w="1313325"/>
                <a:gridCol w="1313325"/>
              </a:tblGrid>
              <a:tr h="431750">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Rand 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7625">
                <a:tc>
                  <a:txBody>
                    <a:bodyPr/>
                    <a:lstStyle/>
                    <a:p>
                      <a:pPr indent="0" lvl="0" marL="0" rtl="0" algn="ctr">
                        <a:spcBef>
                          <a:spcPts val="0"/>
                        </a:spcBef>
                        <a:spcAft>
                          <a:spcPts val="0"/>
                        </a:spcAft>
                        <a:buNone/>
                      </a:pPr>
                      <a:r>
                        <a:rPr lang="en">
                          <a:solidFill>
                            <a:schemeClr val="dk1"/>
                          </a:solidFill>
                        </a:rPr>
                        <a:t>Hierarchical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0.8358845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7625">
                <a:tc>
                  <a:txBody>
                    <a:bodyPr/>
                    <a:lstStyle/>
                    <a:p>
                      <a:pPr indent="0" lvl="0" marL="0" rtl="0" algn="ctr">
                        <a:spcBef>
                          <a:spcPts val="0"/>
                        </a:spcBef>
                        <a:spcAft>
                          <a:spcPts val="0"/>
                        </a:spcAft>
                        <a:buNone/>
                      </a:pPr>
                      <a:r>
                        <a:rPr lang="en">
                          <a:solidFill>
                            <a:schemeClr val="dk1"/>
                          </a:solidFill>
                        </a:rPr>
                        <a:t>K-means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0.8270643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3250">
                <a:tc>
                  <a:txBody>
                    <a:bodyPr/>
                    <a:lstStyle/>
                    <a:p>
                      <a:pPr indent="0" lvl="0" marL="0" rtl="0" algn="ctr">
                        <a:spcBef>
                          <a:spcPts val="0"/>
                        </a:spcBef>
                        <a:spcAft>
                          <a:spcPts val="0"/>
                        </a:spcAft>
                        <a:buNone/>
                      </a:pPr>
                      <a:r>
                        <a:rPr lang="en">
                          <a:solidFill>
                            <a:schemeClr val="dk1"/>
                          </a:solidFill>
                        </a:rPr>
                        <a:t>DBSCAN (MinPts = 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0.5071343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3250">
                <a:tc>
                  <a:txBody>
                    <a:bodyPr/>
                    <a:lstStyle/>
                    <a:p>
                      <a:pPr indent="0" lvl="0" marL="0" rtl="0" algn="ctr">
                        <a:spcBef>
                          <a:spcPts val="0"/>
                        </a:spcBef>
                        <a:spcAft>
                          <a:spcPts val="0"/>
                        </a:spcAft>
                        <a:buNone/>
                      </a:pPr>
                      <a:r>
                        <a:rPr lang="en">
                          <a:solidFill>
                            <a:schemeClr val="dk1"/>
                          </a:solidFill>
                        </a:rPr>
                        <a:t>DBSCAN (MinPts = 30)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0.3875351</a:t>
                      </a:r>
                      <a:endParaRPr>
                        <a:solidFill>
                          <a:schemeClr val="dk1"/>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973" name="Google Shape;973;p123"/>
          <p:cNvGraphicFramePr/>
          <p:nvPr/>
        </p:nvGraphicFramePr>
        <p:xfrm>
          <a:off x="3012225" y="1599663"/>
          <a:ext cx="3000000" cy="3000000"/>
        </p:xfrm>
        <a:graphic>
          <a:graphicData uri="http://schemas.openxmlformats.org/drawingml/2006/table">
            <a:tbl>
              <a:tblPr>
                <a:noFill/>
                <a:tableStyleId>{EBEE32B4-9D84-4532-9F2B-C8F02E7A9289}</a:tableStyleId>
              </a:tblPr>
              <a:tblGrid>
                <a:gridCol w="1313325"/>
                <a:gridCol w="1313325"/>
              </a:tblGrid>
              <a:tr h="556650">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Jaccard Coefficient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6650">
                <a:tc>
                  <a:txBody>
                    <a:bodyPr/>
                    <a:lstStyle/>
                    <a:p>
                      <a:pPr indent="0" lvl="0" marL="0" rtl="0" algn="ctr">
                        <a:spcBef>
                          <a:spcPts val="0"/>
                        </a:spcBef>
                        <a:spcAft>
                          <a:spcPts val="0"/>
                        </a:spcAft>
                        <a:buNone/>
                      </a:pPr>
                      <a:r>
                        <a:rPr lang="en">
                          <a:solidFill>
                            <a:schemeClr val="dk1"/>
                          </a:solidFill>
                        </a:rPr>
                        <a:t>DBSCAN (MinPts = 30)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0.08740122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0675">
                <a:tc>
                  <a:txBody>
                    <a:bodyPr/>
                    <a:lstStyle/>
                    <a:p>
                      <a:pPr indent="0" lvl="0" marL="0" rtl="0" algn="ctr">
                        <a:spcBef>
                          <a:spcPts val="0"/>
                        </a:spcBef>
                        <a:spcAft>
                          <a:spcPts val="0"/>
                        </a:spcAft>
                        <a:buNone/>
                      </a:pPr>
                      <a:r>
                        <a:rPr lang="en">
                          <a:solidFill>
                            <a:schemeClr val="dk1"/>
                          </a:solidFill>
                        </a:rPr>
                        <a:t>DBSCAN (MinPts = 15)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0.08355177</a:t>
                      </a:r>
                      <a:endParaRPr>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900">
                <a:tc>
                  <a:txBody>
                    <a:bodyPr/>
                    <a:lstStyle/>
                    <a:p>
                      <a:pPr indent="0" lvl="0" marL="0" rtl="0" algn="ctr">
                        <a:spcBef>
                          <a:spcPts val="0"/>
                        </a:spcBef>
                        <a:spcAft>
                          <a:spcPts val="0"/>
                        </a:spcAft>
                        <a:buNone/>
                      </a:pPr>
                      <a:r>
                        <a:rPr lang="en">
                          <a:solidFill>
                            <a:schemeClr val="dk1"/>
                          </a:solidFill>
                        </a:rPr>
                        <a:t>Hierarchical</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0.05001729</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900">
                <a:tc>
                  <a:txBody>
                    <a:bodyPr/>
                    <a:lstStyle/>
                    <a:p>
                      <a:pPr indent="0" lvl="0" marL="0" rtl="0" algn="ctr">
                        <a:spcBef>
                          <a:spcPts val="0"/>
                        </a:spcBef>
                        <a:spcAft>
                          <a:spcPts val="0"/>
                        </a:spcAft>
                        <a:buNone/>
                      </a:pPr>
                      <a:r>
                        <a:rPr lang="en">
                          <a:solidFill>
                            <a:schemeClr val="dk1"/>
                          </a:solidFill>
                        </a:rPr>
                        <a:t>K-means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0.04990134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974" name="Google Shape;974;p123"/>
          <p:cNvGraphicFramePr/>
          <p:nvPr/>
        </p:nvGraphicFramePr>
        <p:xfrm>
          <a:off x="5712750" y="1599663"/>
          <a:ext cx="3000000" cy="3000000"/>
        </p:xfrm>
        <a:graphic>
          <a:graphicData uri="http://schemas.openxmlformats.org/drawingml/2006/table">
            <a:tbl>
              <a:tblPr>
                <a:noFill/>
                <a:tableStyleId>{EBEE32B4-9D84-4532-9F2B-C8F02E7A9289}</a:tableStyleId>
              </a:tblPr>
              <a:tblGrid>
                <a:gridCol w="1313325"/>
                <a:gridCol w="1313325"/>
              </a:tblGrid>
              <a:tr h="552375">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Similarity Index</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2375">
                <a:tc>
                  <a:txBody>
                    <a:bodyPr/>
                    <a:lstStyle/>
                    <a:p>
                      <a:pPr indent="0" lvl="0" marL="0" rtl="0" algn="ctr">
                        <a:spcBef>
                          <a:spcPts val="0"/>
                        </a:spcBef>
                        <a:spcAft>
                          <a:spcPts val="0"/>
                        </a:spcAft>
                        <a:buNone/>
                      </a:pPr>
                      <a:r>
                        <a:rPr lang="en">
                          <a:solidFill>
                            <a:schemeClr val="dk1"/>
                          </a:solidFill>
                        </a:rPr>
                        <a:t>DBSCAN (MinPts = 30)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0.1440829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075">
                <a:tc>
                  <a:txBody>
                    <a:bodyPr/>
                    <a:lstStyle/>
                    <a:p>
                      <a:pPr indent="0" lvl="0" marL="0" rtl="0" algn="ctr">
                        <a:spcBef>
                          <a:spcPts val="0"/>
                        </a:spcBef>
                        <a:spcAft>
                          <a:spcPts val="0"/>
                        </a:spcAft>
                        <a:buNone/>
                      </a:pPr>
                      <a:r>
                        <a:rPr lang="en">
                          <a:solidFill>
                            <a:schemeClr val="dk1"/>
                          </a:solidFill>
                        </a:rPr>
                        <a:t>DBSCAN (MinPts = 15)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0.1416545</a:t>
                      </a:r>
                      <a:endParaRPr>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775">
                <a:tc>
                  <a:txBody>
                    <a:bodyPr/>
                    <a:lstStyle/>
                    <a:p>
                      <a:pPr indent="0" lvl="0" marL="0" rtl="0" algn="ctr">
                        <a:spcBef>
                          <a:spcPts val="0"/>
                        </a:spcBef>
                        <a:spcAft>
                          <a:spcPts val="0"/>
                        </a:spcAft>
                        <a:buNone/>
                      </a:pPr>
                      <a:r>
                        <a:rPr lang="en">
                          <a:solidFill>
                            <a:schemeClr val="dk1"/>
                          </a:solidFill>
                        </a:rPr>
                        <a:t>Hierarchical</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0.1151044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775">
                <a:tc>
                  <a:txBody>
                    <a:bodyPr/>
                    <a:lstStyle/>
                    <a:p>
                      <a:pPr indent="0" lvl="0" marL="0" rtl="0" algn="ctr">
                        <a:spcBef>
                          <a:spcPts val="0"/>
                        </a:spcBef>
                        <a:spcAft>
                          <a:spcPts val="0"/>
                        </a:spcAft>
                        <a:buNone/>
                      </a:pPr>
                      <a:r>
                        <a:rPr lang="en">
                          <a:solidFill>
                            <a:schemeClr val="dk1"/>
                          </a:solidFill>
                        </a:rPr>
                        <a:t>K-means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a:solidFill>
                            <a:schemeClr val="dk1"/>
                          </a:solidFill>
                          <a:highlight>
                            <a:srgbClr val="FFFFFF"/>
                          </a:highlight>
                        </a:rPr>
                        <a:t>0.1070099</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24"/>
          <p:cNvSpPr/>
          <p:nvPr/>
        </p:nvSpPr>
        <p:spPr>
          <a:xfrm>
            <a:off x="471063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Clustering</a:t>
            </a:r>
            <a:endParaRPr b="1">
              <a:solidFill>
                <a:srgbClr val="F3F3F3"/>
              </a:solidFill>
            </a:endParaRPr>
          </a:p>
        </p:txBody>
      </p:sp>
      <p:sp>
        <p:nvSpPr>
          <p:cNvPr id="980" name="Google Shape;980;p124"/>
          <p:cNvSpPr/>
          <p:nvPr/>
        </p:nvSpPr>
        <p:spPr>
          <a:xfrm>
            <a:off x="241886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Similarity Matrix</a:t>
            </a:r>
            <a:endParaRPr b="1">
              <a:solidFill>
                <a:srgbClr val="FFFFFF"/>
              </a:solidFill>
            </a:endParaRPr>
          </a:p>
          <a:p>
            <a:pPr indent="0" lvl="0" marL="0" rtl="0" algn="ctr">
              <a:spcBef>
                <a:spcPts val="0"/>
              </a:spcBef>
              <a:spcAft>
                <a:spcPts val="0"/>
              </a:spcAft>
              <a:buNone/>
            </a:pPr>
            <a:r>
              <a:rPr b="1" lang="en">
                <a:solidFill>
                  <a:srgbClr val="FFFFFF"/>
                </a:solidFill>
              </a:rPr>
              <a:t>Construction</a:t>
            </a:r>
            <a:endParaRPr b="1">
              <a:solidFill>
                <a:srgbClr val="FFFFFF"/>
              </a:solidFill>
            </a:endParaRPr>
          </a:p>
        </p:txBody>
      </p:sp>
      <p:sp>
        <p:nvSpPr>
          <p:cNvPr id="981" name="Google Shape;981;p124"/>
          <p:cNvSpPr/>
          <p:nvPr/>
        </p:nvSpPr>
        <p:spPr>
          <a:xfrm>
            <a:off x="12708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a:t>
            </a:r>
            <a:endParaRPr b="1">
              <a:solidFill>
                <a:srgbClr val="FFFFFF"/>
              </a:solidFill>
            </a:endParaRPr>
          </a:p>
          <a:p>
            <a:pPr indent="0" lvl="0" marL="0" rtl="0" algn="ctr">
              <a:spcBef>
                <a:spcPts val="0"/>
              </a:spcBef>
              <a:spcAft>
                <a:spcPts val="0"/>
              </a:spcAft>
              <a:buNone/>
            </a:pPr>
            <a:r>
              <a:rPr b="1" lang="en">
                <a:solidFill>
                  <a:srgbClr val="FFFFFF"/>
                </a:solidFill>
              </a:rPr>
              <a:t>Preprocessing</a:t>
            </a:r>
            <a:endParaRPr b="1">
              <a:solidFill>
                <a:srgbClr val="FFFFFF"/>
              </a:solidFill>
            </a:endParaRPr>
          </a:p>
        </p:txBody>
      </p:sp>
      <p:sp>
        <p:nvSpPr>
          <p:cNvPr id="982" name="Google Shape;982;p124"/>
          <p:cNvSpPr/>
          <p:nvPr/>
        </p:nvSpPr>
        <p:spPr>
          <a:xfrm>
            <a:off x="700241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Testing</a:t>
            </a:r>
            <a:endParaRPr b="1">
              <a:solidFill>
                <a:srgbClr val="FFFFFF"/>
              </a:solidFill>
            </a:endParaRPr>
          </a:p>
        </p:txBody>
      </p:sp>
      <p:sp>
        <p:nvSpPr>
          <p:cNvPr id="983" name="Google Shape;983;p124"/>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METHODOLOGY</a:t>
            </a:r>
            <a:endParaRPr sz="3600">
              <a:solidFill>
                <a:srgbClr val="FFFFFF"/>
              </a:solidFill>
            </a:endParaRPr>
          </a:p>
        </p:txBody>
      </p:sp>
      <p:sp>
        <p:nvSpPr>
          <p:cNvPr id="984" name="Google Shape;984;p124"/>
          <p:cNvSpPr/>
          <p:nvPr/>
        </p:nvSpPr>
        <p:spPr>
          <a:xfrm>
            <a:off x="2141600" y="2343450"/>
            <a:ext cx="5979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24"/>
          <p:cNvSpPr/>
          <p:nvPr/>
        </p:nvSpPr>
        <p:spPr>
          <a:xfrm>
            <a:off x="4433370" y="2343450"/>
            <a:ext cx="5817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24"/>
          <p:cNvSpPr/>
          <p:nvPr/>
        </p:nvSpPr>
        <p:spPr>
          <a:xfrm>
            <a:off x="6725150" y="2343450"/>
            <a:ext cx="5817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25"/>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RESULTS &amp; DISCUSSION</a:t>
            </a:r>
            <a:endParaRPr sz="4800">
              <a:solidFill>
                <a:srgbClr val="FFFFFF"/>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26"/>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RESULTS &amp; DISCUSSION</a:t>
            </a:r>
            <a:endParaRPr sz="3600">
              <a:solidFill>
                <a:srgbClr val="FFFFFF"/>
              </a:solidFill>
            </a:endParaRPr>
          </a:p>
        </p:txBody>
      </p:sp>
      <p:sp>
        <p:nvSpPr>
          <p:cNvPr id="997" name="Google Shape;997;p12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The resulting values of the jaccard coefficient and similarity index showed that DBSCAN is a good alternative clustering method than hierarchical clustering and k-means clustering.</a:t>
            </a:r>
            <a:endParaRPr sz="1800"/>
          </a:p>
          <a:p>
            <a:pPr indent="0" lvl="0" marL="457200" rtl="0" algn="l">
              <a:lnSpc>
                <a:spcPct val="115000"/>
              </a:lnSpc>
              <a:spcBef>
                <a:spcPts val="1600"/>
              </a:spcBef>
              <a:spcAft>
                <a:spcPts val="0"/>
              </a:spcAft>
              <a:buNone/>
            </a:pPr>
            <a:r>
              <a:t/>
            </a:r>
            <a:endParaRPr sz="1800"/>
          </a:p>
          <a:p>
            <a:pPr indent="-342900" lvl="0" marL="457200" rtl="0" algn="l">
              <a:lnSpc>
                <a:spcPct val="115000"/>
              </a:lnSpc>
              <a:spcBef>
                <a:spcPts val="1600"/>
              </a:spcBef>
              <a:spcAft>
                <a:spcPts val="0"/>
              </a:spcAft>
              <a:buSzPts val="1800"/>
              <a:buChar char="●"/>
            </a:pPr>
            <a:r>
              <a:rPr lang="en" sz="1800"/>
              <a:t>However, the resulting value of the rand index indicates otherwise. It showed that DBSCAN had the lowest value compared to the other methods.</a:t>
            </a:r>
            <a:endParaRPr sz="1800"/>
          </a:p>
          <a:p>
            <a:pPr indent="0" lvl="0" marL="457200" rtl="0" algn="l">
              <a:lnSpc>
                <a:spcPct val="115000"/>
              </a:lnSpc>
              <a:spcBef>
                <a:spcPts val="1600"/>
              </a:spcBef>
              <a:spcAft>
                <a:spcPts val="0"/>
              </a:spcAft>
              <a:buNone/>
            </a:pPr>
            <a:r>
              <a:t/>
            </a:r>
            <a:endParaRPr sz="1800"/>
          </a:p>
          <a:p>
            <a:pPr indent="-342900" lvl="0" marL="457200" rtl="0" algn="l">
              <a:lnSpc>
                <a:spcPct val="115000"/>
              </a:lnSpc>
              <a:spcBef>
                <a:spcPts val="1600"/>
              </a:spcBef>
              <a:spcAft>
                <a:spcPts val="0"/>
              </a:spcAft>
              <a:buSzPts val="1800"/>
              <a:buChar char="●"/>
            </a:pPr>
            <a:r>
              <a:rPr lang="en" sz="1800"/>
              <a:t>Results of rand index may have been affected by the lack of a systematic method to compute/determine the correct/ideal parameters for DBSCAN (i.e. minPts and epsilon).</a:t>
            </a:r>
            <a:endParaRPr sz="18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27"/>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RESULTS &amp; DISCUSSION</a:t>
            </a:r>
            <a:endParaRPr sz="3600">
              <a:solidFill>
                <a:srgbClr val="FFFFFF"/>
              </a:solidFill>
            </a:endParaRPr>
          </a:p>
        </p:txBody>
      </p:sp>
      <p:sp>
        <p:nvSpPr>
          <p:cNvPr id="1003" name="Google Shape;1003;p12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800"/>
          </a:p>
        </p:txBody>
      </p:sp>
      <p:graphicFrame>
        <p:nvGraphicFramePr>
          <p:cNvPr id="1004" name="Google Shape;1004;p127"/>
          <p:cNvGraphicFramePr/>
          <p:nvPr/>
        </p:nvGraphicFramePr>
        <p:xfrm>
          <a:off x="952500" y="1809750"/>
          <a:ext cx="3000000" cy="3000000"/>
        </p:xfrm>
        <a:graphic>
          <a:graphicData uri="http://schemas.openxmlformats.org/drawingml/2006/table">
            <a:tbl>
              <a:tblPr>
                <a:noFill/>
                <a:tableStyleId>{EBEE32B4-9D84-4532-9F2B-C8F02E7A9289}</a:tableStyleId>
              </a:tblPr>
              <a:tblGrid>
                <a:gridCol w="3619500"/>
                <a:gridCol w="3619500"/>
              </a:tblGrid>
              <a:tr h="381000">
                <a:tc gridSpan="2">
                  <a:txBody>
                    <a:bodyPr/>
                    <a:lstStyle/>
                    <a:p>
                      <a:pPr indent="0" lvl="0" marL="0" rtl="0" algn="ctr">
                        <a:spcBef>
                          <a:spcPts val="0"/>
                        </a:spcBef>
                        <a:spcAft>
                          <a:spcPts val="0"/>
                        </a:spcAft>
                        <a:buNone/>
                      </a:pPr>
                      <a:r>
                        <a:rPr lang="en"/>
                        <a:t>Running Times</a:t>
                      </a:r>
                      <a:endParaRPr/>
                    </a:p>
                  </a:txBody>
                  <a:tcPr marT="91425" marB="91425" marR="91425" marL="91425"/>
                </a:tc>
                <a:tc hMerge="1"/>
              </a:tr>
              <a:tr h="381000">
                <a:tc>
                  <a:txBody>
                    <a:bodyPr/>
                    <a:lstStyle/>
                    <a:p>
                      <a:pPr indent="0" lvl="0" marL="0" rtl="0" algn="l">
                        <a:spcBef>
                          <a:spcPts val="0"/>
                        </a:spcBef>
                        <a:spcAft>
                          <a:spcPts val="0"/>
                        </a:spcAft>
                        <a:buNone/>
                      </a:pPr>
                      <a:r>
                        <a:rPr lang="en"/>
                        <a:t>Hierarchical</a:t>
                      </a:r>
                      <a:endParaRPr/>
                    </a:p>
                  </a:txBody>
                  <a:tcPr marT="91425" marB="91425" marR="91425" marL="91425"/>
                </a:tc>
                <a:tc>
                  <a:txBody>
                    <a:bodyPr/>
                    <a:lstStyle/>
                    <a:p>
                      <a:pPr indent="0" lvl="0" marL="0" rtl="0" algn="l">
                        <a:spcBef>
                          <a:spcPts val="0"/>
                        </a:spcBef>
                        <a:spcAft>
                          <a:spcPts val="0"/>
                        </a:spcAft>
                        <a:buNone/>
                      </a:pPr>
                      <a:r>
                        <a:rPr lang="en"/>
                        <a:t>2 minutes</a:t>
                      </a:r>
                      <a:endParaRPr/>
                    </a:p>
                  </a:txBody>
                  <a:tcPr marT="91425" marB="91425" marR="91425" marL="91425"/>
                </a:tc>
              </a:tr>
              <a:tr h="381000">
                <a:tc>
                  <a:txBody>
                    <a:bodyPr/>
                    <a:lstStyle/>
                    <a:p>
                      <a:pPr indent="0" lvl="0" marL="0" rtl="0" algn="l">
                        <a:spcBef>
                          <a:spcPts val="0"/>
                        </a:spcBef>
                        <a:spcAft>
                          <a:spcPts val="0"/>
                        </a:spcAft>
                        <a:buNone/>
                      </a:pPr>
                      <a:r>
                        <a:rPr lang="en"/>
                        <a:t>K-means</a:t>
                      </a:r>
                      <a:endParaRPr/>
                    </a:p>
                  </a:txBody>
                  <a:tcPr marT="91425" marB="91425" marR="91425" marL="91425"/>
                </a:tc>
                <a:tc>
                  <a:txBody>
                    <a:bodyPr/>
                    <a:lstStyle/>
                    <a:p>
                      <a:pPr indent="0" lvl="0" marL="0" rtl="0" algn="l">
                        <a:spcBef>
                          <a:spcPts val="0"/>
                        </a:spcBef>
                        <a:spcAft>
                          <a:spcPts val="0"/>
                        </a:spcAft>
                        <a:buNone/>
                      </a:pPr>
                      <a:r>
                        <a:rPr lang="en"/>
                        <a:t>5 minutes</a:t>
                      </a:r>
                      <a:endParaRPr/>
                    </a:p>
                  </a:txBody>
                  <a:tcPr marT="91425" marB="91425" marR="91425" marL="91425"/>
                </a:tc>
              </a:tr>
              <a:tr h="381000">
                <a:tc>
                  <a:txBody>
                    <a:bodyPr/>
                    <a:lstStyle/>
                    <a:p>
                      <a:pPr indent="0" lvl="0" marL="0" rtl="0" algn="l">
                        <a:spcBef>
                          <a:spcPts val="0"/>
                        </a:spcBef>
                        <a:spcAft>
                          <a:spcPts val="0"/>
                        </a:spcAft>
                        <a:buNone/>
                      </a:pPr>
                      <a:r>
                        <a:rPr lang="en"/>
                        <a:t>DBSCAN</a:t>
                      </a:r>
                      <a:endParaRPr/>
                    </a:p>
                  </a:txBody>
                  <a:tcPr marT="91425" marB="91425" marR="91425" marL="91425"/>
                </a:tc>
                <a:tc>
                  <a:txBody>
                    <a:bodyPr/>
                    <a:lstStyle/>
                    <a:p>
                      <a:pPr indent="0" lvl="0" marL="0" rtl="0" algn="l">
                        <a:spcBef>
                          <a:spcPts val="0"/>
                        </a:spcBef>
                        <a:spcAft>
                          <a:spcPts val="0"/>
                        </a:spcAft>
                        <a:buNone/>
                      </a:pPr>
                      <a:r>
                        <a:rPr lang="en"/>
                        <a:t>15 minutes</a:t>
                      </a:r>
                      <a:endParaRPr/>
                    </a:p>
                  </a:txBody>
                  <a:tcPr marT="91425" marB="91425" marR="91425" marL="91425"/>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28"/>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CONCLUSION</a:t>
            </a:r>
            <a:endParaRPr sz="4800">
              <a:solidFill>
                <a:srgbClr val="FFFFFF"/>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29"/>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CONCLUSION</a:t>
            </a:r>
            <a:endParaRPr sz="3600">
              <a:solidFill>
                <a:srgbClr val="FFFFFF"/>
              </a:solidFill>
            </a:endParaRPr>
          </a:p>
        </p:txBody>
      </p:sp>
      <p:sp>
        <p:nvSpPr>
          <p:cNvPr id="1015" name="Google Shape;1015;p12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DBSCAN shows some promise of improving the clustering mechanism of WGCNA.</a:t>
            </a:r>
            <a:endParaRPr sz="2000">
              <a:solidFill>
                <a:schemeClr val="dk2"/>
              </a:solidFill>
            </a:endParaRPr>
          </a:p>
          <a:p>
            <a:pPr indent="0" lvl="0" marL="457200" rtl="0" algn="l">
              <a:lnSpc>
                <a:spcPct val="115000"/>
              </a:lnSpc>
              <a:spcBef>
                <a:spcPts val="1600"/>
              </a:spcBef>
              <a:spcAft>
                <a:spcPts val="0"/>
              </a:spcAft>
              <a:buNone/>
            </a:pPr>
            <a:r>
              <a:t/>
            </a:r>
            <a:endParaRPr sz="2000">
              <a:solidFill>
                <a:schemeClr val="dk2"/>
              </a:solidFill>
            </a:endParaRPr>
          </a:p>
          <a:p>
            <a:pPr indent="-355600" lvl="0" marL="457200" rtl="0" algn="l">
              <a:lnSpc>
                <a:spcPct val="115000"/>
              </a:lnSpc>
              <a:spcBef>
                <a:spcPts val="1600"/>
              </a:spcBef>
              <a:spcAft>
                <a:spcPts val="0"/>
              </a:spcAft>
              <a:buClr>
                <a:schemeClr val="dk2"/>
              </a:buClr>
              <a:buSzPts val="2000"/>
              <a:buChar char="●"/>
            </a:pPr>
            <a:r>
              <a:rPr lang="en" sz="2000">
                <a:solidFill>
                  <a:schemeClr val="dk2"/>
                </a:solidFill>
              </a:rPr>
              <a:t>However, some caution needs to be observed when using DBSCAN, due to the fact that it is heavily dependent on its parameters (i.e. MinPts and epsilon).</a:t>
            </a:r>
            <a:endParaRPr sz="2000">
              <a:solidFill>
                <a:schemeClr val="dk2"/>
              </a:solidFill>
            </a:endParaRPr>
          </a:p>
          <a:p>
            <a:pPr indent="0" lvl="0" marL="457200" rtl="0" algn="l">
              <a:lnSpc>
                <a:spcPct val="115000"/>
              </a:lnSpc>
              <a:spcBef>
                <a:spcPts val="1600"/>
              </a:spcBef>
              <a:spcAft>
                <a:spcPts val="0"/>
              </a:spcAft>
              <a:buNone/>
            </a:pPr>
            <a:r>
              <a:t/>
            </a:r>
            <a:endParaRPr sz="2000">
              <a:solidFill>
                <a:schemeClr val="dk2"/>
              </a:solidFill>
            </a:endParaRPr>
          </a:p>
          <a:p>
            <a:pPr indent="-355600" lvl="0" marL="457200" rtl="0" algn="l">
              <a:lnSpc>
                <a:spcPct val="115000"/>
              </a:lnSpc>
              <a:spcBef>
                <a:spcPts val="1600"/>
              </a:spcBef>
              <a:spcAft>
                <a:spcPts val="0"/>
              </a:spcAft>
              <a:buClr>
                <a:schemeClr val="dk2"/>
              </a:buClr>
              <a:buSzPts val="2000"/>
              <a:buChar char="●"/>
            </a:pPr>
            <a:r>
              <a:rPr lang="en" sz="2000">
                <a:solidFill>
                  <a:schemeClr val="dk2"/>
                </a:solidFill>
              </a:rPr>
              <a:t>K-means does not show improvements to the clustering of WGCNA.</a:t>
            </a:r>
            <a:endParaRPr sz="2000">
              <a:solidFill>
                <a:schemeClr val="dk2"/>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30"/>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RECOMMENDATIONS</a:t>
            </a:r>
            <a:endParaRPr sz="4800">
              <a:solidFill>
                <a:srgbClr val="FFFFFF"/>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31"/>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RECOMMENDATIONS</a:t>
            </a:r>
            <a:endParaRPr sz="3600">
              <a:solidFill>
                <a:srgbClr val="FFFFFF"/>
              </a:solidFill>
            </a:endParaRPr>
          </a:p>
        </p:txBody>
      </p:sp>
      <p:sp>
        <p:nvSpPr>
          <p:cNvPr id="1026" name="Google Shape;1026;p131"/>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D</a:t>
            </a:r>
            <a:r>
              <a:rPr lang="en" sz="2000">
                <a:solidFill>
                  <a:schemeClr val="dk2"/>
                </a:solidFill>
              </a:rPr>
              <a:t>evise a systematic method to compute / determine the correct / ideal parameters to be used for DBSCAN (i.e. minPts and epsilon).</a:t>
            </a:r>
            <a:endParaRPr sz="2000">
              <a:solidFill>
                <a:schemeClr val="dk2"/>
              </a:solidFill>
            </a:endParaRPr>
          </a:p>
          <a:p>
            <a:pPr indent="0" lvl="0" marL="457200" rtl="0" algn="l">
              <a:lnSpc>
                <a:spcPct val="115000"/>
              </a:lnSpc>
              <a:spcBef>
                <a:spcPts val="1600"/>
              </a:spcBef>
              <a:spcAft>
                <a:spcPts val="0"/>
              </a:spcAft>
              <a:buNone/>
            </a:pPr>
            <a:r>
              <a:t/>
            </a:r>
            <a:endParaRPr sz="2000">
              <a:solidFill>
                <a:schemeClr val="dk2"/>
              </a:solidFill>
            </a:endParaRPr>
          </a:p>
          <a:p>
            <a:pPr indent="-355600" lvl="0" marL="457200" rtl="0" algn="l">
              <a:lnSpc>
                <a:spcPct val="115000"/>
              </a:lnSpc>
              <a:spcBef>
                <a:spcPts val="1600"/>
              </a:spcBef>
              <a:spcAft>
                <a:spcPts val="0"/>
              </a:spcAft>
              <a:buClr>
                <a:schemeClr val="dk2"/>
              </a:buClr>
              <a:buSzPts val="2000"/>
              <a:buChar char="●"/>
            </a:pPr>
            <a:r>
              <a:rPr lang="en" sz="2000">
                <a:solidFill>
                  <a:schemeClr val="dk2"/>
                </a:solidFill>
              </a:rPr>
              <a:t>Devise a function of k-means which accepts module eigengenes as centroids.</a:t>
            </a:r>
            <a:endParaRPr sz="2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24"/>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How is a GCN constructed?</a:t>
            </a:r>
            <a:endParaRPr sz="2800">
              <a:solidFill>
                <a:srgbClr val="FFFFFF"/>
              </a:solidFill>
            </a:endParaRPr>
          </a:p>
        </p:txBody>
      </p:sp>
      <p:sp>
        <p:nvSpPr>
          <p:cNvPr id="144" name="Google Shape;144;p24"/>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46" name="Google Shape;146;p24"/>
          <p:cNvPicPr preferRelativeResize="0"/>
          <p:nvPr/>
        </p:nvPicPr>
        <p:blipFill>
          <a:blip r:embed="rId3">
            <a:alphaModFix/>
          </a:blip>
          <a:stretch>
            <a:fillRect/>
          </a:stretch>
        </p:blipFill>
        <p:spPr>
          <a:xfrm>
            <a:off x="311538" y="1064713"/>
            <a:ext cx="5941074" cy="3819276"/>
          </a:xfrm>
          <a:prstGeom prst="rect">
            <a:avLst/>
          </a:prstGeom>
          <a:noFill/>
          <a:ln>
            <a:noFill/>
          </a:ln>
        </p:spPr>
      </p:pic>
      <p:sp>
        <p:nvSpPr>
          <p:cNvPr id="147" name="Google Shape;147;p24"/>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S. Mohammad H. Oloomi. The general steps of constructing a gene co-expression network: calculating a co-expression measure, and selecting a significance threshold. (2014). </a:t>
            </a:r>
            <a:endParaRPr sz="1000"/>
          </a:p>
        </p:txBody>
      </p:sp>
      <p:sp>
        <p:nvSpPr>
          <p:cNvPr id="148" name="Google Shape;148;p24"/>
          <p:cNvSpPr/>
          <p:nvPr/>
        </p:nvSpPr>
        <p:spPr>
          <a:xfrm>
            <a:off x="1913075" y="1745850"/>
            <a:ext cx="6789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6252750" y="951050"/>
            <a:ext cx="2579700" cy="37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A similarity score (co-expression measure) is calculated between each pair of rows in expression matrix.</a:t>
            </a:r>
            <a:endParaRPr sz="16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32"/>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ACKNOWLEDGEMENTS</a:t>
            </a:r>
            <a:endParaRPr sz="2800">
              <a:solidFill>
                <a:srgbClr val="FFFFFF"/>
              </a:solidFill>
            </a:endParaRPr>
          </a:p>
        </p:txBody>
      </p:sp>
      <p:sp>
        <p:nvSpPr>
          <p:cNvPr id="1032" name="Google Shape;1032;p132"/>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595959"/>
                </a:solidFill>
              </a:rPr>
              <a:t>Icons made by Freepik, dDara, Pause8, mynamepong, turkub from www.flaticon.com</a:t>
            </a:r>
            <a:endParaRPr sz="18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5"/>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How is a GCN constructed?</a:t>
            </a:r>
            <a:endParaRPr sz="2800">
              <a:solidFill>
                <a:srgbClr val="FFFFFF"/>
              </a:solidFill>
            </a:endParaRPr>
          </a:p>
        </p:txBody>
      </p:sp>
      <p:sp>
        <p:nvSpPr>
          <p:cNvPr id="155" name="Google Shape;155;p25"/>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57" name="Google Shape;157;p25"/>
          <p:cNvPicPr preferRelativeResize="0"/>
          <p:nvPr/>
        </p:nvPicPr>
        <p:blipFill>
          <a:blip r:embed="rId3">
            <a:alphaModFix/>
          </a:blip>
          <a:stretch>
            <a:fillRect/>
          </a:stretch>
        </p:blipFill>
        <p:spPr>
          <a:xfrm>
            <a:off x="311538" y="1064713"/>
            <a:ext cx="5941074" cy="3819276"/>
          </a:xfrm>
          <a:prstGeom prst="rect">
            <a:avLst/>
          </a:prstGeom>
          <a:noFill/>
          <a:ln>
            <a:noFill/>
          </a:ln>
        </p:spPr>
      </p:pic>
      <p:sp>
        <p:nvSpPr>
          <p:cNvPr id="158" name="Google Shape;158;p25"/>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S. Mohammad H. Oloomi. The general steps of constructing a gene co-expression network: calculating a co-expression measure, and selecting a significance threshold. (2014). </a:t>
            </a:r>
            <a:endParaRPr sz="1000"/>
          </a:p>
        </p:txBody>
      </p:sp>
      <p:sp>
        <p:nvSpPr>
          <p:cNvPr id="159" name="Google Shape;159;p25"/>
          <p:cNvSpPr/>
          <p:nvPr/>
        </p:nvSpPr>
        <p:spPr>
          <a:xfrm>
            <a:off x="2591550" y="1064725"/>
            <a:ext cx="3661200" cy="173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6252750" y="951050"/>
            <a:ext cx="2579700" cy="37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The resulting matrix is an m×m matrix, called the similarity matrix. Each element in this matrix shows how similarly the expression levels of two genes change together.</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4" name="Shape 164"/>
        <p:cNvGrpSpPr/>
        <p:nvPr/>
      </p:nvGrpSpPr>
      <p:grpSpPr>
        <a:xfrm>
          <a:off x="0" y="0"/>
          <a:ext cx="0" cy="0"/>
          <a:chOff x="0" y="0"/>
          <a:chExt cx="0" cy="0"/>
        </a:xfrm>
      </p:grpSpPr>
      <p:sp>
        <p:nvSpPr>
          <p:cNvPr id="165" name="Google Shape;165;p26"/>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How is a GCN constructed?</a:t>
            </a:r>
            <a:endParaRPr sz="2800">
              <a:solidFill>
                <a:srgbClr val="FFFFFF"/>
              </a:solidFill>
            </a:endParaRPr>
          </a:p>
        </p:txBody>
      </p:sp>
      <p:sp>
        <p:nvSpPr>
          <p:cNvPr id="166" name="Google Shape;166;p26"/>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68" name="Google Shape;168;p26"/>
          <p:cNvPicPr preferRelativeResize="0"/>
          <p:nvPr/>
        </p:nvPicPr>
        <p:blipFill>
          <a:blip r:embed="rId3">
            <a:alphaModFix/>
          </a:blip>
          <a:stretch>
            <a:fillRect/>
          </a:stretch>
        </p:blipFill>
        <p:spPr>
          <a:xfrm>
            <a:off x="311538" y="1064713"/>
            <a:ext cx="5941074" cy="3819276"/>
          </a:xfrm>
          <a:prstGeom prst="rect">
            <a:avLst/>
          </a:prstGeom>
          <a:noFill/>
          <a:ln>
            <a:noFill/>
          </a:ln>
        </p:spPr>
      </p:pic>
      <p:sp>
        <p:nvSpPr>
          <p:cNvPr id="169" name="Google Shape;169;p26"/>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S. Mohammad H. Oloomi. The general steps of constructing a gene co-expression network: calculating a co-expression measure, and selecting a significance threshold. (2014). </a:t>
            </a:r>
            <a:endParaRPr sz="1000"/>
          </a:p>
        </p:txBody>
      </p:sp>
      <p:sp>
        <p:nvSpPr>
          <p:cNvPr id="170" name="Google Shape;170;p26"/>
          <p:cNvSpPr/>
          <p:nvPr/>
        </p:nvSpPr>
        <p:spPr>
          <a:xfrm>
            <a:off x="5048500" y="3380925"/>
            <a:ext cx="11265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nvSpPr>
        <p:spPr>
          <a:xfrm>
            <a:off x="6252750" y="951050"/>
            <a:ext cx="2579700" cy="37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The elements in the similarity matrix which are above a certain threshold (i.e. significance threshold) are replaced by 1s and the remaining elements are replaced by 0s.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27"/>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How is a GCN constructed?</a:t>
            </a:r>
            <a:endParaRPr sz="2800">
              <a:solidFill>
                <a:srgbClr val="FFFFFF"/>
              </a:solidFill>
            </a:endParaRPr>
          </a:p>
        </p:txBody>
      </p:sp>
      <p:sp>
        <p:nvSpPr>
          <p:cNvPr id="177" name="Google Shape;177;p27"/>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79" name="Google Shape;179;p27"/>
          <p:cNvPicPr preferRelativeResize="0"/>
          <p:nvPr/>
        </p:nvPicPr>
        <p:blipFill>
          <a:blip r:embed="rId3">
            <a:alphaModFix/>
          </a:blip>
          <a:stretch>
            <a:fillRect/>
          </a:stretch>
        </p:blipFill>
        <p:spPr>
          <a:xfrm>
            <a:off x="311538" y="1064713"/>
            <a:ext cx="5941074" cy="3819276"/>
          </a:xfrm>
          <a:prstGeom prst="rect">
            <a:avLst/>
          </a:prstGeom>
          <a:noFill/>
          <a:ln>
            <a:noFill/>
          </a:ln>
        </p:spPr>
      </p:pic>
      <p:sp>
        <p:nvSpPr>
          <p:cNvPr id="180" name="Google Shape;180;p27"/>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S. Mohammad H. Oloomi. The general steps of constructing a gene co-expression network: calculating a co-expression measure, and selecting a significance threshold. (2014). </a:t>
            </a:r>
            <a:endParaRPr sz="1000"/>
          </a:p>
        </p:txBody>
      </p:sp>
      <p:sp>
        <p:nvSpPr>
          <p:cNvPr id="181" name="Google Shape;181;p27"/>
          <p:cNvSpPr/>
          <p:nvPr/>
        </p:nvSpPr>
        <p:spPr>
          <a:xfrm>
            <a:off x="322300" y="2902950"/>
            <a:ext cx="4750200" cy="187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txBox="1"/>
          <p:nvPr/>
        </p:nvSpPr>
        <p:spPr>
          <a:xfrm>
            <a:off x="6252750" y="951050"/>
            <a:ext cx="2579700" cy="361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The resulting matrix, called the network adjacency matrix, represents the graph of the constructed gene co-expression network. In this matrix, each element shows whether two genes are connected in the network (the 1 elements) or not (the 0 elements).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28"/>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Networks vs Unweighted Networks</a:t>
            </a:r>
            <a:endParaRPr sz="2800">
              <a:solidFill>
                <a:schemeClr val="lt1"/>
              </a:solidFill>
            </a:endParaRPr>
          </a:p>
        </p:txBody>
      </p:sp>
      <p:sp>
        <p:nvSpPr>
          <p:cNvPr id="188" name="Google Shape;188;p28"/>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90" name="Google Shape;190;p28"/>
          <p:cNvPicPr preferRelativeResize="0"/>
          <p:nvPr/>
        </p:nvPicPr>
        <p:blipFill>
          <a:blip r:embed="rId3">
            <a:alphaModFix/>
          </a:blip>
          <a:stretch>
            <a:fillRect/>
          </a:stretch>
        </p:blipFill>
        <p:spPr>
          <a:xfrm>
            <a:off x="1329775" y="1017725"/>
            <a:ext cx="6484444" cy="3685900"/>
          </a:xfrm>
          <a:prstGeom prst="rect">
            <a:avLst/>
          </a:prstGeom>
          <a:noFill/>
          <a:ln>
            <a:noFill/>
          </a:ln>
        </p:spPr>
      </p:pic>
      <p:sp>
        <p:nvSpPr>
          <p:cNvPr id="191" name="Google Shape;191;p28"/>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Zhang, B., Horvath, S. A general framework for weighted gene co-expression network analysis. (2005). Statistical Applications in Genetics and Molecular Biology, Volume 4, Issue 1, Article 17.</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29"/>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Weighted Gene Co-Expression Network (WGCNA)</a:t>
            </a:r>
            <a:endParaRPr sz="2800">
              <a:solidFill>
                <a:srgbClr val="FFFFFF"/>
              </a:solidFill>
            </a:endParaRPr>
          </a:p>
        </p:txBody>
      </p:sp>
      <p:sp>
        <p:nvSpPr>
          <p:cNvPr id="197" name="Google Shape;197;p29"/>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99" name="Google Shape;199;p29"/>
          <p:cNvPicPr preferRelativeResize="0"/>
          <p:nvPr/>
        </p:nvPicPr>
        <p:blipFill>
          <a:blip r:embed="rId3">
            <a:alphaModFix/>
          </a:blip>
          <a:stretch>
            <a:fillRect/>
          </a:stretch>
        </p:blipFill>
        <p:spPr>
          <a:xfrm>
            <a:off x="1007088" y="1031875"/>
            <a:ext cx="7129824" cy="3657601"/>
          </a:xfrm>
          <a:prstGeom prst="rect">
            <a:avLst/>
          </a:prstGeom>
          <a:noFill/>
          <a:ln>
            <a:noFill/>
          </a:ln>
        </p:spPr>
      </p:pic>
      <p:sp>
        <p:nvSpPr>
          <p:cNvPr id="200" name="Google Shape;200;p29"/>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van Dam, S., </a:t>
            </a:r>
            <a:r>
              <a:rPr lang="en" sz="1000">
                <a:solidFill>
                  <a:srgbClr val="000000"/>
                </a:solidFill>
              </a:rPr>
              <a:t>Võsa, </a:t>
            </a:r>
            <a:r>
              <a:rPr lang="en" sz="1000"/>
              <a:t>U., van der Graaf, A., Franke, L., de Magalhães, J.P. </a:t>
            </a:r>
            <a:r>
              <a:rPr lang="en" sz="1000">
                <a:solidFill>
                  <a:srgbClr val="000000"/>
                </a:solidFill>
              </a:rPr>
              <a:t>(2018). </a:t>
            </a:r>
            <a:r>
              <a:rPr lang="en" sz="1000"/>
              <a:t>Gene co-expression analysis for functional classification and gene–disease predictions. https://academic.oup.com/bib/article/19/4/575/2888441</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30"/>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Gene Co-Expression Network (WGCNA)</a:t>
            </a:r>
            <a:endParaRPr sz="2800">
              <a:solidFill>
                <a:srgbClr val="FFFFFF"/>
              </a:solidFill>
            </a:endParaRPr>
          </a:p>
        </p:txBody>
      </p:sp>
      <p:sp>
        <p:nvSpPr>
          <p:cNvPr id="206" name="Google Shape;206;p30"/>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08" name="Google Shape;208;p30"/>
          <p:cNvPicPr preferRelativeResize="0"/>
          <p:nvPr/>
        </p:nvPicPr>
        <p:blipFill>
          <a:blip r:embed="rId3">
            <a:alphaModFix/>
          </a:blip>
          <a:stretch>
            <a:fillRect/>
          </a:stretch>
        </p:blipFill>
        <p:spPr>
          <a:xfrm>
            <a:off x="70663" y="1031875"/>
            <a:ext cx="7129824" cy="3657601"/>
          </a:xfrm>
          <a:prstGeom prst="rect">
            <a:avLst/>
          </a:prstGeom>
          <a:noFill/>
          <a:ln>
            <a:noFill/>
          </a:ln>
        </p:spPr>
      </p:pic>
      <p:sp>
        <p:nvSpPr>
          <p:cNvPr id="209" name="Google Shape;209;p30"/>
          <p:cNvSpPr/>
          <p:nvPr/>
        </p:nvSpPr>
        <p:spPr>
          <a:xfrm>
            <a:off x="70675" y="1017725"/>
            <a:ext cx="1815600" cy="217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txBox="1"/>
          <p:nvPr/>
        </p:nvSpPr>
        <p:spPr>
          <a:xfrm>
            <a:off x="7274175" y="1017725"/>
            <a:ext cx="18699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Pairwise correlation is determined for each possible gene pair in the expression data.</a:t>
            </a:r>
            <a:endParaRPr sz="1800"/>
          </a:p>
        </p:txBody>
      </p:sp>
      <p:sp>
        <p:nvSpPr>
          <p:cNvPr id="211" name="Google Shape;211;p30"/>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rPr>
              <a:t>van Dam, S., Võsa, U., van der Graaf, A., Franke, L., de Magalhães, J.P. (2018). Gene co-expression analysis for functional classification and gene–disease predictions. https://academic.oup.com/bib/article/19/4/575/2888441</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31"/>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Gene Co-Expression Network (WGCNA)</a:t>
            </a:r>
            <a:endParaRPr sz="2800">
              <a:solidFill>
                <a:srgbClr val="FFFFFF"/>
              </a:solidFill>
            </a:endParaRPr>
          </a:p>
        </p:txBody>
      </p:sp>
      <p:sp>
        <p:nvSpPr>
          <p:cNvPr id="217" name="Google Shape;217;p31"/>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19" name="Google Shape;219;p31"/>
          <p:cNvPicPr preferRelativeResize="0"/>
          <p:nvPr/>
        </p:nvPicPr>
        <p:blipFill>
          <a:blip r:embed="rId3">
            <a:alphaModFix/>
          </a:blip>
          <a:stretch>
            <a:fillRect/>
          </a:stretch>
        </p:blipFill>
        <p:spPr>
          <a:xfrm>
            <a:off x="70663" y="1031875"/>
            <a:ext cx="7129824" cy="3657601"/>
          </a:xfrm>
          <a:prstGeom prst="rect">
            <a:avLst/>
          </a:prstGeom>
          <a:noFill/>
          <a:ln>
            <a:noFill/>
          </a:ln>
        </p:spPr>
      </p:pic>
      <p:sp>
        <p:nvSpPr>
          <p:cNvPr id="220" name="Google Shape;220;p31"/>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rPr>
              <a:t>van Dam, S., Võsa, U., van der Graaf, A., Franke, L., de Magalhães, J.P. (2018). Gene co-expression analysis for functional classification and gene–disease predictions. https://academic.oup.com/bib/article/19/4/575/2888441</a:t>
            </a:r>
            <a:endParaRPr sz="1000"/>
          </a:p>
        </p:txBody>
      </p:sp>
      <p:sp>
        <p:nvSpPr>
          <p:cNvPr id="221" name="Google Shape;221;p31"/>
          <p:cNvSpPr txBox="1"/>
          <p:nvPr/>
        </p:nvSpPr>
        <p:spPr>
          <a:xfrm>
            <a:off x="7274175" y="1017725"/>
            <a:ext cx="18699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These pairwise correlations can then be represented as a network.</a:t>
            </a:r>
            <a:endParaRPr sz="1800"/>
          </a:p>
        </p:txBody>
      </p:sp>
      <p:sp>
        <p:nvSpPr>
          <p:cNvPr id="222" name="Google Shape;222;p31"/>
          <p:cNvSpPr/>
          <p:nvPr/>
        </p:nvSpPr>
        <p:spPr>
          <a:xfrm>
            <a:off x="2374375" y="1017725"/>
            <a:ext cx="1805700" cy="209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BACKGROUND</a:t>
            </a:r>
            <a:endParaRPr sz="4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6" name="Shape 226"/>
        <p:cNvGrpSpPr/>
        <p:nvPr/>
      </p:nvGrpSpPr>
      <p:grpSpPr>
        <a:xfrm>
          <a:off x="0" y="0"/>
          <a:ext cx="0" cy="0"/>
          <a:chOff x="0" y="0"/>
          <a:chExt cx="0" cy="0"/>
        </a:xfrm>
      </p:grpSpPr>
      <p:sp>
        <p:nvSpPr>
          <p:cNvPr id="227" name="Google Shape;227;p32"/>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Gene Co-Expression Network (WGCNA)</a:t>
            </a:r>
            <a:endParaRPr sz="2800">
              <a:solidFill>
                <a:srgbClr val="FFFFFF"/>
              </a:solidFill>
            </a:endParaRPr>
          </a:p>
        </p:txBody>
      </p:sp>
      <p:sp>
        <p:nvSpPr>
          <p:cNvPr id="228" name="Google Shape;228;p32"/>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30" name="Google Shape;230;p32"/>
          <p:cNvPicPr preferRelativeResize="0"/>
          <p:nvPr/>
        </p:nvPicPr>
        <p:blipFill>
          <a:blip r:embed="rId3">
            <a:alphaModFix/>
          </a:blip>
          <a:stretch>
            <a:fillRect/>
          </a:stretch>
        </p:blipFill>
        <p:spPr>
          <a:xfrm>
            <a:off x="70663" y="1031875"/>
            <a:ext cx="7129824" cy="3657601"/>
          </a:xfrm>
          <a:prstGeom prst="rect">
            <a:avLst/>
          </a:prstGeom>
          <a:noFill/>
          <a:ln>
            <a:noFill/>
          </a:ln>
        </p:spPr>
      </p:pic>
      <p:sp>
        <p:nvSpPr>
          <p:cNvPr id="231" name="Google Shape;231;p32"/>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rPr>
              <a:t>van Dam, S., Võsa, U., van der Graaf, A., Franke, L., de Magalhães, J.P. (2018). Gene co-expression analysis for functional classification and gene–disease predictions. https://academic.oup.com/bib/article/19/4/575/2888441</a:t>
            </a:r>
            <a:endParaRPr sz="1000"/>
          </a:p>
        </p:txBody>
      </p:sp>
      <p:sp>
        <p:nvSpPr>
          <p:cNvPr id="232" name="Google Shape;232;p32"/>
          <p:cNvSpPr txBox="1"/>
          <p:nvPr/>
        </p:nvSpPr>
        <p:spPr>
          <a:xfrm>
            <a:off x="7274175" y="1017725"/>
            <a:ext cx="18699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Modules within these networks are defined using clustering analysis.</a:t>
            </a:r>
            <a:endParaRPr sz="1800"/>
          </a:p>
        </p:txBody>
      </p:sp>
      <p:sp>
        <p:nvSpPr>
          <p:cNvPr id="233" name="Google Shape;233;p32"/>
          <p:cNvSpPr/>
          <p:nvPr/>
        </p:nvSpPr>
        <p:spPr>
          <a:xfrm>
            <a:off x="4572000" y="1017725"/>
            <a:ext cx="1670700" cy="135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33"/>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Gene Co-Expression Network (WGCNA)</a:t>
            </a:r>
            <a:endParaRPr sz="2800">
              <a:solidFill>
                <a:srgbClr val="FFFFFF"/>
              </a:solidFill>
            </a:endParaRPr>
          </a:p>
        </p:txBody>
      </p:sp>
      <p:sp>
        <p:nvSpPr>
          <p:cNvPr id="239" name="Google Shape;239;p33"/>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41" name="Google Shape;241;p33"/>
          <p:cNvPicPr preferRelativeResize="0"/>
          <p:nvPr/>
        </p:nvPicPr>
        <p:blipFill>
          <a:blip r:embed="rId3">
            <a:alphaModFix/>
          </a:blip>
          <a:stretch>
            <a:fillRect/>
          </a:stretch>
        </p:blipFill>
        <p:spPr>
          <a:xfrm>
            <a:off x="70663" y="1031875"/>
            <a:ext cx="7129824" cy="3657601"/>
          </a:xfrm>
          <a:prstGeom prst="rect">
            <a:avLst/>
          </a:prstGeom>
          <a:noFill/>
          <a:ln>
            <a:noFill/>
          </a:ln>
        </p:spPr>
      </p:pic>
      <p:sp>
        <p:nvSpPr>
          <p:cNvPr id="242" name="Google Shape;242;p33"/>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rPr>
              <a:t>van Dam, S., Võsa, U., van der Graaf, A., Franke, L., de Magalhães, J.P. (2018). Gene co-expression analysis for functional classification and gene–disease predictions. https://academic.oup.com/bib/article/19/4/575/2888441</a:t>
            </a:r>
            <a:endParaRPr sz="1000"/>
          </a:p>
        </p:txBody>
      </p:sp>
      <p:sp>
        <p:nvSpPr>
          <p:cNvPr id="243" name="Google Shape;243;p33"/>
          <p:cNvSpPr/>
          <p:nvPr/>
        </p:nvSpPr>
        <p:spPr>
          <a:xfrm>
            <a:off x="3745650" y="3243525"/>
            <a:ext cx="3454800" cy="105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txBox="1"/>
          <p:nvPr/>
        </p:nvSpPr>
        <p:spPr>
          <a:xfrm>
            <a:off x="7274175" y="1017725"/>
            <a:ext cx="18699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The network and modules can be interrogated to identify regulators, functional enrichment and hub genes.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4"/>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Gene Co-Expression Network (WGCNA)</a:t>
            </a:r>
            <a:endParaRPr sz="2800">
              <a:solidFill>
                <a:srgbClr val="FFFFFF"/>
              </a:solidFill>
            </a:endParaRPr>
          </a:p>
        </p:txBody>
      </p:sp>
      <p:sp>
        <p:nvSpPr>
          <p:cNvPr id="250" name="Google Shape;250;p34"/>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52" name="Google Shape;252;p34"/>
          <p:cNvPicPr preferRelativeResize="0"/>
          <p:nvPr/>
        </p:nvPicPr>
        <p:blipFill>
          <a:blip r:embed="rId3">
            <a:alphaModFix/>
          </a:blip>
          <a:stretch>
            <a:fillRect/>
          </a:stretch>
        </p:blipFill>
        <p:spPr>
          <a:xfrm>
            <a:off x="70663" y="1031875"/>
            <a:ext cx="7129824" cy="3657601"/>
          </a:xfrm>
          <a:prstGeom prst="rect">
            <a:avLst/>
          </a:prstGeom>
          <a:noFill/>
          <a:ln>
            <a:noFill/>
          </a:ln>
        </p:spPr>
      </p:pic>
      <p:sp>
        <p:nvSpPr>
          <p:cNvPr id="253" name="Google Shape;253;p34"/>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rPr>
              <a:t>van Dam, S., Võsa, U., van der Graaf, A., Franke, L., de Magalhães, J.P. (2018). Gene co-expression analysis for functional classification and gene–disease predictions. https://academic.oup.com/bib/article/19/4/575/2888441</a:t>
            </a:r>
            <a:endParaRPr sz="1000"/>
          </a:p>
        </p:txBody>
      </p:sp>
      <p:sp>
        <p:nvSpPr>
          <p:cNvPr id="254" name="Google Shape;254;p34"/>
          <p:cNvSpPr/>
          <p:nvPr/>
        </p:nvSpPr>
        <p:spPr>
          <a:xfrm>
            <a:off x="3745650" y="3243525"/>
            <a:ext cx="3454800" cy="105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txBox="1"/>
          <p:nvPr/>
        </p:nvSpPr>
        <p:spPr>
          <a:xfrm>
            <a:off x="7274175" y="1017725"/>
            <a:ext cx="18699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Differential co-expression analysis can be used to identify modules that behave differently under different conditions.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35"/>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Gene Co-Expression Network (WGCNA)</a:t>
            </a:r>
            <a:endParaRPr sz="2800">
              <a:solidFill>
                <a:srgbClr val="FFFFFF"/>
              </a:solidFill>
            </a:endParaRPr>
          </a:p>
        </p:txBody>
      </p:sp>
      <p:sp>
        <p:nvSpPr>
          <p:cNvPr id="261" name="Google Shape;261;p35"/>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5"/>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63" name="Google Shape;263;p35"/>
          <p:cNvPicPr preferRelativeResize="0"/>
          <p:nvPr/>
        </p:nvPicPr>
        <p:blipFill>
          <a:blip r:embed="rId3">
            <a:alphaModFix/>
          </a:blip>
          <a:stretch>
            <a:fillRect/>
          </a:stretch>
        </p:blipFill>
        <p:spPr>
          <a:xfrm>
            <a:off x="70663" y="1031875"/>
            <a:ext cx="7129824" cy="3657601"/>
          </a:xfrm>
          <a:prstGeom prst="rect">
            <a:avLst/>
          </a:prstGeom>
          <a:noFill/>
          <a:ln>
            <a:noFill/>
          </a:ln>
        </p:spPr>
      </p:pic>
      <p:sp>
        <p:nvSpPr>
          <p:cNvPr id="264" name="Google Shape;264;p35"/>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rPr>
              <a:t>van Dam, S., Võsa, U., van der Graaf, A., Franke, L., de Magalhães, J.P. (2018). Gene co-expression analysis for functional classification and gene–disease predictions. https://academic.oup.com/bib/article/19/4/575/2888441</a:t>
            </a:r>
            <a:endParaRPr sz="1000"/>
          </a:p>
        </p:txBody>
      </p:sp>
      <p:sp>
        <p:nvSpPr>
          <p:cNvPr id="265" name="Google Shape;265;p35"/>
          <p:cNvSpPr/>
          <p:nvPr/>
        </p:nvSpPr>
        <p:spPr>
          <a:xfrm>
            <a:off x="70675" y="3202675"/>
            <a:ext cx="3919200" cy="150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7274175" y="1031875"/>
            <a:ext cx="18699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Potential disease genes can be identified using a guilt-by-association (GBA) approach that highlights genes that are co-expressed with multiple disease genes.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6"/>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Weighted Gene Co-Expression Network (WGCNA)</a:t>
            </a:r>
            <a:endParaRPr sz="2800">
              <a:solidFill>
                <a:srgbClr val="FFFFFF"/>
              </a:solidFill>
            </a:endParaRPr>
          </a:p>
        </p:txBody>
      </p:sp>
      <p:sp>
        <p:nvSpPr>
          <p:cNvPr id="272" name="Google Shape;272;p36"/>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74" name="Google Shape;274;p36"/>
          <p:cNvPicPr preferRelativeResize="0"/>
          <p:nvPr/>
        </p:nvPicPr>
        <p:blipFill>
          <a:blip r:embed="rId3">
            <a:alphaModFix/>
          </a:blip>
          <a:stretch>
            <a:fillRect/>
          </a:stretch>
        </p:blipFill>
        <p:spPr>
          <a:xfrm>
            <a:off x="70663" y="1031875"/>
            <a:ext cx="7129824" cy="3657601"/>
          </a:xfrm>
          <a:prstGeom prst="rect">
            <a:avLst/>
          </a:prstGeom>
          <a:noFill/>
          <a:ln>
            <a:noFill/>
          </a:ln>
        </p:spPr>
      </p:pic>
      <p:sp>
        <p:nvSpPr>
          <p:cNvPr id="275" name="Google Shape;275;p36"/>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rPr>
              <a:t>van Dam, S., Võsa, U., van der Graaf, A., Franke, L., de Magalhães, J.P. (2018). Gene co-expression analysis for functional classification and gene–disease predictions. https://academic.oup.com/bib/article/19/4/575/2888441</a:t>
            </a:r>
            <a:endParaRPr sz="1000"/>
          </a:p>
        </p:txBody>
      </p:sp>
      <p:sp>
        <p:nvSpPr>
          <p:cNvPr id="276" name="Google Shape;276;p36"/>
          <p:cNvSpPr txBox="1"/>
          <p:nvPr/>
        </p:nvSpPr>
        <p:spPr>
          <a:xfrm>
            <a:off x="7274175" y="1017725"/>
            <a:ext cx="18699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This study will focus on improving the clustering mechanism of WGCNA.</a:t>
            </a:r>
            <a:endParaRPr sz="1800"/>
          </a:p>
        </p:txBody>
      </p:sp>
      <p:sp>
        <p:nvSpPr>
          <p:cNvPr id="277" name="Google Shape;277;p36"/>
          <p:cNvSpPr/>
          <p:nvPr/>
        </p:nvSpPr>
        <p:spPr>
          <a:xfrm>
            <a:off x="4572000" y="1017725"/>
            <a:ext cx="1670700" cy="135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Weighted Gene Co-Expression Network (WGCNA)</a:t>
            </a:r>
            <a:endParaRPr sz="3600">
              <a:solidFill>
                <a:srgbClr val="FFFFFF"/>
              </a:solidFill>
            </a:endParaRPr>
          </a:p>
        </p:txBody>
      </p:sp>
      <p:sp>
        <p:nvSpPr>
          <p:cNvPr id="283" name="Google Shape;283;p37"/>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7"/>
          <p:cNvPicPr preferRelativeResize="0"/>
          <p:nvPr/>
        </p:nvPicPr>
        <p:blipFill>
          <a:blip r:embed="rId3">
            <a:alphaModFix/>
          </a:blip>
          <a:stretch>
            <a:fillRect/>
          </a:stretch>
        </p:blipFill>
        <p:spPr>
          <a:xfrm>
            <a:off x="2432825" y="1183550"/>
            <a:ext cx="4278349" cy="3750500"/>
          </a:xfrm>
          <a:prstGeom prst="rect">
            <a:avLst/>
          </a:prstGeom>
          <a:noFill/>
          <a:ln>
            <a:noFill/>
          </a:ln>
        </p:spPr>
      </p:pic>
      <p:sp>
        <p:nvSpPr>
          <p:cNvPr id="285" name="Google Shape;285;p37"/>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Weighted Gene Co-Expression Network (WGCNA)</a:t>
            </a:r>
            <a:endParaRPr sz="3600">
              <a:solidFill>
                <a:srgbClr val="FFFFFF"/>
              </a:solidFill>
            </a:endParaRPr>
          </a:p>
        </p:txBody>
      </p:sp>
      <p:sp>
        <p:nvSpPr>
          <p:cNvPr id="291" name="Google Shape;291;p38"/>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293" name="Google Shape;293;p38"/>
          <p:cNvPicPr preferRelativeResize="0"/>
          <p:nvPr/>
        </p:nvPicPr>
        <p:blipFill>
          <a:blip r:embed="rId3">
            <a:alphaModFix/>
          </a:blip>
          <a:stretch>
            <a:fillRect/>
          </a:stretch>
        </p:blipFill>
        <p:spPr>
          <a:xfrm>
            <a:off x="2432825" y="1183550"/>
            <a:ext cx="4278349" cy="3750500"/>
          </a:xfrm>
          <a:prstGeom prst="rect">
            <a:avLst/>
          </a:prstGeom>
          <a:noFill/>
          <a:ln>
            <a:noFill/>
          </a:ln>
        </p:spPr>
      </p:pic>
      <p:sp>
        <p:nvSpPr>
          <p:cNvPr id="294" name="Google Shape;294;p38"/>
          <p:cNvSpPr/>
          <p:nvPr/>
        </p:nvSpPr>
        <p:spPr>
          <a:xfrm>
            <a:off x="2384250" y="1846575"/>
            <a:ext cx="4386600" cy="725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FF0000"/>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39"/>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RELATED WORK</a:t>
            </a:r>
            <a:endParaRPr sz="48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40"/>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solidFill>
                <a:srgbClr val="FFFFFF"/>
              </a:solidFill>
            </a:endParaRPr>
          </a:p>
        </p:txBody>
      </p:sp>
      <p:sp>
        <p:nvSpPr>
          <p:cNvPr id="305" name="Google Shape;305;p40"/>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PROBLEM STATEMENT</a:t>
            </a:r>
            <a:endParaRPr sz="4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Genes as a Network</a:t>
            </a:r>
            <a:endParaRPr sz="2800">
              <a:solidFill>
                <a:srgbClr val="FFFFFF"/>
              </a:solidFill>
            </a:endParaRPr>
          </a:p>
        </p:txBody>
      </p:sp>
      <p:sp>
        <p:nvSpPr>
          <p:cNvPr id="65" name="Google Shape;65;p15"/>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rgbClr val="595959"/>
              </a:solidFill>
            </a:endParaRPr>
          </a:p>
          <a:p>
            <a:pPr indent="0" lvl="0" marL="457200" rtl="0" algn="l">
              <a:lnSpc>
                <a:spcPct val="115000"/>
              </a:lnSpc>
              <a:spcBef>
                <a:spcPts val="1600"/>
              </a:spcBef>
              <a:spcAft>
                <a:spcPts val="0"/>
              </a:spcAft>
              <a:buNone/>
            </a:pPr>
            <a:r>
              <a:t/>
            </a:r>
            <a:endParaRPr sz="1800">
              <a:solidFill>
                <a:srgbClr val="595959"/>
              </a:solidFill>
            </a:endParaRPr>
          </a:p>
          <a:p>
            <a:pPr indent="0" lvl="0" marL="45720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1600"/>
              </a:spcAft>
              <a:buNone/>
            </a:pPr>
            <a:r>
              <a:rPr lang="en" sz="1800"/>
              <a:t>Genes do not work alone. They are interconnected as a network.</a:t>
            </a:r>
            <a:endParaRPr sz="1800"/>
          </a:p>
        </p:txBody>
      </p:sp>
      <p:pic>
        <p:nvPicPr>
          <p:cNvPr id="67" name="Google Shape;67;p15"/>
          <p:cNvPicPr preferRelativeResize="0"/>
          <p:nvPr/>
        </p:nvPicPr>
        <p:blipFill>
          <a:blip r:embed="rId3">
            <a:alphaModFix/>
          </a:blip>
          <a:stretch>
            <a:fillRect/>
          </a:stretch>
        </p:blipFill>
        <p:spPr>
          <a:xfrm>
            <a:off x="3657600" y="1645920"/>
            <a:ext cx="1828800" cy="182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PROBLEM STATEMENT</a:t>
            </a:r>
            <a:endParaRPr sz="3600">
              <a:solidFill>
                <a:srgbClr val="FFFFFF"/>
              </a:solidFill>
            </a:endParaRPr>
          </a:p>
        </p:txBody>
      </p:sp>
      <p:sp>
        <p:nvSpPr>
          <p:cNvPr id="317" name="Google Shape;317;p42"/>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txBox="1"/>
          <p:nvPr/>
        </p:nvSpPr>
        <p:spPr>
          <a:xfrm>
            <a:off x="557250" y="1200000"/>
            <a:ext cx="8075700" cy="378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How to improve the accuracy of WGCNA, particularly its clustering mechanism.</a:t>
            </a:r>
            <a:endParaRPr sz="1800"/>
          </a:p>
          <a:p>
            <a:pPr indent="0" lvl="0" marL="457200" rtl="0" algn="l">
              <a:lnSpc>
                <a:spcPct val="115000"/>
              </a:lnSpc>
              <a:spcBef>
                <a:spcPts val="1600"/>
              </a:spcBef>
              <a:spcAft>
                <a:spcPts val="0"/>
              </a:spcAft>
              <a:buNone/>
            </a:pPr>
            <a:r>
              <a:t/>
            </a:r>
            <a:endParaRPr sz="1800"/>
          </a:p>
          <a:p>
            <a:pPr indent="-342900" lvl="0" marL="457200" rtl="0" algn="l">
              <a:lnSpc>
                <a:spcPct val="115000"/>
              </a:lnSpc>
              <a:spcBef>
                <a:spcPts val="1600"/>
              </a:spcBef>
              <a:spcAft>
                <a:spcPts val="0"/>
              </a:spcAft>
              <a:buSzPts val="1800"/>
              <a:buChar char="●"/>
            </a:pPr>
            <a:r>
              <a:rPr lang="en" sz="1800"/>
              <a:t>How to assess the difference between the accuracy of of each different variant (HC, HC + k-means hybrid, DBSCAN) of the clustering mechanism of WGCNA.</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SIGNIFICANCE OF THE STUDY</a:t>
            </a:r>
            <a:endParaRPr sz="4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SIGNIFICANCE OF THE STUDY</a:t>
            </a:r>
            <a:endParaRPr sz="3600">
              <a:solidFill>
                <a:srgbClr val="FFFFFF"/>
              </a:solidFill>
            </a:endParaRPr>
          </a:p>
        </p:txBody>
      </p:sp>
      <p:sp>
        <p:nvSpPr>
          <p:cNvPr id="329" name="Google Shape;329;p44"/>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txBox="1"/>
          <p:nvPr/>
        </p:nvSpPr>
        <p:spPr>
          <a:xfrm>
            <a:off x="557250" y="1200000"/>
            <a:ext cx="8075700" cy="378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Will open up a better alternative add-on to improve the clustering mechanism of WGCNA, as well as improve gene network modelling as a whole.</a:t>
            </a:r>
            <a:endParaRPr sz="1800"/>
          </a:p>
          <a:p>
            <a:pPr indent="0" lvl="0" marL="457200" rtl="0" algn="l">
              <a:lnSpc>
                <a:spcPct val="115000"/>
              </a:lnSpc>
              <a:spcBef>
                <a:spcPts val="1600"/>
              </a:spcBef>
              <a:spcAft>
                <a:spcPts val="0"/>
              </a:spcAft>
              <a:buNone/>
            </a:pPr>
            <a:r>
              <a:t/>
            </a:r>
            <a:endParaRPr sz="1800"/>
          </a:p>
          <a:p>
            <a:pPr indent="-342900" lvl="0" marL="457200" rtl="0" algn="l">
              <a:lnSpc>
                <a:spcPct val="115000"/>
              </a:lnSpc>
              <a:spcBef>
                <a:spcPts val="1600"/>
              </a:spcBef>
              <a:spcAft>
                <a:spcPts val="0"/>
              </a:spcAft>
              <a:buSzPts val="1800"/>
              <a:buChar char="●"/>
            </a:pPr>
            <a:r>
              <a:rPr lang="en" sz="1800"/>
              <a:t>Will facilitate improved identification of genes related to the manifestation of deadly diseases such as cancer, which will assist in the prognosis, early detection, and opening up of avenues in finding new cures and treatments against such diseases.</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OBJECTIVES</a:t>
            </a:r>
            <a:endParaRPr sz="48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OBJECTIVES</a:t>
            </a:r>
            <a:endParaRPr sz="3600">
              <a:solidFill>
                <a:srgbClr val="FFFFFF"/>
              </a:solidFill>
            </a:endParaRPr>
          </a:p>
        </p:txBody>
      </p:sp>
      <p:sp>
        <p:nvSpPr>
          <p:cNvPr id="341" name="Google Shape;341;p46"/>
          <p:cNvSpPr txBox="1"/>
          <p:nvPr/>
        </p:nvSpPr>
        <p:spPr>
          <a:xfrm>
            <a:off x="282025" y="1289225"/>
            <a:ext cx="8581500" cy="350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Develop an improvement to the accuracy of the clustering mechanism of WGCNA.</a:t>
            </a:r>
            <a:endParaRPr sz="1800"/>
          </a:p>
          <a:p>
            <a:pPr indent="0" lvl="0" marL="457200" rtl="0" algn="l">
              <a:lnSpc>
                <a:spcPct val="115000"/>
              </a:lnSpc>
              <a:spcBef>
                <a:spcPts val="1600"/>
              </a:spcBef>
              <a:spcAft>
                <a:spcPts val="0"/>
              </a:spcAft>
              <a:buNone/>
            </a:pPr>
            <a:r>
              <a:t/>
            </a:r>
            <a:endParaRPr sz="1800"/>
          </a:p>
          <a:p>
            <a:pPr indent="-342900" lvl="0" marL="457200" rtl="0" algn="l">
              <a:lnSpc>
                <a:spcPct val="115000"/>
              </a:lnSpc>
              <a:spcBef>
                <a:spcPts val="1600"/>
              </a:spcBef>
              <a:spcAft>
                <a:spcPts val="0"/>
              </a:spcAft>
              <a:buSzPts val="1800"/>
              <a:buChar char="●"/>
            </a:pPr>
            <a:r>
              <a:rPr lang="en" sz="1800"/>
              <a:t>Devise metrics for measuring and comparing the accuracy of the different variants of clustering mechanisms of WGCNA.</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SCOPE &amp; LIMITATIONS</a:t>
            </a:r>
            <a:endParaRPr sz="48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SCOPE &amp; LIMITATIONS</a:t>
            </a:r>
            <a:endParaRPr sz="3600">
              <a:solidFill>
                <a:srgbClr val="FFFFFF"/>
              </a:solidFill>
            </a:endParaRPr>
          </a:p>
        </p:txBody>
      </p:sp>
      <p:sp>
        <p:nvSpPr>
          <p:cNvPr id="352" name="Google Shape;352;p48"/>
          <p:cNvSpPr txBox="1"/>
          <p:nvPr/>
        </p:nvSpPr>
        <p:spPr>
          <a:xfrm>
            <a:off x="282025" y="1289225"/>
            <a:ext cx="8581500" cy="350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Will only be using DNA microarray data.</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Will only focus on improving the clustering mechanism of WGCNA.</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sp>
        <p:nvSpPr>
          <p:cNvPr id="357" name="Google Shape;357;p49"/>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Hierarchical Clustering</a:t>
            </a:r>
            <a:endParaRPr sz="48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239375" y="-116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Hierarchical Clustering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3" name="Google Shape;363;p50"/>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000"/>
          </a:p>
        </p:txBody>
      </p:sp>
      <p:sp>
        <p:nvSpPr>
          <p:cNvPr id="364" name="Google Shape;364;p50"/>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Hierarchical Clustering</a:t>
            </a:r>
            <a:endParaRPr sz="3600">
              <a:solidFill>
                <a:srgbClr val="FFFFFF"/>
              </a:solidFill>
            </a:endParaRPr>
          </a:p>
        </p:txBody>
      </p:sp>
      <p:pic>
        <p:nvPicPr>
          <p:cNvPr id="365" name="Google Shape;365;p50"/>
          <p:cNvPicPr preferRelativeResize="0"/>
          <p:nvPr/>
        </p:nvPicPr>
        <p:blipFill>
          <a:blip r:embed="rId3">
            <a:alphaModFix/>
          </a:blip>
          <a:stretch>
            <a:fillRect/>
          </a:stretch>
        </p:blipFill>
        <p:spPr>
          <a:xfrm>
            <a:off x="2308925" y="1624900"/>
            <a:ext cx="4381500" cy="2295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9" name="Shape 369"/>
        <p:cNvGrpSpPr/>
        <p:nvPr/>
      </p:nvGrpSpPr>
      <p:grpSpPr>
        <a:xfrm>
          <a:off x="0" y="0"/>
          <a:ext cx="0" cy="0"/>
          <a:chOff x="0" y="0"/>
          <a:chExt cx="0" cy="0"/>
        </a:xfrm>
      </p:grpSpPr>
      <p:sp>
        <p:nvSpPr>
          <p:cNvPr id="370" name="Google Shape;370;p51"/>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K-Means Clustering</a:t>
            </a:r>
            <a:endParaRPr sz="4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Genes as a Network</a:t>
            </a:r>
            <a:endParaRPr sz="2800">
              <a:solidFill>
                <a:srgbClr val="FFFFFF"/>
              </a:solidFill>
            </a:endParaRPr>
          </a:p>
        </p:txBody>
      </p:sp>
      <p:sp>
        <p:nvSpPr>
          <p:cNvPr id="73" name="Google Shape;73;p16"/>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75" name="Google Shape;75;p16"/>
          <p:cNvPicPr preferRelativeResize="0"/>
          <p:nvPr/>
        </p:nvPicPr>
        <p:blipFill>
          <a:blip r:embed="rId3">
            <a:alphaModFix/>
          </a:blip>
          <a:stretch>
            <a:fillRect/>
          </a:stretch>
        </p:blipFill>
        <p:spPr>
          <a:xfrm>
            <a:off x="2286000" y="1645920"/>
            <a:ext cx="1828800" cy="1828800"/>
          </a:xfrm>
          <a:prstGeom prst="rect">
            <a:avLst/>
          </a:prstGeom>
          <a:noFill/>
          <a:ln>
            <a:noFill/>
          </a:ln>
        </p:spPr>
      </p:pic>
      <p:pic>
        <p:nvPicPr>
          <p:cNvPr id="76" name="Google Shape;76;p16"/>
          <p:cNvPicPr preferRelativeResize="0"/>
          <p:nvPr/>
        </p:nvPicPr>
        <p:blipFill>
          <a:blip r:embed="rId4">
            <a:alphaModFix/>
          </a:blip>
          <a:stretch>
            <a:fillRect/>
          </a:stretch>
        </p:blipFill>
        <p:spPr>
          <a:xfrm>
            <a:off x="5029200" y="1645920"/>
            <a:ext cx="1828800" cy="1828800"/>
          </a:xfrm>
          <a:prstGeom prst="rect">
            <a:avLst/>
          </a:prstGeom>
          <a:noFill/>
          <a:ln>
            <a:noFill/>
          </a:ln>
        </p:spPr>
      </p:pic>
      <p:sp>
        <p:nvSpPr>
          <p:cNvPr id="77" name="Google Shape;77;p1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rPr lang="en" sz="1800"/>
              <a:t>Oftentimes, it takes more than one gene to be expressed for a phenotype (e.g. physical trait, disease) to be manifested.</a:t>
            </a:r>
            <a:endParaRPr sz="1800"/>
          </a:p>
          <a:p>
            <a:pPr indent="0" lvl="0" marL="0" rtl="0" algn="l">
              <a:lnSpc>
                <a:spcPct val="115000"/>
              </a:lnSpc>
              <a:spcBef>
                <a:spcPts val="1600"/>
              </a:spcBef>
              <a:spcAft>
                <a:spcPts val="1600"/>
              </a:spcAft>
              <a:buNone/>
            </a:pPr>
            <a:r>
              <a:t/>
            </a:r>
            <a:endParaRPr sz="1800">
              <a:solidFill>
                <a:srgbClr val="59595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K-means Clustering improves Hierarchical Clustering</a:t>
            </a:r>
            <a:endParaRPr sz="2400"/>
          </a:p>
          <a:p>
            <a:pPr indent="0" lvl="0" marL="0" rtl="0" algn="l">
              <a:spcBef>
                <a:spcPts val="0"/>
              </a:spcBef>
              <a:spcAft>
                <a:spcPts val="0"/>
              </a:spcAft>
              <a:buNone/>
            </a:pPr>
            <a:r>
              <a:t/>
            </a:r>
            <a:endParaRPr/>
          </a:p>
        </p:txBody>
      </p:sp>
      <p:sp>
        <p:nvSpPr>
          <p:cNvPr id="376" name="Google Shape;376;p52"/>
          <p:cNvSpPr txBox="1"/>
          <p:nvPr/>
        </p:nvSpPr>
        <p:spPr>
          <a:xfrm>
            <a:off x="311550" y="4554600"/>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000"/>
          </a:p>
        </p:txBody>
      </p:sp>
      <p:sp>
        <p:nvSpPr>
          <p:cNvPr id="377" name="Google Shape;377;p52"/>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K-Means Clustering</a:t>
            </a:r>
            <a:endParaRPr sz="2800">
              <a:solidFill>
                <a:srgbClr val="FFFFFF"/>
              </a:solidFill>
            </a:endParaRPr>
          </a:p>
        </p:txBody>
      </p:sp>
      <p:pic>
        <p:nvPicPr>
          <p:cNvPr id="378" name="Google Shape;378;p52"/>
          <p:cNvPicPr preferRelativeResize="0"/>
          <p:nvPr/>
        </p:nvPicPr>
        <p:blipFill>
          <a:blip r:embed="rId3">
            <a:alphaModFix/>
          </a:blip>
          <a:stretch>
            <a:fillRect/>
          </a:stretch>
        </p:blipFill>
        <p:spPr>
          <a:xfrm>
            <a:off x="2417288" y="1170125"/>
            <a:ext cx="4309433" cy="323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2" name="Shape 382"/>
        <p:cNvGrpSpPr/>
        <p:nvPr/>
      </p:nvGrpSpPr>
      <p:grpSpPr>
        <a:xfrm>
          <a:off x="0" y="0"/>
          <a:ext cx="0" cy="0"/>
          <a:chOff x="0" y="0"/>
          <a:chExt cx="0" cy="0"/>
        </a:xfrm>
      </p:grpSpPr>
      <p:sp>
        <p:nvSpPr>
          <p:cNvPr id="383" name="Google Shape;383;p53"/>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DBSCAN</a:t>
            </a:r>
            <a:endParaRPr sz="48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Poss</a:t>
            </a:r>
            <a:endParaRPr/>
          </a:p>
        </p:txBody>
      </p:sp>
      <p:sp>
        <p:nvSpPr>
          <p:cNvPr id="389" name="Google Shape;389;p54"/>
          <p:cNvSpPr txBox="1"/>
          <p:nvPr>
            <p:ph idx="1" type="body"/>
          </p:nvPr>
        </p:nvSpPr>
        <p:spPr>
          <a:xfrm>
            <a:off x="311700" y="1139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22222"/>
              </a:solidFill>
            </a:endParaRPr>
          </a:p>
          <a:p>
            <a:pPr indent="0" lvl="0" marL="0" rtl="0" algn="l">
              <a:spcBef>
                <a:spcPts val="1600"/>
              </a:spcBef>
              <a:spcAft>
                <a:spcPts val="1600"/>
              </a:spcAft>
              <a:buClr>
                <a:schemeClr val="dk1"/>
              </a:buClr>
              <a:buSzPts val="1100"/>
              <a:buFont typeface="Arial"/>
              <a:buNone/>
            </a:pPr>
            <a:r>
              <a:rPr lang="en" sz="2400">
                <a:solidFill>
                  <a:srgbClr val="222222"/>
                </a:solidFill>
              </a:rPr>
              <a:t>	</a:t>
            </a:r>
            <a:endParaRPr sz="2400">
              <a:solidFill>
                <a:srgbClr val="222222"/>
              </a:solidFill>
            </a:endParaRPr>
          </a:p>
        </p:txBody>
      </p:sp>
      <p:sp>
        <p:nvSpPr>
          <p:cNvPr id="390" name="Google Shape;390;p54"/>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000"/>
          </a:p>
        </p:txBody>
      </p:sp>
      <p:sp>
        <p:nvSpPr>
          <p:cNvPr id="391" name="Google Shape;391;p54"/>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DBSCAN</a:t>
            </a:r>
            <a:endParaRPr sz="2800">
              <a:solidFill>
                <a:srgbClr val="FFFFFF"/>
              </a:solidFill>
            </a:endParaRPr>
          </a:p>
        </p:txBody>
      </p:sp>
      <p:pic>
        <p:nvPicPr>
          <p:cNvPr id="392" name="Google Shape;392;p54"/>
          <p:cNvPicPr preferRelativeResize="0"/>
          <p:nvPr/>
        </p:nvPicPr>
        <p:blipFill>
          <a:blip r:embed="rId3">
            <a:alphaModFix/>
          </a:blip>
          <a:stretch>
            <a:fillRect/>
          </a:stretch>
        </p:blipFill>
        <p:spPr>
          <a:xfrm>
            <a:off x="2986088" y="1319213"/>
            <a:ext cx="3171825" cy="2505075"/>
          </a:xfrm>
          <a:prstGeom prst="rect">
            <a:avLst/>
          </a:prstGeom>
          <a:noFill/>
          <a:ln>
            <a:noFill/>
          </a:ln>
        </p:spPr>
      </p:pic>
      <p:pic>
        <p:nvPicPr>
          <p:cNvPr id="393" name="Google Shape;393;p54"/>
          <p:cNvPicPr preferRelativeResize="0"/>
          <p:nvPr/>
        </p:nvPicPr>
        <p:blipFill>
          <a:blip r:embed="rId4">
            <a:alphaModFix/>
          </a:blip>
          <a:stretch>
            <a:fillRect/>
          </a:stretch>
        </p:blipFill>
        <p:spPr>
          <a:xfrm>
            <a:off x="1509000" y="1319225"/>
            <a:ext cx="6172200" cy="3695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METHODOLOGY</a:t>
            </a:r>
            <a:endParaRPr sz="48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6"/>
          <p:cNvSpPr/>
          <p:nvPr/>
        </p:nvSpPr>
        <p:spPr>
          <a:xfrm>
            <a:off x="47106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Clustering</a:t>
            </a:r>
            <a:endParaRPr b="1">
              <a:solidFill>
                <a:srgbClr val="F3F3F3"/>
              </a:solidFill>
            </a:endParaRPr>
          </a:p>
        </p:txBody>
      </p:sp>
      <p:sp>
        <p:nvSpPr>
          <p:cNvPr id="404" name="Google Shape;404;p56"/>
          <p:cNvSpPr/>
          <p:nvPr/>
        </p:nvSpPr>
        <p:spPr>
          <a:xfrm>
            <a:off x="241886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Similarity Matrix</a:t>
            </a:r>
            <a:endParaRPr b="1">
              <a:solidFill>
                <a:srgbClr val="FFFFFF"/>
              </a:solidFill>
            </a:endParaRPr>
          </a:p>
          <a:p>
            <a:pPr indent="0" lvl="0" marL="0" rtl="0" algn="ctr">
              <a:spcBef>
                <a:spcPts val="0"/>
              </a:spcBef>
              <a:spcAft>
                <a:spcPts val="0"/>
              </a:spcAft>
              <a:buNone/>
            </a:pPr>
            <a:r>
              <a:rPr b="1" lang="en">
                <a:solidFill>
                  <a:srgbClr val="FFFFFF"/>
                </a:solidFill>
              </a:rPr>
              <a:t>Construction</a:t>
            </a:r>
            <a:endParaRPr b="1">
              <a:solidFill>
                <a:srgbClr val="FFFFFF"/>
              </a:solidFill>
            </a:endParaRPr>
          </a:p>
        </p:txBody>
      </p:sp>
      <p:sp>
        <p:nvSpPr>
          <p:cNvPr id="405" name="Google Shape;405;p56"/>
          <p:cNvSpPr/>
          <p:nvPr/>
        </p:nvSpPr>
        <p:spPr>
          <a:xfrm>
            <a:off x="12708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a:t>
            </a:r>
            <a:endParaRPr b="1">
              <a:solidFill>
                <a:srgbClr val="FFFFFF"/>
              </a:solidFill>
            </a:endParaRPr>
          </a:p>
          <a:p>
            <a:pPr indent="0" lvl="0" marL="0" rtl="0" algn="ctr">
              <a:spcBef>
                <a:spcPts val="0"/>
              </a:spcBef>
              <a:spcAft>
                <a:spcPts val="0"/>
              </a:spcAft>
              <a:buNone/>
            </a:pPr>
            <a:r>
              <a:rPr b="1" lang="en">
                <a:solidFill>
                  <a:srgbClr val="FFFFFF"/>
                </a:solidFill>
              </a:rPr>
              <a:t>Preprocessing</a:t>
            </a:r>
            <a:endParaRPr b="1">
              <a:solidFill>
                <a:srgbClr val="FFFFFF"/>
              </a:solidFill>
            </a:endParaRPr>
          </a:p>
        </p:txBody>
      </p:sp>
      <p:sp>
        <p:nvSpPr>
          <p:cNvPr id="406" name="Google Shape;406;p56"/>
          <p:cNvSpPr/>
          <p:nvPr/>
        </p:nvSpPr>
        <p:spPr>
          <a:xfrm>
            <a:off x="70024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Testing</a:t>
            </a:r>
            <a:endParaRPr b="1">
              <a:solidFill>
                <a:srgbClr val="FFFFFF"/>
              </a:solidFill>
            </a:endParaRPr>
          </a:p>
        </p:txBody>
      </p:sp>
      <p:sp>
        <p:nvSpPr>
          <p:cNvPr id="407" name="Google Shape;407;p56"/>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METHODOLOGY</a:t>
            </a:r>
            <a:endParaRPr sz="3600">
              <a:solidFill>
                <a:srgbClr val="FFFFFF"/>
              </a:solidFill>
            </a:endParaRPr>
          </a:p>
        </p:txBody>
      </p:sp>
      <p:sp>
        <p:nvSpPr>
          <p:cNvPr id="408" name="Google Shape;408;p56"/>
          <p:cNvSpPr/>
          <p:nvPr/>
        </p:nvSpPr>
        <p:spPr>
          <a:xfrm>
            <a:off x="2141600" y="2343450"/>
            <a:ext cx="5979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6"/>
          <p:cNvSpPr/>
          <p:nvPr/>
        </p:nvSpPr>
        <p:spPr>
          <a:xfrm>
            <a:off x="4433370"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6"/>
          <p:cNvSpPr/>
          <p:nvPr/>
        </p:nvSpPr>
        <p:spPr>
          <a:xfrm>
            <a:off x="6725150"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p:nvPr/>
        </p:nvSpPr>
        <p:spPr>
          <a:xfrm>
            <a:off x="47106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Clustering</a:t>
            </a:r>
            <a:endParaRPr b="1">
              <a:solidFill>
                <a:srgbClr val="F3F3F3"/>
              </a:solidFill>
            </a:endParaRPr>
          </a:p>
        </p:txBody>
      </p:sp>
      <p:sp>
        <p:nvSpPr>
          <p:cNvPr id="416" name="Google Shape;416;p57"/>
          <p:cNvSpPr/>
          <p:nvPr/>
        </p:nvSpPr>
        <p:spPr>
          <a:xfrm>
            <a:off x="241886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Similarity Matrix</a:t>
            </a:r>
            <a:endParaRPr b="1">
              <a:solidFill>
                <a:srgbClr val="FFFFFF"/>
              </a:solidFill>
            </a:endParaRPr>
          </a:p>
          <a:p>
            <a:pPr indent="0" lvl="0" marL="0" rtl="0" algn="ctr">
              <a:spcBef>
                <a:spcPts val="0"/>
              </a:spcBef>
              <a:spcAft>
                <a:spcPts val="0"/>
              </a:spcAft>
              <a:buNone/>
            </a:pPr>
            <a:r>
              <a:rPr b="1" lang="en">
                <a:solidFill>
                  <a:srgbClr val="FFFFFF"/>
                </a:solidFill>
              </a:rPr>
              <a:t>Construction</a:t>
            </a:r>
            <a:endParaRPr b="1">
              <a:solidFill>
                <a:srgbClr val="FFFFFF"/>
              </a:solidFill>
            </a:endParaRPr>
          </a:p>
        </p:txBody>
      </p:sp>
      <p:sp>
        <p:nvSpPr>
          <p:cNvPr id="417" name="Google Shape;417;p57"/>
          <p:cNvSpPr/>
          <p:nvPr/>
        </p:nvSpPr>
        <p:spPr>
          <a:xfrm>
            <a:off x="127088" y="1812900"/>
            <a:ext cx="2014500" cy="1517700"/>
          </a:xfrm>
          <a:prstGeom prst="roundRect">
            <a:avLst>
              <a:gd fmla="val 16667" name="adj"/>
            </a:avLst>
          </a:prstGeom>
          <a:solidFill>
            <a:srgbClr val="99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a:t>
            </a:r>
            <a:endParaRPr b="1">
              <a:solidFill>
                <a:srgbClr val="FFFFFF"/>
              </a:solidFill>
            </a:endParaRPr>
          </a:p>
          <a:p>
            <a:pPr indent="0" lvl="0" marL="0" rtl="0" algn="ctr">
              <a:spcBef>
                <a:spcPts val="0"/>
              </a:spcBef>
              <a:spcAft>
                <a:spcPts val="0"/>
              </a:spcAft>
              <a:buNone/>
            </a:pPr>
            <a:r>
              <a:rPr b="1" lang="en">
                <a:solidFill>
                  <a:srgbClr val="FFFFFF"/>
                </a:solidFill>
              </a:rPr>
              <a:t>Preprocessing</a:t>
            </a:r>
            <a:endParaRPr b="1">
              <a:solidFill>
                <a:srgbClr val="FFFFFF"/>
              </a:solidFill>
            </a:endParaRPr>
          </a:p>
        </p:txBody>
      </p:sp>
      <p:sp>
        <p:nvSpPr>
          <p:cNvPr id="418" name="Google Shape;418;p57"/>
          <p:cNvSpPr/>
          <p:nvPr/>
        </p:nvSpPr>
        <p:spPr>
          <a:xfrm>
            <a:off x="70024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Testing</a:t>
            </a:r>
            <a:endParaRPr b="1">
              <a:solidFill>
                <a:srgbClr val="FFFFFF"/>
              </a:solidFill>
            </a:endParaRPr>
          </a:p>
        </p:txBody>
      </p:sp>
      <p:sp>
        <p:nvSpPr>
          <p:cNvPr id="419" name="Google Shape;419;p57"/>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METHODOLOGY</a:t>
            </a:r>
            <a:endParaRPr sz="3600">
              <a:solidFill>
                <a:srgbClr val="FFFFFF"/>
              </a:solidFill>
            </a:endParaRPr>
          </a:p>
        </p:txBody>
      </p:sp>
      <p:sp>
        <p:nvSpPr>
          <p:cNvPr id="420" name="Google Shape;420;p57"/>
          <p:cNvSpPr/>
          <p:nvPr/>
        </p:nvSpPr>
        <p:spPr>
          <a:xfrm>
            <a:off x="2141600" y="2343450"/>
            <a:ext cx="5979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7"/>
          <p:cNvSpPr/>
          <p:nvPr/>
        </p:nvSpPr>
        <p:spPr>
          <a:xfrm>
            <a:off x="4433370"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7"/>
          <p:cNvSpPr/>
          <p:nvPr/>
        </p:nvSpPr>
        <p:spPr>
          <a:xfrm>
            <a:off x="6725150"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8"/>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sp>
        <p:nvSpPr>
          <p:cNvPr id="428" name="Google Shape;428;p5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rPr lang="en" sz="1800"/>
              <a:t>Data source: Yeast Cell Cycle Analysis Project</a:t>
            </a:r>
            <a:endParaRPr sz="1800"/>
          </a:p>
          <a:p>
            <a:pPr indent="0" lvl="0" marL="0" rtl="0" algn="l">
              <a:lnSpc>
                <a:spcPct val="115000"/>
              </a:lnSpc>
              <a:spcBef>
                <a:spcPts val="1600"/>
              </a:spcBef>
              <a:spcAft>
                <a:spcPts val="0"/>
              </a:spcAft>
              <a:buClr>
                <a:schemeClr val="dk1"/>
              </a:buClr>
              <a:buSzPts val="1100"/>
              <a:buFont typeface="Arial"/>
              <a:buNone/>
            </a:pPr>
            <a:r>
              <a:rPr lang="en" sz="1800"/>
              <a:t>The yeast cell cycle analysis project's goal is to identify all genes whose mRNA levels are regulated by the cell cycle. This site complements the published information from:</a:t>
            </a:r>
            <a:endParaRPr sz="1800"/>
          </a:p>
          <a:p>
            <a:pPr indent="0" lvl="0" marL="0" rtl="0" algn="l">
              <a:lnSpc>
                <a:spcPct val="115000"/>
              </a:lnSpc>
              <a:spcBef>
                <a:spcPts val="1600"/>
              </a:spcBef>
              <a:spcAft>
                <a:spcPts val="0"/>
              </a:spcAft>
              <a:buClr>
                <a:schemeClr val="dk1"/>
              </a:buClr>
              <a:buSzPts val="1100"/>
              <a:buFont typeface="Arial"/>
              <a:buNone/>
            </a:pPr>
            <a:r>
              <a:rPr lang="en" sz="1800"/>
              <a:t>Spellman et al., (1998).  Comprehensive Identification of Cell Cycle-regulated Genes of the Yeast Saccharomyces cerevisiae by Microarray Hybridization.  Molecular Biology of the Cell 9, 3273-3297.</a:t>
            </a:r>
            <a:endParaRPr sz="1800"/>
          </a:p>
          <a:p>
            <a:pPr indent="0" lvl="0" marL="0" rtl="0" algn="l">
              <a:lnSpc>
                <a:spcPct val="115000"/>
              </a:lnSpc>
              <a:spcBef>
                <a:spcPts val="1600"/>
              </a:spcBef>
              <a:spcAft>
                <a:spcPts val="1600"/>
              </a:spcAft>
              <a:buNone/>
            </a:pPr>
            <a:r>
              <a:t/>
            </a:r>
            <a:endParaRPr sz="1800"/>
          </a:p>
        </p:txBody>
      </p:sp>
      <p:pic>
        <p:nvPicPr>
          <p:cNvPr id="429" name="Google Shape;429;p58"/>
          <p:cNvPicPr preferRelativeResize="0"/>
          <p:nvPr/>
        </p:nvPicPr>
        <p:blipFill>
          <a:blip r:embed="rId3">
            <a:alphaModFix/>
          </a:blip>
          <a:stretch>
            <a:fillRect/>
          </a:stretch>
        </p:blipFill>
        <p:spPr>
          <a:xfrm>
            <a:off x="1833563" y="1152475"/>
            <a:ext cx="5476875" cy="714375"/>
          </a:xfrm>
          <a:prstGeom prst="rect">
            <a:avLst/>
          </a:prstGeom>
          <a:noFill/>
          <a:ln>
            <a:noFill/>
          </a:ln>
        </p:spPr>
      </p:pic>
      <p:sp>
        <p:nvSpPr>
          <p:cNvPr id="430" name="Google Shape;430;p58"/>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http://genome-www.stanford.edu/cellcycle/</a:t>
            </a:r>
            <a:endParaRPr sz="1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rPr lang="en" sz="1800"/>
              <a:t>Rows = genes (6178 + 1 (column labels))</a:t>
            </a:r>
            <a:endParaRPr sz="1800"/>
          </a:p>
          <a:p>
            <a:pPr indent="0" lvl="0" marL="0" rtl="0" algn="l">
              <a:lnSpc>
                <a:spcPct val="115000"/>
              </a:lnSpc>
              <a:spcBef>
                <a:spcPts val="1600"/>
              </a:spcBef>
              <a:spcAft>
                <a:spcPts val="1600"/>
              </a:spcAft>
              <a:buNone/>
            </a:pPr>
            <a:r>
              <a:rPr lang="en" sz="1800"/>
              <a:t>Columns = samples (82 + 1 (row labels))</a:t>
            </a:r>
            <a:endParaRPr sz="1800"/>
          </a:p>
        </p:txBody>
      </p:sp>
      <p:sp>
        <p:nvSpPr>
          <p:cNvPr id="436" name="Google Shape;436;p59"/>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sp>
        <p:nvSpPr>
          <p:cNvPr id="437" name="Google Shape;437;p59"/>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http://genome-www.stanford.edu/cellcycle/data/rawdata/combined.txt</a:t>
            </a:r>
            <a:endParaRPr sz="1000"/>
          </a:p>
        </p:txBody>
      </p:sp>
      <p:graphicFrame>
        <p:nvGraphicFramePr>
          <p:cNvPr id="438" name="Google Shape;438;p59"/>
          <p:cNvGraphicFramePr/>
          <p:nvPr/>
        </p:nvGraphicFramePr>
        <p:xfrm>
          <a:off x="952500" y="1385025"/>
          <a:ext cx="3000000" cy="3000000"/>
        </p:xfrm>
        <a:graphic>
          <a:graphicData uri="http://schemas.openxmlformats.org/drawingml/2006/table">
            <a:tbl>
              <a:tblPr>
                <a:noFill/>
                <a:tableStyleId>{EBEE32B4-9D84-4532-9F2B-C8F02E7A9289}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V1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V2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V3</a:t>
                      </a:r>
                      <a:endParaRPr/>
                    </a:p>
                  </a:txBody>
                  <a:tcPr marT="91425" marB="91425" marR="91425" marL="91425"/>
                </a:tc>
                <a:tc>
                  <a:txBody>
                    <a:bodyPr/>
                    <a:lstStyle/>
                    <a:p>
                      <a:pPr indent="0" lvl="0" marL="0" rtl="0" algn="l">
                        <a:spcBef>
                          <a:spcPts val="0"/>
                        </a:spcBef>
                        <a:spcAft>
                          <a:spcPts val="0"/>
                        </a:spcAft>
                        <a:buNone/>
                      </a:pPr>
                      <a:r>
                        <a:rPr lang="en"/>
                        <a:t>V4</a:t>
                      </a:r>
                      <a:endParaRPr/>
                    </a:p>
                  </a:txBody>
                  <a:tcPr marT="91425" marB="91425" marR="91425" marL="91425"/>
                </a:tc>
                <a:tc>
                  <a:txBody>
                    <a:bodyPr/>
                    <a:lstStyle/>
                    <a:p>
                      <a:pPr indent="0" lvl="0" marL="0" rtl="0" algn="l">
                        <a:spcBef>
                          <a:spcPts val="0"/>
                        </a:spcBef>
                        <a:spcAft>
                          <a:spcPts val="0"/>
                        </a:spcAft>
                        <a:buNone/>
                      </a:pPr>
                      <a:r>
                        <a:rPr lang="en"/>
                        <a:t>V5</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cln3-1</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cln3-2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clb</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clb2-2</a:t>
                      </a:r>
                      <a:endParaRPr/>
                    </a:p>
                  </a:txBody>
                  <a:tcPr marT="91425" marB="91425" marR="91425" marL="91425">
                    <a:lnB cap="flat" cmpd="sng" w="9525">
                      <a:solidFill>
                        <a:srgbClr val="9E9E9E"/>
                      </a:solidFill>
                      <a:prstDash val="solid"/>
                      <a:round/>
                      <a:headEnd len="sm" w="sm" type="none"/>
                      <a:tailEnd len="sm" w="sm" type="none"/>
                    </a:lnB>
                  </a:tcPr>
                </a:tc>
              </a:tr>
              <a:tr h="398100">
                <a:tc>
                  <a:txBody>
                    <a:bodyPr/>
                    <a:lstStyle/>
                    <a:p>
                      <a:pPr indent="0" lvl="0" marL="0" rtl="0" algn="l">
                        <a:spcBef>
                          <a:spcPts val="0"/>
                        </a:spcBef>
                        <a:spcAft>
                          <a:spcPts val="0"/>
                        </a:spcAft>
                        <a:buNone/>
                      </a:pPr>
                      <a:r>
                        <a:rPr lang="en">
                          <a:solidFill>
                            <a:schemeClr val="dk1"/>
                          </a:solidFill>
                          <a:highlight>
                            <a:srgbClr val="FFFFFF"/>
                          </a:highlight>
                        </a:rPr>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rgbClr val="FFFFFF"/>
                          </a:highlight>
                        </a:rPr>
                        <a:t>YAL001C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YAL002W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-0.07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-0.12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highlight>
                            <a:srgbClr val="FFFFFF"/>
                          </a:highlight>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rgbClr val="FFFFFF"/>
                          </a:highlight>
                        </a:rPr>
                        <a:t>YAL003W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-1.22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YAL004W</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-0.09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rPr lang="en" sz="1800"/>
              <a:t>Rows = samples (77)</a:t>
            </a:r>
            <a:endParaRPr sz="1800"/>
          </a:p>
          <a:p>
            <a:pPr indent="0" lvl="0" marL="0" rtl="0" algn="l">
              <a:lnSpc>
                <a:spcPct val="115000"/>
              </a:lnSpc>
              <a:spcBef>
                <a:spcPts val="1600"/>
              </a:spcBef>
              <a:spcAft>
                <a:spcPts val="0"/>
              </a:spcAft>
              <a:buNone/>
            </a:pPr>
            <a:r>
              <a:rPr lang="en" sz="1800"/>
              <a:t>Columns = genes (6178)</a:t>
            </a:r>
            <a:endParaRPr sz="1800"/>
          </a:p>
          <a:p>
            <a:pPr indent="0" lvl="0" marL="0" rtl="0" algn="l">
              <a:lnSpc>
                <a:spcPct val="115000"/>
              </a:lnSpc>
              <a:spcBef>
                <a:spcPts val="1600"/>
              </a:spcBef>
              <a:spcAft>
                <a:spcPts val="1600"/>
              </a:spcAft>
              <a:buNone/>
            </a:pPr>
            <a:r>
              <a:t/>
            </a:r>
            <a:endParaRPr sz="1800"/>
          </a:p>
        </p:txBody>
      </p:sp>
      <p:sp>
        <p:nvSpPr>
          <p:cNvPr id="444" name="Google Shape;444;p60"/>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graphicFrame>
        <p:nvGraphicFramePr>
          <p:cNvPr id="445" name="Google Shape;445;p60"/>
          <p:cNvGraphicFramePr/>
          <p:nvPr/>
        </p:nvGraphicFramePr>
        <p:xfrm>
          <a:off x="952500" y="1385025"/>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YAL001C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YAL002W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YAL003W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YAL004W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cln3-1</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-0.09</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8100">
                <a:tc>
                  <a:txBody>
                    <a:bodyPr/>
                    <a:lstStyle/>
                    <a:p>
                      <a:pPr indent="0" lvl="0" marL="0" rtl="0" algn="l">
                        <a:spcBef>
                          <a:spcPts val="0"/>
                        </a:spcBef>
                        <a:spcAft>
                          <a:spcPts val="0"/>
                        </a:spcAft>
                        <a:buClr>
                          <a:schemeClr val="dk1"/>
                        </a:buClr>
                        <a:buSzPts val="1100"/>
                        <a:buFont typeface="Arial"/>
                        <a:buNone/>
                      </a:pPr>
                      <a:r>
                        <a:rPr lang="en">
                          <a:solidFill>
                            <a:schemeClr val="dk1"/>
                          </a:solidFill>
                        </a:rPr>
                        <a:t>cln3-2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clb2-2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clb2-1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alpha0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rPr lang="en" sz="1800"/>
              <a:t>Rows = samples (77)</a:t>
            </a:r>
            <a:endParaRPr sz="1800"/>
          </a:p>
          <a:p>
            <a:pPr indent="0" lvl="0" marL="0" rtl="0" algn="l">
              <a:lnSpc>
                <a:spcPct val="115000"/>
              </a:lnSpc>
              <a:spcBef>
                <a:spcPts val="1600"/>
              </a:spcBef>
              <a:spcAft>
                <a:spcPts val="0"/>
              </a:spcAft>
              <a:buNone/>
            </a:pPr>
            <a:r>
              <a:rPr lang="en" sz="1800"/>
              <a:t>Columns = genes (6178)</a:t>
            </a:r>
            <a:endParaRPr sz="1800"/>
          </a:p>
          <a:p>
            <a:pPr indent="0" lvl="0" marL="0" rtl="0" algn="l">
              <a:lnSpc>
                <a:spcPct val="115000"/>
              </a:lnSpc>
              <a:spcBef>
                <a:spcPts val="1600"/>
              </a:spcBef>
              <a:spcAft>
                <a:spcPts val="1600"/>
              </a:spcAft>
              <a:buNone/>
            </a:pPr>
            <a:r>
              <a:t/>
            </a:r>
            <a:endParaRPr sz="1800"/>
          </a:p>
        </p:txBody>
      </p:sp>
      <p:sp>
        <p:nvSpPr>
          <p:cNvPr id="451" name="Google Shape;451;p61"/>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graphicFrame>
        <p:nvGraphicFramePr>
          <p:cNvPr id="452" name="Google Shape;452;p61"/>
          <p:cNvGraphicFramePr/>
          <p:nvPr/>
        </p:nvGraphicFramePr>
        <p:xfrm>
          <a:off x="952500" y="1385025"/>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YAL001C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YAL002W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YAL003W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YAL004W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cln3-1</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-0.09</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8100">
                <a:tc>
                  <a:txBody>
                    <a:bodyPr/>
                    <a:lstStyle/>
                    <a:p>
                      <a:pPr indent="0" lvl="0" marL="0" rtl="0" algn="l">
                        <a:spcBef>
                          <a:spcPts val="0"/>
                        </a:spcBef>
                        <a:spcAft>
                          <a:spcPts val="0"/>
                        </a:spcAft>
                        <a:buNone/>
                      </a:pPr>
                      <a:r>
                        <a:rPr lang="en">
                          <a:solidFill>
                            <a:schemeClr val="dk1"/>
                          </a:solidFill>
                        </a:rPr>
                        <a:t>cln3-2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-0.0004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clb2-2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clb2-1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alpha0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Genes as a Network</a:t>
            </a:r>
            <a:endParaRPr sz="2800">
              <a:solidFill>
                <a:srgbClr val="FFFFFF"/>
              </a:solidFill>
            </a:endParaRPr>
          </a:p>
        </p:txBody>
      </p:sp>
      <p:sp>
        <p:nvSpPr>
          <p:cNvPr id="83" name="Google Shape;83;p17"/>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85" name="Google Shape;85;p17"/>
          <p:cNvPicPr preferRelativeResize="0"/>
          <p:nvPr/>
        </p:nvPicPr>
        <p:blipFill>
          <a:blip r:embed="rId3">
            <a:alphaModFix/>
          </a:blip>
          <a:stretch>
            <a:fillRect/>
          </a:stretch>
        </p:blipFill>
        <p:spPr>
          <a:xfrm>
            <a:off x="1531248" y="1060138"/>
            <a:ext cx="6081495" cy="39973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2"/>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pic>
        <p:nvPicPr>
          <p:cNvPr id="458" name="Google Shape;458;p62"/>
          <p:cNvPicPr preferRelativeResize="0"/>
          <p:nvPr/>
        </p:nvPicPr>
        <p:blipFill>
          <a:blip r:embed="rId3">
            <a:alphaModFix/>
          </a:blip>
          <a:stretch>
            <a:fillRect/>
          </a:stretch>
        </p:blipFill>
        <p:spPr>
          <a:xfrm>
            <a:off x="1933875" y="1122050"/>
            <a:ext cx="5322438" cy="3657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3"/>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pic>
        <p:nvPicPr>
          <p:cNvPr id="464" name="Google Shape;464;p63"/>
          <p:cNvPicPr preferRelativeResize="0"/>
          <p:nvPr/>
        </p:nvPicPr>
        <p:blipFill>
          <a:blip r:embed="rId3">
            <a:alphaModFix/>
          </a:blip>
          <a:stretch>
            <a:fillRect/>
          </a:stretch>
        </p:blipFill>
        <p:spPr>
          <a:xfrm>
            <a:off x="1911538" y="1125000"/>
            <a:ext cx="5320937" cy="3657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4"/>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pic>
        <p:nvPicPr>
          <p:cNvPr id="470" name="Google Shape;470;p64"/>
          <p:cNvPicPr preferRelativeResize="0"/>
          <p:nvPr/>
        </p:nvPicPr>
        <p:blipFill>
          <a:blip r:embed="rId3">
            <a:alphaModFix/>
          </a:blip>
          <a:stretch>
            <a:fillRect/>
          </a:stretch>
        </p:blipFill>
        <p:spPr>
          <a:xfrm>
            <a:off x="1911525" y="1153950"/>
            <a:ext cx="5320937" cy="3657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rPr lang="en" sz="1800"/>
              <a:t>Rows = samples (72)</a:t>
            </a:r>
            <a:endParaRPr sz="1800"/>
          </a:p>
          <a:p>
            <a:pPr indent="0" lvl="0" marL="0" rtl="0" algn="l">
              <a:lnSpc>
                <a:spcPct val="115000"/>
              </a:lnSpc>
              <a:spcBef>
                <a:spcPts val="1600"/>
              </a:spcBef>
              <a:spcAft>
                <a:spcPts val="0"/>
              </a:spcAft>
              <a:buNone/>
            </a:pPr>
            <a:r>
              <a:rPr lang="en" sz="1800"/>
              <a:t>Columns = genes (6178)</a:t>
            </a:r>
            <a:endParaRPr sz="1800"/>
          </a:p>
          <a:p>
            <a:pPr indent="0" lvl="0" marL="0" rtl="0" algn="l">
              <a:lnSpc>
                <a:spcPct val="115000"/>
              </a:lnSpc>
              <a:spcBef>
                <a:spcPts val="1600"/>
              </a:spcBef>
              <a:spcAft>
                <a:spcPts val="0"/>
              </a:spcAft>
              <a:buNone/>
            </a:pPr>
            <a:r>
              <a:rPr lang="en" sz="1800"/>
              <a:t>Total number of data frame cells: 444,816</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1600"/>
              </a:spcAft>
              <a:buNone/>
            </a:pPr>
            <a:r>
              <a:t/>
            </a:r>
            <a:endParaRPr sz="1800"/>
          </a:p>
        </p:txBody>
      </p:sp>
      <p:sp>
        <p:nvSpPr>
          <p:cNvPr id="476" name="Google Shape;476;p65"/>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Data Preprocessing</a:t>
            </a:r>
            <a:endParaRPr sz="3600">
              <a:solidFill>
                <a:srgbClr val="FFFFFF"/>
              </a:solidFill>
            </a:endParaRPr>
          </a:p>
        </p:txBody>
      </p:sp>
      <p:graphicFrame>
        <p:nvGraphicFramePr>
          <p:cNvPr id="477" name="Google Shape;477;p65"/>
          <p:cNvGraphicFramePr/>
          <p:nvPr/>
        </p:nvGraphicFramePr>
        <p:xfrm>
          <a:off x="952500" y="1385025"/>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YAL001C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YAL002W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YAL003W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YAL004W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clb2-2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clb2-1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alpha0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alpha7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alpha14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6"/>
          <p:cNvSpPr/>
          <p:nvPr/>
        </p:nvSpPr>
        <p:spPr>
          <a:xfrm>
            <a:off x="47106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Clustering</a:t>
            </a:r>
            <a:endParaRPr b="1">
              <a:solidFill>
                <a:srgbClr val="F3F3F3"/>
              </a:solidFill>
            </a:endParaRPr>
          </a:p>
        </p:txBody>
      </p:sp>
      <p:sp>
        <p:nvSpPr>
          <p:cNvPr id="483" name="Google Shape;483;p66"/>
          <p:cNvSpPr/>
          <p:nvPr/>
        </p:nvSpPr>
        <p:spPr>
          <a:xfrm>
            <a:off x="2418863" y="1812900"/>
            <a:ext cx="2014500" cy="1517700"/>
          </a:xfrm>
          <a:prstGeom prst="roundRect">
            <a:avLst>
              <a:gd fmla="val 16667" name="adj"/>
            </a:avLst>
          </a:prstGeom>
          <a:solidFill>
            <a:srgbClr val="99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Similarity Matrix</a:t>
            </a:r>
            <a:endParaRPr b="1">
              <a:solidFill>
                <a:srgbClr val="FFFFFF"/>
              </a:solidFill>
            </a:endParaRPr>
          </a:p>
          <a:p>
            <a:pPr indent="0" lvl="0" marL="0" rtl="0" algn="ctr">
              <a:spcBef>
                <a:spcPts val="0"/>
              </a:spcBef>
              <a:spcAft>
                <a:spcPts val="0"/>
              </a:spcAft>
              <a:buNone/>
            </a:pPr>
            <a:r>
              <a:rPr b="1" lang="en">
                <a:solidFill>
                  <a:srgbClr val="FFFFFF"/>
                </a:solidFill>
              </a:rPr>
              <a:t>Construction</a:t>
            </a:r>
            <a:endParaRPr b="1">
              <a:solidFill>
                <a:srgbClr val="FFFFFF"/>
              </a:solidFill>
            </a:endParaRPr>
          </a:p>
        </p:txBody>
      </p:sp>
      <p:sp>
        <p:nvSpPr>
          <p:cNvPr id="484" name="Google Shape;484;p66"/>
          <p:cNvSpPr/>
          <p:nvPr/>
        </p:nvSpPr>
        <p:spPr>
          <a:xfrm>
            <a:off x="12708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a:t>
            </a:r>
            <a:endParaRPr b="1">
              <a:solidFill>
                <a:srgbClr val="FFFFFF"/>
              </a:solidFill>
            </a:endParaRPr>
          </a:p>
          <a:p>
            <a:pPr indent="0" lvl="0" marL="0" rtl="0" algn="ctr">
              <a:spcBef>
                <a:spcPts val="0"/>
              </a:spcBef>
              <a:spcAft>
                <a:spcPts val="0"/>
              </a:spcAft>
              <a:buNone/>
            </a:pPr>
            <a:r>
              <a:rPr b="1" lang="en">
                <a:solidFill>
                  <a:srgbClr val="FFFFFF"/>
                </a:solidFill>
              </a:rPr>
              <a:t>Preprocessing</a:t>
            </a:r>
            <a:endParaRPr b="1">
              <a:solidFill>
                <a:srgbClr val="FFFFFF"/>
              </a:solidFill>
            </a:endParaRPr>
          </a:p>
        </p:txBody>
      </p:sp>
      <p:sp>
        <p:nvSpPr>
          <p:cNvPr id="485" name="Google Shape;485;p66"/>
          <p:cNvSpPr/>
          <p:nvPr/>
        </p:nvSpPr>
        <p:spPr>
          <a:xfrm>
            <a:off x="70024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Testing</a:t>
            </a:r>
            <a:endParaRPr b="1">
              <a:solidFill>
                <a:srgbClr val="FFFFFF"/>
              </a:solidFill>
            </a:endParaRPr>
          </a:p>
        </p:txBody>
      </p:sp>
      <p:sp>
        <p:nvSpPr>
          <p:cNvPr id="486" name="Google Shape;486;p66"/>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METHODOLOGY</a:t>
            </a:r>
            <a:endParaRPr sz="3600">
              <a:solidFill>
                <a:srgbClr val="FFFFFF"/>
              </a:solidFill>
            </a:endParaRPr>
          </a:p>
        </p:txBody>
      </p:sp>
      <p:sp>
        <p:nvSpPr>
          <p:cNvPr id="487" name="Google Shape;487;p66"/>
          <p:cNvSpPr/>
          <p:nvPr/>
        </p:nvSpPr>
        <p:spPr>
          <a:xfrm>
            <a:off x="2141600" y="2343450"/>
            <a:ext cx="597900" cy="4566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6"/>
          <p:cNvSpPr/>
          <p:nvPr/>
        </p:nvSpPr>
        <p:spPr>
          <a:xfrm>
            <a:off x="4433370"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6"/>
          <p:cNvSpPr/>
          <p:nvPr/>
        </p:nvSpPr>
        <p:spPr>
          <a:xfrm>
            <a:off x="6725150"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p:nvPr/>
        </p:nvSpPr>
        <p:spPr>
          <a:xfrm>
            <a:off x="58565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Distance</a:t>
            </a:r>
            <a:endParaRPr b="1">
              <a:solidFill>
                <a:srgbClr val="F3F3F3"/>
              </a:solidFill>
            </a:endParaRPr>
          </a:p>
          <a:p>
            <a:pPr indent="0" lvl="0" marL="0" rtl="0" algn="ctr">
              <a:spcBef>
                <a:spcPts val="0"/>
              </a:spcBef>
              <a:spcAft>
                <a:spcPts val="0"/>
              </a:spcAft>
              <a:buNone/>
            </a:pPr>
            <a:r>
              <a:rPr b="1" lang="en">
                <a:solidFill>
                  <a:srgbClr val="F3F3F3"/>
                </a:solidFill>
              </a:rPr>
              <a:t>Matrix</a:t>
            </a:r>
            <a:endParaRPr b="1">
              <a:solidFill>
                <a:srgbClr val="F3F3F3"/>
              </a:solidFill>
            </a:endParaRPr>
          </a:p>
          <a:p>
            <a:pPr indent="0" lvl="0" marL="0" rtl="0" algn="ctr">
              <a:spcBef>
                <a:spcPts val="0"/>
              </a:spcBef>
              <a:spcAft>
                <a:spcPts val="0"/>
              </a:spcAft>
              <a:buNone/>
            </a:pPr>
            <a:r>
              <a:rPr b="1" lang="en">
                <a:solidFill>
                  <a:srgbClr val="F3F3F3"/>
                </a:solidFill>
              </a:rPr>
              <a:t>(1 - TOM)</a:t>
            </a:r>
            <a:endParaRPr b="1">
              <a:solidFill>
                <a:srgbClr val="F3F3F3"/>
              </a:solidFill>
            </a:endParaRPr>
          </a:p>
        </p:txBody>
      </p:sp>
      <p:sp>
        <p:nvSpPr>
          <p:cNvPr id="495" name="Google Shape;495;p67"/>
          <p:cNvSpPr/>
          <p:nvPr/>
        </p:nvSpPr>
        <p:spPr>
          <a:xfrm>
            <a:off x="35647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Topological</a:t>
            </a:r>
            <a:endParaRPr b="1">
              <a:solidFill>
                <a:srgbClr val="FFFFFF"/>
              </a:solidFill>
            </a:endParaRPr>
          </a:p>
          <a:p>
            <a:pPr indent="0" lvl="0" marL="0" rtl="0" algn="ctr">
              <a:spcBef>
                <a:spcPts val="0"/>
              </a:spcBef>
              <a:spcAft>
                <a:spcPts val="0"/>
              </a:spcAft>
              <a:buNone/>
            </a:pPr>
            <a:r>
              <a:rPr b="1" lang="en">
                <a:solidFill>
                  <a:srgbClr val="FFFFFF"/>
                </a:solidFill>
              </a:rPr>
              <a:t>Overlap</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496" name="Google Shape;496;p67"/>
          <p:cNvSpPr/>
          <p:nvPr/>
        </p:nvSpPr>
        <p:spPr>
          <a:xfrm>
            <a:off x="127296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Adjacency</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497" name="Google Shape;497;p67"/>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Similarity Matrix Construction</a:t>
            </a:r>
            <a:endParaRPr sz="3600">
              <a:solidFill>
                <a:srgbClr val="FFFFFF"/>
              </a:solidFill>
            </a:endParaRPr>
          </a:p>
        </p:txBody>
      </p:sp>
      <p:sp>
        <p:nvSpPr>
          <p:cNvPr id="498" name="Google Shape;498;p67"/>
          <p:cNvSpPr/>
          <p:nvPr/>
        </p:nvSpPr>
        <p:spPr>
          <a:xfrm>
            <a:off x="3287475" y="2343450"/>
            <a:ext cx="5979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7"/>
          <p:cNvSpPr/>
          <p:nvPr/>
        </p:nvSpPr>
        <p:spPr>
          <a:xfrm>
            <a:off x="5579245"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8"/>
          <p:cNvSpPr/>
          <p:nvPr/>
        </p:nvSpPr>
        <p:spPr>
          <a:xfrm>
            <a:off x="58565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Distance</a:t>
            </a:r>
            <a:endParaRPr b="1">
              <a:solidFill>
                <a:srgbClr val="F3F3F3"/>
              </a:solidFill>
            </a:endParaRPr>
          </a:p>
          <a:p>
            <a:pPr indent="0" lvl="0" marL="0" rtl="0" algn="ctr">
              <a:spcBef>
                <a:spcPts val="0"/>
              </a:spcBef>
              <a:spcAft>
                <a:spcPts val="0"/>
              </a:spcAft>
              <a:buNone/>
            </a:pPr>
            <a:r>
              <a:rPr b="1" lang="en">
                <a:solidFill>
                  <a:srgbClr val="F3F3F3"/>
                </a:solidFill>
              </a:rPr>
              <a:t>Matrix</a:t>
            </a:r>
            <a:endParaRPr b="1">
              <a:solidFill>
                <a:srgbClr val="F3F3F3"/>
              </a:solidFill>
            </a:endParaRPr>
          </a:p>
          <a:p>
            <a:pPr indent="0" lvl="0" marL="0" rtl="0" algn="ctr">
              <a:spcBef>
                <a:spcPts val="0"/>
              </a:spcBef>
              <a:spcAft>
                <a:spcPts val="0"/>
              </a:spcAft>
              <a:buNone/>
            </a:pPr>
            <a:r>
              <a:rPr b="1" lang="en">
                <a:solidFill>
                  <a:srgbClr val="F3F3F3"/>
                </a:solidFill>
              </a:rPr>
              <a:t>(1 - TOM)</a:t>
            </a:r>
            <a:endParaRPr b="1">
              <a:solidFill>
                <a:srgbClr val="F3F3F3"/>
              </a:solidFill>
            </a:endParaRPr>
          </a:p>
        </p:txBody>
      </p:sp>
      <p:sp>
        <p:nvSpPr>
          <p:cNvPr id="505" name="Google Shape;505;p68"/>
          <p:cNvSpPr/>
          <p:nvPr/>
        </p:nvSpPr>
        <p:spPr>
          <a:xfrm>
            <a:off x="35647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Topological</a:t>
            </a:r>
            <a:endParaRPr b="1">
              <a:solidFill>
                <a:srgbClr val="FFFFFF"/>
              </a:solidFill>
            </a:endParaRPr>
          </a:p>
          <a:p>
            <a:pPr indent="0" lvl="0" marL="0" rtl="0" algn="ctr">
              <a:spcBef>
                <a:spcPts val="0"/>
              </a:spcBef>
              <a:spcAft>
                <a:spcPts val="0"/>
              </a:spcAft>
              <a:buNone/>
            </a:pPr>
            <a:r>
              <a:rPr b="1" lang="en">
                <a:solidFill>
                  <a:srgbClr val="FFFFFF"/>
                </a:solidFill>
              </a:rPr>
              <a:t>Overlap</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06" name="Google Shape;506;p68"/>
          <p:cNvSpPr/>
          <p:nvPr/>
        </p:nvSpPr>
        <p:spPr>
          <a:xfrm>
            <a:off x="1272963" y="1812900"/>
            <a:ext cx="2014500" cy="1517700"/>
          </a:xfrm>
          <a:prstGeom prst="roundRect">
            <a:avLst>
              <a:gd fmla="val 16667" name="adj"/>
            </a:avLst>
          </a:prstGeom>
          <a:solidFill>
            <a:srgbClr val="741B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Adjacency</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07" name="Google Shape;507;p68"/>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Similarity Matrix Construction</a:t>
            </a:r>
            <a:endParaRPr sz="3600">
              <a:solidFill>
                <a:srgbClr val="FFFFFF"/>
              </a:solidFill>
            </a:endParaRPr>
          </a:p>
        </p:txBody>
      </p:sp>
      <p:sp>
        <p:nvSpPr>
          <p:cNvPr id="508" name="Google Shape;508;p68"/>
          <p:cNvSpPr/>
          <p:nvPr/>
        </p:nvSpPr>
        <p:spPr>
          <a:xfrm>
            <a:off x="3287475" y="2343450"/>
            <a:ext cx="5979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8"/>
          <p:cNvSpPr/>
          <p:nvPr/>
        </p:nvSpPr>
        <p:spPr>
          <a:xfrm>
            <a:off x="5579245"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Adjacency Matrix</a:t>
            </a:r>
            <a:endParaRPr sz="3600">
              <a:solidFill>
                <a:srgbClr val="FFFFFF"/>
              </a:solidFill>
            </a:endParaRPr>
          </a:p>
        </p:txBody>
      </p:sp>
      <p:sp>
        <p:nvSpPr>
          <p:cNvPr id="515" name="Google Shape;515;p69"/>
          <p:cNvSpPr txBox="1"/>
          <p:nvPr/>
        </p:nvSpPr>
        <p:spPr>
          <a:xfrm rot="154">
            <a:off x="2552300" y="2613250"/>
            <a:ext cx="6678900" cy="22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i</a:t>
            </a:r>
            <a:r>
              <a:rPr b="1" lang="en"/>
              <a:t> and j </a:t>
            </a:r>
            <a:r>
              <a:rPr lang="en"/>
              <a:t>            are genes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222222"/>
                </a:solidFill>
                <a:highlight>
                  <a:srgbClr val="FFFFFF"/>
                </a:highlight>
              </a:rPr>
              <a:t>ß</a:t>
            </a:r>
            <a:r>
              <a:rPr b="1" lang="en">
                <a:solidFill>
                  <a:srgbClr val="222222"/>
                </a:solidFill>
                <a:highlight>
                  <a:srgbClr val="FFFFFF"/>
                </a:highlight>
              </a:rPr>
              <a:t>    </a:t>
            </a:r>
            <a:r>
              <a:rPr lang="en">
                <a:solidFill>
                  <a:srgbClr val="222222"/>
                </a:solidFill>
                <a:highlight>
                  <a:srgbClr val="FFFFFF"/>
                </a:highlight>
              </a:rPr>
              <a:t>                 is the soft thresholding parameter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pic>
        <p:nvPicPr>
          <p:cNvPr id="516" name="Google Shape;516;p69"/>
          <p:cNvPicPr preferRelativeResize="0"/>
          <p:nvPr/>
        </p:nvPicPr>
        <p:blipFill rotWithShape="1">
          <a:blip r:embed="rId3">
            <a:alphaModFix/>
          </a:blip>
          <a:srcRect b="-82330" l="0" r="0" t="82330"/>
          <a:stretch/>
        </p:blipFill>
        <p:spPr>
          <a:xfrm>
            <a:off x="2509838" y="2152650"/>
            <a:ext cx="4429125" cy="1143000"/>
          </a:xfrm>
          <a:prstGeom prst="rect">
            <a:avLst/>
          </a:prstGeom>
          <a:noFill/>
          <a:ln>
            <a:noFill/>
          </a:ln>
        </p:spPr>
      </p:pic>
      <p:pic>
        <p:nvPicPr>
          <p:cNvPr id="517" name="Google Shape;517;p69"/>
          <p:cNvPicPr preferRelativeResize="0"/>
          <p:nvPr/>
        </p:nvPicPr>
        <p:blipFill rotWithShape="1">
          <a:blip r:embed="rId3">
            <a:alphaModFix/>
          </a:blip>
          <a:srcRect b="6690" l="0" r="0" t="-6690"/>
          <a:stretch/>
        </p:blipFill>
        <p:spPr>
          <a:xfrm>
            <a:off x="2932288" y="1306338"/>
            <a:ext cx="3279413" cy="8463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Adjacency Matrix</a:t>
            </a:r>
            <a:endParaRPr sz="3600">
              <a:solidFill>
                <a:srgbClr val="FFFFFF"/>
              </a:solidFill>
            </a:endParaRPr>
          </a:p>
        </p:txBody>
      </p:sp>
      <p:pic>
        <p:nvPicPr>
          <p:cNvPr id="523" name="Google Shape;523;p70"/>
          <p:cNvPicPr preferRelativeResize="0"/>
          <p:nvPr/>
        </p:nvPicPr>
        <p:blipFill>
          <a:blip r:embed="rId3">
            <a:alphaModFix/>
          </a:blip>
          <a:stretch>
            <a:fillRect/>
          </a:stretch>
        </p:blipFill>
        <p:spPr>
          <a:xfrm>
            <a:off x="1802513" y="1111325"/>
            <a:ext cx="5585184" cy="38371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1"/>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Adjacency Matrix</a:t>
            </a:r>
            <a:endParaRPr sz="3600">
              <a:solidFill>
                <a:srgbClr val="FFFFFF"/>
              </a:solidFill>
            </a:endParaRPr>
          </a:p>
        </p:txBody>
      </p:sp>
      <p:graphicFrame>
        <p:nvGraphicFramePr>
          <p:cNvPr id="529" name="Google Shape;529;p71"/>
          <p:cNvGraphicFramePr/>
          <p:nvPr/>
        </p:nvGraphicFramePr>
        <p:xfrm>
          <a:off x="975600" y="1785050"/>
          <a:ext cx="3000000" cy="3000000"/>
        </p:xfrm>
        <a:graphic>
          <a:graphicData uri="http://schemas.openxmlformats.org/drawingml/2006/table">
            <a:tbl>
              <a:tblPr>
                <a:noFill/>
                <a:tableStyleId>{EBEE32B4-9D84-4532-9F2B-C8F02E7A9289}</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YAL001C</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YAL002W</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YAL003W</a:t>
                      </a:r>
                      <a:endParaRPr b="1"/>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rPr>
                        <a:t>YAL001C</a:t>
                      </a:r>
                      <a:endParaRPr b="1"/>
                    </a:p>
                  </a:txBody>
                  <a:tcPr marT="91425" marB="91425" marR="91425" marL="91425"/>
                </a:tc>
                <a:tc>
                  <a:txBody>
                    <a:bodyPr/>
                    <a:lstStyle/>
                    <a:p>
                      <a:pPr indent="0" lvl="0" marL="0" rtl="0" algn="ctr">
                        <a:spcBef>
                          <a:spcPts val="0"/>
                        </a:spcBef>
                        <a:spcAft>
                          <a:spcPts val="0"/>
                        </a:spcAft>
                        <a:buNone/>
                      </a:pPr>
                      <a:r>
                        <a:rPr lang="en"/>
                        <a:t>1.000000e+00</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7.724569e-03</a:t>
                      </a:r>
                      <a:endParaRPr/>
                    </a:p>
                  </a:txBody>
                  <a:tcPr marT="91425" marB="91425" marR="91425" marL="91425"/>
                </a:tc>
                <a:tc>
                  <a:txBody>
                    <a:bodyPr/>
                    <a:lstStyle/>
                    <a:p>
                      <a:pPr indent="0" lvl="0" marL="0" rtl="0" algn="ctr">
                        <a:spcBef>
                          <a:spcPts val="0"/>
                        </a:spcBef>
                        <a:spcAft>
                          <a:spcPts val="0"/>
                        </a:spcAft>
                        <a:buNone/>
                      </a:pPr>
                      <a:r>
                        <a:rPr lang="en"/>
                        <a:t>1.115093e-05</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rPr>
                        <a:t>YAL002W</a:t>
                      </a:r>
                      <a:endParaRPr b="1"/>
                    </a:p>
                  </a:txBody>
                  <a:tcPr marT="91425" marB="91425" marR="91425" marL="91425"/>
                </a:tc>
                <a:tc>
                  <a:txBody>
                    <a:bodyPr/>
                    <a:lstStyle/>
                    <a:p>
                      <a:pPr indent="0" lvl="0" marL="0" rtl="0" algn="ctr">
                        <a:spcBef>
                          <a:spcPts val="0"/>
                        </a:spcBef>
                        <a:spcAft>
                          <a:spcPts val="0"/>
                        </a:spcAft>
                        <a:buNone/>
                      </a:pPr>
                      <a:r>
                        <a:rPr lang="en"/>
                        <a:t>7.724569e-03</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1.000000e+00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9.744732e-05</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rPr>
                        <a:t>YAL003W</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1.115093e-05</a:t>
                      </a:r>
                      <a:endParaRPr/>
                    </a:p>
                  </a:txBody>
                  <a:tcPr marT="91425" marB="91425" marR="91425" marL="91425"/>
                </a:tc>
                <a:tc>
                  <a:txBody>
                    <a:bodyPr/>
                    <a:lstStyle/>
                    <a:p>
                      <a:pPr indent="0" lvl="0" marL="0" rtl="0" algn="ctr">
                        <a:spcBef>
                          <a:spcPts val="0"/>
                        </a:spcBef>
                        <a:spcAft>
                          <a:spcPts val="0"/>
                        </a:spcAft>
                        <a:buNone/>
                      </a:pPr>
                      <a:r>
                        <a:rPr lang="en"/>
                        <a:t>  </a:t>
                      </a:r>
                      <a:r>
                        <a:rPr lang="en"/>
                        <a:t>9.744732e-05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1.000000e+00</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Weighted Gene Co-Expression Network (WGCNA)</a:t>
            </a:r>
            <a:endParaRPr sz="3600">
              <a:solidFill>
                <a:srgbClr val="FFFFFF"/>
              </a:solidFill>
            </a:endParaRPr>
          </a:p>
        </p:txBody>
      </p:sp>
      <p:sp>
        <p:nvSpPr>
          <p:cNvPr id="91" name="Google Shape;91;p18"/>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WGCNA is a widely used tool to construct and analyze gene co-expression networks, that can be utilized for finding clusters (modules) of highly correlated genes (i.e. hub genes / highly connected network genes).</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1600"/>
              </a:spcAft>
              <a:buNone/>
            </a:pPr>
            <a:r>
              <a:rPr lang="en" sz="1800"/>
              <a:t>Correlation networks facilitate network based gene screening methods that can be used to identify candidate biomarkers or therapeutic targets.</a:t>
            </a:r>
            <a:endParaRPr sz="1800"/>
          </a:p>
        </p:txBody>
      </p:sp>
      <p:sp>
        <p:nvSpPr>
          <p:cNvPr id="93" name="Google Shape;93;p18"/>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Langfelder, P., Horvath, S. </a:t>
            </a:r>
            <a:r>
              <a:rPr lang="en" sz="1000">
                <a:solidFill>
                  <a:srgbClr val="000000"/>
                </a:solidFill>
              </a:rPr>
              <a:t>(2008). </a:t>
            </a:r>
            <a:r>
              <a:rPr lang="en" sz="1000"/>
              <a:t>WGCNA: an R package for weighted correlation network analysis. https://bmcbioinformatics.biomedcentral.com/articles/10.1186/1471-2105-9-559</a:t>
            </a:r>
            <a:endParaRPr sz="1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2"/>
          <p:cNvSpPr/>
          <p:nvPr/>
        </p:nvSpPr>
        <p:spPr>
          <a:xfrm>
            <a:off x="58565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Distance</a:t>
            </a:r>
            <a:endParaRPr b="1">
              <a:solidFill>
                <a:srgbClr val="F3F3F3"/>
              </a:solidFill>
            </a:endParaRPr>
          </a:p>
          <a:p>
            <a:pPr indent="0" lvl="0" marL="0" rtl="0" algn="ctr">
              <a:spcBef>
                <a:spcPts val="0"/>
              </a:spcBef>
              <a:spcAft>
                <a:spcPts val="0"/>
              </a:spcAft>
              <a:buNone/>
            </a:pPr>
            <a:r>
              <a:rPr b="1" lang="en">
                <a:solidFill>
                  <a:srgbClr val="F3F3F3"/>
                </a:solidFill>
              </a:rPr>
              <a:t>Matrix</a:t>
            </a:r>
            <a:endParaRPr b="1">
              <a:solidFill>
                <a:srgbClr val="F3F3F3"/>
              </a:solidFill>
            </a:endParaRPr>
          </a:p>
          <a:p>
            <a:pPr indent="0" lvl="0" marL="0" rtl="0" algn="ctr">
              <a:spcBef>
                <a:spcPts val="0"/>
              </a:spcBef>
              <a:spcAft>
                <a:spcPts val="0"/>
              </a:spcAft>
              <a:buNone/>
            </a:pPr>
            <a:r>
              <a:rPr b="1" lang="en">
                <a:solidFill>
                  <a:srgbClr val="F3F3F3"/>
                </a:solidFill>
              </a:rPr>
              <a:t>(1 - TOM)</a:t>
            </a:r>
            <a:endParaRPr b="1">
              <a:solidFill>
                <a:srgbClr val="F3F3F3"/>
              </a:solidFill>
            </a:endParaRPr>
          </a:p>
        </p:txBody>
      </p:sp>
      <p:sp>
        <p:nvSpPr>
          <p:cNvPr id="535" name="Google Shape;535;p72"/>
          <p:cNvSpPr/>
          <p:nvPr/>
        </p:nvSpPr>
        <p:spPr>
          <a:xfrm>
            <a:off x="3564738" y="1812900"/>
            <a:ext cx="2014500" cy="1517700"/>
          </a:xfrm>
          <a:prstGeom prst="roundRect">
            <a:avLst>
              <a:gd fmla="val 16667" name="adj"/>
            </a:avLst>
          </a:prstGeom>
          <a:solidFill>
            <a:srgbClr val="741B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Topological</a:t>
            </a:r>
            <a:endParaRPr b="1">
              <a:solidFill>
                <a:srgbClr val="FFFFFF"/>
              </a:solidFill>
            </a:endParaRPr>
          </a:p>
          <a:p>
            <a:pPr indent="0" lvl="0" marL="0" rtl="0" algn="ctr">
              <a:spcBef>
                <a:spcPts val="0"/>
              </a:spcBef>
              <a:spcAft>
                <a:spcPts val="0"/>
              </a:spcAft>
              <a:buNone/>
            </a:pPr>
            <a:r>
              <a:rPr b="1" lang="en">
                <a:solidFill>
                  <a:srgbClr val="FFFFFF"/>
                </a:solidFill>
              </a:rPr>
              <a:t>Overlap</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36" name="Google Shape;536;p72"/>
          <p:cNvSpPr/>
          <p:nvPr/>
        </p:nvSpPr>
        <p:spPr>
          <a:xfrm>
            <a:off x="127296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Adjacency</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37" name="Google Shape;537;p72"/>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Similarity Matrix Construction</a:t>
            </a:r>
            <a:endParaRPr sz="3600">
              <a:solidFill>
                <a:srgbClr val="FFFFFF"/>
              </a:solidFill>
            </a:endParaRPr>
          </a:p>
        </p:txBody>
      </p:sp>
      <p:sp>
        <p:nvSpPr>
          <p:cNvPr id="538" name="Google Shape;538;p72"/>
          <p:cNvSpPr/>
          <p:nvPr/>
        </p:nvSpPr>
        <p:spPr>
          <a:xfrm>
            <a:off x="3287475" y="2343450"/>
            <a:ext cx="597900" cy="4566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2"/>
          <p:cNvSpPr/>
          <p:nvPr/>
        </p:nvSpPr>
        <p:spPr>
          <a:xfrm>
            <a:off x="5579245"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3"/>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Topological Overlap Matrix</a:t>
            </a:r>
            <a:endParaRPr sz="3600">
              <a:solidFill>
                <a:srgbClr val="FFFFFF"/>
              </a:solidFill>
            </a:endParaRPr>
          </a:p>
        </p:txBody>
      </p:sp>
      <p:pic>
        <p:nvPicPr>
          <p:cNvPr id="545" name="Google Shape;545;p73"/>
          <p:cNvPicPr preferRelativeResize="0"/>
          <p:nvPr/>
        </p:nvPicPr>
        <p:blipFill>
          <a:blip r:embed="rId3">
            <a:alphaModFix/>
          </a:blip>
          <a:stretch>
            <a:fillRect/>
          </a:stretch>
        </p:blipFill>
        <p:spPr>
          <a:xfrm>
            <a:off x="1819275" y="1222438"/>
            <a:ext cx="5505450" cy="1676400"/>
          </a:xfrm>
          <a:prstGeom prst="rect">
            <a:avLst/>
          </a:prstGeom>
          <a:noFill/>
          <a:ln>
            <a:noFill/>
          </a:ln>
        </p:spPr>
      </p:pic>
      <p:pic>
        <p:nvPicPr>
          <p:cNvPr id="546" name="Google Shape;546;p73"/>
          <p:cNvPicPr preferRelativeResize="0"/>
          <p:nvPr/>
        </p:nvPicPr>
        <p:blipFill>
          <a:blip r:embed="rId4">
            <a:alphaModFix/>
          </a:blip>
          <a:stretch>
            <a:fillRect/>
          </a:stretch>
        </p:blipFill>
        <p:spPr>
          <a:xfrm>
            <a:off x="1179650" y="4024075"/>
            <a:ext cx="2324100" cy="952500"/>
          </a:xfrm>
          <a:prstGeom prst="rect">
            <a:avLst/>
          </a:prstGeom>
          <a:noFill/>
          <a:ln>
            <a:noFill/>
          </a:ln>
        </p:spPr>
      </p:pic>
      <p:sp>
        <p:nvSpPr>
          <p:cNvPr id="547" name="Google Shape;547;p73"/>
          <p:cNvSpPr txBox="1"/>
          <p:nvPr/>
        </p:nvSpPr>
        <p:spPr>
          <a:xfrm>
            <a:off x="3617125" y="407222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 </a:t>
            </a:r>
            <a:r>
              <a:rPr lang="en" sz="2250">
                <a:solidFill>
                  <a:schemeClr val="dk1"/>
                </a:solidFill>
              </a:rPr>
              <a:t>number of direct neighbors</a:t>
            </a:r>
            <a:endParaRPr sz="3600">
              <a:latin typeface="Times New Roman"/>
              <a:ea typeface="Times New Roman"/>
              <a:cs typeface="Times New Roman"/>
              <a:sym typeface="Times New Roman"/>
            </a:endParaRPr>
          </a:p>
        </p:txBody>
      </p:sp>
      <p:sp>
        <p:nvSpPr>
          <p:cNvPr id="548" name="Google Shape;548;p73"/>
          <p:cNvSpPr txBox="1"/>
          <p:nvPr/>
        </p:nvSpPr>
        <p:spPr>
          <a:xfrm>
            <a:off x="1663850" y="321197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pic>
        <p:nvPicPr>
          <p:cNvPr id="549" name="Google Shape;549;p73"/>
          <p:cNvPicPr preferRelativeResize="0"/>
          <p:nvPr/>
        </p:nvPicPr>
        <p:blipFill>
          <a:blip r:embed="rId5">
            <a:alphaModFix/>
          </a:blip>
          <a:stretch>
            <a:fillRect/>
          </a:stretch>
        </p:blipFill>
        <p:spPr>
          <a:xfrm>
            <a:off x="2552475" y="3340038"/>
            <a:ext cx="533400" cy="600075"/>
          </a:xfrm>
          <a:prstGeom prst="rect">
            <a:avLst/>
          </a:prstGeom>
          <a:noFill/>
          <a:ln>
            <a:noFill/>
          </a:ln>
        </p:spPr>
      </p:pic>
      <p:sp>
        <p:nvSpPr>
          <p:cNvPr id="550" name="Google Shape;550;p73"/>
          <p:cNvSpPr txBox="1"/>
          <p:nvPr/>
        </p:nvSpPr>
        <p:spPr>
          <a:xfrm>
            <a:off x="3197500" y="321197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 </a:t>
            </a:r>
            <a:r>
              <a:rPr lang="en" sz="2250">
                <a:solidFill>
                  <a:schemeClr val="dk1"/>
                </a:solidFill>
              </a:rPr>
              <a:t>adjacency between genes</a:t>
            </a:r>
            <a:endParaRPr sz="3600">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4"/>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Topological Overlap Matrix</a:t>
            </a:r>
            <a:endParaRPr sz="3600">
              <a:solidFill>
                <a:srgbClr val="FFFFFF"/>
              </a:solidFill>
            </a:endParaRPr>
          </a:p>
        </p:txBody>
      </p:sp>
      <p:graphicFrame>
        <p:nvGraphicFramePr>
          <p:cNvPr id="556" name="Google Shape;556;p74"/>
          <p:cNvGraphicFramePr/>
          <p:nvPr/>
        </p:nvGraphicFramePr>
        <p:xfrm>
          <a:off x="975600" y="1785050"/>
          <a:ext cx="3000000" cy="3000000"/>
        </p:xfrm>
        <a:graphic>
          <a:graphicData uri="http://schemas.openxmlformats.org/drawingml/2006/table">
            <a:tbl>
              <a:tblPr>
                <a:noFill/>
                <a:tableStyleId>{EBEE32B4-9D84-4532-9F2B-C8F02E7A9289}</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V1</a:t>
                      </a:r>
                      <a:endParaRPr b="1"/>
                    </a:p>
                  </a:txBody>
                  <a:tcPr marT="91425" marB="91425" marR="91425" marL="91425"/>
                </a:tc>
                <a:tc>
                  <a:txBody>
                    <a:bodyPr/>
                    <a:lstStyle/>
                    <a:p>
                      <a:pPr indent="0" lvl="0" marL="0" rtl="0" algn="ctr">
                        <a:spcBef>
                          <a:spcPts val="0"/>
                        </a:spcBef>
                        <a:spcAft>
                          <a:spcPts val="0"/>
                        </a:spcAft>
                        <a:buNone/>
                      </a:pPr>
                      <a:r>
                        <a:rPr b="1" lang="en">
                          <a:solidFill>
                            <a:schemeClr val="dk1"/>
                          </a:solidFill>
                        </a:rPr>
                        <a:t>V2</a:t>
                      </a:r>
                      <a:endParaRPr b="1"/>
                    </a:p>
                  </a:txBody>
                  <a:tcPr marT="91425" marB="91425" marR="91425" marL="91425"/>
                </a:tc>
                <a:tc>
                  <a:txBody>
                    <a:bodyPr/>
                    <a:lstStyle/>
                    <a:p>
                      <a:pPr indent="0" lvl="0" marL="0" rtl="0" algn="ctr">
                        <a:spcBef>
                          <a:spcPts val="0"/>
                        </a:spcBef>
                        <a:spcAft>
                          <a:spcPts val="0"/>
                        </a:spcAft>
                        <a:buNone/>
                      </a:pPr>
                      <a:r>
                        <a:rPr b="1" lang="en">
                          <a:solidFill>
                            <a:schemeClr val="dk1"/>
                          </a:solidFill>
                        </a:rPr>
                        <a:t>V3</a:t>
                      </a:r>
                      <a:endParaRPr b="1"/>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1</a:t>
                      </a:r>
                      <a:endParaRPr b="1"/>
                    </a:p>
                  </a:txBody>
                  <a:tcPr marT="91425" marB="91425" marR="91425" marL="91425"/>
                </a:tc>
                <a:tc>
                  <a:txBody>
                    <a:bodyPr/>
                    <a:lstStyle/>
                    <a:p>
                      <a:pPr indent="0" lvl="0" marL="0" rtl="0" algn="ctr">
                        <a:spcBef>
                          <a:spcPts val="0"/>
                        </a:spcBef>
                        <a:spcAft>
                          <a:spcPts val="0"/>
                        </a:spcAft>
                        <a:buNone/>
                      </a:pPr>
                      <a:r>
                        <a:rPr lang="en"/>
                        <a:t>1.0000000000</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0.0066691360</a:t>
                      </a:r>
                      <a:endParaRPr/>
                    </a:p>
                  </a:txBody>
                  <a:tcPr marT="91425" marB="91425" marR="91425" marL="91425"/>
                </a:tc>
                <a:tc>
                  <a:txBody>
                    <a:bodyPr/>
                    <a:lstStyle/>
                    <a:p>
                      <a:pPr indent="0" lvl="0" marL="0" rtl="0" algn="ctr">
                        <a:spcBef>
                          <a:spcPts val="0"/>
                        </a:spcBef>
                        <a:spcAft>
                          <a:spcPts val="0"/>
                        </a:spcAft>
                        <a:buNone/>
                      </a:pPr>
                      <a:r>
                        <a:rPr lang="en"/>
                        <a:t>0.0003744724</a:t>
                      </a:r>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2</a:t>
                      </a:r>
                      <a:endParaRPr b="1"/>
                    </a:p>
                  </a:txBody>
                  <a:tcPr marT="91425" marB="91425" marR="91425" marL="91425"/>
                </a:tc>
                <a:tc>
                  <a:txBody>
                    <a:bodyPr/>
                    <a:lstStyle/>
                    <a:p>
                      <a:pPr indent="0" lvl="0" marL="0" rtl="0" algn="ctr">
                        <a:spcBef>
                          <a:spcPts val="0"/>
                        </a:spcBef>
                        <a:spcAft>
                          <a:spcPts val="0"/>
                        </a:spcAft>
                        <a:buNone/>
                      </a:pPr>
                      <a:r>
                        <a:rPr lang="en"/>
                        <a:t>0.0066691360</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1.0000000000</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0.0008440548</a:t>
                      </a:r>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3</a:t>
                      </a:r>
                      <a:endParaRPr b="1"/>
                    </a:p>
                  </a:txBody>
                  <a:tcPr marT="91425" marB="91425" marR="91425" marL="91425"/>
                </a:tc>
                <a:tc>
                  <a:txBody>
                    <a:bodyPr/>
                    <a:lstStyle/>
                    <a:p>
                      <a:pPr indent="0" lvl="0" marL="0" rtl="0" algn="ctr">
                        <a:spcBef>
                          <a:spcPts val="0"/>
                        </a:spcBef>
                        <a:spcAft>
                          <a:spcPts val="0"/>
                        </a:spcAft>
                        <a:buNone/>
                      </a:pPr>
                      <a:r>
                        <a:rPr lang="en">
                          <a:solidFill>
                            <a:schemeClr val="dk1"/>
                          </a:solidFill>
                        </a:rPr>
                        <a:t>0.0003744724</a:t>
                      </a:r>
                      <a:endParaRPr/>
                    </a:p>
                  </a:txBody>
                  <a:tcPr marT="91425" marB="91425" marR="91425" marL="91425"/>
                </a:tc>
                <a:tc>
                  <a:txBody>
                    <a:bodyPr/>
                    <a:lstStyle/>
                    <a:p>
                      <a:pPr indent="0" lvl="0" marL="0" rtl="0" algn="ctr">
                        <a:spcBef>
                          <a:spcPts val="0"/>
                        </a:spcBef>
                        <a:spcAft>
                          <a:spcPts val="0"/>
                        </a:spcAft>
                        <a:buNone/>
                      </a:pPr>
                      <a:r>
                        <a:rPr lang="en"/>
                        <a:t>0.0008440548</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1.0000000000</a:t>
                      </a:r>
                      <a:endParaRPr/>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5"/>
          <p:cNvSpPr/>
          <p:nvPr/>
        </p:nvSpPr>
        <p:spPr>
          <a:xfrm>
            <a:off x="5856513" y="1812900"/>
            <a:ext cx="2014500" cy="1517700"/>
          </a:xfrm>
          <a:prstGeom prst="roundRect">
            <a:avLst>
              <a:gd fmla="val 16667" name="adj"/>
            </a:avLst>
          </a:prstGeom>
          <a:solidFill>
            <a:srgbClr val="741B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Dissimilarity</a:t>
            </a:r>
            <a:endParaRPr b="1">
              <a:solidFill>
                <a:srgbClr val="F3F3F3"/>
              </a:solidFill>
            </a:endParaRPr>
          </a:p>
          <a:p>
            <a:pPr indent="0" lvl="0" marL="0" rtl="0" algn="ctr">
              <a:spcBef>
                <a:spcPts val="0"/>
              </a:spcBef>
              <a:spcAft>
                <a:spcPts val="0"/>
              </a:spcAft>
              <a:buNone/>
            </a:pPr>
            <a:r>
              <a:rPr b="1" lang="en">
                <a:solidFill>
                  <a:srgbClr val="F3F3F3"/>
                </a:solidFill>
              </a:rPr>
              <a:t>Matrix</a:t>
            </a:r>
            <a:endParaRPr b="1">
              <a:solidFill>
                <a:srgbClr val="F3F3F3"/>
              </a:solidFill>
            </a:endParaRPr>
          </a:p>
          <a:p>
            <a:pPr indent="0" lvl="0" marL="0" rtl="0" algn="ctr">
              <a:spcBef>
                <a:spcPts val="0"/>
              </a:spcBef>
              <a:spcAft>
                <a:spcPts val="0"/>
              </a:spcAft>
              <a:buNone/>
            </a:pPr>
            <a:r>
              <a:rPr b="1" lang="en">
                <a:solidFill>
                  <a:srgbClr val="F3F3F3"/>
                </a:solidFill>
              </a:rPr>
              <a:t>(1 - TOM)</a:t>
            </a:r>
            <a:endParaRPr b="1">
              <a:solidFill>
                <a:srgbClr val="F3F3F3"/>
              </a:solidFill>
            </a:endParaRPr>
          </a:p>
        </p:txBody>
      </p:sp>
      <p:sp>
        <p:nvSpPr>
          <p:cNvPr id="562" name="Google Shape;562;p75"/>
          <p:cNvSpPr/>
          <p:nvPr/>
        </p:nvSpPr>
        <p:spPr>
          <a:xfrm>
            <a:off x="356473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Topological</a:t>
            </a:r>
            <a:endParaRPr b="1">
              <a:solidFill>
                <a:srgbClr val="FFFFFF"/>
              </a:solidFill>
            </a:endParaRPr>
          </a:p>
          <a:p>
            <a:pPr indent="0" lvl="0" marL="0" rtl="0" algn="ctr">
              <a:spcBef>
                <a:spcPts val="0"/>
              </a:spcBef>
              <a:spcAft>
                <a:spcPts val="0"/>
              </a:spcAft>
              <a:buNone/>
            </a:pPr>
            <a:r>
              <a:rPr b="1" lang="en">
                <a:solidFill>
                  <a:srgbClr val="FFFFFF"/>
                </a:solidFill>
              </a:rPr>
              <a:t>Overlap</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63" name="Google Shape;563;p75"/>
          <p:cNvSpPr/>
          <p:nvPr/>
        </p:nvSpPr>
        <p:spPr>
          <a:xfrm>
            <a:off x="127296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Adjacency</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64" name="Google Shape;564;p75"/>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Similarity Matrix Construction</a:t>
            </a:r>
            <a:endParaRPr sz="3600">
              <a:solidFill>
                <a:srgbClr val="FFFFFF"/>
              </a:solidFill>
            </a:endParaRPr>
          </a:p>
        </p:txBody>
      </p:sp>
      <p:sp>
        <p:nvSpPr>
          <p:cNvPr id="565" name="Google Shape;565;p75"/>
          <p:cNvSpPr/>
          <p:nvPr/>
        </p:nvSpPr>
        <p:spPr>
          <a:xfrm>
            <a:off x="3287475" y="2343450"/>
            <a:ext cx="5979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5"/>
          <p:cNvSpPr/>
          <p:nvPr/>
        </p:nvSpPr>
        <p:spPr>
          <a:xfrm>
            <a:off x="5579245" y="2343450"/>
            <a:ext cx="581700" cy="4566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6"/>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Distance </a:t>
            </a:r>
            <a:r>
              <a:rPr lang="en" sz="3600">
                <a:solidFill>
                  <a:srgbClr val="FFFFFF"/>
                </a:solidFill>
              </a:rPr>
              <a:t>Matrix (1 - TOM)</a:t>
            </a:r>
            <a:endParaRPr sz="3600">
              <a:solidFill>
                <a:srgbClr val="FFFFFF"/>
              </a:solidFill>
            </a:endParaRPr>
          </a:p>
        </p:txBody>
      </p:sp>
      <p:graphicFrame>
        <p:nvGraphicFramePr>
          <p:cNvPr id="572" name="Google Shape;572;p76"/>
          <p:cNvGraphicFramePr/>
          <p:nvPr/>
        </p:nvGraphicFramePr>
        <p:xfrm>
          <a:off x="952500" y="1785050"/>
          <a:ext cx="3000000" cy="3000000"/>
        </p:xfrm>
        <a:graphic>
          <a:graphicData uri="http://schemas.openxmlformats.org/drawingml/2006/table">
            <a:tbl>
              <a:tblPr>
                <a:noFill/>
                <a:tableStyleId>{EBEE32B4-9D84-4532-9F2B-C8F02E7A9289}</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V1</a:t>
                      </a:r>
                      <a:endParaRPr b="1"/>
                    </a:p>
                  </a:txBody>
                  <a:tcPr marT="91425" marB="91425" marR="91425" marL="91425"/>
                </a:tc>
                <a:tc>
                  <a:txBody>
                    <a:bodyPr/>
                    <a:lstStyle/>
                    <a:p>
                      <a:pPr indent="0" lvl="0" marL="0" rtl="0" algn="ctr">
                        <a:spcBef>
                          <a:spcPts val="0"/>
                        </a:spcBef>
                        <a:spcAft>
                          <a:spcPts val="0"/>
                        </a:spcAft>
                        <a:buNone/>
                      </a:pPr>
                      <a:r>
                        <a:rPr b="1" lang="en">
                          <a:solidFill>
                            <a:schemeClr val="dk1"/>
                          </a:solidFill>
                        </a:rPr>
                        <a:t>V2</a:t>
                      </a:r>
                      <a:endParaRPr b="1"/>
                    </a:p>
                  </a:txBody>
                  <a:tcPr marT="91425" marB="91425" marR="91425" marL="91425"/>
                </a:tc>
                <a:tc>
                  <a:txBody>
                    <a:bodyPr/>
                    <a:lstStyle/>
                    <a:p>
                      <a:pPr indent="0" lvl="0" marL="0" rtl="0" algn="ctr">
                        <a:spcBef>
                          <a:spcPts val="0"/>
                        </a:spcBef>
                        <a:spcAft>
                          <a:spcPts val="0"/>
                        </a:spcAft>
                        <a:buNone/>
                      </a:pPr>
                      <a:r>
                        <a:rPr b="1" lang="en">
                          <a:solidFill>
                            <a:schemeClr val="dk1"/>
                          </a:solidFill>
                        </a:rPr>
                        <a:t>V3</a:t>
                      </a:r>
                      <a:endParaRPr b="1"/>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1</a:t>
                      </a:r>
                      <a:endParaRPr b="1"/>
                    </a:p>
                  </a:txBody>
                  <a:tcPr marT="91425" marB="91425" marR="91425" marL="91425"/>
                </a:tc>
                <a:tc>
                  <a:txBody>
                    <a:bodyPr/>
                    <a:lstStyle/>
                    <a:p>
                      <a:pPr indent="0" lvl="0" marL="0" rtl="0" algn="ctr">
                        <a:spcBef>
                          <a:spcPts val="0"/>
                        </a:spcBef>
                        <a:spcAft>
                          <a:spcPts val="0"/>
                        </a:spcAft>
                        <a:buNone/>
                      </a:pPr>
                      <a:r>
                        <a:rPr lang="en"/>
                        <a:t>0.0000000</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0.9933309</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0.9996255</a:t>
                      </a:r>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2</a:t>
                      </a:r>
                      <a:endParaRPr b="1"/>
                    </a:p>
                  </a:txBody>
                  <a:tcPr marT="91425" marB="91425" marR="91425" marL="91425"/>
                </a:tc>
                <a:tc>
                  <a:txBody>
                    <a:bodyPr/>
                    <a:lstStyle/>
                    <a:p>
                      <a:pPr indent="0" lvl="0" marL="0" rtl="0" algn="ctr">
                        <a:spcBef>
                          <a:spcPts val="0"/>
                        </a:spcBef>
                        <a:spcAft>
                          <a:spcPts val="0"/>
                        </a:spcAft>
                        <a:buNone/>
                      </a:pPr>
                      <a:r>
                        <a:rPr lang="en"/>
                        <a:t>0.9933309</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0.0000000</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0.9996255</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3</a:t>
                      </a:r>
                      <a:endParaRPr b="1"/>
                    </a:p>
                  </a:txBody>
                  <a:tcPr marT="91425" marB="91425" marR="91425" marL="91425"/>
                </a:tc>
                <a:tc>
                  <a:txBody>
                    <a:bodyPr/>
                    <a:lstStyle/>
                    <a:p>
                      <a:pPr indent="0" lvl="0" marL="0" rtl="0" algn="ctr">
                        <a:spcBef>
                          <a:spcPts val="0"/>
                        </a:spcBef>
                        <a:spcAft>
                          <a:spcPts val="0"/>
                        </a:spcAft>
                        <a:buNone/>
                      </a:pPr>
                      <a:r>
                        <a:rPr lang="en">
                          <a:solidFill>
                            <a:schemeClr val="dk1"/>
                          </a:solidFill>
                        </a:rPr>
                        <a:t>0.9996255</a:t>
                      </a:r>
                      <a:endParaRPr/>
                    </a:p>
                  </a:txBody>
                  <a:tcPr marT="91425" marB="91425" marR="91425" marL="91425"/>
                </a:tc>
                <a:tc>
                  <a:txBody>
                    <a:bodyPr/>
                    <a:lstStyle/>
                    <a:p>
                      <a:pPr indent="0" lvl="0" marL="0" rtl="0" algn="ctr">
                        <a:spcBef>
                          <a:spcPts val="0"/>
                        </a:spcBef>
                        <a:spcAft>
                          <a:spcPts val="0"/>
                        </a:spcAft>
                        <a:buNone/>
                      </a:pPr>
                      <a:r>
                        <a:rPr lang="en"/>
                        <a:t>0.9991559</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0.0000000</a:t>
                      </a:r>
                      <a:endParaRPr/>
                    </a:p>
                  </a:txBody>
                  <a:tcPr marT="91425" marB="91425" marR="91425" marL="91425"/>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7"/>
          <p:cNvSpPr/>
          <p:nvPr/>
        </p:nvSpPr>
        <p:spPr>
          <a:xfrm>
            <a:off x="585651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Distane</a:t>
            </a:r>
            <a:endParaRPr b="1">
              <a:solidFill>
                <a:srgbClr val="F3F3F3"/>
              </a:solidFill>
            </a:endParaRPr>
          </a:p>
          <a:p>
            <a:pPr indent="0" lvl="0" marL="0" rtl="0" algn="ctr">
              <a:spcBef>
                <a:spcPts val="0"/>
              </a:spcBef>
              <a:spcAft>
                <a:spcPts val="0"/>
              </a:spcAft>
              <a:buNone/>
            </a:pPr>
            <a:r>
              <a:rPr b="1" lang="en">
                <a:solidFill>
                  <a:srgbClr val="F3F3F3"/>
                </a:solidFill>
              </a:rPr>
              <a:t>Matrix</a:t>
            </a:r>
            <a:endParaRPr b="1">
              <a:solidFill>
                <a:srgbClr val="F3F3F3"/>
              </a:solidFill>
            </a:endParaRPr>
          </a:p>
          <a:p>
            <a:pPr indent="0" lvl="0" marL="0" rtl="0" algn="ctr">
              <a:spcBef>
                <a:spcPts val="0"/>
              </a:spcBef>
              <a:spcAft>
                <a:spcPts val="0"/>
              </a:spcAft>
              <a:buNone/>
            </a:pPr>
            <a:r>
              <a:rPr b="1" lang="en">
                <a:solidFill>
                  <a:srgbClr val="F3F3F3"/>
                </a:solidFill>
              </a:rPr>
              <a:t>(1 - TOM)</a:t>
            </a:r>
            <a:endParaRPr b="1">
              <a:solidFill>
                <a:srgbClr val="F3F3F3"/>
              </a:solidFill>
            </a:endParaRPr>
          </a:p>
        </p:txBody>
      </p:sp>
      <p:sp>
        <p:nvSpPr>
          <p:cNvPr id="578" name="Google Shape;578;p77"/>
          <p:cNvSpPr/>
          <p:nvPr/>
        </p:nvSpPr>
        <p:spPr>
          <a:xfrm>
            <a:off x="356473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Topological</a:t>
            </a:r>
            <a:endParaRPr b="1">
              <a:solidFill>
                <a:srgbClr val="FFFFFF"/>
              </a:solidFill>
            </a:endParaRPr>
          </a:p>
          <a:p>
            <a:pPr indent="0" lvl="0" marL="0" rtl="0" algn="ctr">
              <a:spcBef>
                <a:spcPts val="0"/>
              </a:spcBef>
              <a:spcAft>
                <a:spcPts val="0"/>
              </a:spcAft>
              <a:buNone/>
            </a:pPr>
            <a:r>
              <a:rPr b="1" lang="en">
                <a:solidFill>
                  <a:srgbClr val="FFFFFF"/>
                </a:solidFill>
              </a:rPr>
              <a:t>Overlap</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79" name="Google Shape;579;p77"/>
          <p:cNvSpPr/>
          <p:nvPr/>
        </p:nvSpPr>
        <p:spPr>
          <a:xfrm>
            <a:off x="127296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Adjacency</a:t>
            </a:r>
            <a:endParaRPr b="1">
              <a:solidFill>
                <a:srgbClr val="FFFFFF"/>
              </a:solidFill>
            </a:endParaRPr>
          </a:p>
          <a:p>
            <a:pPr indent="0" lvl="0" marL="0" rtl="0" algn="ctr">
              <a:spcBef>
                <a:spcPts val="0"/>
              </a:spcBef>
              <a:spcAft>
                <a:spcPts val="0"/>
              </a:spcAft>
              <a:buNone/>
            </a:pPr>
            <a:r>
              <a:rPr b="1" lang="en">
                <a:solidFill>
                  <a:srgbClr val="FFFFFF"/>
                </a:solidFill>
              </a:rPr>
              <a:t>Matrix</a:t>
            </a:r>
            <a:endParaRPr b="1">
              <a:solidFill>
                <a:srgbClr val="FFFFFF"/>
              </a:solidFill>
            </a:endParaRPr>
          </a:p>
        </p:txBody>
      </p:sp>
      <p:sp>
        <p:nvSpPr>
          <p:cNvPr id="580" name="Google Shape;580;p77"/>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Similarity Matrix Construction</a:t>
            </a:r>
            <a:endParaRPr sz="3600">
              <a:solidFill>
                <a:srgbClr val="FFFFFF"/>
              </a:solidFill>
            </a:endParaRPr>
          </a:p>
        </p:txBody>
      </p:sp>
      <p:sp>
        <p:nvSpPr>
          <p:cNvPr id="581" name="Google Shape;581;p77"/>
          <p:cNvSpPr/>
          <p:nvPr/>
        </p:nvSpPr>
        <p:spPr>
          <a:xfrm>
            <a:off x="3287475" y="2343450"/>
            <a:ext cx="5979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7"/>
          <p:cNvSpPr/>
          <p:nvPr/>
        </p:nvSpPr>
        <p:spPr>
          <a:xfrm>
            <a:off x="5579245" y="2343450"/>
            <a:ext cx="5817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8"/>
          <p:cNvSpPr/>
          <p:nvPr/>
        </p:nvSpPr>
        <p:spPr>
          <a:xfrm>
            <a:off x="4710638" y="1812900"/>
            <a:ext cx="2014500" cy="1517700"/>
          </a:xfrm>
          <a:prstGeom prst="roundRect">
            <a:avLst>
              <a:gd fmla="val 16667" name="adj"/>
            </a:avLst>
          </a:prstGeom>
          <a:solidFill>
            <a:srgbClr val="99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Clustering</a:t>
            </a:r>
            <a:endParaRPr b="1">
              <a:solidFill>
                <a:srgbClr val="F3F3F3"/>
              </a:solidFill>
            </a:endParaRPr>
          </a:p>
        </p:txBody>
      </p:sp>
      <p:sp>
        <p:nvSpPr>
          <p:cNvPr id="588" name="Google Shape;588;p78"/>
          <p:cNvSpPr/>
          <p:nvPr/>
        </p:nvSpPr>
        <p:spPr>
          <a:xfrm>
            <a:off x="241886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Similarity Matrix</a:t>
            </a:r>
            <a:endParaRPr b="1">
              <a:solidFill>
                <a:srgbClr val="FFFFFF"/>
              </a:solidFill>
            </a:endParaRPr>
          </a:p>
          <a:p>
            <a:pPr indent="0" lvl="0" marL="0" rtl="0" algn="ctr">
              <a:spcBef>
                <a:spcPts val="0"/>
              </a:spcBef>
              <a:spcAft>
                <a:spcPts val="0"/>
              </a:spcAft>
              <a:buNone/>
            </a:pPr>
            <a:r>
              <a:rPr b="1" lang="en">
                <a:solidFill>
                  <a:srgbClr val="FFFFFF"/>
                </a:solidFill>
              </a:rPr>
              <a:t>Construction</a:t>
            </a:r>
            <a:endParaRPr b="1">
              <a:solidFill>
                <a:srgbClr val="FFFFFF"/>
              </a:solidFill>
            </a:endParaRPr>
          </a:p>
        </p:txBody>
      </p:sp>
      <p:sp>
        <p:nvSpPr>
          <p:cNvPr id="589" name="Google Shape;589;p78"/>
          <p:cNvSpPr/>
          <p:nvPr/>
        </p:nvSpPr>
        <p:spPr>
          <a:xfrm>
            <a:off x="12708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a:t>
            </a:r>
            <a:endParaRPr b="1">
              <a:solidFill>
                <a:srgbClr val="FFFFFF"/>
              </a:solidFill>
            </a:endParaRPr>
          </a:p>
          <a:p>
            <a:pPr indent="0" lvl="0" marL="0" rtl="0" algn="ctr">
              <a:spcBef>
                <a:spcPts val="0"/>
              </a:spcBef>
              <a:spcAft>
                <a:spcPts val="0"/>
              </a:spcAft>
              <a:buNone/>
            </a:pPr>
            <a:r>
              <a:rPr b="1" lang="en">
                <a:solidFill>
                  <a:srgbClr val="FFFFFF"/>
                </a:solidFill>
              </a:rPr>
              <a:t>Preprocessing</a:t>
            </a:r>
            <a:endParaRPr b="1">
              <a:solidFill>
                <a:srgbClr val="FFFFFF"/>
              </a:solidFill>
            </a:endParaRPr>
          </a:p>
        </p:txBody>
      </p:sp>
      <p:sp>
        <p:nvSpPr>
          <p:cNvPr id="590" name="Google Shape;590;p78"/>
          <p:cNvSpPr/>
          <p:nvPr/>
        </p:nvSpPr>
        <p:spPr>
          <a:xfrm>
            <a:off x="70024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Testing</a:t>
            </a:r>
            <a:endParaRPr b="1">
              <a:solidFill>
                <a:srgbClr val="FFFFFF"/>
              </a:solidFill>
            </a:endParaRPr>
          </a:p>
        </p:txBody>
      </p:sp>
      <p:sp>
        <p:nvSpPr>
          <p:cNvPr id="591" name="Google Shape;591;p78"/>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METHODOLOGY</a:t>
            </a:r>
            <a:endParaRPr sz="3600">
              <a:solidFill>
                <a:srgbClr val="FFFFFF"/>
              </a:solidFill>
            </a:endParaRPr>
          </a:p>
        </p:txBody>
      </p:sp>
      <p:sp>
        <p:nvSpPr>
          <p:cNvPr id="592" name="Google Shape;592;p78"/>
          <p:cNvSpPr/>
          <p:nvPr/>
        </p:nvSpPr>
        <p:spPr>
          <a:xfrm>
            <a:off x="2141600" y="2343450"/>
            <a:ext cx="5979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8"/>
          <p:cNvSpPr/>
          <p:nvPr/>
        </p:nvSpPr>
        <p:spPr>
          <a:xfrm>
            <a:off x="4433370" y="2343450"/>
            <a:ext cx="581700" cy="4566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8"/>
          <p:cNvSpPr/>
          <p:nvPr/>
        </p:nvSpPr>
        <p:spPr>
          <a:xfrm>
            <a:off x="6725150" y="2343450"/>
            <a:ext cx="581700" cy="456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9"/>
          <p:cNvSpPr/>
          <p:nvPr/>
        </p:nvSpPr>
        <p:spPr>
          <a:xfrm>
            <a:off x="58565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DBSCAN</a:t>
            </a:r>
            <a:endParaRPr b="1">
              <a:solidFill>
                <a:srgbClr val="F3F3F3"/>
              </a:solidFill>
            </a:endParaRPr>
          </a:p>
        </p:txBody>
      </p:sp>
      <p:sp>
        <p:nvSpPr>
          <p:cNvPr id="600" name="Google Shape;600;p79"/>
          <p:cNvSpPr/>
          <p:nvPr/>
        </p:nvSpPr>
        <p:spPr>
          <a:xfrm>
            <a:off x="35647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F3F3F3"/>
                </a:solidFill>
              </a:rPr>
              <a:t>Additional</a:t>
            </a:r>
            <a:endParaRPr b="1">
              <a:solidFill>
                <a:srgbClr val="F3F3F3"/>
              </a:solidFill>
            </a:endParaRPr>
          </a:p>
          <a:p>
            <a:pPr indent="0" lvl="0" marL="0" rtl="0" algn="ctr">
              <a:spcBef>
                <a:spcPts val="0"/>
              </a:spcBef>
              <a:spcAft>
                <a:spcPts val="0"/>
              </a:spcAft>
              <a:buClr>
                <a:schemeClr val="dk1"/>
              </a:buClr>
              <a:buSzPts val="1100"/>
              <a:buFont typeface="Arial"/>
              <a:buNone/>
            </a:pPr>
            <a:r>
              <a:rPr b="1" lang="en">
                <a:solidFill>
                  <a:srgbClr val="F3F3F3"/>
                </a:solidFill>
              </a:rPr>
              <a:t>Kmeans</a:t>
            </a:r>
            <a:endParaRPr b="1">
              <a:solidFill>
                <a:srgbClr val="F3F3F3"/>
              </a:solidFill>
            </a:endParaRPr>
          </a:p>
          <a:p>
            <a:pPr indent="0" lvl="0" marL="0" rtl="0" algn="ctr">
              <a:spcBef>
                <a:spcPts val="0"/>
              </a:spcBef>
              <a:spcAft>
                <a:spcPts val="0"/>
              </a:spcAft>
              <a:buNone/>
            </a:pPr>
            <a:r>
              <a:rPr b="1" lang="en">
                <a:solidFill>
                  <a:srgbClr val="F3F3F3"/>
                </a:solidFill>
              </a:rPr>
              <a:t>Clustering</a:t>
            </a:r>
            <a:endParaRPr b="1">
              <a:solidFill>
                <a:srgbClr val="FFFFFF"/>
              </a:solidFill>
            </a:endParaRPr>
          </a:p>
        </p:txBody>
      </p:sp>
      <p:sp>
        <p:nvSpPr>
          <p:cNvPr id="601" name="Google Shape;601;p79"/>
          <p:cNvSpPr/>
          <p:nvPr/>
        </p:nvSpPr>
        <p:spPr>
          <a:xfrm>
            <a:off x="127296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Hierarchical</a:t>
            </a:r>
            <a:endParaRPr b="1">
              <a:solidFill>
                <a:srgbClr val="FFFFFF"/>
              </a:solidFill>
            </a:endParaRPr>
          </a:p>
          <a:p>
            <a:pPr indent="0" lvl="0" marL="0" rtl="0" algn="ctr">
              <a:spcBef>
                <a:spcPts val="0"/>
              </a:spcBef>
              <a:spcAft>
                <a:spcPts val="0"/>
              </a:spcAft>
              <a:buNone/>
            </a:pPr>
            <a:r>
              <a:rPr b="1" lang="en">
                <a:solidFill>
                  <a:srgbClr val="FFFFFF"/>
                </a:solidFill>
              </a:rPr>
              <a:t>Clustering</a:t>
            </a:r>
            <a:endParaRPr b="1">
              <a:solidFill>
                <a:srgbClr val="FFFFFF"/>
              </a:solidFill>
            </a:endParaRPr>
          </a:p>
        </p:txBody>
      </p:sp>
      <p:sp>
        <p:nvSpPr>
          <p:cNvPr id="602" name="Google Shape;602;p79"/>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Clustering</a:t>
            </a:r>
            <a:endParaRPr sz="3600">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0"/>
          <p:cNvSpPr/>
          <p:nvPr/>
        </p:nvSpPr>
        <p:spPr>
          <a:xfrm>
            <a:off x="58565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DBSCAN</a:t>
            </a:r>
            <a:endParaRPr b="1">
              <a:solidFill>
                <a:srgbClr val="F3F3F3"/>
              </a:solidFill>
            </a:endParaRPr>
          </a:p>
        </p:txBody>
      </p:sp>
      <p:sp>
        <p:nvSpPr>
          <p:cNvPr id="608" name="Google Shape;608;p80"/>
          <p:cNvSpPr/>
          <p:nvPr/>
        </p:nvSpPr>
        <p:spPr>
          <a:xfrm>
            <a:off x="35647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F3F3F3"/>
                </a:solidFill>
              </a:rPr>
              <a:t>Additional</a:t>
            </a:r>
            <a:endParaRPr b="1">
              <a:solidFill>
                <a:srgbClr val="F3F3F3"/>
              </a:solidFill>
            </a:endParaRPr>
          </a:p>
          <a:p>
            <a:pPr indent="0" lvl="0" marL="0" rtl="0" algn="ctr">
              <a:spcBef>
                <a:spcPts val="0"/>
              </a:spcBef>
              <a:spcAft>
                <a:spcPts val="0"/>
              </a:spcAft>
              <a:buClr>
                <a:schemeClr val="dk1"/>
              </a:buClr>
              <a:buSzPts val="1100"/>
              <a:buFont typeface="Arial"/>
              <a:buNone/>
            </a:pPr>
            <a:r>
              <a:rPr b="1" lang="en">
                <a:solidFill>
                  <a:srgbClr val="F3F3F3"/>
                </a:solidFill>
              </a:rPr>
              <a:t>Kmeans</a:t>
            </a:r>
            <a:endParaRPr b="1">
              <a:solidFill>
                <a:srgbClr val="F3F3F3"/>
              </a:solidFill>
            </a:endParaRPr>
          </a:p>
          <a:p>
            <a:pPr indent="0" lvl="0" marL="0" rtl="0" algn="ctr">
              <a:spcBef>
                <a:spcPts val="0"/>
              </a:spcBef>
              <a:spcAft>
                <a:spcPts val="0"/>
              </a:spcAft>
              <a:buNone/>
            </a:pPr>
            <a:r>
              <a:rPr b="1" lang="en">
                <a:solidFill>
                  <a:srgbClr val="F3F3F3"/>
                </a:solidFill>
              </a:rPr>
              <a:t>Clustering</a:t>
            </a:r>
            <a:endParaRPr b="1">
              <a:solidFill>
                <a:srgbClr val="FFFFFF"/>
              </a:solidFill>
            </a:endParaRPr>
          </a:p>
        </p:txBody>
      </p:sp>
      <p:sp>
        <p:nvSpPr>
          <p:cNvPr id="609" name="Google Shape;609;p80"/>
          <p:cNvSpPr/>
          <p:nvPr/>
        </p:nvSpPr>
        <p:spPr>
          <a:xfrm>
            <a:off x="1272963" y="1812900"/>
            <a:ext cx="2014500" cy="1517700"/>
          </a:xfrm>
          <a:prstGeom prst="roundRect">
            <a:avLst>
              <a:gd fmla="val 16667" name="adj"/>
            </a:avLst>
          </a:prstGeom>
          <a:solidFill>
            <a:srgbClr val="741B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Hierarchical</a:t>
            </a:r>
            <a:endParaRPr b="1">
              <a:solidFill>
                <a:srgbClr val="FFFFFF"/>
              </a:solidFill>
            </a:endParaRPr>
          </a:p>
          <a:p>
            <a:pPr indent="0" lvl="0" marL="0" rtl="0" algn="ctr">
              <a:spcBef>
                <a:spcPts val="0"/>
              </a:spcBef>
              <a:spcAft>
                <a:spcPts val="0"/>
              </a:spcAft>
              <a:buNone/>
            </a:pPr>
            <a:r>
              <a:rPr b="1" lang="en">
                <a:solidFill>
                  <a:srgbClr val="FFFFFF"/>
                </a:solidFill>
              </a:rPr>
              <a:t>Clustering</a:t>
            </a:r>
            <a:endParaRPr b="1">
              <a:solidFill>
                <a:srgbClr val="FFFFFF"/>
              </a:solidFill>
            </a:endParaRPr>
          </a:p>
        </p:txBody>
      </p:sp>
      <p:sp>
        <p:nvSpPr>
          <p:cNvPr id="610" name="Google Shape;610;p80"/>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Clustering</a:t>
            </a:r>
            <a:endParaRPr sz="3600">
              <a:solidFill>
                <a:srgbClr val="FFFF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1"/>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graphicFrame>
        <p:nvGraphicFramePr>
          <p:cNvPr id="616" name="Google Shape;616;p81"/>
          <p:cNvGraphicFramePr/>
          <p:nvPr/>
        </p:nvGraphicFramePr>
        <p:xfrm>
          <a:off x="952500" y="1809750"/>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b="1" lang="en"/>
                        <a:t>B</a:t>
                      </a:r>
                      <a:endParaRPr b="1"/>
                    </a:p>
                  </a:txBody>
                  <a:tcPr marT="91425" marB="91425" marR="91425" marL="91425"/>
                </a:tc>
                <a:tc>
                  <a:txBody>
                    <a:bodyPr/>
                    <a:lstStyle/>
                    <a:p>
                      <a:pPr indent="0" lvl="0" marL="0" rtl="0" algn="ctr">
                        <a:spcBef>
                          <a:spcPts val="0"/>
                        </a:spcBef>
                        <a:spcAft>
                          <a:spcPts val="0"/>
                        </a:spcAft>
                        <a:buNone/>
                      </a:pPr>
                      <a:r>
                        <a:rPr b="1" lang="en"/>
                        <a:t>C</a:t>
                      </a:r>
                      <a:endParaRPr b="1"/>
                    </a:p>
                  </a:txBody>
                  <a:tcPr marT="91425" marB="91425" marR="91425" marL="91425"/>
                </a:tc>
                <a:tc>
                  <a:txBody>
                    <a:bodyPr/>
                    <a:lstStyle/>
                    <a:p>
                      <a:pPr indent="0" lvl="0" marL="0" rtl="0" algn="ctr">
                        <a:spcBef>
                          <a:spcPts val="0"/>
                        </a:spcBef>
                        <a:spcAft>
                          <a:spcPts val="0"/>
                        </a:spcAft>
                        <a:buNone/>
                      </a:pPr>
                      <a:r>
                        <a:rPr b="1" lang="en"/>
                        <a:t>D</a:t>
                      </a:r>
                      <a:endParaRPr b="1"/>
                    </a:p>
                  </a:txBody>
                  <a:tcPr marT="91425" marB="91425" marR="91425" marL="91425"/>
                </a:tc>
              </a:tr>
              <a:tr h="381000">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lnB cap="flat" cmpd="sng" w="381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0.5</a:t>
                      </a:r>
                      <a:endParaRPr/>
                    </a:p>
                  </a:txBody>
                  <a:tcPr marT="91425" marB="91425" marR="91425" marL="91425"/>
                </a:tc>
                <a:tc>
                  <a:txBody>
                    <a:bodyPr/>
                    <a:lstStyle/>
                    <a:p>
                      <a:pPr indent="0" lvl="0" marL="0" rtl="0" algn="ctr">
                        <a:spcBef>
                          <a:spcPts val="0"/>
                        </a:spcBef>
                        <a:spcAft>
                          <a:spcPts val="0"/>
                        </a:spcAft>
                        <a:buNone/>
                      </a:pPr>
                      <a:r>
                        <a:rPr lang="en"/>
                        <a:t>0.8</a:t>
                      </a:r>
                      <a:endParaRPr/>
                    </a:p>
                  </a:txBody>
                  <a:tcPr marT="91425" marB="91425" marR="91425" marL="91425"/>
                </a:tc>
                <a:tc>
                  <a:txBody>
                    <a:bodyPr/>
                    <a:lstStyle/>
                    <a:p>
                      <a:pPr indent="0" lvl="0" marL="0" rtl="0" algn="ctr">
                        <a:spcBef>
                          <a:spcPts val="0"/>
                        </a:spcBef>
                        <a:spcAft>
                          <a:spcPts val="0"/>
                        </a:spcAft>
                        <a:buNone/>
                      </a:pPr>
                      <a:r>
                        <a:rPr lang="en"/>
                        <a:t>0.6</a:t>
                      </a:r>
                      <a:endParaRPr/>
                    </a:p>
                  </a:txBody>
                  <a:tcPr marT="91425" marB="91425" marR="91425" marL="91425"/>
                </a:tc>
              </a:tr>
              <a:tr h="381000">
                <a:tc>
                  <a:txBody>
                    <a:bodyPr/>
                    <a:lstStyle/>
                    <a:p>
                      <a:pPr indent="0" lvl="0" marL="0" rtl="0" algn="ctr">
                        <a:spcBef>
                          <a:spcPts val="0"/>
                        </a:spcBef>
                        <a:spcAft>
                          <a:spcPts val="0"/>
                        </a:spcAft>
                        <a:buNone/>
                      </a:pPr>
                      <a:r>
                        <a:rPr b="1" lang="en"/>
                        <a:t>B</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99999"/>
                      </a:solidFill>
                      <a:prstDash val="solid"/>
                      <a:round/>
                      <a:headEnd len="sm" w="sm" type="none"/>
                      <a:tailEnd len="sm" w="sm" type="none"/>
                    </a:lnT>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0.2</a:t>
                      </a:r>
                      <a:endParaRPr/>
                    </a:p>
                  </a:txBody>
                  <a:tcPr marT="91425" marB="91425" marR="91425" marL="91425"/>
                </a:tc>
                <a:tc>
                  <a:txBody>
                    <a:bodyPr/>
                    <a:lstStyle/>
                    <a:p>
                      <a:pPr indent="0" lvl="0" marL="0" rtl="0" algn="ctr">
                        <a:spcBef>
                          <a:spcPts val="0"/>
                        </a:spcBef>
                        <a:spcAft>
                          <a:spcPts val="0"/>
                        </a:spcAft>
                        <a:buNone/>
                      </a:pPr>
                      <a:r>
                        <a:rPr lang="en"/>
                        <a:t>0.7</a:t>
                      </a:r>
                      <a:endParaRPr/>
                    </a:p>
                  </a:txBody>
                  <a:tcPr marT="91425" marB="91425" marR="91425" marL="91425"/>
                </a:tc>
              </a:tr>
              <a:tr h="381000">
                <a:tc>
                  <a:txBody>
                    <a:bodyPr/>
                    <a:lstStyle/>
                    <a:p>
                      <a:pPr indent="0" lvl="0" marL="0" rtl="0" algn="ctr">
                        <a:spcBef>
                          <a:spcPts val="0"/>
                        </a:spcBef>
                        <a:spcAft>
                          <a:spcPts val="0"/>
                        </a:spcAft>
                        <a:buNone/>
                      </a:pPr>
                      <a:r>
                        <a:rPr b="1" lang="en"/>
                        <a:t>C</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0.8</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0.2</a:t>
                      </a:r>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0.4</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b="1" lang="en"/>
                        <a:t>D</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0.6</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0.4</a:t>
                      </a:r>
                      <a:endParaRPr/>
                    </a:p>
                  </a:txBody>
                  <a:tcPr marT="91425" marB="91425" marR="91425" marL="91425">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9"/>
          <p:cNvSpPr/>
          <p:nvPr/>
        </p:nvSpPr>
        <p:spPr>
          <a:xfrm>
            <a:off x="-273900" y="1690800"/>
            <a:ext cx="9691800" cy="17619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THEORETICAL FRAMEWORK</a:t>
            </a:r>
            <a:endParaRPr sz="4800">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2"/>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graphicFrame>
        <p:nvGraphicFramePr>
          <p:cNvPr id="622" name="Google Shape;622;p82"/>
          <p:cNvGraphicFramePr/>
          <p:nvPr/>
        </p:nvGraphicFramePr>
        <p:xfrm>
          <a:off x="952500" y="1809750"/>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b="1" lang="en"/>
                        <a:t>B</a:t>
                      </a:r>
                      <a:endParaRPr b="1"/>
                    </a:p>
                  </a:txBody>
                  <a:tcPr marT="91425" marB="91425" marR="91425" marL="91425"/>
                </a:tc>
                <a:tc>
                  <a:txBody>
                    <a:bodyPr/>
                    <a:lstStyle/>
                    <a:p>
                      <a:pPr indent="0" lvl="0" marL="0" rtl="0" algn="ctr">
                        <a:spcBef>
                          <a:spcPts val="0"/>
                        </a:spcBef>
                        <a:spcAft>
                          <a:spcPts val="0"/>
                        </a:spcAft>
                        <a:buNone/>
                      </a:pPr>
                      <a:r>
                        <a:rPr b="1" lang="en"/>
                        <a:t>C</a:t>
                      </a:r>
                      <a:endParaRPr b="1"/>
                    </a:p>
                  </a:txBody>
                  <a:tcPr marT="91425" marB="91425" marR="91425" marL="91425"/>
                </a:tc>
                <a:tc>
                  <a:txBody>
                    <a:bodyPr/>
                    <a:lstStyle/>
                    <a:p>
                      <a:pPr indent="0" lvl="0" marL="0" rtl="0" algn="ctr">
                        <a:spcBef>
                          <a:spcPts val="0"/>
                        </a:spcBef>
                        <a:spcAft>
                          <a:spcPts val="0"/>
                        </a:spcAft>
                        <a:buNone/>
                      </a:pPr>
                      <a:r>
                        <a:rPr b="1" lang="en"/>
                        <a:t>D</a:t>
                      </a:r>
                      <a:endParaRPr b="1"/>
                    </a:p>
                  </a:txBody>
                  <a:tcPr marT="91425" marB="91425" marR="91425" marL="91425"/>
                </a:tc>
              </a:tr>
              <a:tr h="381000">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lnB cap="flat" cmpd="sng" w="381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0.5</a:t>
                      </a:r>
                      <a:endParaRPr/>
                    </a:p>
                  </a:txBody>
                  <a:tcPr marT="91425" marB="91425" marR="91425" marL="91425"/>
                </a:tc>
                <a:tc>
                  <a:txBody>
                    <a:bodyPr/>
                    <a:lstStyle/>
                    <a:p>
                      <a:pPr indent="0" lvl="0" marL="0" rtl="0" algn="ctr">
                        <a:spcBef>
                          <a:spcPts val="0"/>
                        </a:spcBef>
                        <a:spcAft>
                          <a:spcPts val="0"/>
                        </a:spcAft>
                        <a:buNone/>
                      </a:pPr>
                      <a:r>
                        <a:rPr lang="en"/>
                        <a:t>0.8</a:t>
                      </a:r>
                      <a:endParaRPr/>
                    </a:p>
                  </a:txBody>
                  <a:tcPr marT="91425" marB="91425" marR="91425" marL="91425"/>
                </a:tc>
                <a:tc>
                  <a:txBody>
                    <a:bodyPr/>
                    <a:lstStyle/>
                    <a:p>
                      <a:pPr indent="0" lvl="0" marL="0" rtl="0" algn="ctr">
                        <a:spcBef>
                          <a:spcPts val="0"/>
                        </a:spcBef>
                        <a:spcAft>
                          <a:spcPts val="0"/>
                        </a:spcAft>
                        <a:buNone/>
                      </a:pPr>
                      <a:r>
                        <a:rPr lang="en"/>
                        <a:t>0.6</a:t>
                      </a:r>
                      <a:endParaRPr/>
                    </a:p>
                  </a:txBody>
                  <a:tcPr marT="91425" marB="91425" marR="91425" marL="91425"/>
                </a:tc>
              </a:tr>
              <a:tr h="381000">
                <a:tc>
                  <a:txBody>
                    <a:bodyPr/>
                    <a:lstStyle/>
                    <a:p>
                      <a:pPr indent="0" lvl="0" marL="0" rtl="0" algn="ctr">
                        <a:spcBef>
                          <a:spcPts val="0"/>
                        </a:spcBef>
                        <a:spcAft>
                          <a:spcPts val="0"/>
                        </a:spcAft>
                        <a:buNone/>
                      </a:pPr>
                      <a:r>
                        <a:rPr b="1" lang="en"/>
                        <a:t>B</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99999"/>
                      </a:solidFill>
                      <a:prstDash val="solid"/>
                      <a:round/>
                      <a:headEnd len="sm" w="sm" type="none"/>
                      <a:tailEnd len="sm" w="sm" type="none"/>
                    </a:lnT>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0.2</a:t>
                      </a:r>
                      <a:endParaRPr/>
                    </a:p>
                  </a:txBody>
                  <a:tcPr marT="91425" marB="91425" marR="91425" marL="91425"/>
                </a:tc>
                <a:tc>
                  <a:txBody>
                    <a:bodyPr/>
                    <a:lstStyle/>
                    <a:p>
                      <a:pPr indent="0" lvl="0" marL="0" rtl="0" algn="ctr">
                        <a:spcBef>
                          <a:spcPts val="0"/>
                        </a:spcBef>
                        <a:spcAft>
                          <a:spcPts val="0"/>
                        </a:spcAft>
                        <a:buNone/>
                      </a:pPr>
                      <a:r>
                        <a:rPr lang="en"/>
                        <a:t>0.7</a:t>
                      </a:r>
                      <a:endParaRPr/>
                    </a:p>
                  </a:txBody>
                  <a:tcPr marT="91425" marB="91425" marR="91425" marL="91425"/>
                </a:tc>
              </a:tr>
              <a:tr h="381000">
                <a:tc>
                  <a:txBody>
                    <a:bodyPr/>
                    <a:lstStyle/>
                    <a:p>
                      <a:pPr indent="0" lvl="0" marL="0" rtl="0" algn="ctr">
                        <a:spcBef>
                          <a:spcPts val="0"/>
                        </a:spcBef>
                        <a:spcAft>
                          <a:spcPts val="0"/>
                        </a:spcAft>
                        <a:buNone/>
                      </a:pPr>
                      <a:r>
                        <a:rPr b="1" lang="en"/>
                        <a:t>C</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0.8</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solidFill>
                            <a:srgbClr val="FF0000"/>
                          </a:solidFill>
                        </a:rPr>
                        <a:t>0.2</a:t>
                      </a:r>
                      <a:endParaRPr b="1">
                        <a:solidFill>
                          <a:srgbClr val="FF0000"/>
                        </a:solidFill>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0.4</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b="1" lang="en"/>
                        <a:t>D</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0.6</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0.4</a:t>
                      </a:r>
                      <a:endParaRPr/>
                    </a:p>
                  </a:txBody>
                  <a:tcPr marT="91425" marB="91425" marR="91425" marL="91425">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3"/>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graphicFrame>
        <p:nvGraphicFramePr>
          <p:cNvPr id="628" name="Google Shape;628;p83"/>
          <p:cNvGraphicFramePr/>
          <p:nvPr/>
        </p:nvGraphicFramePr>
        <p:xfrm>
          <a:off x="952500" y="1809750"/>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A</a:t>
                      </a:r>
                      <a:endParaRPr b="1"/>
                    </a:p>
                  </a:txBody>
                  <a:tcPr marT="91425" marB="91425" marR="91425" marL="91425">
                    <a:lnR cap="flat" cmpd="sng" w="38100">
                      <a:solidFill>
                        <a:srgbClr val="FF0000"/>
                      </a:solidFill>
                      <a:prstDash val="solid"/>
                      <a:round/>
                      <a:headEnd len="sm" w="sm" type="none"/>
                      <a:tailEnd len="sm" w="sm" type="none"/>
                    </a:lnR>
                  </a:tcPr>
                </a:tc>
                <a:tc>
                  <a:txBody>
                    <a:bodyPr/>
                    <a:lstStyle/>
                    <a:p>
                      <a:pPr indent="0" lvl="0" marL="0" rtl="0" algn="ctr">
                        <a:spcBef>
                          <a:spcPts val="0"/>
                        </a:spcBef>
                        <a:spcAft>
                          <a:spcPts val="0"/>
                        </a:spcAft>
                        <a:buNone/>
                      </a:pPr>
                      <a:r>
                        <a:rPr b="1" lang="en"/>
                        <a:t>B</a:t>
                      </a:r>
                      <a:endParaRPr b="1"/>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a:t>C</a:t>
                      </a:r>
                      <a:endParaRPr b="1"/>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rtl="0" algn="ctr">
                        <a:spcBef>
                          <a:spcPts val="0"/>
                        </a:spcBef>
                        <a:spcAft>
                          <a:spcPts val="0"/>
                        </a:spcAft>
                        <a:buNone/>
                      </a:pPr>
                      <a:r>
                        <a:rPr b="1" lang="en"/>
                        <a:t>D</a:t>
                      </a:r>
                      <a:endParaRPr b="1"/>
                    </a:p>
                  </a:txBody>
                  <a:tcPr marT="91425" marB="91425" marR="91425" marL="91425"/>
                </a:tc>
              </a:tr>
              <a:tr h="381000">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lnB cap="flat" cmpd="sng" w="381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0.5</a:t>
                      </a:r>
                      <a:endParaRPr/>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rtl="0" algn="ctr">
                        <a:spcBef>
                          <a:spcPts val="0"/>
                        </a:spcBef>
                        <a:spcAft>
                          <a:spcPts val="0"/>
                        </a:spcAft>
                        <a:buNone/>
                      </a:pPr>
                      <a:r>
                        <a:rPr lang="en"/>
                        <a:t>0.8</a:t>
                      </a:r>
                      <a:endParaRPr/>
                    </a:p>
                  </a:txBody>
                  <a:tcPr marT="91425" marB="91425" marR="91425" marL="91425"/>
                </a:tc>
                <a:tc>
                  <a:txBody>
                    <a:bodyPr/>
                    <a:lstStyle/>
                    <a:p>
                      <a:pPr indent="0" lvl="0" marL="0" rtl="0" algn="ctr">
                        <a:spcBef>
                          <a:spcPts val="0"/>
                        </a:spcBef>
                        <a:spcAft>
                          <a:spcPts val="0"/>
                        </a:spcAft>
                        <a:buNone/>
                      </a:pPr>
                      <a:r>
                        <a:rPr lang="en"/>
                        <a:t>0.6</a:t>
                      </a:r>
                      <a:endParaRPr/>
                    </a:p>
                  </a:txBody>
                  <a:tcPr marT="91425" marB="91425" marR="91425" marL="91425"/>
                </a:tc>
              </a:tr>
              <a:tr h="381000">
                <a:tc>
                  <a:txBody>
                    <a:bodyPr/>
                    <a:lstStyle/>
                    <a:p>
                      <a:pPr indent="0" lvl="0" marL="0" rtl="0" algn="ctr">
                        <a:spcBef>
                          <a:spcPts val="0"/>
                        </a:spcBef>
                        <a:spcAft>
                          <a:spcPts val="0"/>
                        </a:spcAft>
                        <a:buNone/>
                      </a:pPr>
                      <a:r>
                        <a:rPr b="1" lang="en"/>
                        <a:t>B</a:t>
                      </a:r>
                      <a:endParaRPr b="1"/>
                    </a:p>
                  </a:txBody>
                  <a:tcPr marT="91425" marB="91425" marR="91425" marL="91425">
                    <a:lnR cap="flat" cmpd="sng" w="38100">
                      <a:solidFill>
                        <a:srgbClr val="9E9E9E"/>
                      </a:solidFill>
                      <a:prstDash val="solid"/>
                      <a:round/>
                      <a:headEnd len="sm" w="sm" type="none"/>
                      <a:tailEnd len="sm" w="sm" type="none"/>
                    </a:lnR>
                    <a:lnB cap="flat" cmpd="sng" w="3810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0.5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99999"/>
                      </a:solidFill>
                      <a:prstDash val="solid"/>
                      <a:round/>
                      <a:headEnd len="sm" w="sm" type="none"/>
                      <a:tailEnd len="sm" w="sm" type="none"/>
                    </a:lnT>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0.2</a:t>
                      </a:r>
                      <a:endParaRPr/>
                    </a:p>
                  </a:txBody>
                  <a:tcPr marT="91425" marB="91425" marR="91425" marL="91425"/>
                </a:tc>
                <a:tc>
                  <a:txBody>
                    <a:bodyPr/>
                    <a:lstStyle/>
                    <a:p>
                      <a:pPr indent="0" lvl="0" marL="0" rtl="0" algn="ctr">
                        <a:spcBef>
                          <a:spcPts val="0"/>
                        </a:spcBef>
                        <a:spcAft>
                          <a:spcPts val="0"/>
                        </a:spcAft>
                        <a:buNone/>
                      </a:pPr>
                      <a:r>
                        <a:rPr lang="en"/>
                        <a:t>0.7</a:t>
                      </a:r>
                      <a:endParaRPr/>
                    </a:p>
                  </a:txBody>
                  <a:tcPr marT="91425" marB="91425" marR="91425" marL="91425"/>
                </a:tc>
              </a:tr>
              <a:tr h="381000">
                <a:tc>
                  <a:txBody>
                    <a:bodyPr/>
                    <a:lstStyle/>
                    <a:p>
                      <a:pPr indent="0" lvl="0" marL="0" rtl="0" algn="ctr">
                        <a:spcBef>
                          <a:spcPts val="0"/>
                        </a:spcBef>
                        <a:spcAft>
                          <a:spcPts val="0"/>
                        </a:spcAft>
                        <a:buNone/>
                      </a:pPr>
                      <a:r>
                        <a:rPr b="1" lang="en"/>
                        <a:t>C</a:t>
                      </a:r>
                      <a:endParaRPr b="1"/>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0.8</a:t>
                      </a:r>
                      <a:endParaRPr/>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rtl="0" algn="ctr">
                        <a:spcBef>
                          <a:spcPts val="0"/>
                        </a:spcBef>
                        <a:spcAft>
                          <a:spcPts val="0"/>
                        </a:spcAft>
                        <a:buNone/>
                      </a:pPr>
                      <a:r>
                        <a:rPr b="1" lang="en">
                          <a:solidFill>
                            <a:srgbClr val="FF0000"/>
                          </a:solidFill>
                        </a:rPr>
                        <a:t>0.2</a:t>
                      </a:r>
                      <a:endParaRPr b="1">
                        <a:solidFill>
                          <a:srgbClr val="FF0000"/>
                        </a:solidFill>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0.4</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b="1" lang="en"/>
                        <a:t>D</a:t>
                      </a:r>
                      <a:endParaRPr b="1"/>
                    </a:p>
                  </a:txBody>
                  <a:tcPr marT="91425" marB="91425" marR="91425" marL="91425">
                    <a:lnR cap="flat" cmpd="sng" w="38100">
                      <a:solidFill>
                        <a:srgbClr val="9E9E9E"/>
                      </a:solidFill>
                      <a:prstDash val="solid"/>
                      <a:round/>
                      <a:headEnd len="sm" w="sm" type="none"/>
                      <a:tailEnd len="sm" w="sm" type="none"/>
                    </a:lnR>
                    <a:lnT cap="flat" cmpd="sng" w="38100">
                      <a:solidFill>
                        <a:srgbClr val="FF0000"/>
                      </a:solidFill>
                      <a:prstDash val="solid"/>
                      <a:round/>
                      <a:headEnd len="sm" w="sm" type="none"/>
                      <a:tailEnd len="sm" w="sm" type="none"/>
                    </a:lnT>
                  </a:tcPr>
                </a:tc>
                <a:tc>
                  <a:txBody>
                    <a:bodyPr/>
                    <a:lstStyle/>
                    <a:p>
                      <a:pPr indent="0" lvl="0" marL="0" rtl="0" algn="ctr">
                        <a:spcBef>
                          <a:spcPts val="0"/>
                        </a:spcBef>
                        <a:spcAft>
                          <a:spcPts val="0"/>
                        </a:spcAft>
                        <a:buNone/>
                      </a:pPr>
                      <a:r>
                        <a:rPr lang="en"/>
                        <a:t>0.6</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0.4</a:t>
                      </a:r>
                      <a:endParaRPr/>
                    </a:p>
                  </a:txBody>
                  <a:tcPr marT="91425" marB="91425" marR="91425" marL="91425">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4"/>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graphicFrame>
        <p:nvGraphicFramePr>
          <p:cNvPr id="634" name="Google Shape;634;p84"/>
          <p:cNvGraphicFramePr/>
          <p:nvPr/>
        </p:nvGraphicFramePr>
        <p:xfrm>
          <a:off x="952500" y="1809750"/>
          <a:ext cx="3000000" cy="3000000"/>
        </p:xfrm>
        <a:graphic>
          <a:graphicData uri="http://schemas.openxmlformats.org/drawingml/2006/table">
            <a:tbl>
              <a:tblPr>
                <a:noFill/>
                <a:tableStyleId>{EBEE32B4-9D84-4532-9F2B-C8F02E7A9289}</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b="1" lang="en"/>
                        <a:t>B</a:t>
                      </a:r>
                      <a:endParaRPr b="1"/>
                    </a:p>
                  </a:txBody>
                  <a:tcPr marT="91425" marB="91425" marR="91425" marL="91425"/>
                </a:tc>
                <a:tc>
                  <a:txBody>
                    <a:bodyPr/>
                    <a:lstStyle/>
                    <a:p>
                      <a:pPr indent="0" lvl="0" marL="0" rtl="0" algn="ctr">
                        <a:spcBef>
                          <a:spcPts val="0"/>
                        </a:spcBef>
                        <a:spcAft>
                          <a:spcPts val="0"/>
                        </a:spcAft>
                        <a:buNone/>
                      </a:pPr>
                      <a:r>
                        <a:rPr b="1" lang="en"/>
                        <a:t>C</a:t>
                      </a:r>
                      <a:endParaRPr b="1"/>
                    </a:p>
                  </a:txBody>
                  <a:tcPr marT="91425" marB="91425" marR="91425" marL="91425"/>
                </a:tc>
                <a:tc>
                  <a:txBody>
                    <a:bodyPr/>
                    <a:lstStyle/>
                    <a:p>
                      <a:pPr indent="0" lvl="0" marL="0" rtl="0" algn="ctr">
                        <a:spcBef>
                          <a:spcPts val="0"/>
                        </a:spcBef>
                        <a:spcAft>
                          <a:spcPts val="0"/>
                        </a:spcAft>
                        <a:buNone/>
                      </a:pPr>
                      <a:r>
                        <a:rPr b="1" lang="en"/>
                        <a:t>D</a:t>
                      </a:r>
                      <a:endParaRPr b="1"/>
                    </a:p>
                  </a:txBody>
                  <a:tcPr marT="91425" marB="91425" marR="91425" marL="91425"/>
                </a:tc>
              </a:tr>
              <a:tr h="381000">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lnB cap="flat" cmpd="sng" w="381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0.5</a:t>
                      </a:r>
                      <a:endParaRPr/>
                    </a:p>
                  </a:txBody>
                  <a:tcPr marT="91425" marB="91425" marR="91425" marL="91425"/>
                </a:tc>
                <a:tc>
                  <a:txBody>
                    <a:bodyPr/>
                    <a:lstStyle/>
                    <a:p>
                      <a:pPr indent="0" lvl="0" marL="0" rtl="0" algn="ctr">
                        <a:spcBef>
                          <a:spcPts val="0"/>
                        </a:spcBef>
                        <a:spcAft>
                          <a:spcPts val="0"/>
                        </a:spcAft>
                        <a:buNone/>
                      </a:pPr>
                      <a:r>
                        <a:rPr lang="en"/>
                        <a:t>0.8</a:t>
                      </a:r>
                      <a:endParaRPr/>
                    </a:p>
                  </a:txBody>
                  <a:tcPr marT="91425" marB="91425" marR="91425" marL="91425"/>
                </a:tc>
                <a:tc>
                  <a:txBody>
                    <a:bodyPr/>
                    <a:lstStyle/>
                    <a:p>
                      <a:pPr indent="0" lvl="0" marL="0" rtl="0" algn="ctr">
                        <a:spcBef>
                          <a:spcPts val="0"/>
                        </a:spcBef>
                        <a:spcAft>
                          <a:spcPts val="0"/>
                        </a:spcAft>
                        <a:buNone/>
                      </a:pPr>
                      <a:r>
                        <a:rPr lang="en"/>
                        <a:t>0.6</a:t>
                      </a:r>
                      <a:endParaRPr/>
                    </a:p>
                  </a:txBody>
                  <a:tcPr marT="91425" marB="91425" marR="91425" marL="91425"/>
                </a:tc>
              </a:tr>
              <a:tr h="381000">
                <a:tc>
                  <a:txBody>
                    <a:bodyPr/>
                    <a:lstStyle/>
                    <a:p>
                      <a:pPr indent="0" lvl="0" marL="0" rtl="0" algn="ctr">
                        <a:spcBef>
                          <a:spcPts val="0"/>
                        </a:spcBef>
                        <a:spcAft>
                          <a:spcPts val="0"/>
                        </a:spcAft>
                        <a:buNone/>
                      </a:pPr>
                      <a:r>
                        <a:rPr b="1" lang="en"/>
                        <a:t>B</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FF0000"/>
                          </a:solidFill>
                        </a:rPr>
                        <a:t>0.5</a:t>
                      </a:r>
                      <a:endParaRPr b="1">
                        <a:solidFill>
                          <a:srgbClr val="FF0000"/>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99999"/>
                      </a:solidFill>
                      <a:prstDash val="solid"/>
                      <a:round/>
                      <a:headEnd len="sm" w="sm" type="none"/>
                      <a:tailEnd len="sm" w="sm" type="none"/>
                    </a:lnT>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0.2</a:t>
                      </a:r>
                      <a:endParaRPr/>
                    </a:p>
                  </a:txBody>
                  <a:tcPr marT="91425" marB="91425" marR="91425" marL="91425"/>
                </a:tc>
                <a:tc>
                  <a:txBody>
                    <a:bodyPr/>
                    <a:lstStyle/>
                    <a:p>
                      <a:pPr indent="0" lvl="0" marL="0" rtl="0" algn="ctr">
                        <a:spcBef>
                          <a:spcPts val="0"/>
                        </a:spcBef>
                        <a:spcAft>
                          <a:spcPts val="0"/>
                        </a:spcAft>
                        <a:buNone/>
                      </a:pPr>
                      <a:r>
                        <a:rPr b="1" lang="en">
                          <a:solidFill>
                            <a:srgbClr val="0000FF"/>
                          </a:solidFill>
                        </a:rPr>
                        <a:t>0.7</a:t>
                      </a:r>
                      <a:endParaRPr b="1">
                        <a:solidFill>
                          <a:srgbClr val="0000FF"/>
                        </a:solidFill>
                      </a:endParaRPr>
                    </a:p>
                  </a:txBody>
                  <a:tcPr marT="91425" marB="91425" marR="91425" marL="91425"/>
                </a:tc>
              </a:tr>
              <a:tr h="381000">
                <a:tc>
                  <a:txBody>
                    <a:bodyPr/>
                    <a:lstStyle/>
                    <a:p>
                      <a:pPr indent="0" lvl="0" marL="0" rtl="0" algn="ctr">
                        <a:spcBef>
                          <a:spcPts val="0"/>
                        </a:spcBef>
                        <a:spcAft>
                          <a:spcPts val="0"/>
                        </a:spcAft>
                        <a:buNone/>
                      </a:pPr>
                      <a:r>
                        <a:rPr b="1" lang="en"/>
                        <a:t>C</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FF0000"/>
                          </a:solidFill>
                        </a:rPr>
                        <a:t>0.8</a:t>
                      </a:r>
                      <a:endParaRPr b="1">
                        <a:solidFill>
                          <a:srgbClr val="FF0000"/>
                        </a:solidFill>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0.2</a:t>
                      </a:r>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0.4</a:t>
                      </a:r>
                      <a:endParaRPr b="1">
                        <a:solidFill>
                          <a:srgbClr val="0000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b="1" lang="en"/>
                        <a:t>D</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0.6</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0.4</a:t>
                      </a:r>
                      <a:endParaRPr/>
                    </a:p>
                  </a:txBody>
                  <a:tcPr marT="91425" marB="91425" marR="91425" marL="91425">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5"/>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graphicFrame>
        <p:nvGraphicFramePr>
          <p:cNvPr id="640" name="Google Shape;640;p85"/>
          <p:cNvGraphicFramePr/>
          <p:nvPr/>
        </p:nvGraphicFramePr>
        <p:xfrm>
          <a:off x="1699500" y="2022175"/>
          <a:ext cx="3000000" cy="3000000"/>
        </p:xfrm>
        <a:graphic>
          <a:graphicData uri="http://schemas.openxmlformats.org/drawingml/2006/table">
            <a:tbl>
              <a:tblPr>
                <a:noFill/>
                <a:tableStyleId>{EBEE32B4-9D84-4532-9F2B-C8F02E7A9289}</a:tableStyleId>
              </a:tblPr>
              <a:tblGrid>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b="1" lang="en"/>
                        <a:t>(B , </a:t>
                      </a:r>
                      <a:r>
                        <a:rPr b="1" lang="en"/>
                        <a:t>C)</a:t>
                      </a:r>
                      <a:endParaRPr b="1"/>
                    </a:p>
                  </a:txBody>
                  <a:tcPr marT="91425" marB="91425" marR="91425" marL="91425"/>
                </a:tc>
                <a:tc>
                  <a:txBody>
                    <a:bodyPr/>
                    <a:lstStyle/>
                    <a:p>
                      <a:pPr indent="0" lvl="0" marL="0" rtl="0" algn="ctr">
                        <a:spcBef>
                          <a:spcPts val="0"/>
                        </a:spcBef>
                        <a:spcAft>
                          <a:spcPts val="0"/>
                        </a:spcAft>
                        <a:buNone/>
                      </a:pPr>
                      <a:r>
                        <a:rPr b="1" lang="en"/>
                        <a:t>D</a:t>
                      </a:r>
                      <a:endParaRPr b="1"/>
                    </a:p>
                  </a:txBody>
                  <a:tcPr marT="91425" marB="91425" marR="91425" marL="91425"/>
                </a:tc>
              </a:tr>
              <a:tr h="381000">
                <a:tc>
                  <a:txBody>
                    <a:bodyPr/>
                    <a:lstStyle/>
                    <a:p>
                      <a:pPr indent="0" lvl="0" marL="0" rtl="0" algn="ctr">
                        <a:spcBef>
                          <a:spcPts val="0"/>
                        </a:spcBef>
                        <a:spcAft>
                          <a:spcPts val="0"/>
                        </a:spcAft>
                        <a:buNone/>
                      </a:pPr>
                      <a:r>
                        <a:rPr b="1" lang="en"/>
                        <a:t>A</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lnB cap="flat" cmpd="sng" w="381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0.8</a:t>
                      </a:r>
                      <a:endParaRPr/>
                    </a:p>
                  </a:txBody>
                  <a:tcPr marT="91425" marB="91425" marR="91425" marL="91425"/>
                </a:tc>
                <a:tc>
                  <a:txBody>
                    <a:bodyPr/>
                    <a:lstStyle/>
                    <a:p>
                      <a:pPr indent="0" lvl="0" marL="0" rtl="0" algn="ctr">
                        <a:spcBef>
                          <a:spcPts val="0"/>
                        </a:spcBef>
                        <a:spcAft>
                          <a:spcPts val="0"/>
                        </a:spcAft>
                        <a:buNone/>
                      </a:pPr>
                      <a:r>
                        <a:rPr lang="en"/>
                        <a:t>0.6</a:t>
                      </a:r>
                      <a:endParaRPr/>
                    </a:p>
                  </a:txBody>
                  <a:tcPr marT="91425" marB="91425" marR="91425" marL="91425"/>
                </a:tc>
              </a:tr>
              <a:tr h="381000">
                <a:tc>
                  <a:txBody>
                    <a:bodyPr/>
                    <a:lstStyle/>
                    <a:p>
                      <a:pPr indent="0" lvl="0" marL="0" rtl="0" algn="ctr">
                        <a:spcBef>
                          <a:spcPts val="0"/>
                        </a:spcBef>
                        <a:spcAft>
                          <a:spcPts val="0"/>
                        </a:spcAft>
                        <a:buNone/>
                      </a:pPr>
                      <a:r>
                        <a:rPr b="1" lang="en"/>
                        <a:t>(B , </a:t>
                      </a:r>
                      <a:r>
                        <a:rPr b="1" lang="en"/>
                        <a:t>C)</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0.8</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99999"/>
                      </a:solidFill>
                      <a:prstDash val="solid"/>
                      <a:round/>
                      <a:headEnd len="sm" w="sm" type="none"/>
                      <a:tailEnd len="sm" w="sm" type="none"/>
                    </a:lnT>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b="1" lang="en"/>
                        <a:t>D</a:t>
                      </a:r>
                      <a:endParaRPr b="1"/>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0.6</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a:t>
                      </a:r>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6"/>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cxnSp>
        <p:nvCxnSpPr>
          <p:cNvPr id="646" name="Google Shape;646;p86"/>
          <p:cNvCxnSpPr/>
          <p:nvPr/>
        </p:nvCxnSpPr>
        <p:spPr>
          <a:xfrm>
            <a:off x="3503000" y="1539350"/>
            <a:ext cx="0" cy="24276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86"/>
          <p:cNvCxnSpPr/>
          <p:nvPr/>
        </p:nvCxnSpPr>
        <p:spPr>
          <a:xfrm rot="10800000">
            <a:off x="3502950" y="3966975"/>
            <a:ext cx="2533200" cy="6900"/>
          </a:xfrm>
          <a:prstGeom prst="straightConnector1">
            <a:avLst/>
          </a:prstGeom>
          <a:noFill/>
          <a:ln cap="flat" cmpd="sng" w="9525">
            <a:solidFill>
              <a:schemeClr val="dk2"/>
            </a:solidFill>
            <a:prstDash val="solid"/>
            <a:round/>
            <a:headEnd len="med" w="med" type="none"/>
            <a:tailEnd len="med" w="med" type="none"/>
          </a:ln>
        </p:spPr>
      </p:cxnSp>
      <p:sp>
        <p:nvSpPr>
          <p:cNvPr id="648" name="Google Shape;648;p86"/>
          <p:cNvSpPr txBox="1"/>
          <p:nvPr/>
        </p:nvSpPr>
        <p:spPr>
          <a:xfrm>
            <a:off x="3844375" y="4103525"/>
            <a:ext cx="333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649" name="Google Shape;649;p86"/>
          <p:cNvSpPr txBox="1"/>
          <p:nvPr/>
        </p:nvSpPr>
        <p:spPr>
          <a:xfrm>
            <a:off x="4360350" y="4103525"/>
            <a:ext cx="333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650" name="Google Shape;650;p86"/>
          <p:cNvCxnSpPr/>
          <p:nvPr/>
        </p:nvCxnSpPr>
        <p:spPr>
          <a:xfrm>
            <a:off x="3434400" y="23920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86"/>
          <p:cNvCxnSpPr/>
          <p:nvPr/>
        </p:nvCxnSpPr>
        <p:spPr>
          <a:xfrm>
            <a:off x="3434400" y="35350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86"/>
          <p:cNvCxnSpPr/>
          <p:nvPr/>
        </p:nvCxnSpPr>
        <p:spPr>
          <a:xfrm>
            <a:off x="3434400" y="27730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86"/>
          <p:cNvCxnSpPr/>
          <p:nvPr/>
        </p:nvCxnSpPr>
        <p:spPr>
          <a:xfrm>
            <a:off x="3434400" y="31540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86"/>
          <p:cNvCxnSpPr/>
          <p:nvPr/>
        </p:nvCxnSpPr>
        <p:spPr>
          <a:xfrm>
            <a:off x="3434400" y="2011050"/>
            <a:ext cx="273000" cy="0"/>
          </a:xfrm>
          <a:prstGeom prst="straightConnector1">
            <a:avLst/>
          </a:prstGeom>
          <a:noFill/>
          <a:ln cap="flat" cmpd="sng" w="9525">
            <a:solidFill>
              <a:schemeClr val="dk2"/>
            </a:solidFill>
            <a:prstDash val="solid"/>
            <a:round/>
            <a:headEnd len="med" w="med" type="none"/>
            <a:tailEnd len="med" w="med" type="none"/>
          </a:ln>
        </p:spPr>
      </p:cxnSp>
      <p:sp>
        <p:nvSpPr>
          <p:cNvPr id="655" name="Google Shape;655;p86"/>
          <p:cNvSpPr txBox="1"/>
          <p:nvPr/>
        </p:nvSpPr>
        <p:spPr>
          <a:xfrm>
            <a:off x="2918875" y="33675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56" name="Google Shape;656;p86"/>
          <p:cNvSpPr txBox="1"/>
          <p:nvPr/>
        </p:nvSpPr>
        <p:spPr>
          <a:xfrm>
            <a:off x="2918875" y="297655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57" name="Google Shape;657;p86"/>
          <p:cNvSpPr txBox="1"/>
          <p:nvPr/>
        </p:nvSpPr>
        <p:spPr>
          <a:xfrm>
            <a:off x="2918875" y="18435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58" name="Google Shape;658;p86"/>
          <p:cNvSpPr txBox="1"/>
          <p:nvPr/>
        </p:nvSpPr>
        <p:spPr>
          <a:xfrm>
            <a:off x="2918875" y="22245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659" name="Google Shape;659;p86"/>
          <p:cNvSpPr txBox="1"/>
          <p:nvPr/>
        </p:nvSpPr>
        <p:spPr>
          <a:xfrm>
            <a:off x="2918875" y="25856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p:txBody>
      </p:sp>
      <p:cxnSp>
        <p:nvCxnSpPr>
          <p:cNvPr id="660" name="Google Shape;660;p86"/>
          <p:cNvCxnSpPr/>
          <p:nvPr/>
        </p:nvCxnSpPr>
        <p:spPr>
          <a:xfrm>
            <a:off x="3943350" y="3542125"/>
            <a:ext cx="0" cy="3870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86"/>
          <p:cNvCxnSpPr/>
          <p:nvPr/>
        </p:nvCxnSpPr>
        <p:spPr>
          <a:xfrm>
            <a:off x="4527300" y="3542125"/>
            <a:ext cx="0" cy="3870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86"/>
          <p:cNvCxnSpPr/>
          <p:nvPr/>
        </p:nvCxnSpPr>
        <p:spPr>
          <a:xfrm>
            <a:off x="3950600" y="3542125"/>
            <a:ext cx="591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7"/>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cxnSp>
        <p:nvCxnSpPr>
          <p:cNvPr id="668" name="Google Shape;668;p87"/>
          <p:cNvCxnSpPr/>
          <p:nvPr/>
        </p:nvCxnSpPr>
        <p:spPr>
          <a:xfrm>
            <a:off x="2207600" y="1691750"/>
            <a:ext cx="0" cy="24276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87"/>
          <p:cNvCxnSpPr/>
          <p:nvPr/>
        </p:nvCxnSpPr>
        <p:spPr>
          <a:xfrm rot="10800000">
            <a:off x="2207550" y="4119375"/>
            <a:ext cx="2533200" cy="690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87"/>
          <p:cNvSpPr txBox="1"/>
          <p:nvPr/>
        </p:nvSpPr>
        <p:spPr>
          <a:xfrm>
            <a:off x="2548975" y="4255925"/>
            <a:ext cx="333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671" name="Google Shape;671;p87"/>
          <p:cNvSpPr txBox="1"/>
          <p:nvPr/>
        </p:nvSpPr>
        <p:spPr>
          <a:xfrm>
            <a:off x="3064950" y="4255925"/>
            <a:ext cx="333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672" name="Google Shape;672;p87"/>
          <p:cNvCxnSpPr/>
          <p:nvPr/>
        </p:nvCxnSpPr>
        <p:spPr>
          <a:xfrm>
            <a:off x="2139000" y="2544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87"/>
          <p:cNvCxnSpPr/>
          <p:nvPr/>
        </p:nvCxnSpPr>
        <p:spPr>
          <a:xfrm>
            <a:off x="2139000" y="3687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87"/>
          <p:cNvCxnSpPr/>
          <p:nvPr/>
        </p:nvCxnSpPr>
        <p:spPr>
          <a:xfrm>
            <a:off x="2139000" y="2925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87"/>
          <p:cNvCxnSpPr/>
          <p:nvPr/>
        </p:nvCxnSpPr>
        <p:spPr>
          <a:xfrm>
            <a:off x="2139000" y="3306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87"/>
          <p:cNvCxnSpPr/>
          <p:nvPr/>
        </p:nvCxnSpPr>
        <p:spPr>
          <a:xfrm>
            <a:off x="2139000" y="2163450"/>
            <a:ext cx="273000" cy="0"/>
          </a:xfrm>
          <a:prstGeom prst="straightConnector1">
            <a:avLst/>
          </a:prstGeom>
          <a:noFill/>
          <a:ln cap="flat" cmpd="sng" w="9525">
            <a:solidFill>
              <a:schemeClr val="dk2"/>
            </a:solidFill>
            <a:prstDash val="solid"/>
            <a:round/>
            <a:headEnd len="med" w="med" type="none"/>
            <a:tailEnd len="med" w="med" type="none"/>
          </a:ln>
        </p:spPr>
      </p:cxnSp>
      <p:sp>
        <p:nvSpPr>
          <p:cNvPr id="677" name="Google Shape;677;p87"/>
          <p:cNvSpPr txBox="1"/>
          <p:nvPr/>
        </p:nvSpPr>
        <p:spPr>
          <a:xfrm>
            <a:off x="1623475" y="35199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78" name="Google Shape;678;p87"/>
          <p:cNvSpPr txBox="1"/>
          <p:nvPr/>
        </p:nvSpPr>
        <p:spPr>
          <a:xfrm>
            <a:off x="1623475" y="312895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79" name="Google Shape;679;p87"/>
          <p:cNvSpPr txBox="1"/>
          <p:nvPr/>
        </p:nvSpPr>
        <p:spPr>
          <a:xfrm>
            <a:off x="1623475" y="19959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80" name="Google Shape;680;p87"/>
          <p:cNvSpPr txBox="1"/>
          <p:nvPr/>
        </p:nvSpPr>
        <p:spPr>
          <a:xfrm>
            <a:off x="1623475" y="23769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681" name="Google Shape;681;p87"/>
          <p:cNvSpPr txBox="1"/>
          <p:nvPr/>
        </p:nvSpPr>
        <p:spPr>
          <a:xfrm>
            <a:off x="1623475" y="27380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p:txBody>
      </p:sp>
      <p:cxnSp>
        <p:nvCxnSpPr>
          <p:cNvPr id="682" name="Google Shape;682;p87"/>
          <p:cNvCxnSpPr/>
          <p:nvPr/>
        </p:nvCxnSpPr>
        <p:spPr>
          <a:xfrm>
            <a:off x="2647950" y="3694525"/>
            <a:ext cx="0" cy="3870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87"/>
          <p:cNvCxnSpPr/>
          <p:nvPr/>
        </p:nvCxnSpPr>
        <p:spPr>
          <a:xfrm>
            <a:off x="3231900" y="3694525"/>
            <a:ext cx="0" cy="3870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87"/>
          <p:cNvCxnSpPr/>
          <p:nvPr/>
        </p:nvCxnSpPr>
        <p:spPr>
          <a:xfrm>
            <a:off x="2655200" y="3694525"/>
            <a:ext cx="591600" cy="0"/>
          </a:xfrm>
          <a:prstGeom prst="straightConnector1">
            <a:avLst/>
          </a:prstGeom>
          <a:noFill/>
          <a:ln cap="flat" cmpd="sng" w="9525">
            <a:solidFill>
              <a:schemeClr val="dk2"/>
            </a:solidFill>
            <a:prstDash val="solid"/>
            <a:round/>
            <a:headEnd len="med" w="med" type="none"/>
            <a:tailEnd len="med" w="med" type="none"/>
          </a:ln>
        </p:spPr>
      </p:cxnSp>
      <p:pic>
        <p:nvPicPr>
          <p:cNvPr id="685" name="Google Shape;685;p87"/>
          <p:cNvPicPr preferRelativeResize="0"/>
          <p:nvPr/>
        </p:nvPicPr>
        <p:blipFill rotWithShape="1">
          <a:blip r:embed="rId3">
            <a:alphaModFix/>
          </a:blip>
          <a:srcRect b="0" l="-1160" r="1160" t="0"/>
          <a:stretch/>
        </p:blipFill>
        <p:spPr>
          <a:xfrm>
            <a:off x="1310863" y="1219853"/>
            <a:ext cx="6568476" cy="341117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8"/>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cxnSp>
        <p:nvCxnSpPr>
          <p:cNvPr id="691" name="Google Shape;691;p88"/>
          <p:cNvCxnSpPr/>
          <p:nvPr/>
        </p:nvCxnSpPr>
        <p:spPr>
          <a:xfrm>
            <a:off x="2207600" y="1691750"/>
            <a:ext cx="0" cy="24276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88"/>
          <p:cNvCxnSpPr/>
          <p:nvPr/>
        </p:nvCxnSpPr>
        <p:spPr>
          <a:xfrm rot="10800000">
            <a:off x="2207550" y="4119375"/>
            <a:ext cx="2533200" cy="6900"/>
          </a:xfrm>
          <a:prstGeom prst="straightConnector1">
            <a:avLst/>
          </a:prstGeom>
          <a:noFill/>
          <a:ln cap="flat" cmpd="sng" w="9525">
            <a:solidFill>
              <a:schemeClr val="dk2"/>
            </a:solidFill>
            <a:prstDash val="solid"/>
            <a:round/>
            <a:headEnd len="med" w="med" type="none"/>
            <a:tailEnd len="med" w="med" type="none"/>
          </a:ln>
        </p:spPr>
      </p:cxnSp>
      <p:sp>
        <p:nvSpPr>
          <p:cNvPr id="693" name="Google Shape;693;p88"/>
          <p:cNvSpPr txBox="1"/>
          <p:nvPr/>
        </p:nvSpPr>
        <p:spPr>
          <a:xfrm>
            <a:off x="2548975" y="4255925"/>
            <a:ext cx="333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694" name="Google Shape;694;p88"/>
          <p:cNvSpPr txBox="1"/>
          <p:nvPr/>
        </p:nvSpPr>
        <p:spPr>
          <a:xfrm>
            <a:off x="3064950" y="4255925"/>
            <a:ext cx="333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695" name="Google Shape;695;p88"/>
          <p:cNvCxnSpPr/>
          <p:nvPr/>
        </p:nvCxnSpPr>
        <p:spPr>
          <a:xfrm>
            <a:off x="2139000" y="2544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88"/>
          <p:cNvCxnSpPr/>
          <p:nvPr/>
        </p:nvCxnSpPr>
        <p:spPr>
          <a:xfrm>
            <a:off x="2139000" y="3687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88"/>
          <p:cNvCxnSpPr/>
          <p:nvPr/>
        </p:nvCxnSpPr>
        <p:spPr>
          <a:xfrm>
            <a:off x="2139000" y="2925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88"/>
          <p:cNvCxnSpPr/>
          <p:nvPr/>
        </p:nvCxnSpPr>
        <p:spPr>
          <a:xfrm>
            <a:off x="2139000" y="3306450"/>
            <a:ext cx="273000" cy="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88"/>
          <p:cNvCxnSpPr/>
          <p:nvPr/>
        </p:nvCxnSpPr>
        <p:spPr>
          <a:xfrm>
            <a:off x="2139000" y="2163450"/>
            <a:ext cx="273000" cy="0"/>
          </a:xfrm>
          <a:prstGeom prst="straightConnector1">
            <a:avLst/>
          </a:prstGeom>
          <a:noFill/>
          <a:ln cap="flat" cmpd="sng" w="9525">
            <a:solidFill>
              <a:schemeClr val="dk2"/>
            </a:solidFill>
            <a:prstDash val="solid"/>
            <a:round/>
            <a:headEnd len="med" w="med" type="none"/>
            <a:tailEnd len="med" w="med" type="none"/>
          </a:ln>
        </p:spPr>
      </p:cxnSp>
      <p:sp>
        <p:nvSpPr>
          <p:cNvPr id="700" name="Google Shape;700;p88"/>
          <p:cNvSpPr txBox="1"/>
          <p:nvPr/>
        </p:nvSpPr>
        <p:spPr>
          <a:xfrm>
            <a:off x="1623475" y="35199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01" name="Google Shape;701;p88"/>
          <p:cNvSpPr txBox="1"/>
          <p:nvPr/>
        </p:nvSpPr>
        <p:spPr>
          <a:xfrm>
            <a:off x="1623475" y="312895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02" name="Google Shape;702;p88"/>
          <p:cNvSpPr txBox="1"/>
          <p:nvPr/>
        </p:nvSpPr>
        <p:spPr>
          <a:xfrm>
            <a:off x="1623475" y="19959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703" name="Google Shape;703;p88"/>
          <p:cNvSpPr txBox="1"/>
          <p:nvPr/>
        </p:nvSpPr>
        <p:spPr>
          <a:xfrm>
            <a:off x="1623475" y="23769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704" name="Google Shape;704;p88"/>
          <p:cNvSpPr txBox="1"/>
          <p:nvPr/>
        </p:nvSpPr>
        <p:spPr>
          <a:xfrm>
            <a:off x="1623475" y="2738000"/>
            <a:ext cx="478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p:txBody>
      </p:sp>
      <p:cxnSp>
        <p:nvCxnSpPr>
          <p:cNvPr id="705" name="Google Shape;705;p88"/>
          <p:cNvCxnSpPr/>
          <p:nvPr/>
        </p:nvCxnSpPr>
        <p:spPr>
          <a:xfrm>
            <a:off x="2647950" y="3694525"/>
            <a:ext cx="0" cy="3870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88"/>
          <p:cNvCxnSpPr/>
          <p:nvPr/>
        </p:nvCxnSpPr>
        <p:spPr>
          <a:xfrm>
            <a:off x="3231900" y="3694525"/>
            <a:ext cx="0" cy="3870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88"/>
          <p:cNvCxnSpPr/>
          <p:nvPr/>
        </p:nvCxnSpPr>
        <p:spPr>
          <a:xfrm>
            <a:off x="2655200" y="3694525"/>
            <a:ext cx="591600" cy="0"/>
          </a:xfrm>
          <a:prstGeom prst="straightConnector1">
            <a:avLst/>
          </a:prstGeom>
          <a:noFill/>
          <a:ln cap="flat" cmpd="sng" w="9525">
            <a:solidFill>
              <a:schemeClr val="dk2"/>
            </a:solidFill>
            <a:prstDash val="solid"/>
            <a:round/>
            <a:headEnd len="med" w="med" type="none"/>
            <a:tailEnd len="med" w="med" type="none"/>
          </a:ln>
        </p:spPr>
      </p:cxnSp>
      <p:pic>
        <p:nvPicPr>
          <p:cNvPr id="708" name="Google Shape;708;p88"/>
          <p:cNvPicPr preferRelativeResize="0"/>
          <p:nvPr/>
        </p:nvPicPr>
        <p:blipFill>
          <a:blip r:embed="rId3">
            <a:alphaModFix/>
          </a:blip>
          <a:stretch>
            <a:fillRect/>
          </a:stretch>
        </p:blipFill>
        <p:spPr>
          <a:xfrm>
            <a:off x="577813" y="1134025"/>
            <a:ext cx="7988375" cy="388764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2" name="Shape 712"/>
        <p:cNvGrpSpPr/>
        <p:nvPr/>
      </p:nvGrpSpPr>
      <p:grpSpPr>
        <a:xfrm>
          <a:off x="0" y="0"/>
          <a:ext cx="0" cy="0"/>
          <a:chOff x="0" y="0"/>
          <a:chExt cx="0" cy="0"/>
        </a:xfrm>
      </p:grpSpPr>
      <p:sp>
        <p:nvSpPr>
          <p:cNvPr id="713" name="Google Shape;713;p89"/>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Hierarchical Clustering</a:t>
            </a:r>
            <a:endParaRPr sz="3600">
              <a:solidFill>
                <a:srgbClr val="FFFFFF"/>
              </a:solidFill>
            </a:endParaRPr>
          </a:p>
        </p:txBody>
      </p:sp>
      <p:graphicFrame>
        <p:nvGraphicFramePr>
          <p:cNvPr id="714" name="Google Shape;714;p89"/>
          <p:cNvGraphicFramePr/>
          <p:nvPr/>
        </p:nvGraphicFramePr>
        <p:xfrm>
          <a:off x="964050" y="1621775"/>
          <a:ext cx="3000000" cy="3000000"/>
        </p:xfrm>
        <a:graphic>
          <a:graphicData uri="http://schemas.openxmlformats.org/drawingml/2006/table">
            <a:tbl>
              <a:tblPr>
                <a:noFill/>
                <a:tableStyleId>{EBEE32B4-9D84-4532-9F2B-C8F02E7A9289}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b="1" lang="en"/>
                        <a:t>5</a:t>
                      </a:r>
                      <a:endParaRPr b="1"/>
                    </a:p>
                  </a:txBody>
                  <a:tcPr marT="91425" marB="91425" marR="91425" marL="91425"/>
                </a:tc>
                <a:tc>
                  <a:txBody>
                    <a:bodyPr/>
                    <a:lstStyle/>
                    <a:p>
                      <a:pPr indent="0" lvl="0" marL="0" rtl="0" algn="ctr">
                        <a:spcBef>
                          <a:spcPts val="0"/>
                        </a:spcBef>
                        <a:spcAft>
                          <a:spcPts val="0"/>
                        </a:spcAft>
                        <a:buNone/>
                      </a:pPr>
                      <a:r>
                        <a:rPr b="1" lang="en"/>
                        <a:t>6</a:t>
                      </a:r>
                      <a:endParaRPr b="1"/>
                    </a:p>
                  </a:txBody>
                  <a:tcPr marT="91425" marB="91425" marR="91425" marL="91425"/>
                </a:tc>
                <a:tc>
                  <a:txBody>
                    <a:bodyPr/>
                    <a:lstStyle/>
                    <a:p>
                      <a:pPr indent="0" lvl="0" marL="0" rtl="0" algn="ctr">
                        <a:spcBef>
                          <a:spcPts val="0"/>
                        </a:spcBef>
                        <a:spcAft>
                          <a:spcPts val="0"/>
                        </a:spcAft>
                        <a:buNone/>
                      </a:pPr>
                      <a:r>
                        <a:rPr b="1" lang="en"/>
                        <a:t>7</a:t>
                      </a:r>
                      <a:endParaRPr b="1"/>
                    </a:p>
                  </a:txBody>
                  <a:tcPr marT="91425" marB="91425" marR="91425" marL="91425"/>
                </a:tc>
                <a:tc>
                  <a:txBody>
                    <a:bodyPr/>
                    <a:lstStyle/>
                    <a:p>
                      <a:pPr indent="0" lvl="0" marL="0" rtl="0" algn="ctr">
                        <a:spcBef>
                          <a:spcPts val="0"/>
                        </a:spcBef>
                        <a:spcAft>
                          <a:spcPts val="0"/>
                        </a:spcAft>
                        <a:buNone/>
                      </a:pPr>
                      <a:r>
                        <a:rPr b="1" lang="en"/>
                        <a:t>8</a:t>
                      </a:r>
                      <a:endParaRPr b="1"/>
                    </a:p>
                  </a:txBody>
                  <a:tcPr marT="91425" marB="91425" marR="91425" marL="91425"/>
                </a:tc>
                <a:tc>
                  <a:txBody>
                    <a:bodyPr/>
                    <a:lstStyle/>
                    <a:p>
                      <a:pPr indent="0" lvl="0" marL="0" rtl="0" algn="ctr">
                        <a:spcBef>
                          <a:spcPts val="0"/>
                        </a:spcBef>
                        <a:spcAft>
                          <a:spcPts val="0"/>
                        </a:spcAft>
                        <a:buNone/>
                      </a:pPr>
                      <a:r>
                        <a:rPr b="1" lang="en"/>
                        <a:t>9</a:t>
                      </a:r>
                      <a:endParaRPr b="1"/>
                    </a:p>
                  </a:txBody>
                  <a:tcPr marT="91425" marB="91425" marR="91425" marL="91425"/>
                </a:tc>
              </a:tr>
              <a:tr h="381000">
                <a:tc>
                  <a:txBody>
                    <a:bodyPr/>
                    <a:lstStyle/>
                    <a:p>
                      <a:pPr indent="0" lvl="0" marL="0" rtl="0" algn="ctr">
                        <a:spcBef>
                          <a:spcPts val="0"/>
                        </a:spcBef>
                        <a:spcAft>
                          <a:spcPts val="0"/>
                        </a:spcAft>
                        <a:buNone/>
                      </a:pPr>
                      <a:r>
                        <a:rPr lang="en"/>
                        <a:t>658</a:t>
                      </a:r>
                      <a:endParaRPr/>
                    </a:p>
                  </a:txBody>
                  <a:tcPr marT="91425" marB="91425" marR="91425" marL="91425"/>
                </a:tc>
                <a:tc>
                  <a:txBody>
                    <a:bodyPr/>
                    <a:lstStyle/>
                    <a:p>
                      <a:pPr indent="0" lvl="0" marL="0" rtl="0" algn="ctr">
                        <a:spcBef>
                          <a:spcPts val="0"/>
                        </a:spcBef>
                        <a:spcAft>
                          <a:spcPts val="0"/>
                        </a:spcAft>
                        <a:buNone/>
                      </a:pPr>
                      <a:r>
                        <a:rPr lang="en"/>
                        <a:t>935</a:t>
                      </a:r>
                      <a:endParaRPr/>
                    </a:p>
                  </a:txBody>
                  <a:tcPr marT="91425" marB="91425" marR="91425" marL="91425"/>
                </a:tc>
                <a:tc>
                  <a:txBody>
                    <a:bodyPr/>
                    <a:lstStyle/>
                    <a:p>
                      <a:pPr indent="0" lvl="0" marL="0" rtl="0" algn="ctr">
                        <a:spcBef>
                          <a:spcPts val="0"/>
                        </a:spcBef>
                        <a:spcAft>
                          <a:spcPts val="0"/>
                        </a:spcAft>
                        <a:buNone/>
                      </a:pPr>
                      <a:r>
                        <a:rPr lang="en"/>
                        <a:t>812</a:t>
                      </a:r>
                      <a:endParaRPr/>
                    </a:p>
                  </a:txBody>
                  <a:tcPr marT="91425" marB="91425" marR="91425" marL="91425"/>
                </a:tc>
                <a:tc>
                  <a:txBody>
                    <a:bodyPr/>
                    <a:lstStyle/>
                    <a:p>
                      <a:pPr indent="0" lvl="0" marL="0" rtl="0" algn="ctr">
                        <a:spcBef>
                          <a:spcPts val="0"/>
                        </a:spcBef>
                        <a:spcAft>
                          <a:spcPts val="0"/>
                        </a:spcAft>
                        <a:buNone/>
                      </a:pPr>
                      <a:r>
                        <a:rPr lang="en"/>
                        <a:t>730</a:t>
                      </a:r>
                      <a:endParaRPr/>
                    </a:p>
                  </a:txBody>
                  <a:tcPr marT="91425" marB="91425" marR="91425" marL="91425"/>
                </a:tc>
                <a:tc>
                  <a:txBody>
                    <a:bodyPr/>
                    <a:lstStyle/>
                    <a:p>
                      <a:pPr indent="0" lvl="0" marL="0" rtl="0" algn="ctr">
                        <a:spcBef>
                          <a:spcPts val="0"/>
                        </a:spcBef>
                        <a:spcAft>
                          <a:spcPts val="0"/>
                        </a:spcAft>
                        <a:buNone/>
                      </a:pPr>
                      <a:r>
                        <a:rPr lang="en"/>
                        <a:t>337</a:t>
                      </a:r>
                      <a:endParaRPr/>
                    </a:p>
                  </a:txBody>
                  <a:tcPr marT="91425" marB="91425" marR="91425" marL="91425"/>
                </a:tc>
                <a:tc>
                  <a:txBody>
                    <a:bodyPr/>
                    <a:lstStyle/>
                    <a:p>
                      <a:pPr indent="0" lvl="0" marL="0" rtl="0" algn="ctr">
                        <a:spcBef>
                          <a:spcPts val="0"/>
                        </a:spcBef>
                        <a:spcAft>
                          <a:spcPts val="0"/>
                        </a:spcAft>
                        <a:buNone/>
                      </a:pPr>
                      <a:r>
                        <a:rPr lang="en"/>
                        <a:t>330</a:t>
                      </a:r>
                      <a:endParaRPr/>
                    </a:p>
                  </a:txBody>
                  <a:tcPr marT="91425" marB="91425" marR="91425" marL="91425"/>
                </a:tc>
                <a:tc>
                  <a:txBody>
                    <a:bodyPr/>
                    <a:lstStyle/>
                    <a:p>
                      <a:pPr indent="0" lvl="0" marL="0" rtl="0" algn="ctr">
                        <a:spcBef>
                          <a:spcPts val="0"/>
                        </a:spcBef>
                        <a:spcAft>
                          <a:spcPts val="0"/>
                        </a:spcAft>
                        <a:buNone/>
                      </a:pPr>
                      <a:r>
                        <a:rPr lang="en"/>
                        <a:t>255</a:t>
                      </a:r>
                      <a:endParaRPr/>
                    </a:p>
                  </a:txBody>
                  <a:tcPr marT="91425" marB="91425" marR="91425" marL="91425"/>
                </a:tc>
                <a:tc>
                  <a:txBody>
                    <a:bodyPr/>
                    <a:lstStyle/>
                    <a:p>
                      <a:pPr indent="0" lvl="0" marL="0" rtl="0" algn="ctr">
                        <a:spcBef>
                          <a:spcPts val="0"/>
                        </a:spcBef>
                        <a:spcAft>
                          <a:spcPts val="0"/>
                        </a:spcAft>
                        <a:buNone/>
                      </a:pPr>
                      <a:r>
                        <a:rPr lang="en"/>
                        <a:t>217</a:t>
                      </a:r>
                      <a:endParaRPr/>
                    </a:p>
                  </a:txBody>
                  <a:tcPr marT="91425" marB="91425" marR="91425" marL="91425"/>
                </a:tc>
                <a:tc>
                  <a:txBody>
                    <a:bodyPr/>
                    <a:lstStyle/>
                    <a:p>
                      <a:pPr indent="0" lvl="0" marL="0" rtl="0" algn="ctr">
                        <a:spcBef>
                          <a:spcPts val="0"/>
                        </a:spcBef>
                        <a:spcAft>
                          <a:spcPts val="0"/>
                        </a:spcAft>
                        <a:buNone/>
                      </a:pPr>
                      <a:r>
                        <a:rPr lang="en"/>
                        <a:t>216</a:t>
                      </a:r>
                      <a:endParaRPr/>
                    </a:p>
                  </a:txBody>
                  <a:tcPr marT="91425" marB="91425" marR="91425" marL="91425"/>
                </a:tc>
                <a:tc>
                  <a:txBody>
                    <a:bodyPr/>
                    <a:lstStyle/>
                    <a:p>
                      <a:pPr indent="0" lvl="0" marL="0" rtl="0" algn="ctr">
                        <a:spcBef>
                          <a:spcPts val="0"/>
                        </a:spcBef>
                        <a:spcAft>
                          <a:spcPts val="0"/>
                        </a:spcAft>
                        <a:buNone/>
                      </a:pPr>
                      <a:r>
                        <a:rPr lang="en"/>
                        <a:t>182</a:t>
                      </a:r>
                      <a:endParaRPr/>
                    </a:p>
                  </a:txBody>
                  <a:tcPr marT="91425" marB="91425" marR="91425" marL="91425"/>
                </a:tc>
              </a:tr>
            </a:tbl>
          </a:graphicData>
        </a:graphic>
      </p:graphicFrame>
      <p:graphicFrame>
        <p:nvGraphicFramePr>
          <p:cNvPr id="715" name="Google Shape;715;p89"/>
          <p:cNvGraphicFramePr/>
          <p:nvPr/>
        </p:nvGraphicFramePr>
        <p:xfrm>
          <a:off x="952500" y="2597375"/>
          <a:ext cx="3000000" cy="3000000"/>
        </p:xfrm>
        <a:graphic>
          <a:graphicData uri="http://schemas.openxmlformats.org/drawingml/2006/table">
            <a:tbl>
              <a:tblPr>
                <a:noFill/>
                <a:tableStyleId>{EBEE32B4-9D84-4532-9F2B-C8F02E7A9289}</a:tableStyleId>
              </a:tblPr>
              <a:tblGrid>
                <a:gridCol w="723900"/>
                <a:gridCol w="723900"/>
                <a:gridCol w="723900"/>
                <a:gridCol w="723900"/>
                <a:gridCol w="723900"/>
                <a:gridCol w="723900"/>
                <a:gridCol w="723900"/>
                <a:gridCol w="723900"/>
                <a:gridCol w="723900"/>
                <a:gridCol w="723900"/>
              </a:tblGrid>
              <a:tr h="145825">
                <a:tc>
                  <a:txBody>
                    <a:bodyPr/>
                    <a:lstStyle/>
                    <a:p>
                      <a:pPr indent="0" lvl="0" marL="0" rtl="0" algn="ctr">
                        <a:spcBef>
                          <a:spcPts val="0"/>
                        </a:spcBef>
                        <a:spcAft>
                          <a:spcPts val="0"/>
                        </a:spcAft>
                        <a:buNone/>
                      </a:pPr>
                      <a:r>
                        <a:rPr b="1" lang="en"/>
                        <a:t>10</a:t>
                      </a:r>
                      <a:endParaRPr b="1"/>
                    </a:p>
                  </a:txBody>
                  <a:tcPr marT="91425" marB="91425" marR="91425" marL="91425"/>
                </a:tc>
                <a:tc>
                  <a:txBody>
                    <a:bodyPr/>
                    <a:lstStyle/>
                    <a:p>
                      <a:pPr indent="0" lvl="0" marL="0" rtl="0" algn="ctr">
                        <a:spcBef>
                          <a:spcPts val="0"/>
                        </a:spcBef>
                        <a:spcAft>
                          <a:spcPts val="0"/>
                        </a:spcAft>
                        <a:buNone/>
                      </a:pPr>
                      <a:r>
                        <a:rPr b="1" lang="en"/>
                        <a:t>11</a:t>
                      </a:r>
                      <a:endParaRPr b="1"/>
                    </a:p>
                  </a:txBody>
                  <a:tcPr marT="91425" marB="91425" marR="91425" marL="91425"/>
                </a:tc>
                <a:tc>
                  <a:txBody>
                    <a:bodyPr/>
                    <a:lstStyle/>
                    <a:p>
                      <a:pPr indent="0" lvl="0" marL="0" rtl="0" algn="ctr">
                        <a:spcBef>
                          <a:spcPts val="0"/>
                        </a:spcBef>
                        <a:spcAft>
                          <a:spcPts val="0"/>
                        </a:spcAft>
                        <a:buNone/>
                      </a:pPr>
                      <a:r>
                        <a:rPr b="1" lang="en"/>
                        <a:t>12</a:t>
                      </a:r>
                      <a:endParaRPr b="1"/>
                    </a:p>
                  </a:txBody>
                  <a:tcPr marT="91425" marB="91425" marR="91425" marL="91425"/>
                </a:tc>
                <a:tc>
                  <a:txBody>
                    <a:bodyPr/>
                    <a:lstStyle/>
                    <a:p>
                      <a:pPr indent="0" lvl="0" marL="0" rtl="0" algn="ctr">
                        <a:spcBef>
                          <a:spcPts val="0"/>
                        </a:spcBef>
                        <a:spcAft>
                          <a:spcPts val="0"/>
                        </a:spcAft>
                        <a:buNone/>
                      </a:pPr>
                      <a:r>
                        <a:rPr b="1" lang="en"/>
                        <a:t>13</a:t>
                      </a:r>
                      <a:endParaRPr b="1"/>
                    </a:p>
                  </a:txBody>
                  <a:tcPr marT="91425" marB="91425" marR="91425" marL="91425"/>
                </a:tc>
                <a:tc>
                  <a:txBody>
                    <a:bodyPr/>
                    <a:lstStyle/>
                    <a:p>
                      <a:pPr indent="0" lvl="0" marL="0" rtl="0" algn="ctr">
                        <a:spcBef>
                          <a:spcPts val="0"/>
                        </a:spcBef>
                        <a:spcAft>
                          <a:spcPts val="0"/>
                        </a:spcAft>
                        <a:buNone/>
                      </a:pPr>
                      <a:r>
                        <a:rPr b="1" lang="en"/>
                        <a:t>14</a:t>
                      </a:r>
                      <a:endParaRPr b="1"/>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c>
                  <a:txBody>
                    <a:bodyPr/>
                    <a:lstStyle/>
                    <a:p>
                      <a:pPr indent="0" lvl="0" marL="0" rtl="0" algn="ctr">
                        <a:spcBef>
                          <a:spcPts val="0"/>
                        </a:spcBef>
                        <a:spcAft>
                          <a:spcPts val="0"/>
                        </a:spcAft>
                        <a:buNone/>
                      </a:pPr>
                      <a:r>
                        <a:rPr b="1" lang="en"/>
                        <a:t>16</a:t>
                      </a:r>
                      <a:endParaRPr b="1"/>
                    </a:p>
                  </a:txBody>
                  <a:tcPr marT="91425" marB="91425" marR="91425" marL="91425"/>
                </a:tc>
                <a:tc>
                  <a:txBody>
                    <a:bodyPr/>
                    <a:lstStyle/>
                    <a:p>
                      <a:pPr indent="0" lvl="0" marL="0" rtl="0" algn="ctr">
                        <a:spcBef>
                          <a:spcPts val="0"/>
                        </a:spcBef>
                        <a:spcAft>
                          <a:spcPts val="0"/>
                        </a:spcAft>
                        <a:buNone/>
                      </a:pPr>
                      <a:r>
                        <a:rPr b="1" lang="en"/>
                        <a:t>17</a:t>
                      </a:r>
                      <a:endParaRPr b="1"/>
                    </a:p>
                  </a:txBody>
                  <a:tcPr marT="91425" marB="91425" marR="91425" marL="91425"/>
                </a:tc>
                <a:tc>
                  <a:txBody>
                    <a:bodyPr/>
                    <a:lstStyle/>
                    <a:p>
                      <a:pPr indent="0" lvl="0" marL="0" rtl="0" algn="ctr">
                        <a:spcBef>
                          <a:spcPts val="0"/>
                        </a:spcBef>
                        <a:spcAft>
                          <a:spcPts val="0"/>
                        </a:spcAft>
                        <a:buNone/>
                      </a:pPr>
                      <a:r>
                        <a:rPr b="1" lang="en"/>
                        <a:t>18</a:t>
                      </a:r>
                      <a:endParaRPr b="1"/>
                    </a:p>
                  </a:txBody>
                  <a:tcPr marT="91425" marB="91425" marR="91425" marL="91425"/>
                </a:tc>
                <a:tc>
                  <a:txBody>
                    <a:bodyPr/>
                    <a:lstStyle/>
                    <a:p>
                      <a:pPr indent="0" lvl="0" marL="0" rtl="0" algn="ctr">
                        <a:spcBef>
                          <a:spcPts val="0"/>
                        </a:spcBef>
                        <a:spcAft>
                          <a:spcPts val="0"/>
                        </a:spcAft>
                        <a:buNone/>
                      </a:pPr>
                      <a:r>
                        <a:rPr b="1" lang="en"/>
                        <a:t>19</a:t>
                      </a:r>
                      <a:endParaRPr b="1"/>
                    </a:p>
                  </a:txBody>
                  <a:tcPr marT="91425" marB="91425" marR="91425" marL="91425"/>
                </a:tc>
              </a:tr>
              <a:tr h="381000">
                <a:tc>
                  <a:txBody>
                    <a:bodyPr/>
                    <a:lstStyle/>
                    <a:p>
                      <a:pPr indent="0" lvl="0" marL="0" rtl="0" algn="ctr">
                        <a:spcBef>
                          <a:spcPts val="0"/>
                        </a:spcBef>
                        <a:spcAft>
                          <a:spcPts val="0"/>
                        </a:spcAft>
                        <a:buNone/>
                      </a:pPr>
                      <a:r>
                        <a:rPr lang="en"/>
                        <a:t>179</a:t>
                      </a:r>
                      <a:endParaRPr/>
                    </a:p>
                  </a:txBody>
                  <a:tcPr marT="91425" marB="91425" marR="91425" marL="91425"/>
                </a:tc>
                <a:tc>
                  <a:txBody>
                    <a:bodyPr/>
                    <a:lstStyle/>
                    <a:p>
                      <a:pPr indent="0" lvl="0" marL="0" rtl="0" algn="ctr">
                        <a:spcBef>
                          <a:spcPts val="0"/>
                        </a:spcBef>
                        <a:spcAft>
                          <a:spcPts val="0"/>
                        </a:spcAft>
                        <a:buNone/>
                      </a:pPr>
                      <a:r>
                        <a:rPr lang="en"/>
                        <a:t>173</a:t>
                      </a:r>
                      <a:endParaRPr/>
                    </a:p>
                  </a:txBody>
                  <a:tcPr marT="91425" marB="91425" marR="91425" marL="91425"/>
                </a:tc>
                <a:tc>
                  <a:txBody>
                    <a:bodyPr/>
                    <a:lstStyle/>
                    <a:p>
                      <a:pPr indent="0" lvl="0" marL="0" rtl="0" algn="ctr">
                        <a:spcBef>
                          <a:spcPts val="0"/>
                        </a:spcBef>
                        <a:spcAft>
                          <a:spcPts val="0"/>
                        </a:spcAft>
                        <a:buNone/>
                      </a:pPr>
                      <a:r>
                        <a:rPr lang="en"/>
                        <a:t>164</a:t>
                      </a:r>
                      <a:endParaRPr/>
                    </a:p>
                  </a:txBody>
                  <a:tcPr marT="91425" marB="91425" marR="91425" marL="91425"/>
                </a:tc>
                <a:tc>
                  <a:txBody>
                    <a:bodyPr/>
                    <a:lstStyle/>
                    <a:p>
                      <a:pPr indent="0" lvl="0" marL="0" rtl="0" algn="ctr">
                        <a:spcBef>
                          <a:spcPts val="0"/>
                        </a:spcBef>
                        <a:spcAft>
                          <a:spcPts val="0"/>
                        </a:spcAft>
                        <a:buNone/>
                      </a:pPr>
                      <a:r>
                        <a:rPr lang="en"/>
                        <a:t>144</a:t>
                      </a:r>
                      <a:endParaRPr/>
                    </a:p>
                  </a:txBody>
                  <a:tcPr marT="91425" marB="91425" marR="91425" marL="91425"/>
                </a:tc>
                <a:tc>
                  <a:txBody>
                    <a:bodyPr/>
                    <a:lstStyle/>
                    <a:p>
                      <a:pPr indent="0" lvl="0" marL="0" rtl="0" algn="ctr">
                        <a:spcBef>
                          <a:spcPts val="0"/>
                        </a:spcBef>
                        <a:spcAft>
                          <a:spcPts val="0"/>
                        </a:spcAft>
                        <a:buNone/>
                      </a:pPr>
                      <a:r>
                        <a:rPr lang="en"/>
                        <a:t>115</a:t>
                      </a:r>
                      <a:endParaRPr/>
                    </a:p>
                  </a:txBody>
                  <a:tcPr marT="91425" marB="91425" marR="91425" marL="91425"/>
                </a:tc>
                <a:tc>
                  <a:txBody>
                    <a:bodyPr/>
                    <a:lstStyle/>
                    <a:p>
                      <a:pPr indent="0" lvl="0" marL="0" rtl="0" algn="ctr">
                        <a:spcBef>
                          <a:spcPts val="0"/>
                        </a:spcBef>
                        <a:spcAft>
                          <a:spcPts val="0"/>
                        </a:spcAft>
                        <a:buNone/>
                      </a:pPr>
                      <a:r>
                        <a:rPr lang="en"/>
                        <a:t>103</a:t>
                      </a:r>
                      <a:endParaRPr/>
                    </a:p>
                  </a:txBody>
                  <a:tcPr marT="91425" marB="91425" marR="91425" marL="91425"/>
                </a:tc>
                <a:tc>
                  <a:txBody>
                    <a:bodyPr/>
                    <a:lstStyle/>
                    <a:p>
                      <a:pPr indent="0" lvl="0" marL="0" rtl="0" algn="ctr">
                        <a:spcBef>
                          <a:spcPts val="0"/>
                        </a:spcBef>
                        <a:spcAft>
                          <a:spcPts val="0"/>
                        </a:spcAft>
                        <a:buNone/>
                      </a:pPr>
                      <a:r>
                        <a:rPr lang="en"/>
                        <a:t>94</a:t>
                      </a:r>
                      <a:endParaRPr/>
                    </a:p>
                  </a:txBody>
                  <a:tcPr marT="91425" marB="91425" marR="91425" marL="91425"/>
                </a:tc>
                <a:tc>
                  <a:txBody>
                    <a:bodyPr/>
                    <a:lstStyle/>
                    <a:p>
                      <a:pPr indent="0" lvl="0" marL="0" rtl="0" algn="ctr">
                        <a:spcBef>
                          <a:spcPts val="0"/>
                        </a:spcBef>
                        <a:spcAft>
                          <a:spcPts val="0"/>
                        </a:spcAft>
                        <a:buNone/>
                      </a:pPr>
                      <a:r>
                        <a:rPr lang="en"/>
                        <a:t>69</a:t>
                      </a:r>
                      <a:endParaRPr/>
                    </a:p>
                  </a:txBody>
                  <a:tcPr marT="91425" marB="91425" marR="91425" marL="91425"/>
                </a:tc>
                <a:tc>
                  <a:txBody>
                    <a:bodyPr/>
                    <a:lstStyle/>
                    <a:p>
                      <a:pPr indent="0" lvl="0" marL="0" rtl="0" algn="ctr">
                        <a:spcBef>
                          <a:spcPts val="0"/>
                        </a:spcBef>
                        <a:spcAft>
                          <a:spcPts val="0"/>
                        </a:spcAft>
                        <a:buNone/>
                      </a:pPr>
                      <a:r>
                        <a:rPr lang="en"/>
                        <a:t>69</a:t>
                      </a:r>
                      <a:endParaRPr/>
                    </a:p>
                  </a:txBody>
                  <a:tcPr marT="91425" marB="91425" marR="91425" marL="91425"/>
                </a:tc>
                <a:tc>
                  <a:txBody>
                    <a:bodyPr/>
                    <a:lstStyle/>
                    <a:p>
                      <a:pPr indent="0" lvl="0" marL="0" rtl="0" algn="ctr">
                        <a:spcBef>
                          <a:spcPts val="0"/>
                        </a:spcBef>
                        <a:spcAft>
                          <a:spcPts val="0"/>
                        </a:spcAft>
                        <a:buNone/>
                      </a:pPr>
                      <a:r>
                        <a:rPr lang="en"/>
                        <a:t>67</a:t>
                      </a:r>
                      <a:endParaRPr/>
                    </a:p>
                  </a:txBody>
                  <a:tcPr marT="91425" marB="91425" marR="91425" marL="91425"/>
                </a:tc>
              </a:tr>
            </a:tbl>
          </a:graphicData>
        </a:graphic>
      </p:graphicFrame>
      <p:graphicFrame>
        <p:nvGraphicFramePr>
          <p:cNvPr id="716" name="Google Shape;716;p89"/>
          <p:cNvGraphicFramePr/>
          <p:nvPr/>
        </p:nvGraphicFramePr>
        <p:xfrm>
          <a:off x="1699500" y="3557750"/>
          <a:ext cx="3000000" cy="3000000"/>
        </p:xfrm>
        <a:graphic>
          <a:graphicData uri="http://schemas.openxmlformats.org/drawingml/2006/table">
            <a:tbl>
              <a:tblPr>
                <a:noFill/>
                <a:tableStyleId>{EBEE32B4-9D84-4532-9F2B-C8F02E7A9289}</a:tableStyleId>
              </a:tblPr>
              <a:tblGrid>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b="1" lang="en"/>
                        <a:t>20</a:t>
                      </a:r>
                      <a:endParaRPr b="1"/>
                    </a:p>
                  </a:txBody>
                  <a:tcPr marT="91425" marB="91425" marR="91425" marL="91425"/>
                </a:tc>
                <a:tc>
                  <a:txBody>
                    <a:bodyPr/>
                    <a:lstStyle/>
                    <a:p>
                      <a:pPr indent="0" lvl="0" marL="0" rtl="0" algn="ctr">
                        <a:spcBef>
                          <a:spcPts val="0"/>
                        </a:spcBef>
                        <a:spcAft>
                          <a:spcPts val="0"/>
                        </a:spcAft>
                        <a:buNone/>
                      </a:pPr>
                      <a:r>
                        <a:rPr b="1" lang="en"/>
                        <a:t>21</a:t>
                      </a:r>
                      <a:endParaRPr b="1"/>
                    </a:p>
                  </a:txBody>
                  <a:tcPr marT="91425" marB="91425" marR="91425" marL="91425"/>
                </a:tc>
                <a:tc>
                  <a:txBody>
                    <a:bodyPr/>
                    <a:lstStyle/>
                    <a:p>
                      <a:pPr indent="0" lvl="0" marL="0" rtl="0" algn="ctr">
                        <a:spcBef>
                          <a:spcPts val="0"/>
                        </a:spcBef>
                        <a:spcAft>
                          <a:spcPts val="0"/>
                        </a:spcAft>
                        <a:buNone/>
                      </a:pPr>
                      <a:r>
                        <a:rPr b="1" lang="en"/>
                        <a:t>22</a:t>
                      </a:r>
                      <a:endParaRPr b="1"/>
                    </a:p>
                  </a:txBody>
                  <a:tcPr marT="91425" marB="91425" marR="91425" marL="91425"/>
                </a:tc>
                <a:tc>
                  <a:txBody>
                    <a:bodyPr/>
                    <a:lstStyle/>
                    <a:p>
                      <a:pPr indent="0" lvl="0" marL="0" rtl="0" algn="ctr">
                        <a:spcBef>
                          <a:spcPts val="0"/>
                        </a:spcBef>
                        <a:spcAft>
                          <a:spcPts val="0"/>
                        </a:spcAft>
                        <a:buNone/>
                      </a:pPr>
                      <a:r>
                        <a:rPr b="1" lang="en"/>
                        <a:t>23</a:t>
                      </a:r>
                      <a:endParaRPr b="1"/>
                    </a:p>
                  </a:txBody>
                  <a:tcPr marT="91425" marB="91425" marR="91425" marL="91425"/>
                </a:tc>
                <a:tc>
                  <a:txBody>
                    <a:bodyPr/>
                    <a:lstStyle/>
                    <a:p>
                      <a:pPr indent="0" lvl="0" marL="0" rtl="0" algn="ctr">
                        <a:spcBef>
                          <a:spcPts val="0"/>
                        </a:spcBef>
                        <a:spcAft>
                          <a:spcPts val="0"/>
                        </a:spcAft>
                        <a:buNone/>
                      </a:pPr>
                      <a:r>
                        <a:rPr b="1" lang="en"/>
                        <a:t>24</a:t>
                      </a:r>
                      <a:endParaRPr b="1"/>
                    </a:p>
                  </a:txBody>
                  <a:tcPr marT="91425" marB="91425" marR="91425" marL="91425"/>
                </a:tc>
                <a:tc>
                  <a:txBody>
                    <a:bodyPr/>
                    <a:lstStyle/>
                    <a:p>
                      <a:pPr indent="0" lvl="0" marL="0" rtl="0" algn="ctr">
                        <a:spcBef>
                          <a:spcPts val="0"/>
                        </a:spcBef>
                        <a:spcAft>
                          <a:spcPts val="0"/>
                        </a:spcAft>
                        <a:buNone/>
                      </a:pPr>
                      <a:r>
                        <a:rPr b="1" lang="en"/>
                        <a:t>25</a:t>
                      </a:r>
                      <a:endParaRPr b="1"/>
                    </a:p>
                  </a:txBody>
                  <a:tcPr marT="91425" marB="91425" marR="91425" marL="91425"/>
                </a:tc>
                <a:tc>
                  <a:txBody>
                    <a:bodyPr/>
                    <a:lstStyle/>
                    <a:p>
                      <a:pPr indent="0" lvl="0" marL="0" rtl="0" algn="ctr">
                        <a:spcBef>
                          <a:spcPts val="0"/>
                        </a:spcBef>
                        <a:spcAft>
                          <a:spcPts val="0"/>
                        </a:spcAft>
                        <a:buNone/>
                      </a:pPr>
                      <a:r>
                        <a:rPr b="1" lang="en"/>
                        <a:t>26</a:t>
                      </a:r>
                      <a:endParaRPr b="1"/>
                    </a:p>
                  </a:txBody>
                  <a:tcPr marT="91425" marB="91425" marR="91425" marL="91425"/>
                </a:tc>
                <a:tc>
                  <a:txBody>
                    <a:bodyPr/>
                    <a:lstStyle/>
                    <a:p>
                      <a:pPr indent="0" lvl="0" marL="0" rtl="0" algn="ctr">
                        <a:spcBef>
                          <a:spcPts val="0"/>
                        </a:spcBef>
                        <a:spcAft>
                          <a:spcPts val="0"/>
                        </a:spcAft>
                        <a:buNone/>
                      </a:pPr>
                      <a:r>
                        <a:rPr b="1" lang="en"/>
                        <a:t>27</a:t>
                      </a:r>
                      <a:endParaRPr b="1"/>
                    </a:p>
                  </a:txBody>
                  <a:tcPr marT="91425" marB="91425" marR="91425" marL="91425"/>
                </a:tc>
              </a:tr>
              <a:tr h="381000">
                <a:tc>
                  <a:txBody>
                    <a:bodyPr/>
                    <a:lstStyle/>
                    <a:p>
                      <a:pPr indent="0" lvl="0" marL="0" rtl="0" algn="ctr">
                        <a:spcBef>
                          <a:spcPts val="0"/>
                        </a:spcBef>
                        <a:spcAft>
                          <a:spcPts val="0"/>
                        </a:spcAft>
                        <a:buNone/>
                      </a:pPr>
                      <a:r>
                        <a:rPr lang="en"/>
                        <a:t>54</a:t>
                      </a:r>
                      <a:endParaRPr/>
                    </a:p>
                  </a:txBody>
                  <a:tcPr marT="91425" marB="91425" marR="91425" marL="91425"/>
                </a:tc>
                <a:tc>
                  <a:txBody>
                    <a:bodyPr/>
                    <a:lstStyle/>
                    <a:p>
                      <a:pPr indent="0" lvl="0" marL="0" rtl="0" algn="ctr">
                        <a:spcBef>
                          <a:spcPts val="0"/>
                        </a:spcBef>
                        <a:spcAft>
                          <a:spcPts val="0"/>
                        </a:spcAft>
                        <a:buNone/>
                      </a:pPr>
                      <a:r>
                        <a:rPr lang="en"/>
                        <a:t>49</a:t>
                      </a:r>
                      <a:endParaRPr/>
                    </a:p>
                  </a:txBody>
                  <a:tcPr marT="91425" marB="91425" marR="91425" marL="91425"/>
                </a:tc>
                <a:tc>
                  <a:txBody>
                    <a:bodyPr/>
                    <a:lstStyle/>
                    <a:p>
                      <a:pPr indent="0" lvl="0" marL="0" rtl="0" algn="ctr">
                        <a:spcBef>
                          <a:spcPts val="0"/>
                        </a:spcBef>
                        <a:spcAft>
                          <a:spcPts val="0"/>
                        </a:spcAft>
                        <a:buNone/>
                      </a:pPr>
                      <a:r>
                        <a:rPr lang="en"/>
                        <a:t>49</a:t>
                      </a:r>
                      <a:endParaRPr/>
                    </a:p>
                  </a:txBody>
                  <a:tcPr marT="91425" marB="91425" marR="91425" marL="91425"/>
                </a:tc>
                <a:tc>
                  <a:txBody>
                    <a:bodyPr/>
                    <a:lstStyle/>
                    <a:p>
                      <a:pPr indent="0" lvl="0" marL="0" rtl="0" algn="ctr">
                        <a:spcBef>
                          <a:spcPts val="0"/>
                        </a:spcBef>
                        <a:spcAft>
                          <a:spcPts val="0"/>
                        </a:spcAft>
                        <a:buNone/>
                      </a:pPr>
                      <a:r>
                        <a:rPr lang="en"/>
                        <a:t>44</a:t>
                      </a:r>
                      <a:endParaRPr/>
                    </a:p>
                  </a:txBody>
                  <a:tcPr marT="91425" marB="91425" marR="91425" marL="91425"/>
                </a:tc>
                <a:tc>
                  <a:txBody>
                    <a:bodyPr/>
                    <a:lstStyle/>
                    <a:p>
                      <a:pPr indent="0" lvl="0" marL="0" rtl="0" algn="ctr">
                        <a:spcBef>
                          <a:spcPts val="0"/>
                        </a:spcBef>
                        <a:spcAft>
                          <a:spcPts val="0"/>
                        </a:spcAft>
                        <a:buNone/>
                      </a:pPr>
                      <a:r>
                        <a:rPr lang="en"/>
                        <a:t>37</a:t>
                      </a:r>
                      <a:endParaRPr/>
                    </a:p>
                  </a:txBody>
                  <a:tcPr marT="91425" marB="91425" marR="91425" marL="91425"/>
                </a:tc>
                <a:tc>
                  <a:txBody>
                    <a:bodyPr/>
                    <a:lstStyle/>
                    <a:p>
                      <a:pPr indent="0" lvl="0" marL="0" rtl="0" algn="ctr">
                        <a:spcBef>
                          <a:spcPts val="0"/>
                        </a:spcBef>
                        <a:spcAft>
                          <a:spcPts val="0"/>
                        </a:spcAft>
                        <a:buNone/>
                      </a:pPr>
                      <a:r>
                        <a:rPr lang="en"/>
                        <a:t>33</a:t>
                      </a:r>
                      <a:endParaRPr/>
                    </a:p>
                  </a:txBody>
                  <a:tcPr marT="91425" marB="91425" marR="91425" marL="91425"/>
                </a:tc>
                <a:tc>
                  <a:txBody>
                    <a:bodyPr/>
                    <a:lstStyle/>
                    <a:p>
                      <a:pPr indent="0" lvl="0" marL="0" rtl="0" algn="ctr">
                        <a:spcBef>
                          <a:spcPts val="0"/>
                        </a:spcBef>
                        <a:spcAft>
                          <a:spcPts val="0"/>
                        </a:spcAft>
                        <a:buNone/>
                      </a:pPr>
                      <a:r>
                        <a:rPr lang="en"/>
                        <a:t>32</a:t>
                      </a:r>
                      <a:endParaRPr/>
                    </a:p>
                  </a:txBody>
                  <a:tcPr marT="91425" marB="91425" marR="91425" marL="91425"/>
                </a:tc>
                <a:tc>
                  <a:txBody>
                    <a:bodyPr/>
                    <a:lstStyle/>
                    <a:p>
                      <a:pPr indent="0" lvl="0" marL="0" rtl="0" algn="ctr">
                        <a:spcBef>
                          <a:spcPts val="0"/>
                        </a:spcBef>
                        <a:spcAft>
                          <a:spcPts val="0"/>
                        </a:spcAft>
                        <a:buNone/>
                      </a:pPr>
                      <a:r>
                        <a:rPr lang="en"/>
                        <a:t>31</a:t>
                      </a:r>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0"/>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Hierarchical</a:t>
            </a:r>
            <a:r>
              <a:rPr lang="en" sz="3600">
                <a:solidFill>
                  <a:schemeClr val="lt1"/>
                </a:solidFill>
              </a:rPr>
              <a:t> Clustering</a:t>
            </a:r>
            <a:endParaRPr sz="3600">
              <a:solidFill>
                <a:srgbClr val="FFFFFF"/>
              </a:solidFill>
            </a:endParaRPr>
          </a:p>
        </p:txBody>
      </p:sp>
      <p:graphicFrame>
        <p:nvGraphicFramePr>
          <p:cNvPr id="722" name="Google Shape;722;p90"/>
          <p:cNvGraphicFramePr/>
          <p:nvPr/>
        </p:nvGraphicFramePr>
        <p:xfrm>
          <a:off x="975450" y="2072675"/>
          <a:ext cx="3000000" cy="3000000"/>
        </p:xfrm>
        <a:graphic>
          <a:graphicData uri="http://schemas.openxmlformats.org/drawingml/2006/table">
            <a:tbl>
              <a:tblPr>
                <a:noFill/>
                <a:tableStyleId>{EBEE32B4-9D84-4532-9F2B-C8F02E7A9289}</a:tableStyleId>
              </a:tblPr>
              <a:tblGrid>
                <a:gridCol w="603250"/>
                <a:gridCol w="603250"/>
                <a:gridCol w="603250"/>
                <a:gridCol w="603250"/>
                <a:gridCol w="603250"/>
                <a:gridCol w="603250"/>
                <a:gridCol w="603250"/>
                <a:gridCol w="603250"/>
                <a:gridCol w="603250"/>
                <a:gridCol w="603250"/>
                <a:gridCol w="603250"/>
                <a:gridCol w="603250"/>
              </a:tblGrid>
              <a:tr h="3962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b="1" lang="en"/>
                        <a:t>5</a:t>
                      </a:r>
                      <a:endParaRPr b="1"/>
                    </a:p>
                  </a:txBody>
                  <a:tcPr marT="91425" marB="91425" marR="91425" marL="91425"/>
                </a:tc>
                <a:tc>
                  <a:txBody>
                    <a:bodyPr/>
                    <a:lstStyle/>
                    <a:p>
                      <a:pPr indent="0" lvl="0" marL="0" rtl="0" algn="ctr">
                        <a:spcBef>
                          <a:spcPts val="0"/>
                        </a:spcBef>
                        <a:spcAft>
                          <a:spcPts val="0"/>
                        </a:spcAft>
                        <a:buNone/>
                      </a:pPr>
                      <a:r>
                        <a:rPr b="1" lang="en"/>
                        <a:t>6</a:t>
                      </a:r>
                      <a:endParaRPr b="1"/>
                    </a:p>
                  </a:txBody>
                  <a:tcPr marT="91425" marB="91425" marR="91425" marL="91425"/>
                </a:tc>
                <a:tc>
                  <a:txBody>
                    <a:bodyPr/>
                    <a:lstStyle/>
                    <a:p>
                      <a:pPr indent="0" lvl="0" marL="0" rtl="0" algn="ctr">
                        <a:spcBef>
                          <a:spcPts val="0"/>
                        </a:spcBef>
                        <a:spcAft>
                          <a:spcPts val="0"/>
                        </a:spcAft>
                        <a:buNone/>
                      </a:pPr>
                      <a:r>
                        <a:rPr b="1" lang="en"/>
                        <a:t>7</a:t>
                      </a:r>
                      <a:endParaRPr b="1"/>
                    </a:p>
                  </a:txBody>
                  <a:tcPr marT="91425" marB="91425" marR="91425" marL="91425"/>
                </a:tc>
                <a:tc>
                  <a:txBody>
                    <a:bodyPr/>
                    <a:lstStyle/>
                    <a:p>
                      <a:pPr indent="0" lvl="0" marL="0" rtl="0" algn="ctr">
                        <a:spcBef>
                          <a:spcPts val="0"/>
                        </a:spcBef>
                        <a:spcAft>
                          <a:spcPts val="0"/>
                        </a:spcAft>
                        <a:buNone/>
                      </a:pPr>
                      <a:r>
                        <a:rPr b="1" lang="en"/>
                        <a:t>8</a:t>
                      </a:r>
                      <a:endParaRPr b="1"/>
                    </a:p>
                  </a:txBody>
                  <a:tcPr marT="91425" marB="91425" marR="91425" marL="91425"/>
                </a:tc>
                <a:tc>
                  <a:txBody>
                    <a:bodyPr/>
                    <a:lstStyle/>
                    <a:p>
                      <a:pPr indent="0" lvl="0" marL="0" rtl="0" algn="ctr">
                        <a:spcBef>
                          <a:spcPts val="0"/>
                        </a:spcBef>
                        <a:spcAft>
                          <a:spcPts val="0"/>
                        </a:spcAft>
                        <a:buNone/>
                      </a:pPr>
                      <a:r>
                        <a:rPr b="1" lang="en"/>
                        <a:t>9</a:t>
                      </a:r>
                      <a:endParaRPr b="1"/>
                    </a:p>
                  </a:txBody>
                  <a:tcPr marT="91425" marB="91425" marR="91425" marL="91425"/>
                </a:tc>
                <a:tc>
                  <a:txBody>
                    <a:bodyPr/>
                    <a:lstStyle/>
                    <a:p>
                      <a:pPr indent="0" lvl="0" marL="0" rtl="0" algn="ctr">
                        <a:spcBef>
                          <a:spcPts val="0"/>
                        </a:spcBef>
                        <a:spcAft>
                          <a:spcPts val="0"/>
                        </a:spcAft>
                        <a:buNone/>
                      </a:pPr>
                      <a:r>
                        <a:rPr b="1" lang="en"/>
                        <a:t>10</a:t>
                      </a:r>
                      <a:endParaRPr b="1"/>
                    </a:p>
                  </a:txBody>
                  <a:tcPr marT="91425" marB="91425" marR="91425" marL="91425"/>
                </a:tc>
                <a:tc>
                  <a:txBody>
                    <a:bodyPr/>
                    <a:lstStyle/>
                    <a:p>
                      <a:pPr indent="0" lvl="0" marL="0" rtl="0" algn="ctr">
                        <a:spcBef>
                          <a:spcPts val="0"/>
                        </a:spcBef>
                        <a:spcAft>
                          <a:spcPts val="0"/>
                        </a:spcAft>
                        <a:buNone/>
                      </a:pPr>
                      <a:r>
                        <a:rPr b="1" lang="en"/>
                        <a:t>11</a:t>
                      </a:r>
                      <a:endParaRPr b="1"/>
                    </a:p>
                  </a:txBody>
                  <a:tcPr marT="91425" marB="91425" marR="91425" marL="91425"/>
                </a:tc>
              </a:tr>
              <a:tr h="396200">
                <a:tc>
                  <a:txBody>
                    <a:bodyPr/>
                    <a:lstStyle/>
                    <a:p>
                      <a:pPr indent="0" lvl="0" marL="0" rtl="0" algn="ctr">
                        <a:spcBef>
                          <a:spcPts val="0"/>
                        </a:spcBef>
                        <a:spcAft>
                          <a:spcPts val="0"/>
                        </a:spcAft>
                        <a:buNone/>
                      </a:pPr>
                      <a:r>
                        <a:rPr lang="en"/>
                        <a:t>751</a:t>
                      </a:r>
                      <a:endParaRPr/>
                    </a:p>
                  </a:txBody>
                  <a:tcPr marT="91425" marB="91425" marR="91425" marL="91425"/>
                </a:tc>
                <a:tc>
                  <a:txBody>
                    <a:bodyPr/>
                    <a:lstStyle/>
                    <a:p>
                      <a:pPr indent="0" lvl="0" marL="0" rtl="0" algn="ctr">
                        <a:spcBef>
                          <a:spcPts val="0"/>
                        </a:spcBef>
                        <a:spcAft>
                          <a:spcPts val="0"/>
                        </a:spcAft>
                        <a:buNone/>
                      </a:pPr>
                      <a:r>
                        <a:rPr lang="en"/>
                        <a:t>929</a:t>
                      </a:r>
                      <a:endParaRPr/>
                    </a:p>
                  </a:txBody>
                  <a:tcPr marT="91425" marB="91425" marR="91425" marL="91425"/>
                </a:tc>
                <a:tc>
                  <a:txBody>
                    <a:bodyPr/>
                    <a:lstStyle/>
                    <a:p>
                      <a:pPr indent="0" lvl="0" marL="0" rtl="0" algn="ctr">
                        <a:spcBef>
                          <a:spcPts val="0"/>
                        </a:spcBef>
                        <a:spcAft>
                          <a:spcPts val="0"/>
                        </a:spcAft>
                        <a:buNone/>
                      </a:pPr>
                      <a:r>
                        <a:rPr lang="en"/>
                        <a:t>871</a:t>
                      </a:r>
                      <a:endParaRPr/>
                    </a:p>
                  </a:txBody>
                  <a:tcPr marT="91425" marB="91425" marR="91425" marL="91425"/>
                </a:tc>
                <a:tc>
                  <a:txBody>
                    <a:bodyPr/>
                    <a:lstStyle/>
                    <a:p>
                      <a:pPr indent="0" lvl="0" marL="0" rtl="0" algn="ctr">
                        <a:spcBef>
                          <a:spcPts val="0"/>
                        </a:spcBef>
                        <a:spcAft>
                          <a:spcPts val="0"/>
                        </a:spcAft>
                        <a:buNone/>
                      </a:pPr>
                      <a:r>
                        <a:rPr lang="en"/>
                        <a:t>801</a:t>
                      </a:r>
                      <a:endParaRPr/>
                    </a:p>
                  </a:txBody>
                  <a:tcPr marT="91425" marB="91425" marR="91425" marL="91425"/>
                </a:tc>
                <a:tc>
                  <a:txBody>
                    <a:bodyPr/>
                    <a:lstStyle/>
                    <a:p>
                      <a:pPr indent="0" lvl="0" marL="0" rtl="0" algn="ctr">
                        <a:spcBef>
                          <a:spcPts val="0"/>
                        </a:spcBef>
                        <a:spcAft>
                          <a:spcPts val="0"/>
                        </a:spcAft>
                        <a:buNone/>
                      </a:pPr>
                      <a:r>
                        <a:rPr lang="en"/>
                        <a:t>408</a:t>
                      </a:r>
                      <a:endParaRPr/>
                    </a:p>
                  </a:txBody>
                  <a:tcPr marT="91425" marB="91425" marR="91425" marL="91425"/>
                </a:tc>
                <a:tc>
                  <a:txBody>
                    <a:bodyPr/>
                    <a:lstStyle/>
                    <a:p>
                      <a:pPr indent="0" lvl="0" marL="0" rtl="0" algn="ctr">
                        <a:spcBef>
                          <a:spcPts val="0"/>
                        </a:spcBef>
                        <a:spcAft>
                          <a:spcPts val="0"/>
                        </a:spcAft>
                        <a:buNone/>
                      </a:pPr>
                      <a:r>
                        <a:rPr lang="en"/>
                        <a:t>383</a:t>
                      </a:r>
                      <a:endParaRPr/>
                    </a:p>
                  </a:txBody>
                  <a:tcPr marT="91425" marB="91425" marR="91425" marL="91425"/>
                </a:tc>
                <a:tc>
                  <a:txBody>
                    <a:bodyPr/>
                    <a:lstStyle/>
                    <a:p>
                      <a:pPr indent="0" lvl="0" marL="0" rtl="0" algn="ctr">
                        <a:spcBef>
                          <a:spcPts val="0"/>
                        </a:spcBef>
                        <a:spcAft>
                          <a:spcPts val="0"/>
                        </a:spcAft>
                        <a:buNone/>
                      </a:pPr>
                      <a:r>
                        <a:rPr lang="en"/>
                        <a:t>354</a:t>
                      </a:r>
                      <a:endParaRPr/>
                    </a:p>
                  </a:txBody>
                  <a:tcPr marT="91425" marB="91425" marR="91425" marL="91425"/>
                </a:tc>
                <a:tc>
                  <a:txBody>
                    <a:bodyPr/>
                    <a:lstStyle/>
                    <a:p>
                      <a:pPr indent="0" lvl="0" marL="0" rtl="0" algn="ctr">
                        <a:spcBef>
                          <a:spcPts val="0"/>
                        </a:spcBef>
                        <a:spcAft>
                          <a:spcPts val="0"/>
                        </a:spcAft>
                        <a:buNone/>
                      </a:pPr>
                      <a:r>
                        <a:rPr lang="en"/>
                        <a:t>163</a:t>
                      </a:r>
                      <a:endParaRPr/>
                    </a:p>
                  </a:txBody>
                  <a:tcPr marT="91425" marB="91425" marR="91425" marL="91425"/>
                </a:tc>
                <a:tc>
                  <a:txBody>
                    <a:bodyPr/>
                    <a:lstStyle/>
                    <a:p>
                      <a:pPr indent="0" lvl="0" marL="0" rtl="0" algn="ctr">
                        <a:spcBef>
                          <a:spcPts val="0"/>
                        </a:spcBef>
                        <a:spcAft>
                          <a:spcPts val="0"/>
                        </a:spcAft>
                        <a:buNone/>
                      </a:pPr>
                      <a:r>
                        <a:rPr lang="en"/>
                        <a:t>161</a:t>
                      </a:r>
                      <a:endParaRPr/>
                    </a:p>
                  </a:txBody>
                  <a:tcPr marT="91425" marB="91425" marR="91425" marL="91425"/>
                </a:tc>
                <a:tc>
                  <a:txBody>
                    <a:bodyPr/>
                    <a:lstStyle/>
                    <a:p>
                      <a:pPr indent="0" lvl="0" marL="0" rtl="0" algn="ctr">
                        <a:spcBef>
                          <a:spcPts val="0"/>
                        </a:spcBef>
                        <a:spcAft>
                          <a:spcPts val="0"/>
                        </a:spcAft>
                        <a:buNone/>
                      </a:pPr>
                      <a:r>
                        <a:rPr lang="en"/>
                        <a:t>153</a:t>
                      </a:r>
                      <a:endParaRPr/>
                    </a:p>
                  </a:txBody>
                  <a:tcPr marT="91425" marB="91425" marR="91425" marL="91425"/>
                </a:tc>
                <a:tc>
                  <a:txBody>
                    <a:bodyPr/>
                    <a:lstStyle/>
                    <a:p>
                      <a:pPr indent="0" lvl="0" marL="0" rtl="0" algn="ctr">
                        <a:spcBef>
                          <a:spcPts val="0"/>
                        </a:spcBef>
                        <a:spcAft>
                          <a:spcPts val="0"/>
                        </a:spcAft>
                        <a:buNone/>
                      </a:pPr>
                      <a:r>
                        <a:rPr lang="en"/>
                        <a:t>152</a:t>
                      </a:r>
                      <a:endParaRPr/>
                    </a:p>
                  </a:txBody>
                  <a:tcPr marT="91425" marB="91425" marR="91425" marL="91425"/>
                </a:tc>
                <a:tc>
                  <a:txBody>
                    <a:bodyPr/>
                    <a:lstStyle/>
                    <a:p>
                      <a:pPr indent="0" lvl="0" marL="0" rtl="0" algn="ctr">
                        <a:spcBef>
                          <a:spcPts val="0"/>
                        </a:spcBef>
                        <a:spcAft>
                          <a:spcPts val="0"/>
                        </a:spcAft>
                        <a:buNone/>
                      </a:pPr>
                      <a:r>
                        <a:rPr lang="en"/>
                        <a:t>132</a:t>
                      </a:r>
                      <a:endParaRPr/>
                    </a:p>
                  </a:txBody>
                  <a:tcPr marT="91425" marB="91425" marR="91425" marL="91425"/>
                </a:tc>
              </a:tr>
            </a:tbl>
          </a:graphicData>
        </a:graphic>
      </p:graphicFrame>
      <p:graphicFrame>
        <p:nvGraphicFramePr>
          <p:cNvPr id="723" name="Google Shape;723;p90"/>
          <p:cNvGraphicFramePr/>
          <p:nvPr/>
        </p:nvGraphicFramePr>
        <p:xfrm>
          <a:off x="975525" y="3147175"/>
          <a:ext cx="3000000" cy="3000000"/>
        </p:xfrm>
        <a:graphic>
          <a:graphicData uri="http://schemas.openxmlformats.org/drawingml/2006/table">
            <a:tbl>
              <a:tblPr>
                <a:noFill/>
                <a:tableStyleId>{EBEE32B4-9D84-4532-9F2B-C8F02E7A9289}</a:tableStyleId>
              </a:tblPr>
              <a:tblGrid>
                <a:gridCol w="658100"/>
                <a:gridCol w="658100"/>
                <a:gridCol w="658100"/>
                <a:gridCol w="658100"/>
                <a:gridCol w="658100"/>
                <a:gridCol w="658100"/>
                <a:gridCol w="658100"/>
                <a:gridCol w="658100"/>
                <a:gridCol w="658100"/>
                <a:gridCol w="658100"/>
                <a:gridCol w="658100"/>
              </a:tblGrid>
              <a:tr h="396200">
                <a:tc>
                  <a:txBody>
                    <a:bodyPr/>
                    <a:lstStyle/>
                    <a:p>
                      <a:pPr indent="0" lvl="0" marL="0" rtl="0" algn="ctr">
                        <a:spcBef>
                          <a:spcPts val="0"/>
                        </a:spcBef>
                        <a:spcAft>
                          <a:spcPts val="0"/>
                        </a:spcAft>
                        <a:buNone/>
                      </a:pPr>
                      <a:r>
                        <a:rPr b="1" lang="en"/>
                        <a:t>12</a:t>
                      </a:r>
                      <a:endParaRPr b="1"/>
                    </a:p>
                  </a:txBody>
                  <a:tcPr marT="91425" marB="91425" marR="91425" marL="91425"/>
                </a:tc>
                <a:tc>
                  <a:txBody>
                    <a:bodyPr/>
                    <a:lstStyle/>
                    <a:p>
                      <a:pPr indent="0" lvl="0" marL="0" rtl="0" algn="ctr">
                        <a:spcBef>
                          <a:spcPts val="0"/>
                        </a:spcBef>
                        <a:spcAft>
                          <a:spcPts val="0"/>
                        </a:spcAft>
                        <a:buNone/>
                      </a:pPr>
                      <a:r>
                        <a:rPr b="1" lang="en"/>
                        <a:t>13</a:t>
                      </a:r>
                      <a:endParaRPr b="1"/>
                    </a:p>
                  </a:txBody>
                  <a:tcPr marT="91425" marB="91425" marR="91425" marL="91425"/>
                </a:tc>
                <a:tc>
                  <a:txBody>
                    <a:bodyPr/>
                    <a:lstStyle/>
                    <a:p>
                      <a:pPr indent="0" lvl="0" marL="0" rtl="0" algn="ctr">
                        <a:spcBef>
                          <a:spcPts val="0"/>
                        </a:spcBef>
                        <a:spcAft>
                          <a:spcPts val="0"/>
                        </a:spcAft>
                        <a:buNone/>
                      </a:pPr>
                      <a:r>
                        <a:rPr b="1" lang="en"/>
                        <a:t>14</a:t>
                      </a:r>
                      <a:endParaRPr b="1"/>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c>
                  <a:txBody>
                    <a:bodyPr/>
                    <a:lstStyle/>
                    <a:p>
                      <a:pPr indent="0" lvl="0" marL="0" rtl="0" algn="ctr">
                        <a:spcBef>
                          <a:spcPts val="0"/>
                        </a:spcBef>
                        <a:spcAft>
                          <a:spcPts val="0"/>
                        </a:spcAft>
                        <a:buNone/>
                      </a:pPr>
                      <a:r>
                        <a:rPr b="1" lang="en"/>
                        <a:t>16</a:t>
                      </a:r>
                      <a:endParaRPr b="1"/>
                    </a:p>
                  </a:txBody>
                  <a:tcPr marT="91425" marB="91425" marR="91425" marL="91425"/>
                </a:tc>
                <a:tc>
                  <a:txBody>
                    <a:bodyPr/>
                    <a:lstStyle/>
                    <a:p>
                      <a:pPr indent="0" lvl="0" marL="0" rtl="0" algn="ctr">
                        <a:spcBef>
                          <a:spcPts val="0"/>
                        </a:spcBef>
                        <a:spcAft>
                          <a:spcPts val="0"/>
                        </a:spcAft>
                        <a:buNone/>
                      </a:pPr>
                      <a:r>
                        <a:rPr b="1" lang="en"/>
                        <a:t>17</a:t>
                      </a:r>
                      <a:endParaRPr b="1"/>
                    </a:p>
                  </a:txBody>
                  <a:tcPr marT="91425" marB="91425" marR="91425" marL="91425"/>
                </a:tc>
                <a:tc>
                  <a:txBody>
                    <a:bodyPr/>
                    <a:lstStyle/>
                    <a:p>
                      <a:pPr indent="0" lvl="0" marL="0" rtl="0" algn="ctr">
                        <a:spcBef>
                          <a:spcPts val="0"/>
                        </a:spcBef>
                        <a:spcAft>
                          <a:spcPts val="0"/>
                        </a:spcAft>
                        <a:buNone/>
                      </a:pPr>
                      <a:r>
                        <a:rPr b="1" lang="en"/>
                        <a:t>18</a:t>
                      </a:r>
                      <a:endParaRPr b="1"/>
                    </a:p>
                  </a:txBody>
                  <a:tcPr marT="91425" marB="91425" marR="91425" marL="91425"/>
                </a:tc>
                <a:tc>
                  <a:txBody>
                    <a:bodyPr/>
                    <a:lstStyle/>
                    <a:p>
                      <a:pPr indent="0" lvl="0" marL="0" rtl="0" algn="ctr">
                        <a:spcBef>
                          <a:spcPts val="0"/>
                        </a:spcBef>
                        <a:spcAft>
                          <a:spcPts val="0"/>
                        </a:spcAft>
                        <a:buNone/>
                      </a:pPr>
                      <a:r>
                        <a:rPr b="1" lang="en"/>
                        <a:t>19</a:t>
                      </a:r>
                      <a:endParaRPr b="1"/>
                    </a:p>
                  </a:txBody>
                  <a:tcPr marT="91425" marB="91425" marR="91425" marL="91425"/>
                </a:tc>
                <a:tc>
                  <a:txBody>
                    <a:bodyPr/>
                    <a:lstStyle/>
                    <a:p>
                      <a:pPr indent="0" lvl="0" marL="0" rtl="0" algn="ctr">
                        <a:spcBef>
                          <a:spcPts val="0"/>
                        </a:spcBef>
                        <a:spcAft>
                          <a:spcPts val="0"/>
                        </a:spcAft>
                        <a:buNone/>
                      </a:pPr>
                      <a:r>
                        <a:rPr b="1" lang="en"/>
                        <a:t>20</a:t>
                      </a:r>
                      <a:endParaRPr b="1"/>
                    </a:p>
                  </a:txBody>
                  <a:tcPr marT="91425" marB="91425" marR="91425" marL="91425"/>
                </a:tc>
                <a:tc>
                  <a:txBody>
                    <a:bodyPr/>
                    <a:lstStyle/>
                    <a:p>
                      <a:pPr indent="0" lvl="0" marL="0" rtl="0" algn="ctr">
                        <a:spcBef>
                          <a:spcPts val="0"/>
                        </a:spcBef>
                        <a:spcAft>
                          <a:spcPts val="0"/>
                        </a:spcAft>
                        <a:buNone/>
                      </a:pPr>
                      <a:r>
                        <a:rPr b="1" lang="en"/>
                        <a:t>21</a:t>
                      </a:r>
                      <a:endParaRPr b="1"/>
                    </a:p>
                  </a:txBody>
                  <a:tcPr marT="91425" marB="91425" marR="91425" marL="91425"/>
                </a:tc>
                <a:tc>
                  <a:txBody>
                    <a:bodyPr/>
                    <a:lstStyle/>
                    <a:p>
                      <a:pPr indent="0" lvl="0" marL="0" rtl="0" algn="ctr">
                        <a:spcBef>
                          <a:spcPts val="0"/>
                        </a:spcBef>
                        <a:spcAft>
                          <a:spcPts val="0"/>
                        </a:spcAft>
                        <a:buNone/>
                      </a:pPr>
                      <a:r>
                        <a:rPr b="1" lang="en"/>
                        <a:t>22</a:t>
                      </a:r>
                      <a:endParaRPr b="1"/>
                    </a:p>
                  </a:txBody>
                  <a:tcPr marT="91425" marB="91425" marR="91425" marL="91425"/>
                </a:tc>
              </a:tr>
              <a:tr h="396200">
                <a:tc>
                  <a:txBody>
                    <a:bodyPr/>
                    <a:lstStyle/>
                    <a:p>
                      <a:pPr indent="0" lvl="0" marL="0" rtl="0" algn="ctr">
                        <a:spcBef>
                          <a:spcPts val="0"/>
                        </a:spcBef>
                        <a:spcAft>
                          <a:spcPts val="0"/>
                        </a:spcAft>
                        <a:buNone/>
                      </a:pPr>
                      <a:r>
                        <a:rPr lang="en"/>
                        <a:t>132</a:t>
                      </a:r>
                      <a:endParaRPr/>
                    </a:p>
                  </a:txBody>
                  <a:tcPr marT="91425" marB="91425" marR="91425" marL="91425"/>
                </a:tc>
                <a:tc>
                  <a:txBody>
                    <a:bodyPr/>
                    <a:lstStyle/>
                    <a:p>
                      <a:pPr indent="0" lvl="0" marL="0" rtl="0" algn="ctr">
                        <a:spcBef>
                          <a:spcPts val="0"/>
                        </a:spcBef>
                        <a:spcAft>
                          <a:spcPts val="0"/>
                        </a:spcAft>
                        <a:buNone/>
                      </a:pPr>
                      <a:r>
                        <a:rPr lang="en"/>
                        <a:t>125</a:t>
                      </a:r>
                      <a:endParaRPr/>
                    </a:p>
                  </a:txBody>
                  <a:tcPr marT="91425" marB="91425" marR="91425" marL="91425"/>
                </a:tc>
                <a:tc>
                  <a:txBody>
                    <a:bodyPr/>
                    <a:lstStyle/>
                    <a:p>
                      <a:pPr indent="0" lvl="0" marL="0" rtl="0" algn="ctr">
                        <a:spcBef>
                          <a:spcPts val="0"/>
                        </a:spcBef>
                        <a:spcAft>
                          <a:spcPts val="0"/>
                        </a:spcAft>
                        <a:buNone/>
                      </a:pPr>
                      <a:r>
                        <a:rPr lang="en"/>
                        <a:t>107</a:t>
                      </a:r>
                      <a:endParaRPr/>
                    </a:p>
                  </a:txBody>
                  <a:tcPr marT="91425" marB="91425" marR="91425" marL="91425"/>
                </a:tc>
                <a:tc>
                  <a:txBody>
                    <a:bodyPr/>
                    <a:lstStyle/>
                    <a:p>
                      <a:pPr indent="0" lvl="0" marL="0" rtl="0" algn="ctr">
                        <a:spcBef>
                          <a:spcPts val="0"/>
                        </a:spcBef>
                        <a:spcAft>
                          <a:spcPts val="0"/>
                        </a:spcAft>
                        <a:buNone/>
                      </a:pPr>
                      <a:r>
                        <a:rPr lang="en"/>
                        <a:t>94</a:t>
                      </a:r>
                      <a:endParaRPr/>
                    </a:p>
                  </a:txBody>
                  <a:tcPr marT="91425" marB="91425" marR="91425" marL="91425"/>
                </a:tc>
                <a:tc>
                  <a:txBody>
                    <a:bodyPr/>
                    <a:lstStyle/>
                    <a:p>
                      <a:pPr indent="0" lvl="0" marL="0" rtl="0" algn="ctr">
                        <a:spcBef>
                          <a:spcPts val="0"/>
                        </a:spcBef>
                        <a:spcAft>
                          <a:spcPts val="0"/>
                        </a:spcAft>
                        <a:buNone/>
                      </a:pPr>
                      <a:r>
                        <a:rPr lang="en"/>
                        <a:t>82</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0" lvl="0" marL="0" rtl="0" algn="ctr">
                        <a:spcBef>
                          <a:spcPts val="0"/>
                        </a:spcBef>
                        <a:spcAft>
                          <a:spcPts val="0"/>
                        </a:spcAft>
                        <a:buNone/>
                      </a:pPr>
                      <a:r>
                        <a:rPr lang="en"/>
                        <a:t>76</a:t>
                      </a:r>
                      <a:endParaRPr/>
                    </a:p>
                  </a:txBody>
                  <a:tcPr marT="91425" marB="91425" marR="91425" marL="91425"/>
                </a:tc>
                <a:tc>
                  <a:txBody>
                    <a:bodyPr/>
                    <a:lstStyle/>
                    <a:p>
                      <a:pPr indent="0" lvl="0" marL="0" rtl="0" algn="ctr">
                        <a:spcBef>
                          <a:spcPts val="0"/>
                        </a:spcBef>
                        <a:spcAft>
                          <a:spcPts val="0"/>
                        </a:spcAft>
                        <a:buNone/>
                      </a:pPr>
                      <a:r>
                        <a:rPr lang="en"/>
                        <a:t>74</a:t>
                      </a:r>
                      <a:endParaRPr/>
                    </a:p>
                  </a:txBody>
                  <a:tcPr marT="91425" marB="91425" marR="91425" marL="91425"/>
                </a:tc>
                <a:tc>
                  <a:txBody>
                    <a:bodyPr/>
                    <a:lstStyle/>
                    <a:p>
                      <a:pPr indent="0" lvl="0" marL="0" rtl="0" algn="ctr">
                        <a:spcBef>
                          <a:spcPts val="0"/>
                        </a:spcBef>
                        <a:spcAft>
                          <a:spcPts val="0"/>
                        </a:spcAft>
                        <a:buNone/>
                      </a:pPr>
                      <a:r>
                        <a:rPr lang="en"/>
                        <a:t>59</a:t>
                      </a:r>
                      <a:endParaRPr/>
                    </a:p>
                  </a:txBody>
                  <a:tcPr marT="91425" marB="91425" marR="91425" marL="91425"/>
                </a:tc>
                <a:tc>
                  <a:txBody>
                    <a:bodyPr/>
                    <a:lstStyle/>
                    <a:p>
                      <a:pPr indent="0" lvl="0" marL="0" rtl="0" algn="ctr">
                        <a:spcBef>
                          <a:spcPts val="0"/>
                        </a:spcBef>
                        <a:spcAft>
                          <a:spcPts val="0"/>
                        </a:spcAft>
                        <a:buNone/>
                      </a:pPr>
                      <a:r>
                        <a:rPr lang="en"/>
                        <a:t>52</a:t>
                      </a:r>
                      <a:endParaRPr/>
                    </a:p>
                  </a:txBody>
                  <a:tcPr marT="91425" marB="91425" marR="91425" marL="91425"/>
                </a:tc>
                <a:tc>
                  <a:txBody>
                    <a:bodyPr/>
                    <a:lstStyle/>
                    <a:p>
                      <a:pPr indent="0" lvl="0" marL="0" rtl="0" algn="ctr">
                        <a:spcBef>
                          <a:spcPts val="0"/>
                        </a:spcBef>
                        <a:spcAft>
                          <a:spcPts val="0"/>
                        </a:spcAft>
                        <a:buNone/>
                      </a:pPr>
                      <a:r>
                        <a:rPr lang="en"/>
                        <a:t>39</a:t>
                      </a:r>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1"/>
          <p:cNvSpPr txBox="1"/>
          <p:nvPr>
            <p:ph type="title"/>
          </p:nvPr>
        </p:nvSpPr>
        <p:spPr>
          <a:xfrm>
            <a:off x="239375" y="-116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Hierarchical Clustering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9" name="Google Shape;729;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44444"/>
                </a:solidFill>
              </a:rPr>
              <a:t>Based on the type of distance matrix chosen for merging different algorithms can suffer with one or more of the following:</a:t>
            </a:r>
            <a:endParaRPr sz="2400">
              <a:solidFill>
                <a:srgbClr val="444444"/>
              </a:solidFill>
            </a:endParaRPr>
          </a:p>
          <a:p>
            <a:pPr indent="-381000" lvl="0" marL="457200" rtl="0" algn="l">
              <a:spcBef>
                <a:spcPts val="1600"/>
              </a:spcBef>
              <a:spcAft>
                <a:spcPts val="0"/>
              </a:spcAft>
              <a:buClr>
                <a:srgbClr val="444444"/>
              </a:buClr>
              <a:buSzPts val="2400"/>
              <a:buChar char="-"/>
            </a:pPr>
            <a:r>
              <a:rPr lang="en" sz="2400">
                <a:solidFill>
                  <a:srgbClr val="444444"/>
                </a:solidFill>
              </a:rPr>
              <a:t>Sensitivity to noise and outliers</a:t>
            </a:r>
            <a:endParaRPr sz="2400">
              <a:solidFill>
                <a:srgbClr val="444444"/>
              </a:solidFill>
            </a:endParaRPr>
          </a:p>
          <a:p>
            <a:pPr indent="-381000" lvl="0" marL="457200" rtl="0" algn="l">
              <a:spcBef>
                <a:spcPts val="0"/>
              </a:spcBef>
              <a:spcAft>
                <a:spcPts val="0"/>
              </a:spcAft>
              <a:buClr>
                <a:srgbClr val="444444"/>
              </a:buClr>
              <a:buSzPts val="2400"/>
              <a:buChar char="-"/>
            </a:pPr>
            <a:r>
              <a:rPr lang="en" sz="2400">
                <a:solidFill>
                  <a:srgbClr val="444444"/>
                </a:solidFill>
              </a:rPr>
              <a:t>Breaking large clusters</a:t>
            </a:r>
            <a:endParaRPr sz="2400">
              <a:solidFill>
                <a:srgbClr val="444444"/>
              </a:solidFill>
            </a:endParaRPr>
          </a:p>
          <a:p>
            <a:pPr indent="-381000" lvl="0" marL="457200" rtl="0" algn="l">
              <a:spcBef>
                <a:spcPts val="0"/>
              </a:spcBef>
              <a:spcAft>
                <a:spcPts val="0"/>
              </a:spcAft>
              <a:buClr>
                <a:srgbClr val="444444"/>
              </a:buClr>
              <a:buSzPts val="2400"/>
              <a:buChar char="-"/>
            </a:pPr>
            <a:r>
              <a:rPr lang="en" sz="2400">
                <a:solidFill>
                  <a:srgbClr val="444444"/>
                </a:solidFill>
              </a:rPr>
              <a:t>Difficulty handling different sized clusters and convex shapes</a:t>
            </a:r>
            <a:endParaRPr sz="2400"/>
          </a:p>
        </p:txBody>
      </p:sp>
      <p:sp>
        <p:nvSpPr>
          <p:cNvPr id="730" name="Google Shape;730;p91"/>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Karypis G., Han E. H. and Kumar V. (1999), CHAMELEON: A hierarchical clustering algorithm using dynamic modeling, Computer 32(8): 68-75, 1999. </a:t>
            </a:r>
            <a:endParaRPr sz="1000"/>
          </a:p>
        </p:txBody>
      </p:sp>
      <p:sp>
        <p:nvSpPr>
          <p:cNvPr id="731" name="Google Shape;731;p91"/>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Limitations of Hierarchical Clustering</a:t>
            </a:r>
            <a:endParaRPr sz="3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20"/>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Gene Co-Expression Network (GCN)</a:t>
            </a:r>
            <a:endParaRPr sz="2800">
              <a:solidFill>
                <a:srgbClr val="FFFFFF"/>
              </a:solidFill>
            </a:endParaRPr>
          </a:p>
        </p:txBody>
      </p:sp>
      <p:sp>
        <p:nvSpPr>
          <p:cNvPr id="104" name="Google Shape;104;p20"/>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sp>
        <p:nvSpPr>
          <p:cNvPr id="106" name="Google Shape;106;p20"/>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rPr lang="en" sz="1800"/>
              <a:t>A Gene Co-Expression Network (GCN) is an undirected graph, where each node corresponds to a gene, and each edge connects a pair of genes that are significantly correlated.</a:t>
            </a:r>
            <a:endParaRPr sz="1800"/>
          </a:p>
          <a:p>
            <a:pPr indent="0" lvl="0" marL="0" rtl="0" algn="l">
              <a:lnSpc>
                <a:spcPct val="115000"/>
              </a:lnSpc>
              <a:spcBef>
                <a:spcPts val="1600"/>
              </a:spcBef>
              <a:spcAft>
                <a:spcPts val="1600"/>
              </a:spcAft>
              <a:buNone/>
            </a:pPr>
            <a:r>
              <a:t/>
            </a:r>
            <a:endParaRPr sz="1800"/>
          </a:p>
        </p:txBody>
      </p:sp>
      <p:pic>
        <p:nvPicPr>
          <p:cNvPr id="107" name="Google Shape;107;p20"/>
          <p:cNvPicPr preferRelativeResize="0"/>
          <p:nvPr/>
        </p:nvPicPr>
        <p:blipFill>
          <a:blip r:embed="rId3">
            <a:alphaModFix/>
          </a:blip>
          <a:stretch>
            <a:fillRect/>
          </a:stretch>
        </p:blipFill>
        <p:spPr>
          <a:xfrm>
            <a:off x="2480319" y="1067225"/>
            <a:ext cx="4183380" cy="2743200"/>
          </a:xfrm>
          <a:prstGeom prst="rect">
            <a:avLst/>
          </a:prstGeom>
          <a:noFill/>
          <a:ln>
            <a:noFill/>
          </a:ln>
        </p:spPr>
      </p:pic>
      <p:sp>
        <p:nvSpPr>
          <p:cNvPr id="108" name="Google Shape;108;p20"/>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Li, J., Zhou, D., Qiu, W., Shi, Y., Yang, J., Chen, S., Wang, Q., &amp; Pan, H. (2018). Application of Weighted Gene Co-expression Network Analysis for Data from Paired Design. https://www.nature.com/articles/s41598-017-18705-z</a:t>
            </a:r>
            <a:endParaRPr sz="10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Hierarchical Clustering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7" name="Google Shape;737;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33333"/>
                </a:solidFill>
                <a:highlight>
                  <a:srgbClr val="FFFFFF"/>
                </a:highlight>
              </a:rPr>
              <a:t>The merging decisions are based upon static modeling of the clusters to be merged. </a:t>
            </a:r>
            <a:endParaRPr sz="2400">
              <a:solidFill>
                <a:srgbClr val="333333"/>
              </a:solidFill>
              <a:highlight>
                <a:srgbClr val="FFFFFF"/>
              </a:highlight>
            </a:endParaRPr>
          </a:p>
          <a:p>
            <a:pPr indent="0" lvl="0" marL="0" rtl="0" algn="l">
              <a:spcBef>
                <a:spcPts val="1600"/>
              </a:spcBef>
              <a:spcAft>
                <a:spcPts val="1600"/>
              </a:spcAft>
              <a:buNone/>
            </a:pPr>
            <a:r>
              <a:rPr lang="en" sz="2400">
                <a:solidFill>
                  <a:srgbClr val="333333"/>
                </a:solidFill>
                <a:highlight>
                  <a:srgbClr val="FFFFFF"/>
                </a:highlight>
              </a:rPr>
              <a:t>Once a gene falls under a subdendrogram, this decision cannot be modified.</a:t>
            </a:r>
            <a:endParaRPr sz="2400"/>
          </a:p>
        </p:txBody>
      </p:sp>
      <p:sp>
        <p:nvSpPr>
          <p:cNvPr id="738" name="Google Shape;738;p92"/>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Karypis G., Han E. H. and Kumar V. (1999), CHAMELEON: A hierarchical clustering algorithm using dynamic modeling, Computer 32(8): 68-75, 1999. </a:t>
            </a:r>
            <a:endParaRPr sz="1000"/>
          </a:p>
        </p:txBody>
      </p:sp>
      <p:sp>
        <p:nvSpPr>
          <p:cNvPr id="739" name="Google Shape;739;p92"/>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Limitations of Hierarchical Clustering</a:t>
            </a:r>
            <a:endParaRPr sz="3600">
              <a:solidFill>
                <a:srgbClr val="FFFFF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Hierarchical Clustering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5" name="Google Shape;745;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0"/>
              </a:spcAft>
              <a:buNone/>
            </a:pPr>
            <a:r>
              <a:rPr lang="en" sz="2400"/>
              <a:t>		Additional K-means Clustering</a:t>
            </a:r>
            <a:endParaRPr sz="2400"/>
          </a:p>
          <a:p>
            <a:pPr indent="0" lvl="0" marL="0" rtl="0" algn="l">
              <a:spcBef>
                <a:spcPts val="1600"/>
              </a:spcBef>
              <a:spcAft>
                <a:spcPts val="0"/>
              </a:spcAft>
              <a:buNone/>
            </a:pPr>
            <a:r>
              <a:t/>
            </a:r>
            <a:endParaRPr sz="2400"/>
          </a:p>
          <a:p>
            <a:pPr indent="457200" lvl="0" marL="457200" rtl="0" algn="l">
              <a:spcBef>
                <a:spcPts val="1600"/>
              </a:spcBef>
              <a:spcAft>
                <a:spcPts val="1600"/>
              </a:spcAft>
              <a:buNone/>
            </a:pPr>
            <a:r>
              <a:rPr lang="en" sz="2400"/>
              <a:t>Use Density-based Spatial Clustering of Applications with Noise (DBSCAN)</a:t>
            </a:r>
            <a:endParaRPr sz="2400"/>
          </a:p>
        </p:txBody>
      </p:sp>
      <p:sp>
        <p:nvSpPr>
          <p:cNvPr id="746" name="Google Shape;746;p93"/>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Karypis G., Han E. H. and Kumar V. (1999), CHAMELEON: A hierarchical clustering algorithm using dynamic modeling, Computer 32(8): 68-75, 1999. </a:t>
            </a:r>
            <a:endParaRPr sz="1000"/>
          </a:p>
        </p:txBody>
      </p:sp>
      <p:sp>
        <p:nvSpPr>
          <p:cNvPr id="747" name="Google Shape;747;p93"/>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Hierarchical Clustering Improvements</a:t>
            </a:r>
            <a:endParaRPr sz="3600">
              <a:solidFill>
                <a:srgbClr val="FFFF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4"/>
          <p:cNvSpPr/>
          <p:nvPr/>
        </p:nvSpPr>
        <p:spPr>
          <a:xfrm>
            <a:off x="585651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DBSCAN</a:t>
            </a:r>
            <a:endParaRPr b="1">
              <a:solidFill>
                <a:srgbClr val="F3F3F3"/>
              </a:solidFill>
            </a:endParaRPr>
          </a:p>
        </p:txBody>
      </p:sp>
      <p:sp>
        <p:nvSpPr>
          <p:cNvPr id="753" name="Google Shape;753;p94"/>
          <p:cNvSpPr/>
          <p:nvPr/>
        </p:nvSpPr>
        <p:spPr>
          <a:xfrm>
            <a:off x="3564738" y="1812900"/>
            <a:ext cx="2014500" cy="1517700"/>
          </a:xfrm>
          <a:prstGeom prst="roundRect">
            <a:avLst>
              <a:gd fmla="val 16667" name="adj"/>
            </a:avLst>
          </a:prstGeom>
          <a:solidFill>
            <a:srgbClr val="741B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F3F3F3"/>
                </a:solidFill>
              </a:rPr>
              <a:t>Additional</a:t>
            </a:r>
            <a:endParaRPr b="1">
              <a:solidFill>
                <a:srgbClr val="F3F3F3"/>
              </a:solidFill>
            </a:endParaRPr>
          </a:p>
          <a:p>
            <a:pPr indent="0" lvl="0" marL="0" rtl="0" algn="ctr">
              <a:spcBef>
                <a:spcPts val="0"/>
              </a:spcBef>
              <a:spcAft>
                <a:spcPts val="0"/>
              </a:spcAft>
              <a:buClr>
                <a:schemeClr val="dk1"/>
              </a:buClr>
              <a:buSzPts val="1100"/>
              <a:buFont typeface="Arial"/>
              <a:buNone/>
            </a:pPr>
            <a:r>
              <a:rPr b="1" lang="en">
                <a:solidFill>
                  <a:srgbClr val="F3F3F3"/>
                </a:solidFill>
              </a:rPr>
              <a:t>K-means</a:t>
            </a:r>
            <a:endParaRPr b="1">
              <a:solidFill>
                <a:srgbClr val="F3F3F3"/>
              </a:solidFill>
            </a:endParaRPr>
          </a:p>
          <a:p>
            <a:pPr indent="0" lvl="0" marL="0" rtl="0" algn="ctr">
              <a:spcBef>
                <a:spcPts val="0"/>
              </a:spcBef>
              <a:spcAft>
                <a:spcPts val="0"/>
              </a:spcAft>
              <a:buNone/>
            </a:pPr>
            <a:r>
              <a:rPr b="1" lang="en">
                <a:solidFill>
                  <a:srgbClr val="F3F3F3"/>
                </a:solidFill>
              </a:rPr>
              <a:t>Clustering</a:t>
            </a:r>
            <a:endParaRPr b="1">
              <a:solidFill>
                <a:srgbClr val="FFFFFF"/>
              </a:solidFill>
            </a:endParaRPr>
          </a:p>
        </p:txBody>
      </p:sp>
      <p:sp>
        <p:nvSpPr>
          <p:cNvPr id="754" name="Google Shape;754;p94"/>
          <p:cNvSpPr/>
          <p:nvPr/>
        </p:nvSpPr>
        <p:spPr>
          <a:xfrm>
            <a:off x="127296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Hierarchical</a:t>
            </a:r>
            <a:endParaRPr b="1">
              <a:solidFill>
                <a:srgbClr val="FFFFFF"/>
              </a:solidFill>
            </a:endParaRPr>
          </a:p>
          <a:p>
            <a:pPr indent="0" lvl="0" marL="0" rtl="0" algn="ctr">
              <a:spcBef>
                <a:spcPts val="0"/>
              </a:spcBef>
              <a:spcAft>
                <a:spcPts val="0"/>
              </a:spcAft>
              <a:buNone/>
            </a:pPr>
            <a:r>
              <a:rPr b="1" lang="en">
                <a:solidFill>
                  <a:srgbClr val="FFFFFF"/>
                </a:solidFill>
              </a:rPr>
              <a:t>Clustering</a:t>
            </a:r>
            <a:endParaRPr b="1">
              <a:solidFill>
                <a:srgbClr val="FFFFFF"/>
              </a:solidFill>
            </a:endParaRPr>
          </a:p>
        </p:txBody>
      </p:sp>
      <p:sp>
        <p:nvSpPr>
          <p:cNvPr id="755" name="Google Shape;755;p94"/>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Clustering</a:t>
            </a:r>
            <a:endParaRPr sz="3600">
              <a:solidFill>
                <a:srgbClr val="FFFFFF"/>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5"/>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Additional K-means Clustering</a:t>
            </a:r>
            <a:endParaRPr sz="3600">
              <a:solidFill>
                <a:srgbClr val="FFFFFF"/>
              </a:solidFill>
            </a:endParaRPr>
          </a:p>
        </p:txBody>
      </p:sp>
      <p:sp>
        <p:nvSpPr>
          <p:cNvPr id="761" name="Google Shape;761;p95"/>
          <p:cNvSpPr txBox="1"/>
          <p:nvPr/>
        </p:nvSpPr>
        <p:spPr>
          <a:xfrm>
            <a:off x="311700" y="14180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rPr lang="en" sz="1600">
                <a:solidFill>
                  <a:srgbClr val="333333"/>
                </a:solidFill>
                <a:highlight>
                  <a:srgbClr val="FFFFFF"/>
                </a:highlight>
              </a:rPr>
              <a:t>Step one: Initialize cluster centers.</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1600"/>
              </a:spcAft>
              <a:buNone/>
            </a:pPr>
            <a:r>
              <a:t/>
            </a:r>
            <a:endParaRPr sz="1600">
              <a:solidFill>
                <a:srgbClr val="333333"/>
              </a:solidFill>
              <a:highlight>
                <a:srgbClr val="FFFFFF"/>
              </a:highlight>
            </a:endParaRPr>
          </a:p>
        </p:txBody>
      </p:sp>
      <p:pic>
        <p:nvPicPr>
          <p:cNvPr id="762" name="Google Shape;762;p95"/>
          <p:cNvPicPr preferRelativeResize="0"/>
          <p:nvPr/>
        </p:nvPicPr>
        <p:blipFill>
          <a:blip r:embed="rId3">
            <a:alphaModFix/>
          </a:blip>
          <a:stretch>
            <a:fillRect/>
          </a:stretch>
        </p:blipFill>
        <p:spPr>
          <a:xfrm>
            <a:off x="2960375" y="1283250"/>
            <a:ext cx="3223260" cy="2286000"/>
          </a:xfrm>
          <a:prstGeom prst="rect">
            <a:avLst/>
          </a:prstGeom>
          <a:noFill/>
          <a:ln>
            <a:noFill/>
          </a:ln>
        </p:spPr>
      </p:pic>
      <p:pic>
        <p:nvPicPr>
          <p:cNvPr id="763" name="Google Shape;763;p95"/>
          <p:cNvPicPr preferRelativeResize="0"/>
          <p:nvPr/>
        </p:nvPicPr>
        <p:blipFill>
          <a:blip r:embed="rId4">
            <a:alphaModFix/>
          </a:blip>
          <a:stretch>
            <a:fillRect/>
          </a:stretch>
        </p:blipFill>
        <p:spPr>
          <a:xfrm>
            <a:off x="2937500" y="1152475"/>
            <a:ext cx="3268980" cy="22860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96"/>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Additional K-means Clustering</a:t>
            </a:r>
            <a:endParaRPr sz="3600">
              <a:solidFill>
                <a:srgbClr val="FFFFFF"/>
              </a:solidFill>
            </a:endParaRPr>
          </a:p>
        </p:txBody>
      </p:sp>
      <p:sp>
        <p:nvSpPr>
          <p:cNvPr id="769" name="Google Shape;769;p96"/>
          <p:cNvSpPr txBox="1"/>
          <p:nvPr/>
        </p:nvSpPr>
        <p:spPr>
          <a:xfrm>
            <a:off x="311700" y="13193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rPr lang="en" sz="1600">
                <a:solidFill>
                  <a:srgbClr val="333333"/>
                </a:solidFill>
                <a:highlight>
                  <a:srgbClr val="FFFFFF"/>
                </a:highlight>
              </a:rPr>
              <a:t>Step two: Assign observations to the closest cluster center.</a:t>
            </a:r>
            <a:endParaRPr sz="1600">
              <a:solidFill>
                <a:srgbClr val="333333"/>
              </a:solidFill>
              <a:highlight>
                <a:srgbClr val="FFFFFF"/>
              </a:highlight>
            </a:endParaRPr>
          </a:p>
          <a:p>
            <a:pPr indent="0" lvl="0" marL="0" rtl="0" algn="l">
              <a:lnSpc>
                <a:spcPct val="150000"/>
              </a:lnSpc>
              <a:spcBef>
                <a:spcPts val="1600"/>
              </a:spcBef>
              <a:spcAft>
                <a:spcPts val="1600"/>
              </a:spcAft>
              <a:buNone/>
            </a:pPr>
            <a:r>
              <a:t/>
            </a:r>
            <a:endParaRPr sz="1600">
              <a:solidFill>
                <a:srgbClr val="333333"/>
              </a:solidFill>
              <a:highlight>
                <a:srgbClr val="FFFFFF"/>
              </a:highlight>
            </a:endParaRPr>
          </a:p>
        </p:txBody>
      </p:sp>
      <p:pic>
        <p:nvPicPr>
          <p:cNvPr id="770" name="Google Shape;770;p96"/>
          <p:cNvPicPr preferRelativeResize="0"/>
          <p:nvPr/>
        </p:nvPicPr>
        <p:blipFill>
          <a:blip r:embed="rId3">
            <a:alphaModFix/>
          </a:blip>
          <a:stretch>
            <a:fillRect/>
          </a:stretch>
        </p:blipFill>
        <p:spPr>
          <a:xfrm>
            <a:off x="2937513" y="1319375"/>
            <a:ext cx="3268980" cy="22860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97"/>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Additional K-means Clustering</a:t>
            </a:r>
            <a:endParaRPr sz="3600">
              <a:solidFill>
                <a:srgbClr val="FFFFFF"/>
              </a:solidFill>
            </a:endParaRPr>
          </a:p>
        </p:txBody>
      </p:sp>
      <p:sp>
        <p:nvSpPr>
          <p:cNvPr id="776" name="Google Shape;776;p97"/>
          <p:cNvSpPr txBox="1"/>
          <p:nvPr/>
        </p:nvSpPr>
        <p:spPr>
          <a:xfrm>
            <a:off x="311700" y="1380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rPr lang="en" sz="1600">
                <a:solidFill>
                  <a:srgbClr val="333333"/>
                </a:solidFill>
                <a:highlight>
                  <a:srgbClr val="FFFFFF"/>
                </a:highlight>
              </a:rPr>
              <a:t>Step three: Revise cluster centers as mean of assigned observations.</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1600"/>
              </a:spcAft>
              <a:buNone/>
            </a:pPr>
            <a:r>
              <a:t/>
            </a:r>
            <a:endParaRPr sz="1600">
              <a:solidFill>
                <a:srgbClr val="333333"/>
              </a:solidFill>
              <a:highlight>
                <a:srgbClr val="FFFFFF"/>
              </a:highlight>
            </a:endParaRPr>
          </a:p>
        </p:txBody>
      </p:sp>
      <p:pic>
        <p:nvPicPr>
          <p:cNvPr id="777" name="Google Shape;777;p97"/>
          <p:cNvPicPr preferRelativeResize="0"/>
          <p:nvPr/>
        </p:nvPicPr>
        <p:blipFill>
          <a:blip r:embed="rId3">
            <a:alphaModFix/>
          </a:blip>
          <a:stretch>
            <a:fillRect/>
          </a:stretch>
        </p:blipFill>
        <p:spPr>
          <a:xfrm>
            <a:off x="2857500" y="1245325"/>
            <a:ext cx="3429000" cy="22860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98"/>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Additional K-means Clustering</a:t>
            </a:r>
            <a:endParaRPr sz="3600">
              <a:solidFill>
                <a:srgbClr val="FFFFFF"/>
              </a:solidFill>
            </a:endParaRPr>
          </a:p>
        </p:txBody>
      </p:sp>
      <p:sp>
        <p:nvSpPr>
          <p:cNvPr id="783" name="Google Shape;783;p98"/>
          <p:cNvSpPr txBox="1"/>
          <p:nvPr/>
        </p:nvSpPr>
        <p:spPr>
          <a:xfrm>
            <a:off x="311700" y="1334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rPr lang="en" sz="1600">
                <a:solidFill>
                  <a:srgbClr val="333333"/>
                </a:solidFill>
                <a:highlight>
                  <a:srgbClr val="FFFFFF"/>
                </a:highlight>
              </a:rPr>
              <a:t>Step four: Repeat step 2 and step 3 until convergence.</a:t>
            </a:r>
            <a:endParaRPr sz="1600">
              <a:solidFill>
                <a:srgbClr val="333333"/>
              </a:solidFill>
              <a:highlight>
                <a:srgbClr val="FFFFFF"/>
              </a:highlight>
            </a:endParaRPr>
          </a:p>
          <a:p>
            <a:pPr indent="0" lvl="0" marL="0" rtl="0" algn="l">
              <a:lnSpc>
                <a:spcPct val="150000"/>
              </a:lnSpc>
              <a:spcBef>
                <a:spcPts val="1600"/>
              </a:spcBef>
              <a:spcAft>
                <a:spcPts val="1600"/>
              </a:spcAft>
              <a:buNone/>
            </a:pPr>
            <a:r>
              <a:t/>
            </a:r>
            <a:endParaRPr sz="1600">
              <a:solidFill>
                <a:srgbClr val="333333"/>
              </a:solidFill>
              <a:highlight>
                <a:srgbClr val="FFFFFF"/>
              </a:highlight>
            </a:endParaRPr>
          </a:p>
        </p:txBody>
      </p:sp>
      <p:pic>
        <p:nvPicPr>
          <p:cNvPr id="784" name="Google Shape;784;p98"/>
          <p:cNvPicPr preferRelativeResize="0"/>
          <p:nvPr/>
        </p:nvPicPr>
        <p:blipFill>
          <a:blip r:embed="rId3">
            <a:alphaModFix/>
          </a:blip>
          <a:stretch>
            <a:fillRect/>
          </a:stretch>
        </p:blipFill>
        <p:spPr>
          <a:xfrm>
            <a:off x="2737488" y="1334550"/>
            <a:ext cx="3669030" cy="22860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99"/>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Additional K-means Clustering</a:t>
            </a:r>
            <a:endParaRPr sz="3600">
              <a:solidFill>
                <a:srgbClr val="FFFFFF"/>
              </a:solidFill>
            </a:endParaRPr>
          </a:p>
        </p:txBody>
      </p:sp>
      <p:sp>
        <p:nvSpPr>
          <p:cNvPr id="790" name="Google Shape;790;p99"/>
          <p:cNvSpPr txBox="1"/>
          <p:nvPr/>
        </p:nvSpPr>
        <p:spPr>
          <a:xfrm>
            <a:off x="311700" y="13193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t/>
            </a:r>
            <a:endParaRPr sz="1600">
              <a:solidFill>
                <a:srgbClr val="333333"/>
              </a:solidFill>
              <a:highlight>
                <a:srgbClr val="FFFFFF"/>
              </a:highlight>
            </a:endParaRPr>
          </a:p>
          <a:p>
            <a:pPr indent="0" lvl="0" marL="0" rtl="0" algn="l">
              <a:lnSpc>
                <a:spcPct val="150000"/>
              </a:lnSpc>
              <a:spcBef>
                <a:spcPts val="1600"/>
              </a:spcBef>
              <a:spcAft>
                <a:spcPts val="0"/>
              </a:spcAft>
              <a:buNone/>
            </a:pPr>
            <a:r>
              <a:rPr lang="en" sz="1600">
                <a:solidFill>
                  <a:srgbClr val="333333"/>
                </a:solidFill>
                <a:highlight>
                  <a:srgbClr val="FFFFFF"/>
                </a:highlight>
              </a:rPr>
              <a:t>Finally, we may get a solution like the following figure.</a:t>
            </a:r>
            <a:endParaRPr sz="1600">
              <a:solidFill>
                <a:srgbClr val="333333"/>
              </a:solidFill>
              <a:highlight>
                <a:srgbClr val="FFFFFF"/>
              </a:highlight>
            </a:endParaRPr>
          </a:p>
          <a:p>
            <a:pPr indent="0" lvl="0" marL="0" rtl="0" algn="l">
              <a:lnSpc>
                <a:spcPct val="150000"/>
              </a:lnSpc>
              <a:spcBef>
                <a:spcPts val="1600"/>
              </a:spcBef>
              <a:spcAft>
                <a:spcPts val="1600"/>
              </a:spcAft>
              <a:buNone/>
            </a:pPr>
            <a:r>
              <a:t/>
            </a:r>
            <a:endParaRPr sz="1600">
              <a:solidFill>
                <a:srgbClr val="333333"/>
              </a:solidFill>
              <a:highlight>
                <a:srgbClr val="FFFFFF"/>
              </a:highlight>
            </a:endParaRPr>
          </a:p>
        </p:txBody>
      </p:sp>
      <p:pic>
        <p:nvPicPr>
          <p:cNvPr id="791" name="Google Shape;791;p99"/>
          <p:cNvPicPr preferRelativeResize="0"/>
          <p:nvPr/>
        </p:nvPicPr>
        <p:blipFill>
          <a:blip r:embed="rId3">
            <a:alphaModFix/>
          </a:blip>
          <a:stretch>
            <a:fillRect/>
          </a:stretch>
        </p:blipFill>
        <p:spPr>
          <a:xfrm>
            <a:off x="2908937" y="1319350"/>
            <a:ext cx="3326130" cy="22860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00"/>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Additional K-means Clustering</a:t>
            </a:r>
            <a:endParaRPr sz="3600">
              <a:solidFill>
                <a:srgbClr val="FFFFFF"/>
              </a:solidFill>
            </a:endParaRPr>
          </a:p>
        </p:txBody>
      </p:sp>
      <p:graphicFrame>
        <p:nvGraphicFramePr>
          <p:cNvPr id="797" name="Google Shape;797;p100"/>
          <p:cNvGraphicFramePr/>
          <p:nvPr/>
        </p:nvGraphicFramePr>
        <p:xfrm>
          <a:off x="975575" y="2186800"/>
          <a:ext cx="3000000" cy="3000000"/>
        </p:xfrm>
        <a:graphic>
          <a:graphicData uri="http://schemas.openxmlformats.org/drawingml/2006/table">
            <a:tbl>
              <a:tblPr>
                <a:noFill/>
                <a:tableStyleId>{EBEE32B4-9D84-4532-9F2B-C8F02E7A9289}</a:tableStyleId>
              </a:tblPr>
              <a:tblGrid>
                <a:gridCol w="658100"/>
                <a:gridCol w="658100"/>
                <a:gridCol w="658100"/>
                <a:gridCol w="658100"/>
                <a:gridCol w="658100"/>
                <a:gridCol w="658100"/>
                <a:gridCol w="658100"/>
                <a:gridCol w="658100"/>
                <a:gridCol w="658100"/>
                <a:gridCol w="658100"/>
                <a:gridCol w="658100"/>
              </a:tblGrid>
              <a:tr h="396200">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b="1" lang="en"/>
                        <a:t>5</a:t>
                      </a:r>
                      <a:endParaRPr b="1"/>
                    </a:p>
                  </a:txBody>
                  <a:tcPr marT="91425" marB="91425" marR="91425" marL="91425"/>
                </a:tc>
                <a:tc>
                  <a:txBody>
                    <a:bodyPr/>
                    <a:lstStyle/>
                    <a:p>
                      <a:pPr indent="0" lvl="0" marL="0" rtl="0" algn="ctr">
                        <a:spcBef>
                          <a:spcPts val="0"/>
                        </a:spcBef>
                        <a:spcAft>
                          <a:spcPts val="0"/>
                        </a:spcAft>
                        <a:buNone/>
                      </a:pPr>
                      <a:r>
                        <a:rPr b="1" lang="en"/>
                        <a:t>6</a:t>
                      </a:r>
                      <a:endParaRPr b="1"/>
                    </a:p>
                  </a:txBody>
                  <a:tcPr marT="91425" marB="91425" marR="91425" marL="91425"/>
                </a:tc>
                <a:tc>
                  <a:txBody>
                    <a:bodyPr/>
                    <a:lstStyle/>
                    <a:p>
                      <a:pPr indent="0" lvl="0" marL="0" rtl="0" algn="ctr">
                        <a:spcBef>
                          <a:spcPts val="0"/>
                        </a:spcBef>
                        <a:spcAft>
                          <a:spcPts val="0"/>
                        </a:spcAft>
                        <a:buNone/>
                      </a:pPr>
                      <a:r>
                        <a:rPr b="1" lang="en"/>
                        <a:t>7</a:t>
                      </a:r>
                      <a:endParaRPr b="1"/>
                    </a:p>
                  </a:txBody>
                  <a:tcPr marT="91425" marB="91425" marR="91425" marL="91425"/>
                </a:tc>
                <a:tc>
                  <a:txBody>
                    <a:bodyPr/>
                    <a:lstStyle/>
                    <a:p>
                      <a:pPr indent="0" lvl="0" marL="0" rtl="0" algn="ctr">
                        <a:spcBef>
                          <a:spcPts val="0"/>
                        </a:spcBef>
                        <a:spcAft>
                          <a:spcPts val="0"/>
                        </a:spcAft>
                        <a:buNone/>
                      </a:pPr>
                      <a:r>
                        <a:rPr b="1" lang="en"/>
                        <a:t>8</a:t>
                      </a:r>
                      <a:endParaRPr b="1"/>
                    </a:p>
                  </a:txBody>
                  <a:tcPr marT="91425" marB="91425" marR="91425" marL="91425"/>
                </a:tc>
                <a:tc>
                  <a:txBody>
                    <a:bodyPr/>
                    <a:lstStyle/>
                    <a:p>
                      <a:pPr indent="0" lvl="0" marL="0" rtl="0" algn="ctr">
                        <a:spcBef>
                          <a:spcPts val="0"/>
                        </a:spcBef>
                        <a:spcAft>
                          <a:spcPts val="0"/>
                        </a:spcAft>
                        <a:buNone/>
                      </a:pPr>
                      <a:r>
                        <a:rPr b="1" lang="en"/>
                        <a:t>9</a:t>
                      </a:r>
                      <a:endParaRPr b="1"/>
                    </a:p>
                  </a:txBody>
                  <a:tcPr marT="91425" marB="91425" marR="91425" marL="91425"/>
                </a:tc>
                <a:tc>
                  <a:txBody>
                    <a:bodyPr/>
                    <a:lstStyle/>
                    <a:p>
                      <a:pPr indent="0" lvl="0" marL="0" rtl="0" algn="ctr">
                        <a:spcBef>
                          <a:spcPts val="0"/>
                        </a:spcBef>
                        <a:spcAft>
                          <a:spcPts val="0"/>
                        </a:spcAft>
                        <a:buNone/>
                      </a:pPr>
                      <a:r>
                        <a:rPr b="1" lang="en"/>
                        <a:t>10</a:t>
                      </a:r>
                      <a:endParaRPr b="1"/>
                    </a:p>
                  </a:txBody>
                  <a:tcPr marT="91425" marB="91425" marR="91425" marL="91425"/>
                </a:tc>
                <a:tc>
                  <a:txBody>
                    <a:bodyPr/>
                    <a:lstStyle/>
                    <a:p>
                      <a:pPr indent="0" lvl="0" marL="0" rtl="0" algn="ctr">
                        <a:spcBef>
                          <a:spcPts val="0"/>
                        </a:spcBef>
                        <a:spcAft>
                          <a:spcPts val="0"/>
                        </a:spcAft>
                        <a:buNone/>
                      </a:pPr>
                      <a:r>
                        <a:rPr b="1" lang="en"/>
                        <a:t>11</a:t>
                      </a:r>
                      <a:endParaRPr b="1"/>
                    </a:p>
                  </a:txBody>
                  <a:tcPr marT="91425" marB="91425" marR="91425" marL="91425"/>
                </a:tc>
              </a:tr>
              <a:tr h="396200">
                <a:tc>
                  <a:txBody>
                    <a:bodyPr/>
                    <a:lstStyle/>
                    <a:p>
                      <a:pPr indent="0" lvl="0" marL="0" rtl="0" algn="ctr">
                        <a:spcBef>
                          <a:spcPts val="0"/>
                        </a:spcBef>
                        <a:spcAft>
                          <a:spcPts val="0"/>
                        </a:spcAft>
                        <a:buNone/>
                      </a:pPr>
                      <a:r>
                        <a:rPr lang="en"/>
                        <a:t>481</a:t>
                      </a:r>
                      <a:endParaRPr/>
                    </a:p>
                  </a:txBody>
                  <a:tcPr marT="91425" marB="91425" marR="91425" marL="91425"/>
                </a:tc>
                <a:tc>
                  <a:txBody>
                    <a:bodyPr/>
                    <a:lstStyle/>
                    <a:p>
                      <a:pPr indent="0" lvl="0" marL="0" rtl="0" algn="ctr">
                        <a:spcBef>
                          <a:spcPts val="0"/>
                        </a:spcBef>
                        <a:spcAft>
                          <a:spcPts val="0"/>
                        </a:spcAft>
                        <a:buNone/>
                      </a:pPr>
                      <a:r>
                        <a:rPr lang="en"/>
                        <a:t>48</a:t>
                      </a:r>
                      <a:endParaRPr/>
                    </a:p>
                  </a:txBody>
                  <a:tcPr marT="91425" marB="91425" marR="91425" marL="91425"/>
                </a:tc>
                <a:tc>
                  <a:txBody>
                    <a:bodyPr/>
                    <a:lstStyle/>
                    <a:p>
                      <a:pPr indent="0" lvl="0" marL="0" rtl="0" algn="ctr">
                        <a:spcBef>
                          <a:spcPts val="0"/>
                        </a:spcBef>
                        <a:spcAft>
                          <a:spcPts val="0"/>
                        </a:spcAft>
                        <a:buNone/>
                      </a:pPr>
                      <a:r>
                        <a:rPr lang="en"/>
                        <a:t>1470</a:t>
                      </a:r>
                      <a:endParaRPr/>
                    </a:p>
                  </a:txBody>
                  <a:tcPr marT="91425" marB="91425" marR="91425" marL="91425"/>
                </a:tc>
                <a:tc>
                  <a:txBody>
                    <a:bodyPr/>
                    <a:lstStyle/>
                    <a:p>
                      <a:pPr indent="0" lvl="0" marL="0" rtl="0" algn="ctr">
                        <a:spcBef>
                          <a:spcPts val="0"/>
                        </a:spcBef>
                        <a:spcAft>
                          <a:spcPts val="0"/>
                        </a:spcAft>
                        <a:buNone/>
                      </a:pPr>
                      <a:r>
                        <a:rPr lang="en"/>
                        <a:t>242</a:t>
                      </a:r>
                      <a:endParaRPr/>
                    </a:p>
                  </a:txBody>
                  <a:tcPr marT="91425" marB="91425" marR="91425" marL="91425"/>
                </a:tc>
                <a:tc>
                  <a:txBody>
                    <a:bodyPr/>
                    <a:lstStyle/>
                    <a:p>
                      <a:pPr indent="0" lvl="0" marL="0" rtl="0" algn="ctr">
                        <a:spcBef>
                          <a:spcPts val="0"/>
                        </a:spcBef>
                        <a:spcAft>
                          <a:spcPts val="0"/>
                        </a:spcAft>
                        <a:buNone/>
                      </a:pPr>
                      <a:r>
                        <a:rPr lang="en"/>
                        <a:t>89</a:t>
                      </a:r>
                      <a:endParaRPr/>
                    </a:p>
                  </a:txBody>
                  <a:tcPr marT="91425" marB="91425" marR="91425" marL="91425"/>
                </a:tc>
                <a:tc>
                  <a:txBody>
                    <a:bodyPr/>
                    <a:lstStyle/>
                    <a:p>
                      <a:pPr indent="0" lvl="0" marL="0" rtl="0" algn="ctr">
                        <a:spcBef>
                          <a:spcPts val="0"/>
                        </a:spcBef>
                        <a:spcAft>
                          <a:spcPts val="0"/>
                        </a:spcAft>
                        <a:buNone/>
                      </a:pPr>
                      <a:r>
                        <a:rPr lang="en"/>
                        <a:t>277</a:t>
                      </a:r>
                      <a:endParaRPr/>
                    </a:p>
                  </a:txBody>
                  <a:tcPr marT="91425" marB="91425" marR="91425" marL="91425"/>
                </a:tc>
                <a:tc>
                  <a:txBody>
                    <a:bodyPr/>
                    <a:lstStyle/>
                    <a:p>
                      <a:pPr indent="0" lvl="0" marL="0" rtl="0" algn="ctr">
                        <a:spcBef>
                          <a:spcPts val="0"/>
                        </a:spcBef>
                        <a:spcAft>
                          <a:spcPts val="0"/>
                        </a:spcAft>
                        <a:buNone/>
                      </a:pPr>
                      <a:r>
                        <a:rPr lang="en"/>
                        <a:t>63</a:t>
                      </a:r>
                      <a:endParaRPr/>
                    </a:p>
                  </a:txBody>
                  <a:tcPr marT="91425" marB="91425" marR="91425" marL="91425"/>
                </a:tc>
                <a:tc>
                  <a:txBody>
                    <a:bodyPr/>
                    <a:lstStyle/>
                    <a:p>
                      <a:pPr indent="0" lvl="0" marL="0" rtl="0" algn="ctr">
                        <a:spcBef>
                          <a:spcPts val="0"/>
                        </a:spcBef>
                        <a:spcAft>
                          <a:spcPts val="0"/>
                        </a:spcAft>
                        <a:buNone/>
                      </a:pPr>
                      <a:r>
                        <a:rPr lang="en"/>
                        <a:t>276</a:t>
                      </a:r>
                      <a:endParaRPr/>
                    </a:p>
                  </a:txBody>
                  <a:tcPr marT="91425" marB="91425" marR="91425" marL="91425"/>
                </a:tc>
                <a:tc>
                  <a:txBody>
                    <a:bodyPr/>
                    <a:lstStyle/>
                    <a:p>
                      <a:pPr indent="0" lvl="0" marL="0" rtl="0" algn="ctr">
                        <a:spcBef>
                          <a:spcPts val="0"/>
                        </a:spcBef>
                        <a:spcAft>
                          <a:spcPts val="0"/>
                        </a:spcAft>
                        <a:buNone/>
                      </a:pPr>
                      <a:r>
                        <a:rPr lang="en"/>
                        <a:t>143</a:t>
                      </a:r>
                      <a:endParaRPr/>
                    </a:p>
                  </a:txBody>
                  <a:tcPr marT="91425" marB="91425" marR="91425" marL="91425"/>
                </a:tc>
                <a:tc>
                  <a:txBody>
                    <a:bodyPr/>
                    <a:lstStyle/>
                    <a:p>
                      <a:pPr indent="0" lvl="0" marL="0" rtl="0" algn="ctr">
                        <a:spcBef>
                          <a:spcPts val="0"/>
                        </a:spcBef>
                        <a:spcAft>
                          <a:spcPts val="0"/>
                        </a:spcAft>
                        <a:buNone/>
                      </a:pPr>
                      <a:r>
                        <a:rPr lang="en"/>
                        <a:t>332</a:t>
                      </a:r>
                      <a:endParaRPr/>
                    </a:p>
                  </a:txBody>
                  <a:tcPr marT="91425" marB="91425" marR="91425" marL="91425"/>
                </a:tc>
                <a:tc>
                  <a:txBody>
                    <a:bodyPr/>
                    <a:lstStyle/>
                    <a:p>
                      <a:pPr indent="0" lvl="0" marL="0" rtl="0" algn="ctr">
                        <a:spcBef>
                          <a:spcPts val="0"/>
                        </a:spcBef>
                        <a:spcAft>
                          <a:spcPts val="0"/>
                        </a:spcAft>
                        <a:buNone/>
                      </a:pPr>
                      <a:r>
                        <a:rPr lang="en"/>
                        <a:t>255</a:t>
                      </a:r>
                      <a:endParaRPr/>
                    </a:p>
                  </a:txBody>
                  <a:tcPr marT="91425" marB="91425" marR="91425" marL="91425"/>
                </a:tc>
              </a:tr>
            </a:tbl>
          </a:graphicData>
        </a:graphic>
      </p:graphicFrame>
      <p:graphicFrame>
        <p:nvGraphicFramePr>
          <p:cNvPr id="798" name="Google Shape;798;p100"/>
          <p:cNvGraphicFramePr/>
          <p:nvPr/>
        </p:nvGraphicFramePr>
        <p:xfrm>
          <a:off x="975525" y="3147175"/>
          <a:ext cx="3000000" cy="3000000"/>
        </p:xfrm>
        <a:graphic>
          <a:graphicData uri="http://schemas.openxmlformats.org/drawingml/2006/table">
            <a:tbl>
              <a:tblPr>
                <a:noFill/>
                <a:tableStyleId>{EBEE32B4-9D84-4532-9F2B-C8F02E7A9289}</a:tableStyleId>
              </a:tblPr>
              <a:tblGrid>
                <a:gridCol w="658100"/>
                <a:gridCol w="658100"/>
                <a:gridCol w="658100"/>
                <a:gridCol w="658100"/>
                <a:gridCol w="658100"/>
                <a:gridCol w="658100"/>
                <a:gridCol w="658100"/>
                <a:gridCol w="658100"/>
                <a:gridCol w="658100"/>
                <a:gridCol w="658100"/>
                <a:gridCol w="658100"/>
              </a:tblGrid>
              <a:tr h="396200">
                <a:tc>
                  <a:txBody>
                    <a:bodyPr/>
                    <a:lstStyle/>
                    <a:p>
                      <a:pPr indent="0" lvl="0" marL="0" rtl="0" algn="ctr">
                        <a:spcBef>
                          <a:spcPts val="0"/>
                        </a:spcBef>
                        <a:spcAft>
                          <a:spcPts val="0"/>
                        </a:spcAft>
                        <a:buNone/>
                      </a:pPr>
                      <a:r>
                        <a:rPr b="1" lang="en"/>
                        <a:t>12</a:t>
                      </a:r>
                      <a:endParaRPr b="1"/>
                    </a:p>
                  </a:txBody>
                  <a:tcPr marT="91425" marB="91425" marR="91425" marL="91425"/>
                </a:tc>
                <a:tc>
                  <a:txBody>
                    <a:bodyPr/>
                    <a:lstStyle/>
                    <a:p>
                      <a:pPr indent="0" lvl="0" marL="0" rtl="0" algn="ctr">
                        <a:spcBef>
                          <a:spcPts val="0"/>
                        </a:spcBef>
                        <a:spcAft>
                          <a:spcPts val="0"/>
                        </a:spcAft>
                        <a:buNone/>
                      </a:pPr>
                      <a:r>
                        <a:rPr b="1" lang="en"/>
                        <a:t>13</a:t>
                      </a:r>
                      <a:endParaRPr b="1"/>
                    </a:p>
                  </a:txBody>
                  <a:tcPr marT="91425" marB="91425" marR="91425" marL="91425"/>
                </a:tc>
                <a:tc>
                  <a:txBody>
                    <a:bodyPr/>
                    <a:lstStyle/>
                    <a:p>
                      <a:pPr indent="0" lvl="0" marL="0" rtl="0" algn="ctr">
                        <a:spcBef>
                          <a:spcPts val="0"/>
                        </a:spcBef>
                        <a:spcAft>
                          <a:spcPts val="0"/>
                        </a:spcAft>
                        <a:buNone/>
                      </a:pPr>
                      <a:r>
                        <a:rPr b="1" lang="en"/>
                        <a:t>14</a:t>
                      </a:r>
                      <a:endParaRPr b="1"/>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c>
                  <a:txBody>
                    <a:bodyPr/>
                    <a:lstStyle/>
                    <a:p>
                      <a:pPr indent="0" lvl="0" marL="0" rtl="0" algn="ctr">
                        <a:spcBef>
                          <a:spcPts val="0"/>
                        </a:spcBef>
                        <a:spcAft>
                          <a:spcPts val="0"/>
                        </a:spcAft>
                        <a:buNone/>
                      </a:pPr>
                      <a:r>
                        <a:rPr b="1" lang="en"/>
                        <a:t>16</a:t>
                      </a:r>
                      <a:endParaRPr b="1"/>
                    </a:p>
                  </a:txBody>
                  <a:tcPr marT="91425" marB="91425" marR="91425" marL="91425"/>
                </a:tc>
                <a:tc>
                  <a:txBody>
                    <a:bodyPr/>
                    <a:lstStyle/>
                    <a:p>
                      <a:pPr indent="0" lvl="0" marL="0" rtl="0" algn="ctr">
                        <a:spcBef>
                          <a:spcPts val="0"/>
                        </a:spcBef>
                        <a:spcAft>
                          <a:spcPts val="0"/>
                        </a:spcAft>
                        <a:buNone/>
                      </a:pPr>
                      <a:r>
                        <a:rPr b="1" lang="en"/>
                        <a:t>17</a:t>
                      </a:r>
                      <a:endParaRPr b="1"/>
                    </a:p>
                  </a:txBody>
                  <a:tcPr marT="91425" marB="91425" marR="91425" marL="91425"/>
                </a:tc>
                <a:tc>
                  <a:txBody>
                    <a:bodyPr/>
                    <a:lstStyle/>
                    <a:p>
                      <a:pPr indent="0" lvl="0" marL="0" rtl="0" algn="ctr">
                        <a:spcBef>
                          <a:spcPts val="0"/>
                        </a:spcBef>
                        <a:spcAft>
                          <a:spcPts val="0"/>
                        </a:spcAft>
                        <a:buNone/>
                      </a:pPr>
                      <a:r>
                        <a:rPr b="1" lang="en"/>
                        <a:t>18</a:t>
                      </a:r>
                      <a:endParaRPr b="1"/>
                    </a:p>
                  </a:txBody>
                  <a:tcPr marT="91425" marB="91425" marR="91425" marL="91425"/>
                </a:tc>
                <a:tc>
                  <a:txBody>
                    <a:bodyPr/>
                    <a:lstStyle/>
                    <a:p>
                      <a:pPr indent="0" lvl="0" marL="0" rtl="0" algn="ctr">
                        <a:spcBef>
                          <a:spcPts val="0"/>
                        </a:spcBef>
                        <a:spcAft>
                          <a:spcPts val="0"/>
                        </a:spcAft>
                        <a:buNone/>
                      </a:pPr>
                      <a:r>
                        <a:rPr b="1" lang="en"/>
                        <a:t>19</a:t>
                      </a:r>
                      <a:endParaRPr b="1"/>
                    </a:p>
                  </a:txBody>
                  <a:tcPr marT="91425" marB="91425" marR="91425" marL="91425"/>
                </a:tc>
                <a:tc>
                  <a:txBody>
                    <a:bodyPr/>
                    <a:lstStyle/>
                    <a:p>
                      <a:pPr indent="0" lvl="0" marL="0" rtl="0" algn="ctr">
                        <a:spcBef>
                          <a:spcPts val="0"/>
                        </a:spcBef>
                        <a:spcAft>
                          <a:spcPts val="0"/>
                        </a:spcAft>
                        <a:buNone/>
                      </a:pPr>
                      <a:r>
                        <a:rPr b="1" lang="en"/>
                        <a:t>20</a:t>
                      </a:r>
                      <a:endParaRPr b="1"/>
                    </a:p>
                  </a:txBody>
                  <a:tcPr marT="91425" marB="91425" marR="91425" marL="91425"/>
                </a:tc>
                <a:tc>
                  <a:txBody>
                    <a:bodyPr/>
                    <a:lstStyle/>
                    <a:p>
                      <a:pPr indent="0" lvl="0" marL="0" rtl="0" algn="ctr">
                        <a:spcBef>
                          <a:spcPts val="0"/>
                        </a:spcBef>
                        <a:spcAft>
                          <a:spcPts val="0"/>
                        </a:spcAft>
                        <a:buNone/>
                      </a:pPr>
                      <a:r>
                        <a:rPr b="1" lang="en"/>
                        <a:t>21</a:t>
                      </a:r>
                      <a:endParaRPr b="1"/>
                    </a:p>
                  </a:txBody>
                  <a:tcPr marT="91425" marB="91425" marR="91425" marL="91425"/>
                </a:tc>
                <a:tc>
                  <a:txBody>
                    <a:bodyPr/>
                    <a:lstStyle/>
                    <a:p>
                      <a:pPr indent="0" lvl="0" marL="0" rtl="0" algn="ctr">
                        <a:spcBef>
                          <a:spcPts val="0"/>
                        </a:spcBef>
                        <a:spcAft>
                          <a:spcPts val="0"/>
                        </a:spcAft>
                        <a:buNone/>
                      </a:pPr>
                      <a:r>
                        <a:rPr b="1" lang="en"/>
                        <a:t>22</a:t>
                      </a:r>
                      <a:endParaRPr b="1"/>
                    </a:p>
                  </a:txBody>
                  <a:tcPr marT="91425" marB="91425" marR="91425" marL="91425"/>
                </a:tc>
              </a:tr>
              <a:tr h="396200">
                <a:tc>
                  <a:txBody>
                    <a:bodyPr/>
                    <a:lstStyle/>
                    <a:p>
                      <a:pPr indent="0" lvl="0" marL="0" rtl="0" algn="ctr">
                        <a:spcBef>
                          <a:spcPts val="0"/>
                        </a:spcBef>
                        <a:spcAft>
                          <a:spcPts val="0"/>
                        </a:spcAft>
                        <a:buNone/>
                      </a:pPr>
                      <a:r>
                        <a:rPr lang="en"/>
                        <a:t>518</a:t>
                      </a:r>
                      <a:endParaRPr/>
                    </a:p>
                  </a:txBody>
                  <a:tcPr marT="91425" marB="91425" marR="91425" marL="91425"/>
                </a:tc>
                <a:tc>
                  <a:txBody>
                    <a:bodyPr/>
                    <a:lstStyle/>
                    <a:p>
                      <a:pPr indent="0" lvl="0" marL="0" rtl="0" algn="ctr">
                        <a:spcBef>
                          <a:spcPts val="0"/>
                        </a:spcBef>
                        <a:spcAft>
                          <a:spcPts val="0"/>
                        </a:spcAft>
                        <a:buNone/>
                      </a:pPr>
                      <a:r>
                        <a:rPr lang="en"/>
                        <a:t>341</a:t>
                      </a:r>
                      <a:endParaRPr/>
                    </a:p>
                  </a:txBody>
                  <a:tcPr marT="91425" marB="91425" marR="91425" marL="91425"/>
                </a:tc>
                <a:tc>
                  <a:txBody>
                    <a:bodyPr/>
                    <a:lstStyle/>
                    <a:p>
                      <a:pPr indent="0" lvl="0" marL="0" rtl="0" algn="ctr">
                        <a:spcBef>
                          <a:spcPts val="0"/>
                        </a:spcBef>
                        <a:spcAft>
                          <a:spcPts val="0"/>
                        </a:spcAft>
                        <a:buNone/>
                      </a:pPr>
                      <a:r>
                        <a:rPr lang="en"/>
                        <a:t>103</a:t>
                      </a:r>
                      <a:endParaRPr/>
                    </a:p>
                  </a:txBody>
                  <a:tcPr marT="91425" marB="91425" marR="91425" marL="91425"/>
                </a:tc>
                <a:tc>
                  <a:txBody>
                    <a:bodyPr/>
                    <a:lstStyle/>
                    <a:p>
                      <a:pPr indent="0" lvl="0" marL="0" rtl="0" algn="ctr">
                        <a:spcBef>
                          <a:spcPts val="0"/>
                        </a:spcBef>
                        <a:spcAft>
                          <a:spcPts val="0"/>
                        </a:spcAft>
                        <a:buNone/>
                      </a:pPr>
                      <a:r>
                        <a:rPr lang="en"/>
                        <a:t>34</a:t>
                      </a:r>
                      <a:endParaRPr/>
                    </a:p>
                  </a:txBody>
                  <a:tcPr marT="91425" marB="91425" marR="91425" marL="91425"/>
                </a:tc>
                <a:tc>
                  <a:txBody>
                    <a:bodyPr/>
                    <a:lstStyle/>
                    <a:p>
                      <a:pPr indent="0" lvl="0" marL="0" rtl="0" algn="ctr">
                        <a:spcBef>
                          <a:spcPts val="0"/>
                        </a:spcBef>
                        <a:spcAft>
                          <a:spcPts val="0"/>
                        </a:spcAft>
                        <a:buNone/>
                      </a:pPr>
                      <a:r>
                        <a:rPr lang="en"/>
                        <a:t>706</a:t>
                      </a:r>
                      <a:endParaRPr/>
                    </a:p>
                  </a:txBody>
                  <a:tcPr marT="91425" marB="91425" marR="91425" marL="91425"/>
                </a:tc>
                <a:tc>
                  <a:txBody>
                    <a:bodyPr/>
                    <a:lstStyle/>
                    <a:p>
                      <a:pPr indent="0" lvl="0" marL="0" rtl="0" algn="ctr">
                        <a:spcBef>
                          <a:spcPts val="0"/>
                        </a:spcBef>
                        <a:spcAft>
                          <a:spcPts val="0"/>
                        </a:spcAft>
                        <a:buNone/>
                      </a:pPr>
                      <a:r>
                        <a:rPr lang="en"/>
                        <a:t>242</a:t>
                      </a:r>
                      <a:endParaRPr/>
                    </a:p>
                  </a:txBody>
                  <a:tcPr marT="91425" marB="91425" marR="91425" marL="91425"/>
                </a:tc>
                <a:tc>
                  <a:txBody>
                    <a:bodyPr/>
                    <a:lstStyle/>
                    <a:p>
                      <a:pPr indent="0" lvl="0" marL="0" rtl="0" algn="ctr">
                        <a:spcBef>
                          <a:spcPts val="0"/>
                        </a:spcBef>
                        <a:spcAft>
                          <a:spcPts val="0"/>
                        </a:spcAft>
                        <a:buNone/>
                      </a:pPr>
                      <a:r>
                        <a:rPr lang="en"/>
                        <a:t>122</a:t>
                      </a:r>
                      <a:endParaRPr/>
                    </a:p>
                  </a:txBody>
                  <a:tcPr marT="91425" marB="91425" marR="91425" marL="91425"/>
                </a:tc>
                <a:tc>
                  <a:txBody>
                    <a:bodyPr/>
                    <a:lstStyle/>
                    <a:p>
                      <a:pPr indent="0" lvl="0" marL="0" rtl="0" algn="ctr">
                        <a:spcBef>
                          <a:spcPts val="0"/>
                        </a:spcBef>
                        <a:spcAft>
                          <a:spcPts val="0"/>
                        </a:spcAft>
                        <a:buNone/>
                      </a:pPr>
                      <a:r>
                        <a:rPr lang="en"/>
                        <a:t>45</a:t>
                      </a:r>
                      <a:endParaRPr/>
                    </a:p>
                  </a:txBody>
                  <a:tcPr marT="91425" marB="91425" marR="91425" marL="91425"/>
                </a:tc>
                <a:tc>
                  <a:txBody>
                    <a:bodyPr/>
                    <a:lstStyle/>
                    <a:p>
                      <a:pPr indent="0" lvl="0" marL="0" rtl="0" algn="ctr">
                        <a:spcBef>
                          <a:spcPts val="0"/>
                        </a:spcBef>
                        <a:spcAft>
                          <a:spcPts val="0"/>
                        </a:spcAft>
                        <a:buNone/>
                      </a:pPr>
                      <a:r>
                        <a:rPr lang="en"/>
                        <a:t>167</a:t>
                      </a:r>
                      <a:endParaRPr/>
                    </a:p>
                  </a:txBody>
                  <a:tcPr marT="91425" marB="91425" marR="91425" marL="91425"/>
                </a:tc>
                <a:tc>
                  <a:txBody>
                    <a:bodyPr/>
                    <a:lstStyle/>
                    <a:p>
                      <a:pPr indent="0" lvl="0" marL="0" rtl="0" algn="ctr">
                        <a:spcBef>
                          <a:spcPts val="0"/>
                        </a:spcBef>
                        <a:spcAft>
                          <a:spcPts val="0"/>
                        </a:spcAft>
                        <a:buNone/>
                      </a:pPr>
                      <a:r>
                        <a:rPr lang="en"/>
                        <a:t>89</a:t>
                      </a:r>
                      <a:endParaRPr/>
                    </a:p>
                  </a:txBody>
                  <a:tcPr marT="91425" marB="91425" marR="91425" marL="91425"/>
                </a:tc>
                <a:tc>
                  <a:txBody>
                    <a:bodyPr/>
                    <a:lstStyle/>
                    <a:p>
                      <a:pPr indent="0" lvl="0" marL="0" rtl="0" algn="ctr">
                        <a:spcBef>
                          <a:spcPts val="0"/>
                        </a:spcBef>
                        <a:spcAft>
                          <a:spcPts val="0"/>
                        </a:spcAft>
                        <a:buNone/>
                      </a:pPr>
                      <a:r>
                        <a:rPr lang="en"/>
                        <a:t>135</a:t>
                      </a:r>
                      <a:endParaRPr/>
                    </a:p>
                  </a:txBody>
                  <a:tcPr marT="91425" marB="91425" marR="91425" marL="91425"/>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K-means Clustering improves Hierarchical Clustering</a:t>
            </a:r>
            <a:endParaRPr sz="2400"/>
          </a:p>
          <a:p>
            <a:pPr indent="0" lvl="0" marL="0" rtl="0" algn="l">
              <a:spcBef>
                <a:spcPts val="0"/>
              </a:spcBef>
              <a:spcAft>
                <a:spcPts val="0"/>
              </a:spcAft>
              <a:buNone/>
            </a:pPr>
            <a:r>
              <a:t/>
            </a:r>
            <a:endParaRPr/>
          </a:p>
        </p:txBody>
      </p:sp>
      <p:sp>
        <p:nvSpPr>
          <p:cNvPr id="804" name="Google Shape;804;p101"/>
          <p:cNvSpPr txBox="1"/>
          <p:nvPr>
            <p:ph idx="1" type="body"/>
          </p:nvPr>
        </p:nvSpPr>
        <p:spPr>
          <a:xfrm>
            <a:off x="311700" y="1460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33333"/>
                </a:solidFill>
                <a:highlight>
                  <a:srgbClr val="FFFFFF"/>
                </a:highlight>
              </a:rPr>
              <a:t>K-means will move genes between modules thus effectively undoing premature decisions made by HC when assigning genes to sub-dendrograms.</a:t>
            </a:r>
            <a:endParaRPr sz="2400"/>
          </a:p>
        </p:txBody>
      </p:sp>
      <p:sp>
        <p:nvSpPr>
          <p:cNvPr id="805" name="Google Shape;805;p101"/>
          <p:cNvSpPr txBox="1"/>
          <p:nvPr/>
        </p:nvSpPr>
        <p:spPr>
          <a:xfrm>
            <a:off x="311550" y="4554600"/>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Botía, J. A., Vandrovcova, J., Forabosco, P., Guelfi, S., D'Sa, K. United Kingdom Brain Expression Consortium, Hardy, J., Lewis, CM., Ryten, M., Weale, ME. (2017). An additional k-means clustering step improves the biological features of WGCNA gene co-expression networks. https://bmcsystbiol.biomedcentral.com/articles/10.1186/s12918-017-0420-6</a:t>
            </a:r>
            <a:endParaRPr sz="1000"/>
          </a:p>
        </p:txBody>
      </p:sp>
      <p:sp>
        <p:nvSpPr>
          <p:cNvPr id="806" name="Google Shape;806;p101"/>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How K-means Clustering improves Hierarchical Clustering</a:t>
            </a:r>
            <a:endParaRPr sz="2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 name="Shape 112"/>
        <p:cNvGrpSpPr/>
        <p:nvPr/>
      </p:nvGrpSpPr>
      <p:grpSpPr>
        <a:xfrm>
          <a:off x="0" y="0"/>
          <a:ext cx="0" cy="0"/>
          <a:chOff x="0" y="0"/>
          <a:chExt cx="0" cy="0"/>
        </a:xfrm>
      </p:grpSpPr>
      <p:sp>
        <p:nvSpPr>
          <p:cNvPr id="113" name="Google Shape;113;p21"/>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Gene Expression Data</a:t>
            </a:r>
            <a:endParaRPr sz="2800">
              <a:solidFill>
                <a:srgbClr val="FFFFFF"/>
              </a:solidFill>
            </a:endParaRPr>
          </a:p>
        </p:txBody>
      </p:sp>
      <p:sp>
        <p:nvSpPr>
          <p:cNvPr id="114" name="Google Shape;114;p21"/>
          <p:cNvSpPr txBox="1"/>
          <p:nvPr/>
        </p:nvSpPr>
        <p:spPr>
          <a:xfrm>
            <a:off x="322300" y="1450375"/>
            <a:ext cx="40200" cy="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txBox="1"/>
          <p:nvPr/>
        </p:nvSpPr>
        <p:spPr>
          <a:xfrm>
            <a:off x="534150" y="1165200"/>
            <a:ext cx="80757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p>
        </p:txBody>
      </p:sp>
      <p:pic>
        <p:nvPicPr>
          <p:cNvPr id="116" name="Google Shape;116;p21"/>
          <p:cNvPicPr preferRelativeResize="0"/>
          <p:nvPr/>
        </p:nvPicPr>
        <p:blipFill>
          <a:blip r:embed="rId3">
            <a:alphaModFix/>
          </a:blip>
          <a:stretch>
            <a:fillRect/>
          </a:stretch>
        </p:blipFill>
        <p:spPr>
          <a:xfrm>
            <a:off x="377500" y="1031875"/>
            <a:ext cx="8388991" cy="3657600"/>
          </a:xfrm>
          <a:prstGeom prst="rect">
            <a:avLst/>
          </a:prstGeom>
          <a:noFill/>
          <a:ln>
            <a:noFill/>
          </a:ln>
        </p:spPr>
      </p:pic>
      <p:sp>
        <p:nvSpPr>
          <p:cNvPr id="117" name="Google Shape;117;p21"/>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Zhang, B. (2010). Gene Expression Data Analysis (I). http://bioinfo.vanderbilt.edu/zhanglab/lectures/BMIF310_2010_geneExpressionDataAnalysis1.pdf</a:t>
            </a:r>
            <a:endParaRPr sz="10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K-means Clustering improves Hierarchical Clustering</a:t>
            </a:r>
            <a:endParaRPr sz="2400"/>
          </a:p>
        </p:txBody>
      </p:sp>
      <p:sp>
        <p:nvSpPr>
          <p:cNvPr id="812" name="Google Shape;812;p102"/>
          <p:cNvSpPr txBox="1"/>
          <p:nvPr>
            <p:ph idx="1" type="body"/>
          </p:nvPr>
        </p:nvSpPr>
        <p:spPr>
          <a:xfrm>
            <a:off x="311700" y="1460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33333"/>
                </a:solidFill>
                <a:highlight>
                  <a:srgbClr val="FFFFFF"/>
                </a:highlight>
              </a:rPr>
              <a:t>K-means also takes advantage of HC to carry out sensible initialization. The value of </a:t>
            </a:r>
            <a:r>
              <a:rPr i="1" lang="en" sz="2400">
                <a:solidFill>
                  <a:srgbClr val="333333"/>
                </a:solidFill>
                <a:highlight>
                  <a:srgbClr val="FFFFFF"/>
                </a:highlight>
              </a:rPr>
              <a:t>k</a:t>
            </a:r>
            <a:r>
              <a:rPr lang="en" sz="2400">
                <a:solidFill>
                  <a:srgbClr val="333333"/>
                </a:solidFill>
                <a:highlight>
                  <a:srgbClr val="FFFFFF"/>
                </a:highlight>
              </a:rPr>
              <a:t> is equal to the number of modules discovered by H</a:t>
            </a:r>
            <a:r>
              <a:rPr lang="en" sz="1300">
                <a:solidFill>
                  <a:srgbClr val="333333"/>
                </a:solidFill>
                <a:highlight>
                  <a:srgbClr val="FFFFFF"/>
                </a:highlight>
              </a:rPr>
              <a:t>.</a:t>
            </a:r>
            <a:endParaRPr sz="2400"/>
          </a:p>
        </p:txBody>
      </p:sp>
      <p:sp>
        <p:nvSpPr>
          <p:cNvPr id="813" name="Google Shape;813;p102"/>
          <p:cNvSpPr txBox="1"/>
          <p:nvPr/>
        </p:nvSpPr>
        <p:spPr>
          <a:xfrm>
            <a:off x="311550" y="4554600"/>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Botía, J. A., Vandrovcova, J., Forabosco, P., Guelfi, S., D'Sa, K. United Kingdom Brain Expression Consortium, Hardy, J., Lewis, CM., Ryten, M., Weale, ME. (2017). An additional k-means clustering step improves the biological features of WGCNA gene co-expression networks. https://bmcsystbiol.biomedcentral.com/articles/10.1186/s12918-017-0420-6</a:t>
            </a:r>
            <a:endParaRPr sz="1000"/>
          </a:p>
        </p:txBody>
      </p:sp>
      <p:sp>
        <p:nvSpPr>
          <p:cNvPr id="814" name="Google Shape;814;p102"/>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How K-means Clustering improves Hierarchical Clustering</a:t>
            </a:r>
            <a:endParaRPr sz="2800">
              <a:solidFill>
                <a:srgbClr val="FFFFFF"/>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03"/>
          <p:cNvSpPr/>
          <p:nvPr/>
        </p:nvSpPr>
        <p:spPr>
          <a:xfrm>
            <a:off x="5856513" y="1812900"/>
            <a:ext cx="2014500" cy="1517700"/>
          </a:xfrm>
          <a:prstGeom prst="roundRect">
            <a:avLst>
              <a:gd fmla="val 16667" name="adj"/>
            </a:avLst>
          </a:prstGeom>
          <a:solidFill>
            <a:srgbClr val="741B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DBSCAN</a:t>
            </a:r>
            <a:endParaRPr b="1">
              <a:solidFill>
                <a:srgbClr val="F3F3F3"/>
              </a:solidFill>
            </a:endParaRPr>
          </a:p>
        </p:txBody>
      </p:sp>
      <p:sp>
        <p:nvSpPr>
          <p:cNvPr id="820" name="Google Shape;820;p103"/>
          <p:cNvSpPr/>
          <p:nvPr/>
        </p:nvSpPr>
        <p:spPr>
          <a:xfrm>
            <a:off x="3564738"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F3F3F3"/>
                </a:solidFill>
              </a:rPr>
              <a:t>Additional</a:t>
            </a:r>
            <a:endParaRPr b="1">
              <a:solidFill>
                <a:srgbClr val="F3F3F3"/>
              </a:solidFill>
            </a:endParaRPr>
          </a:p>
          <a:p>
            <a:pPr indent="0" lvl="0" marL="0" rtl="0" algn="ctr">
              <a:spcBef>
                <a:spcPts val="0"/>
              </a:spcBef>
              <a:spcAft>
                <a:spcPts val="0"/>
              </a:spcAft>
              <a:buClr>
                <a:schemeClr val="dk1"/>
              </a:buClr>
              <a:buSzPts val="1100"/>
              <a:buFont typeface="Arial"/>
              <a:buNone/>
            </a:pPr>
            <a:r>
              <a:rPr b="1" lang="en">
                <a:solidFill>
                  <a:srgbClr val="F3F3F3"/>
                </a:solidFill>
              </a:rPr>
              <a:t>K-means</a:t>
            </a:r>
            <a:endParaRPr b="1">
              <a:solidFill>
                <a:srgbClr val="F3F3F3"/>
              </a:solidFill>
            </a:endParaRPr>
          </a:p>
          <a:p>
            <a:pPr indent="0" lvl="0" marL="0" rtl="0" algn="ctr">
              <a:spcBef>
                <a:spcPts val="0"/>
              </a:spcBef>
              <a:spcAft>
                <a:spcPts val="0"/>
              </a:spcAft>
              <a:buNone/>
            </a:pPr>
            <a:r>
              <a:rPr b="1" lang="en">
                <a:solidFill>
                  <a:srgbClr val="F3F3F3"/>
                </a:solidFill>
              </a:rPr>
              <a:t>Clustering</a:t>
            </a:r>
            <a:endParaRPr b="1">
              <a:solidFill>
                <a:srgbClr val="FFFFFF"/>
              </a:solidFill>
            </a:endParaRPr>
          </a:p>
        </p:txBody>
      </p:sp>
      <p:sp>
        <p:nvSpPr>
          <p:cNvPr id="821" name="Google Shape;821;p103"/>
          <p:cNvSpPr/>
          <p:nvPr/>
        </p:nvSpPr>
        <p:spPr>
          <a:xfrm>
            <a:off x="1272963" y="1812900"/>
            <a:ext cx="2014500" cy="1517700"/>
          </a:xfrm>
          <a:prstGeom prst="roundRect">
            <a:avLst>
              <a:gd fmla="val 1666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Hierarchical</a:t>
            </a:r>
            <a:endParaRPr b="1">
              <a:solidFill>
                <a:srgbClr val="FFFFFF"/>
              </a:solidFill>
            </a:endParaRPr>
          </a:p>
          <a:p>
            <a:pPr indent="0" lvl="0" marL="0" rtl="0" algn="ctr">
              <a:spcBef>
                <a:spcPts val="0"/>
              </a:spcBef>
              <a:spcAft>
                <a:spcPts val="0"/>
              </a:spcAft>
              <a:buNone/>
            </a:pPr>
            <a:r>
              <a:rPr b="1" lang="en">
                <a:solidFill>
                  <a:srgbClr val="FFFFFF"/>
                </a:solidFill>
              </a:rPr>
              <a:t>Clustering</a:t>
            </a:r>
            <a:endParaRPr b="1">
              <a:solidFill>
                <a:srgbClr val="FFFFFF"/>
              </a:solidFill>
            </a:endParaRPr>
          </a:p>
        </p:txBody>
      </p:sp>
      <p:sp>
        <p:nvSpPr>
          <p:cNvPr id="822" name="Google Shape;822;p103"/>
          <p:cNvSpPr/>
          <p:nvPr/>
        </p:nvSpPr>
        <p:spPr>
          <a:xfrm>
            <a:off x="-250800" y="166350"/>
            <a:ext cx="9691800" cy="835200"/>
          </a:xfrm>
          <a:prstGeom prst="roundRect">
            <a:avLst>
              <a:gd fmla="val 16667" name="adj"/>
            </a:avLst>
          </a:prstGeom>
          <a:solidFill>
            <a:srgbClr val="990000"/>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Clustering</a:t>
            </a:r>
            <a:endParaRPr sz="3600">
              <a:solidFill>
                <a:srgbClr val="FFFFFF"/>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4"/>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DBSCAN</a:t>
            </a:r>
            <a:endParaRPr sz="3600">
              <a:solidFill>
                <a:srgbClr val="FFFFFF"/>
              </a:solidFill>
            </a:endParaRPr>
          </a:p>
        </p:txBody>
      </p:sp>
      <p:pic>
        <p:nvPicPr>
          <p:cNvPr id="828" name="Google Shape;828;p104"/>
          <p:cNvPicPr preferRelativeResize="0"/>
          <p:nvPr/>
        </p:nvPicPr>
        <p:blipFill>
          <a:blip r:embed="rId3">
            <a:alphaModFix/>
          </a:blip>
          <a:stretch>
            <a:fillRect/>
          </a:stretch>
        </p:blipFill>
        <p:spPr>
          <a:xfrm>
            <a:off x="436988" y="1211725"/>
            <a:ext cx="8316226" cy="38635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05"/>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DBSCAN</a:t>
            </a:r>
            <a:endParaRPr sz="3600">
              <a:solidFill>
                <a:srgbClr val="FFFFFF"/>
              </a:solidFill>
            </a:endParaRPr>
          </a:p>
        </p:txBody>
      </p:sp>
      <p:pic>
        <p:nvPicPr>
          <p:cNvPr id="834" name="Google Shape;834;p105"/>
          <p:cNvPicPr preferRelativeResize="0"/>
          <p:nvPr/>
        </p:nvPicPr>
        <p:blipFill rotWithShape="1">
          <a:blip r:embed="rId3">
            <a:alphaModFix/>
          </a:blip>
          <a:srcRect b="0" l="-1540" r="1540" t="0"/>
          <a:stretch/>
        </p:blipFill>
        <p:spPr>
          <a:xfrm>
            <a:off x="897975" y="1168100"/>
            <a:ext cx="7348045" cy="38371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6"/>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DBSCAN</a:t>
            </a:r>
            <a:endParaRPr sz="3600">
              <a:solidFill>
                <a:srgbClr val="FFFFFF"/>
              </a:solidFill>
            </a:endParaRPr>
          </a:p>
        </p:txBody>
      </p:sp>
      <p:graphicFrame>
        <p:nvGraphicFramePr>
          <p:cNvPr id="840" name="Google Shape;840;p106"/>
          <p:cNvGraphicFramePr/>
          <p:nvPr/>
        </p:nvGraphicFramePr>
        <p:xfrm>
          <a:off x="975575" y="2186800"/>
          <a:ext cx="3000000" cy="3000000"/>
        </p:xfrm>
        <a:graphic>
          <a:graphicData uri="http://schemas.openxmlformats.org/drawingml/2006/table">
            <a:tbl>
              <a:tblPr>
                <a:noFill/>
                <a:tableStyleId>{EBEE32B4-9D84-4532-9F2B-C8F02E7A9289}</a:tableStyleId>
              </a:tblPr>
              <a:tblGrid>
                <a:gridCol w="658100"/>
                <a:gridCol w="658100"/>
                <a:gridCol w="658100"/>
                <a:gridCol w="658100"/>
                <a:gridCol w="658100"/>
                <a:gridCol w="658100"/>
                <a:gridCol w="658100"/>
                <a:gridCol w="658100"/>
                <a:gridCol w="658100"/>
                <a:gridCol w="658100"/>
                <a:gridCol w="658100"/>
              </a:tblGrid>
              <a:tr h="3962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b="1" lang="en"/>
                        <a:t>5</a:t>
                      </a:r>
                      <a:endParaRPr b="1"/>
                    </a:p>
                  </a:txBody>
                  <a:tcPr marT="91425" marB="91425" marR="91425" marL="91425"/>
                </a:tc>
                <a:tc>
                  <a:txBody>
                    <a:bodyPr/>
                    <a:lstStyle/>
                    <a:p>
                      <a:pPr indent="0" lvl="0" marL="0" rtl="0" algn="ctr">
                        <a:spcBef>
                          <a:spcPts val="0"/>
                        </a:spcBef>
                        <a:spcAft>
                          <a:spcPts val="0"/>
                        </a:spcAft>
                        <a:buNone/>
                      </a:pPr>
                      <a:r>
                        <a:rPr b="1" lang="en"/>
                        <a:t>6</a:t>
                      </a:r>
                      <a:endParaRPr b="1"/>
                    </a:p>
                  </a:txBody>
                  <a:tcPr marT="91425" marB="91425" marR="91425" marL="91425"/>
                </a:tc>
                <a:tc>
                  <a:txBody>
                    <a:bodyPr/>
                    <a:lstStyle/>
                    <a:p>
                      <a:pPr indent="0" lvl="0" marL="0" rtl="0" algn="ctr">
                        <a:spcBef>
                          <a:spcPts val="0"/>
                        </a:spcBef>
                        <a:spcAft>
                          <a:spcPts val="0"/>
                        </a:spcAft>
                        <a:buNone/>
                      </a:pPr>
                      <a:r>
                        <a:rPr b="1" lang="en"/>
                        <a:t>7</a:t>
                      </a:r>
                      <a:endParaRPr b="1"/>
                    </a:p>
                  </a:txBody>
                  <a:tcPr marT="91425" marB="91425" marR="91425" marL="91425"/>
                </a:tc>
                <a:tc>
                  <a:txBody>
                    <a:bodyPr/>
                    <a:lstStyle/>
                    <a:p>
                      <a:pPr indent="0" lvl="0" marL="0" rtl="0" algn="ctr">
                        <a:spcBef>
                          <a:spcPts val="0"/>
                        </a:spcBef>
                        <a:spcAft>
                          <a:spcPts val="0"/>
                        </a:spcAft>
                        <a:buNone/>
                      </a:pPr>
                      <a:r>
                        <a:rPr b="1" lang="en"/>
                        <a:t>8</a:t>
                      </a:r>
                      <a:endParaRPr b="1"/>
                    </a:p>
                  </a:txBody>
                  <a:tcPr marT="91425" marB="91425" marR="91425" marL="91425"/>
                </a:tc>
                <a:tc>
                  <a:txBody>
                    <a:bodyPr/>
                    <a:lstStyle/>
                    <a:p>
                      <a:pPr indent="0" lvl="0" marL="0" rtl="0" algn="ctr">
                        <a:spcBef>
                          <a:spcPts val="0"/>
                        </a:spcBef>
                        <a:spcAft>
                          <a:spcPts val="0"/>
                        </a:spcAft>
                        <a:buNone/>
                      </a:pPr>
                      <a:r>
                        <a:rPr b="1" lang="en"/>
                        <a:t>9</a:t>
                      </a:r>
                      <a:endParaRPr b="1"/>
                    </a:p>
                  </a:txBody>
                  <a:tcPr marT="91425" marB="91425" marR="91425" marL="91425"/>
                </a:tc>
                <a:tc>
                  <a:txBody>
                    <a:bodyPr/>
                    <a:lstStyle/>
                    <a:p>
                      <a:pPr indent="0" lvl="0" marL="0" rtl="0" algn="ctr">
                        <a:spcBef>
                          <a:spcPts val="0"/>
                        </a:spcBef>
                        <a:spcAft>
                          <a:spcPts val="0"/>
                        </a:spcAft>
                        <a:buNone/>
                      </a:pPr>
                      <a:r>
                        <a:rPr b="1" lang="en"/>
                        <a:t>10</a:t>
                      </a:r>
                      <a:endParaRPr b="1"/>
                    </a:p>
                  </a:txBody>
                  <a:tcPr marT="91425" marB="91425" marR="91425" marL="91425"/>
                </a:tc>
              </a:tr>
              <a:tr h="396200">
                <a:tc>
                  <a:txBody>
                    <a:bodyPr/>
                    <a:lstStyle/>
                    <a:p>
                      <a:pPr indent="0" lvl="0" marL="0" rtl="0" algn="ctr">
                        <a:spcBef>
                          <a:spcPts val="0"/>
                        </a:spcBef>
                        <a:spcAft>
                          <a:spcPts val="0"/>
                        </a:spcAft>
                        <a:buNone/>
                      </a:pPr>
                      <a:r>
                        <a:rPr lang="en"/>
                        <a:t>4915</a:t>
                      </a:r>
                      <a:endParaRPr/>
                    </a:p>
                  </a:txBody>
                  <a:tcPr marT="91425" marB="91425" marR="91425" marL="91425"/>
                </a:tc>
                <a:tc>
                  <a:txBody>
                    <a:bodyPr/>
                    <a:lstStyle/>
                    <a:p>
                      <a:pPr indent="0" lvl="0" marL="0" rtl="0" algn="ctr">
                        <a:spcBef>
                          <a:spcPts val="0"/>
                        </a:spcBef>
                        <a:spcAft>
                          <a:spcPts val="0"/>
                        </a:spcAft>
                        <a:buNone/>
                      </a:pPr>
                      <a:r>
                        <a:rPr lang="en"/>
                        <a:t>51</a:t>
                      </a:r>
                      <a:endParaRPr/>
                    </a:p>
                  </a:txBody>
                  <a:tcPr marT="91425" marB="91425" marR="91425" marL="91425"/>
                </a:tc>
                <a:tc>
                  <a:txBody>
                    <a:bodyPr/>
                    <a:lstStyle/>
                    <a:p>
                      <a:pPr indent="0" lvl="0" marL="0" rtl="0" algn="ctr">
                        <a:spcBef>
                          <a:spcPts val="0"/>
                        </a:spcBef>
                        <a:spcAft>
                          <a:spcPts val="0"/>
                        </a:spcAft>
                        <a:buNone/>
                      </a:pPr>
                      <a:r>
                        <a:rPr lang="en"/>
                        <a:t>233</a:t>
                      </a:r>
                      <a:endParaRPr/>
                    </a:p>
                  </a:txBody>
                  <a:tcPr marT="91425" marB="91425" marR="91425" marL="91425"/>
                </a:tc>
                <a:tc>
                  <a:txBody>
                    <a:bodyPr/>
                    <a:lstStyle/>
                    <a:p>
                      <a:pPr indent="0" lvl="0" marL="0" rtl="0" algn="ctr">
                        <a:spcBef>
                          <a:spcPts val="0"/>
                        </a:spcBef>
                        <a:spcAft>
                          <a:spcPts val="0"/>
                        </a:spcAft>
                        <a:buNone/>
                      </a:pPr>
                      <a:r>
                        <a:rPr lang="en"/>
                        <a:t>179</a:t>
                      </a:r>
                      <a:endParaRPr/>
                    </a:p>
                  </a:txBody>
                  <a:tcPr marT="91425" marB="91425" marR="91425" marL="91425"/>
                </a:tc>
                <a:tc>
                  <a:txBody>
                    <a:bodyPr/>
                    <a:lstStyle/>
                    <a:p>
                      <a:pPr indent="0" lvl="0" marL="0" rtl="0" algn="ctr">
                        <a:spcBef>
                          <a:spcPts val="0"/>
                        </a:spcBef>
                        <a:spcAft>
                          <a:spcPts val="0"/>
                        </a:spcAft>
                        <a:buNone/>
                      </a:pPr>
                      <a:r>
                        <a:rPr lang="en"/>
                        <a:t>308</a:t>
                      </a:r>
                      <a:endParaRPr/>
                    </a:p>
                  </a:txBody>
                  <a:tcPr marT="91425" marB="91425" marR="91425" marL="91425"/>
                </a:tc>
                <a:tc>
                  <a:txBody>
                    <a:bodyPr/>
                    <a:lstStyle/>
                    <a:p>
                      <a:pPr indent="0" lvl="0" marL="0" rtl="0" algn="ctr">
                        <a:spcBef>
                          <a:spcPts val="0"/>
                        </a:spcBef>
                        <a:spcAft>
                          <a:spcPts val="0"/>
                        </a:spcAft>
                        <a:buNone/>
                      </a:pPr>
                      <a:r>
                        <a:rPr lang="en"/>
                        <a:t>127</a:t>
                      </a:r>
                      <a:endParaRPr/>
                    </a:p>
                  </a:txBody>
                  <a:tcPr marT="91425" marB="91425" marR="91425" marL="91425"/>
                </a:tc>
                <a:tc>
                  <a:txBody>
                    <a:bodyPr/>
                    <a:lstStyle/>
                    <a:p>
                      <a:pPr indent="0" lvl="0" marL="0" rtl="0" algn="ctr">
                        <a:spcBef>
                          <a:spcPts val="0"/>
                        </a:spcBef>
                        <a:spcAft>
                          <a:spcPts val="0"/>
                        </a:spcAft>
                        <a:buNone/>
                      </a:pPr>
                      <a:r>
                        <a:rPr lang="en"/>
                        <a:t>137</a:t>
                      </a:r>
                      <a:endParaRPr/>
                    </a:p>
                  </a:txBody>
                  <a:tcPr marT="91425" marB="91425" marR="91425" marL="91425"/>
                </a:tc>
                <a:tc>
                  <a:txBody>
                    <a:bodyPr/>
                    <a:lstStyle/>
                    <a:p>
                      <a:pPr indent="0" lvl="0" marL="0" rtl="0" algn="ctr">
                        <a:spcBef>
                          <a:spcPts val="0"/>
                        </a:spcBef>
                        <a:spcAft>
                          <a:spcPts val="0"/>
                        </a:spcAft>
                        <a:buNone/>
                      </a:pPr>
                      <a:r>
                        <a:rPr lang="en"/>
                        <a:t>122</a:t>
                      </a:r>
                      <a:endParaRPr/>
                    </a:p>
                  </a:txBody>
                  <a:tcPr marT="91425" marB="91425" marR="91425" marL="91425"/>
                </a:tc>
                <a:tc>
                  <a:txBody>
                    <a:bodyPr/>
                    <a:lstStyle/>
                    <a:p>
                      <a:pPr indent="0" lvl="0" marL="0" rtl="0" algn="ctr">
                        <a:spcBef>
                          <a:spcPts val="0"/>
                        </a:spcBef>
                        <a:spcAft>
                          <a:spcPts val="0"/>
                        </a:spcAft>
                        <a:buNone/>
                      </a:pPr>
                      <a:r>
                        <a:rPr lang="en"/>
                        <a:t>44</a:t>
                      </a:r>
                      <a:endParaRPr/>
                    </a:p>
                  </a:txBody>
                  <a:tcPr marT="91425" marB="91425" marR="91425" marL="91425"/>
                </a:tc>
                <a:tc>
                  <a:txBody>
                    <a:bodyPr/>
                    <a:lstStyle/>
                    <a:p>
                      <a:pPr indent="0" lvl="0" marL="0" rtl="0" algn="ctr">
                        <a:spcBef>
                          <a:spcPts val="0"/>
                        </a:spcBef>
                        <a:spcAft>
                          <a:spcPts val="0"/>
                        </a:spcAft>
                        <a:buNone/>
                      </a:pPr>
                      <a:r>
                        <a:rPr lang="en"/>
                        <a:t>31</a:t>
                      </a:r>
                      <a:endParaRPr/>
                    </a:p>
                  </a:txBody>
                  <a:tcPr marT="91425" marB="91425" marR="91425" marL="91425"/>
                </a:tc>
                <a:tc>
                  <a:txBody>
                    <a:bodyPr/>
                    <a:lstStyle/>
                    <a:p>
                      <a:pPr indent="0" lvl="0" marL="0" rtl="0" algn="ctr">
                        <a:spcBef>
                          <a:spcPts val="0"/>
                        </a:spcBef>
                        <a:spcAft>
                          <a:spcPts val="0"/>
                        </a:spcAft>
                        <a:buNone/>
                      </a:pPr>
                      <a:r>
                        <a:rPr lang="en"/>
                        <a:t>13</a:t>
                      </a:r>
                      <a:endParaRPr/>
                    </a:p>
                  </a:txBody>
                  <a:tcPr marT="91425" marB="91425" marR="91425" marL="91425"/>
                </a:tc>
              </a:tr>
            </a:tbl>
          </a:graphicData>
        </a:graphic>
      </p:graphicFrame>
      <p:graphicFrame>
        <p:nvGraphicFramePr>
          <p:cNvPr id="841" name="Google Shape;841;p106"/>
          <p:cNvGraphicFramePr/>
          <p:nvPr/>
        </p:nvGraphicFramePr>
        <p:xfrm>
          <a:off x="2597700" y="3248475"/>
          <a:ext cx="3000000" cy="3000000"/>
        </p:xfrm>
        <a:graphic>
          <a:graphicData uri="http://schemas.openxmlformats.org/drawingml/2006/table">
            <a:tbl>
              <a:tblPr>
                <a:noFill/>
                <a:tableStyleId>{EBEE32B4-9D84-4532-9F2B-C8F02E7A9289}</a:tableStyleId>
              </a:tblPr>
              <a:tblGrid>
                <a:gridCol w="658100"/>
                <a:gridCol w="658100"/>
                <a:gridCol w="658100"/>
                <a:gridCol w="658100"/>
                <a:gridCol w="658100"/>
                <a:gridCol w="658100"/>
              </a:tblGrid>
              <a:tr h="3962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b="1" lang="en"/>
                        <a:t>5</a:t>
                      </a:r>
                      <a:endParaRPr b="1"/>
                    </a:p>
                  </a:txBody>
                  <a:tcPr marT="91425" marB="91425" marR="91425" marL="91425"/>
                </a:tc>
              </a:tr>
              <a:tr h="396200">
                <a:tc>
                  <a:txBody>
                    <a:bodyPr/>
                    <a:lstStyle/>
                    <a:p>
                      <a:pPr indent="0" lvl="0" marL="0" rtl="0" algn="ctr">
                        <a:spcBef>
                          <a:spcPts val="0"/>
                        </a:spcBef>
                        <a:spcAft>
                          <a:spcPts val="0"/>
                        </a:spcAft>
                        <a:buNone/>
                      </a:pPr>
                      <a:r>
                        <a:rPr lang="en"/>
                        <a:t>3628</a:t>
                      </a:r>
                      <a:endParaRPr/>
                    </a:p>
                  </a:txBody>
                  <a:tcPr marT="91425" marB="91425" marR="91425" marL="91425"/>
                </a:tc>
                <a:tc>
                  <a:txBody>
                    <a:bodyPr/>
                    <a:lstStyle/>
                    <a:p>
                      <a:pPr indent="0" lvl="0" marL="0" rtl="0" algn="ctr">
                        <a:spcBef>
                          <a:spcPts val="0"/>
                        </a:spcBef>
                        <a:spcAft>
                          <a:spcPts val="0"/>
                        </a:spcAft>
                        <a:buNone/>
                      </a:pPr>
                      <a:r>
                        <a:rPr lang="en"/>
                        <a:t>59</a:t>
                      </a:r>
                      <a:endParaRPr/>
                    </a:p>
                  </a:txBody>
                  <a:tcPr marT="91425" marB="91425" marR="91425" marL="91425"/>
                </a:tc>
                <a:tc>
                  <a:txBody>
                    <a:bodyPr/>
                    <a:lstStyle/>
                    <a:p>
                      <a:pPr indent="0" lvl="0" marL="0" rtl="0" algn="ctr">
                        <a:spcBef>
                          <a:spcPts val="0"/>
                        </a:spcBef>
                        <a:spcAft>
                          <a:spcPts val="0"/>
                        </a:spcAft>
                        <a:buNone/>
                      </a:pPr>
                      <a:r>
                        <a:rPr lang="en"/>
                        <a:t>2369</a:t>
                      </a:r>
                      <a:endParaRPr/>
                    </a:p>
                  </a:txBody>
                  <a:tcPr marT="91425" marB="91425" marR="91425" marL="91425"/>
                </a:tc>
                <a:tc>
                  <a:txBody>
                    <a:bodyPr/>
                    <a:lstStyle/>
                    <a:p>
                      <a:pPr indent="0" lvl="0" marL="0" rtl="0" algn="ctr">
                        <a:spcBef>
                          <a:spcPts val="0"/>
                        </a:spcBef>
                        <a:spcAft>
                          <a:spcPts val="0"/>
                        </a:spcAft>
                        <a:buNone/>
                      </a:pPr>
                      <a:r>
                        <a:rPr lang="en"/>
                        <a:t>34</a:t>
                      </a:r>
                      <a:endParaRPr/>
                    </a:p>
                  </a:txBody>
                  <a:tcPr marT="91425" marB="91425" marR="91425" marL="91425"/>
                </a:tc>
                <a:tc>
                  <a:txBody>
                    <a:bodyPr/>
                    <a:lstStyle/>
                    <a:p>
                      <a:pPr indent="0" lvl="0" marL="0" rtl="0" algn="ctr">
                        <a:spcBef>
                          <a:spcPts val="0"/>
                        </a:spcBef>
                        <a:spcAft>
                          <a:spcPts val="0"/>
                        </a:spcAft>
                        <a:buNone/>
                      </a:pPr>
                      <a:r>
                        <a:rPr lang="en"/>
                        <a:t>35</a:t>
                      </a:r>
                      <a:endParaRPr/>
                    </a:p>
                  </a:txBody>
                  <a:tcPr marT="91425" marB="91425" marR="91425" marL="91425"/>
                </a:tc>
                <a:tc>
                  <a:txBody>
                    <a:bodyPr/>
                    <a:lstStyle/>
                    <a:p>
                      <a:pPr indent="0" lvl="0" marL="0" rtl="0" algn="ctr">
                        <a:spcBef>
                          <a:spcPts val="0"/>
                        </a:spcBef>
                        <a:spcAft>
                          <a:spcPts val="0"/>
                        </a:spcAft>
                        <a:buNone/>
                      </a:pPr>
                      <a:r>
                        <a:rPr lang="en"/>
                        <a:t>53</a:t>
                      </a:r>
                      <a:endParaRPr/>
                    </a:p>
                  </a:txBody>
                  <a:tcPr marT="91425" marB="91425" marR="91425" marL="91425"/>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Poss</a:t>
            </a:r>
            <a:endParaRPr/>
          </a:p>
        </p:txBody>
      </p:sp>
      <p:sp>
        <p:nvSpPr>
          <p:cNvPr id="847" name="Google Shape;847;p107"/>
          <p:cNvSpPr txBox="1"/>
          <p:nvPr>
            <p:ph idx="1" type="body"/>
          </p:nvPr>
        </p:nvSpPr>
        <p:spPr>
          <a:xfrm>
            <a:off x="311700" y="1139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22222"/>
              </a:solidFill>
            </a:endParaRPr>
          </a:p>
          <a:p>
            <a:pPr indent="0" lvl="0" marL="0" rtl="0" algn="l">
              <a:spcBef>
                <a:spcPts val="1600"/>
              </a:spcBef>
              <a:spcAft>
                <a:spcPts val="0"/>
              </a:spcAft>
              <a:buNone/>
            </a:pPr>
            <a:r>
              <a:rPr lang="en" sz="2400">
                <a:solidFill>
                  <a:srgbClr val="222222"/>
                </a:solidFill>
              </a:rPr>
              <a:t>DBSCAN can find arbitrarily shaped clusters. It can even find a cluster completely surrounded by a different cluster. It also reduces the so called single-link effect. </a:t>
            </a:r>
            <a:endParaRPr sz="2400">
              <a:solidFill>
                <a:srgbClr val="222222"/>
              </a:solidFill>
            </a:endParaRPr>
          </a:p>
          <a:p>
            <a:pPr indent="0" lvl="0" marL="0" rtl="0" algn="l">
              <a:spcBef>
                <a:spcPts val="1600"/>
              </a:spcBef>
              <a:spcAft>
                <a:spcPts val="1600"/>
              </a:spcAft>
              <a:buClr>
                <a:schemeClr val="dk1"/>
              </a:buClr>
              <a:buSzPts val="1100"/>
              <a:buFont typeface="Arial"/>
              <a:buNone/>
            </a:pPr>
            <a:r>
              <a:rPr lang="en" sz="2400">
                <a:solidFill>
                  <a:srgbClr val="222222"/>
                </a:solidFill>
              </a:rPr>
              <a:t>	</a:t>
            </a:r>
            <a:endParaRPr sz="2400">
              <a:solidFill>
                <a:srgbClr val="222222"/>
              </a:solidFill>
            </a:endParaRPr>
          </a:p>
        </p:txBody>
      </p:sp>
      <p:sp>
        <p:nvSpPr>
          <p:cNvPr id="848" name="Google Shape;848;p107"/>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Ester, M., Kriegel, H-P., Sander, J., and Xu X. (1996), A density-based algorithm for discovering clusters in large spatial data sets with noise. Proc. 2nd Int. Conf. on Knowledge Discovery and Data Mining. Portland, OR, pp. 226–231. </a:t>
            </a:r>
            <a:endParaRPr sz="1000"/>
          </a:p>
        </p:txBody>
      </p:sp>
      <p:sp>
        <p:nvSpPr>
          <p:cNvPr id="849" name="Google Shape;849;p107"/>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How DBSCAN improves Hierarchical Clustering</a:t>
            </a:r>
            <a:endParaRPr sz="2800">
              <a:solidFill>
                <a:srgbClr val="FFFFFF"/>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08"/>
          <p:cNvSpPr txBox="1"/>
          <p:nvPr>
            <p:ph idx="1" type="body"/>
          </p:nvPr>
        </p:nvSpPr>
        <p:spPr>
          <a:xfrm>
            <a:off x="311700" y="1139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rPr>
              <a:t>	</a:t>
            </a:r>
            <a:endParaRPr sz="2400">
              <a:solidFill>
                <a:srgbClr val="222222"/>
              </a:solidFill>
            </a:endParaRPr>
          </a:p>
          <a:p>
            <a:pPr indent="0" lvl="0" marL="0" rtl="0" algn="l">
              <a:spcBef>
                <a:spcPts val="1600"/>
              </a:spcBef>
              <a:spcAft>
                <a:spcPts val="0"/>
              </a:spcAft>
              <a:buNone/>
            </a:pPr>
            <a:r>
              <a:t/>
            </a:r>
            <a:endParaRPr sz="2400">
              <a:solidFill>
                <a:srgbClr val="222222"/>
              </a:solidFill>
            </a:endParaRPr>
          </a:p>
          <a:p>
            <a:pPr indent="0" lvl="0" marL="0" rtl="0" algn="l">
              <a:spcBef>
                <a:spcPts val="1600"/>
              </a:spcBef>
              <a:spcAft>
                <a:spcPts val="0"/>
              </a:spcAft>
              <a:buNone/>
            </a:pPr>
            <a:r>
              <a:rPr lang="en" sz="2400">
                <a:solidFill>
                  <a:srgbClr val="222222"/>
                </a:solidFill>
              </a:rPr>
              <a:t>DBSCAN has a notion of noise, and is robust to outliers.</a:t>
            </a:r>
            <a:endParaRPr sz="2400">
              <a:solidFill>
                <a:srgbClr val="222222"/>
              </a:solidFill>
            </a:endParaRPr>
          </a:p>
          <a:p>
            <a:pPr indent="0" lvl="0" marL="0" rtl="0" algn="l">
              <a:spcBef>
                <a:spcPts val="1600"/>
              </a:spcBef>
              <a:spcAft>
                <a:spcPts val="1600"/>
              </a:spcAft>
              <a:buNone/>
            </a:pPr>
            <a:r>
              <a:rPr lang="en" sz="2400">
                <a:solidFill>
                  <a:srgbClr val="222222"/>
                </a:solidFill>
              </a:rPr>
              <a:t>	</a:t>
            </a:r>
            <a:endParaRPr sz="2400">
              <a:solidFill>
                <a:srgbClr val="222222"/>
              </a:solidFill>
            </a:endParaRPr>
          </a:p>
        </p:txBody>
      </p:sp>
      <p:sp>
        <p:nvSpPr>
          <p:cNvPr id="856" name="Google Shape;856;p108"/>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Ester, M., Kriegel, H-P., Sander, J., and Xu X. (1996), A density-based algorithm for discovering clusters in large spatial data sets with noise. Proc. 2nd Int. Conf. on Knowledge Discovery and Data Mining. Portland, OR, pp. 226–231. </a:t>
            </a:r>
            <a:endParaRPr sz="1000"/>
          </a:p>
        </p:txBody>
      </p:sp>
      <p:sp>
        <p:nvSpPr>
          <p:cNvPr id="857" name="Google Shape;857;p108"/>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How DBSCAN improves Hierarchical Clustering</a:t>
            </a:r>
            <a:endParaRPr sz="2800">
              <a:solidFill>
                <a:srgbClr val="FFFFF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09"/>
          <p:cNvSpPr txBox="1"/>
          <p:nvPr>
            <p:ph idx="1" type="body"/>
          </p:nvPr>
        </p:nvSpPr>
        <p:spPr>
          <a:xfrm>
            <a:off x="311700" y="1139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22222"/>
              </a:solidFill>
            </a:endParaRPr>
          </a:p>
          <a:p>
            <a:pPr indent="0" lvl="0" marL="0" rtl="0" algn="l">
              <a:spcBef>
                <a:spcPts val="1600"/>
              </a:spcBef>
              <a:spcAft>
                <a:spcPts val="0"/>
              </a:spcAft>
              <a:buNone/>
            </a:pPr>
            <a:r>
              <a:t/>
            </a:r>
            <a:endParaRPr sz="2400">
              <a:solidFill>
                <a:srgbClr val="222222"/>
              </a:solidFill>
            </a:endParaRPr>
          </a:p>
          <a:p>
            <a:pPr indent="0" lvl="0" marL="0" rtl="0" algn="l">
              <a:spcBef>
                <a:spcPts val="1600"/>
              </a:spcBef>
              <a:spcAft>
                <a:spcPts val="0"/>
              </a:spcAft>
              <a:buNone/>
            </a:pPr>
            <a:r>
              <a:rPr lang="en" sz="2400">
                <a:solidFill>
                  <a:srgbClr val="222222"/>
                </a:solidFill>
              </a:rPr>
              <a:t>DBSCAN does not require one to specify the number of clusters in the data a priori, as opposed to k-means.</a:t>
            </a:r>
            <a:endParaRPr sz="2400">
              <a:solidFill>
                <a:srgbClr val="222222"/>
              </a:solidFill>
            </a:endParaRPr>
          </a:p>
          <a:p>
            <a:pPr indent="0" lvl="0" marL="0" rtl="0" algn="l">
              <a:spcBef>
                <a:spcPts val="1600"/>
              </a:spcBef>
              <a:spcAft>
                <a:spcPts val="1600"/>
              </a:spcAft>
              <a:buNone/>
            </a:pPr>
            <a:r>
              <a:t/>
            </a:r>
            <a:endParaRPr sz="2400">
              <a:solidFill>
                <a:srgbClr val="222222"/>
              </a:solidFill>
            </a:endParaRPr>
          </a:p>
        </p:txBody>
      </p:sp>
      <p:sp>
        <p:nvSpPr>
          <p:cNvPr id="864" name="Google Shape;864;p109"/>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Ester, M., Kriegel, H-P., Sander, J., and Xu X. (1996), A density-based algorithm for discovering clusters in large spatial data sets with noise. Proc. 2nd Int. Conf. on Knowledge Discovery and Data Mining. Portland, OR, pp. 226–231. </a:t>
            </a:r>
            <a:endParaRPr sz="1000"/>
          </a:p>
        </p:txBody>
      </p:sp>
      <p:sp>
        <p:nvSpPr>
          <p:cNvPr id="865" name="Google Shape;865;p109"/>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How DBSCAN improves Hierarchical Clustering</a:t>
            </a:r>
            <a:endParaRPr sz="2800">
              <a:solidFill>
                <a:srgbClr val="FFFFFF"/>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9" name="Shape 869"/>
        <p:cNvGrpSpPr/>
        <p:nvPr/>
      </p:nvGrpSpPr>
      <p:grpSpPr>
        <a:xfrm>
          <a:off x="0" y="0"/>
          <a:ext cx="0" cy="0"/>
          <a:chOff x="0" y="0"/>
          <a:chExt cx="0" cy="0"/>
        </a:xfrm>
      </p:grpSpPr>
      <p:sp>
        <p:nvSpPr>
          <p:cNvPr id="870" name="Google Shape;870;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22222"/>
              </a:solidFill>
            </a:endParaRPr>
          </a:p>
          <a:p>
            <a:pPr indent="0" lvl="0" marL="0" rtl="0" algn="l">
              <a:spcBef>
                <a:spcPts val="1600"/>
              </a:spcBef>
              <a:spcAft>
                <a:spcPts val="0"/>
              </a:spcAft>
              <a:buNone/>
            </a:pPr>
            <a:r>
              <a:t/>
            </a:r>
            <a:endParaRPr sz="2400">
              <a:solidFill>
                <a:srgbClr val="222222"/>
              </a:solidFill>
            </a:endParaRPr>
          </a:p>
          <a:p>
            <a:pPr indent="0" lvl="0" marL="0" rtl="0" algn="l">
              <a:spcBef>
                <a:spcPts val="1600"/>
              </a:spcBef>
              <a:spcAft>
                <a:spcPts val="0"/>
              </a:spcAft>
              <a:buNone/>
            </a:pPr>
            <a:r>
              <a:rPr lang="en" sz="2400">
                <a:solidFill>
                  <a:srgbClr val="222222"/>
                </a:solidFill>
              </a:rPr>
              <a:t>DBSCAN is much faster than hierarchical clustering algorithms and partitioning algorithms (k-means clustering).</a:t>
            </a:r>
            <a:endParaRPr sz="2400">
              <a:solidFill>
                <a:srgbClr val="222222"/>
              </a:solidFill>
            </a:endParaRPr>
          </a:p>
          <a:p>
            <a:pPr indent="0" lvl="0" marL="0" rtl="0" algn="l">
              <a:spcBef>
                <a:spcPts val="1600"/>
              </a:spcBef>
              <a:spcAft>
                <a:spcPts val="1600"/>
              </a:spcAft>
              <a:buNone/>
            </a:pPr>
            <a:r>
              <a:t/>
            </a:r>
            <a:endParaRPr sz="2400">
              <a:solidFill>
                <a:srgbClr val="222222"/>
              </a:solidFill>
            </a:endParaRPr>
          </a:p>
        </p:txBody>
      </p:sp>
      <p:sp>
        <p:nvSpPr>
          <p:cNvPr id="872" name="Google Shape;872;p110"/>
          <p:cNvSpPr txBox="1"/>
          <p:nvPr/>
        </p:nvSpPr>
        <p:spPr>
          <a:xfrm>
            <a:off x="311550" y="4703625"/>
            <a:ext cx="8520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t>Kotsiantis, S.B., Pintelas, P.E. Recent Advances in Clustering: A Brief Survey. http://www.cs.utsa.edu/~bylander/cs6243/kotsiantis-clustering.pdf</a:t>
            </a:r>
            <a:endParaRPr sz="1000"/>
          </a:p>
        </p:txBody>
      </p:sp>
      <p:sp>
        <p:nvSpPr>
          <p:cNvPr id="873" name="Google Shape;873;p110"/>
          <p:cNvSpPr/>
          <p:nvPr/>
        </p:nvSpPr>
        <p:spPr>
          <a:xfrm>
            <a:off x="-250800" y="166350"/>
            <a:ext cx="9691800" cy="835200"/>
          </a:xfrm>
          <a:prstGeom prst="roundRect">
            <a:avLst>
              <a:gd fmla="val 16667" name="adj"/>
            </a:avLst>
          </a:prstGeom>
          <a:solidFill>
            <a:srgbClr val="741B4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How DBSCAN improves Hierarchical Clustering</a:t>
            </a:r>
            <a:endParaRPr sz="2800">
              <a:solidFill>
                <a:srgbClr val="FFFFF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11"/>
          <p:cNvSpPr/>
          <p:nvPr/>
        </p:nvSpPr>
        <p:spPr>
          <a:xfrm>
            <a:off x="471063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Clustering</a:t>
            </a:r>
            <a:endParaRPr b="1">
              <a:solidFill>
                <a:srgbClr val="F3F3F3"/>
              </a:solidFill>
            </a:endParaRPr>
          </a:p>
        </p:txBody>
      </p:sp>
      <p:sp>
        <p:nvSpPr>
          <p:cNvPr id="879" name="Google Shape;879;p111"/>
          <p:cNvSpPr/>
          <p:nvPr/>
        </p:nvSpPr>
        <p:spPr>
          <a:xfrm>
            <a:off x="2418863"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Similarity Matrix</a:t>
            </a:r>
            <a:endParaRPr b="1">
              <a:solidFill>
                <a:srgbClr val="FFFFFF"/>
              </a:solidFill>
            </a:endParaRPr>
          </a:p>
          <a:p>
            <a:pPr indent="0" lvl="0" marL="0" rtl="0" algn="ctr">
              <a:spcBef>
                <a:spcPts val="0"/>
              </a:spcBef>
              <a:spcAft>
                <a:spcPts val="0"/>
              </a:spcAft>
              <a:buNone/>
            </a:pPr>
            <a:r>
              <a:rPr b="1" lang="en">
                <a:solidFill>
                  <a:srgbClr val="FFFFFF"/>
                </a:solidFill>
              </a:rPr>
              <a:t>Construction</a:t>
            </a:r>
            <a:endParaRPr b="1">
              <a:solidFill>
                <a:srgbClr val="FFFFFF"/>
              </a:solidFill>
            </a:endParaRPr>
          </a:p>
        </p:txBody>
      </p:sp>
      <p:sp>
        <p:nvSpPr>
          <p:cNvPr id="880" name="Google Shape;880;p111"/>
          <p:cNvSpPr/>
          <p:nvPr/>
        </p:nvSpPr>
        <p:spPr>
          <a:xfrm>
            <a:off x="127088" y="1812900"/>
            <a:ext cx="2014500" cy="1517700"/>
          </a:xfrm>
          <a:prstGeom prst="roundRect">
            <a:avLst>
              <a:gd fmla="val 16667" name="adj"/>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a:t>
            </a:r>
            <a:endParaRPr b="1">
              <a:solidFill>
                <a:srgbClr val="FFFFFF"/>
              </a:solidFill>
            </a:endParaRPr>
          </a:p>
          <a:p>
            <a:pPr indent="0" lvl="0" marL="0" rtl="0" algn="ctr">
              <a:spcBef>
                <a:spcPts val="0"/>
              </a:spcBef>
              <a:spcAft>
                <a:spcPts val="0"/>
              </a:spcAft>
              <a:buNone/>
            </a:pPr>
            <a:r>
              <a:rPr b="1" lang="en">
                <a:solidFill>
                  <a:srgbClr val="FFFFFF"/>
                </a:solidFill>
              </a:rPr>
              <a:t>Preprocessing</a:t>
            </a:r>
            <a:endParaRPr b="1">
              <a:solidFill>
                <a:srgbClr val="FFFFFF"/>
              </a:solidFill>
            </a:endParaRPr>
          </a:p>
        </p:txBody>
      </p:sp>
      <p:sp>
        <p:nvSpPr>
          <p:cNvPr id="881" name="Google Shape;881;p111"/>
          <p:cNvSpPr/>
          <p:nvPr/>
        </p:nvSpPr>
        <p:spPr>
          <a:xfrm>
            <a:off x="7002413" y="1812900"/>
            <a:ext cx="2014500" cy="1517700"/>
          </a:xfrm>
          <a:prstGeom prst="roundRect">
            <a:avLst>
              <a:gd fmla="val 16667" name="adj"/>
            </a:avLst>
          </a:prstGeom>
          <a:solidFill>
            <a:srgbClr val="99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Testing</a:t>
            </a:r>
            <a:endParaRPr b="1">
              <a:solidFill>
                <a:srgbClr val="FFFFFF"/>
              </a:solidFill>
            </a:endParaRPr>
          </a:p>
        </p:txBody>
      </p:sp>
      <p:sp>
        <p:nvSpPr>
          <p:cNvPr id="882" name="Google Shape;882;p111"/>
          <p:cNvSpPr/>
          <p:nvPr/>
        </p:nvSpPr>
        <p:spPr>
          <a:xfrm>
            <a:off x="-250800" y="166350"/>
            <a:ext cx="9691800" cy="835200"/>
          </a:xfrm>
          <a:prstGeom prst="roundRect">
            <a:avLst>
              <a:gd fmla="val 16667" name="adj"/>
            </a:avLst>
          </a:prstGeom>
          <a:solidFill>
            <a:srgbClr val="1C4587"/>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METHODOLOGY</a:t>
            </a:r>
            <a:endParaRPr sz="3600">
              <a:solidFill>
                <a:srgbClr val="FFFFFF"/>
              </a:solidFill>
            </a:endParaRPr>
          </a:p>
        </p:txBody>
      </p:sp>
      <p:sp>
        <p:nvSpPr>
          <p:cNvPr id="883" name="Google Shape;883;p111"/>
          <p:cNvSpPr/>
          <p:nvPr/>
        </p:nvSpPr>
        <p:spPr>
          <a:xfrm>
            <a:off x="2141600" y="2343450"/>
            <a:ext cx="5979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1"/>
          <p:cNvSpPr/>
          <p:nvPr/>
        </p:nvSpPr>
        <p:spPr>
          <a:xfrm>
            <a:off x="4433370" y="2343450"/>
            <a:ext cx="581700" cy="4566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1"/>
          <p:cNvSpPr/>
          <p:nvPr/>
        </p:nvSpPr>
        <p:spPr>
          <a:xfrm>
            <a:off x="6725150" y="2343450"/>
            <a:ext cx="581700" cy="4566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