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25"/>
  </p:notesMasterIdLst>
  <p:sldIdLst>
    <p:sldId id="256" r:id="rId2"/>
    <p:sldId id="418" r:id="rId3"/>
    <p:sldId id="259" r:id="rId4"/>
    <p:sldId id="287" r:id="rId5"/>
    <p:sldId id="285" r:id="rId6"/>
    <p:sldId id="257" r:id="rId7"/>
    <p:sldId id="258" r:id="rId8"/>
    <p:sldId id="260" r:id="rId9"/>
    <p:sldId id="261" r:id="rId10"/>
    <p:sldId id="263" r:id="rId11"/>
    <p:sldId id="264" r:id="rId12"/>
    <p:sldId id="278" r:id="rId13"/>
    <p:sldId id="262" r:id="rId14"/>
    <p:sldId id="266" r:id="rId15"/>
    <p:sldId id="277" r:id="rId16"/>
    <p:sldId id="276" r:id="rId17"/>
    <p:sldId id="369" r:id="rId18"/>
    <p:sldId id="370" r:id="rId19"/>
    <p:sldId id="282" r:id="rId20"/>
    <p:sldId id="268" r:id="rId21"/>
    <p:sldId id="274" r:id="rId22"/>
    <p:sldId id="368" r:id="rId23"/>
    <p:sldId id="31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ah Brown" initials="MB" lastIdx="1" clrIdx="0">
    <p:extLst>
      <p:ext uri="{19B8F6BF-5375-455C-9EA6-DF929625EA0E}">
        <p15:presenceInfo xmlns:p15="http://schemas.microsoft.com/office/powerpoint/2012/main" userId="556b4566d8eb0b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5" autoAdjust="0"/>
    <p:restoredTop sz="94660"/>
  </p:normalViewPr>
  <p:slideViewPr>
    <p:cSldViewPr snapToGrid="0">
      <p:cViewPr varScale="1">
        <p:scale>
          <a:sx n="92" d="100"/>
          <a:sy n="92" d="100"/>
        </p:scale>
        <p:origin x="9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ah Brown" userId="556b4566d8eb0ba0" providerId="LiveId" clId="{DD0200D1-62C8-FC47-B00A-81B803AAD6F6}"/>
    <pc:docChg chg="modSld">
      <pc:chgData name="Micah Brown" userId="556b4566d8eb0ba0" providerId="LiveId" clId="{DD0200D1-62C8-FC47-B00A-81B803AAD6F6}" dt="2018-09-24T11:33:37.432" v="1" actId="1076"/>
      <pc:docMkLst>
        <pc:docMk/>
      </pc:docMkLst>
      <pc:sldChg chg="modSp">
        <pc:chgData name="Micah Brown" userId="556b4566d8eb0ba0" providerId="LiveId" clId="{DD0200D1-62C8-FC47-B00A-81B803AAD6F6}" dt="2018-09-24T11:33:37.432" v="1" actId="1076"/>
        <pc:sldMkLst>
          <pc:docMk/>
          <pc:sldMk cId="2412567467" sldId="286"/>
        </pc:sldMkLst>
        <pc:picChg chg="mod">
          <ac:chgData name="Micah Brown" userId="556b4566d8eb0ba0" providerId="LiveId" clId="{DD0200D1-62C8-FC47-B00A-81B803AAD6F6}" dt="2018-09-24T11:33:37.432" v="1" actId="1076"/>
          <ac:picMkLst>
            <pc:docMk/>
            <pc:sldMk cId="2412567467" sldId="286"/>
            <ac:picMk id="2" creationId="{D1A4E211-54C6-470A-BA81-B621DC39A987}"/>
          </ac:picMkLst>
        </pc:picChg>
      </pc:sldChg>
    </pc:docChg>
  </pc:docChgLst>
  <pc:docChgLst>
    <pc:chgData name="Micah Brown" userId="556b4566d8eb0ba0" providerId="LiveId" clId="{E092FB89-05D2-4791-A20E-0F9439FEAE3A}"/>
    <pc:docChg chg="undo custSel addSld delSld modSld">
      <pc:chgData name="Micah Brown" userId="556b4566d8eb0ba0" providerId="LiveId" clId="{E092FB89-05D2-4791-A20E-0F9439FEAE3A}" dt="2018-10-08T14:47:03.662" v="1134" actId="313"/>
      <pc:docMkLst>
        <pc:docMk/>
      </pc:docMkLst>
      <pc:sldChg chg="modSp">
        <pc:chgData name="Micah Brown" userId="556b4566d8eb0ba0" providerId="LiveId" clId="{E092FB89-05D2-4791-A20E-0F9439FEAE3A}" dt="2018-07-23T17:24:40.197" v="944" actId="20577"/>
        <pc:sldMkLst>
          <pc:docMk/>
          <pc:sldMk cId="4159410815" sldId="258"/>
        </pc:sldMkLst>
        <pc:spChg chg="mod">
          <ac:chgData name="Micah Brown" userId="556b4566d8eb0ba0" providerId="LiveId" clId="{E092FB89-05D2-4791-A20E-0F9439FEAE3A}" dt="2018-07-23T17:24:40.197" v="944" actId="20577"/>
          <ac:spMkLst>
            <pc:docMk/>
            <pc:sldMk cId="4159410815" sldId="258"/>
            <ac:spMk id="3" creationId="{33AE4AC4-4FA1-46AB-98BA-A294EA61E174}"/>
          </ac:spMkLst>
        </pc:spChg>
      </pc:sldChg>
      <pc:sldChg chg="modSp">
        <pc:chgData name="Micah Brown" userId="556b4566d8eb0ba0" providerId="LiveId" clId="{E092FB89-05D2-4791-A20E-0F9439FEAE3A}" dt="2018-07-22T02:58:53.143" v="5"/>
        <pc:sldMkLst>
          <pc:docMk/>
          <pc:sldMk cId="2051606909" sldId="260"/>
        </pc:sldMkLst>
        <pc:spChg chg="mod">
          <ac:chgData name="Micah Brown" userId="556b4566d8eb0ba0" providerId="LiveId" clId="{E092FB89-05D2-4791-A20E-0F9439FEAE3A}" dt="2018-07-22T02:58:53.143" v="5"/>
          <ac:spMkLst>
            <pc:docMk/>
            <pc:sldMk cId="2051606909" sldId="260"/>
            <ac:spMk id="2" creationId="{B09F34E9-1C2E-4D26-B203-9C0D3FDE3BFB}"/>
          </ac:spMkLst>
        </pc:spChg>
      </pc:sldChg>
      <pc:sldChg chg="modSp">
        <pc:chgData name="Micah Brown" userId="556b4566d8eb0ba0" providerId="LiveId" clId="{E092FB89-05D2-4791-A20E-0F9439FEAE3A}" dt="2018-07-23T16:59:20.124" v="766" actId="5793"/>
        <pc:sldMkLst>
          <pc:docMk/>
          <pc:sldMk cId="3794171652" sldId="261"/>
        </pc:sldMkLst>
        <pc:spChg chg="mod">
          <ac:chgData name="Micah Brown" userId="556b4566d8eb0ba0" providerId="LiveId" clId="{E092FB89-05D2-4791-A20E-0F9439FEAE3A}" dt="2018-07-23T16:59:20.124" v="766" actId="5793"/>
          <ac:spMkLst>
            <pc:docMk/>
            <pc:sldMk cId="3794171652" sldId="261"/>
            <ac:spMk id="3" creationId="{33AE4AC4-4FA1-46AB-98BA-A294EA61E174}"/>
          </ac:spMkLst>
        </pc:spChg>
      </pc:sldChg>
      <pc:sldChg chg="modSp">
        <pc:chgData name="Micah Brown" userId="556b4566d8eb0ba0" providerId="LiveId" clId="{E092FB89-05D2-4791-A20E-0F9439FEAE3A}" dt="2018-07-23T17:25:50.112" v="949" actId="20577"/>
        <pc:sldMkLst>
          <pc:docMk/>
          <pc:sldMk cId="1469955218" sldId="263"/>
        </pc:sldMkLst>
        <pc:spChg chg="mod">
          <ac:chgData name="Micah Brown" userId="556b4566d8eb0ba0" providerId="LiveId" clId="{E092FB89-05D2-4791-A20E-0F9439FEAE3A}" dt="2018-07-23T17:25:50.112" v="949" actId="20577"/>
          <ac:spMkLst>
            <pc:docMk/>
            <pc:sldMk cId="1469955218" sldId="263"/>
            <ac:spMk id="3" creationId="{33AE4AC4-4FA1-46AB-98BA-A294EA61E174}"/>
          </ac:spMkLst>
        </pc:spChg>
      </pc:sldChg>
      <pc:sldChg chg="modSp modNotesTx">
        <pc:chgData name="Micah Brown" userId="556b4566d8eb0ba0" providerId="LiveId" clId="{E092FB89-05D2-4791-A20E-0F9439FEAE3A}" dt="2018-07-23T16:59:53.185" v="774" actId="20577"/>
        <pc:sldMkLst>
          <pc:docMk/>
          <pc:sldMk cId="852655540" sldId="264"/>
        </pc:sldMkLst>
        <pc:spChg chg="mod">
          <ac:chgData name="Micah Brown" userId="556b4566d8eb0ba0" providerId="LiveId" clId="{E092FB89-05D2-4791-A20E-0F9439FEAE3A}" dt="2018-07-23T16:59:53.185" v="774" actId="20577"/>
          <ac:spMkLst>
            <pc:docMk/>
            <pc:sldMk cId="852655540" sldId="264"/>
            <ac:spMk id="3" creationId="{33AE4AC4-4FA1-46AB-98BA-A294EA61E174}"/>
          </ac:spMkLst>
        </pc:spChg>
      </pc:sldChg>
      <pc:sldChg chg="modSp">
        <pc:chgData name="Micah Brown" userId="556b4566d8eb0ba0" providerId="LiveId" clId="{E092FB89-05D2-4791-A20E-0F9439FEAE3A}" dt="2018-07-22T23:14:09.557" v="615" actId="947"/>
        <pc:sldMkLst>
          <pc:docMk/>
          <pc:sldMk cId="1353072041" sldId="265"/>
        </pc:sldMkLst>
        <pc:spChg chg="mod">
          <ac:chgData name="Micah Brown" userId="556b4566d8eb0ba0" providerId="LiveId" clId="{E092FB89-05D2-4791-A20E-0F9439FEAE3A}" dt="2018-07-22T23:14:09.557" v="615" actId="947"/>
          <ac:spMkLst>
            <pc:docMk/>
            <pc:sldMk cId="1353072041" sldId="265"/>
            <ac:spMk id="3" creationId="{33AE4AC4-4FA1-46AB-98BA-A294EA61E174}"/>
          </ac:spMkLst>
        </pc:spChg>
      </pc:sldChg>
      <pc:sldChg chg="modSp">
        <pc:chgData name="Micah Brown" userId="556b4566d8eb0ba0" providerId="LiveId" clId="{E092FB89-05D2-4791-A20E-0F9439FEAE3A}" dt="2018-07-23T17:30:48.970" v="952" actId="1035"/>
        <pc:sldMkLst>
          <pc:docMk/>
          <pc:sldMk cId="557295744" sldId="269"/>
        </pc:sldMkLst>
        <pc:spChg chg="mod">
          <ac:chgData name="Micah Brown" userId="556b4566d8eb0ba0" providerId="LiveId" clId="{E092FB89-05D2-4791-A20E-0F9439FEAE3A}" dt="2018-07-23T17:30:48.970" v="952" actId="1035"/>
          <ac:spMkLst>
            <pc:docMk/>
            <pc:sldMk cId="557295744" sldId="269"/>
            <ac:spMk id="4" creationId="{4A793F8C-D5DC-457A-BC87-6A1F8681C7D7}"/>
          </ac:spMkLst>
        </pc:spChg>
        <pc:spChg chg="mod">
          <ac:chgData name="Micah Brown" userId="556b4566d8eb0ba0" providerId="LiveId" clId="{E092FB89-05D2-4791-A20E-0F9439FEAE3A}" dt="2018-07-23T17:30:03.939" v="951" actId="313"/>
          <ac:spMkLst>
            <pc:docMk/>
            <pc:sldMk cId="557295744" sldId="269"/>
            <ac:spMk id="6" creationId="{309A991F-4093-4E69-ABFD-0384BFF7D90E}"/>
          </ac:spMkLst>
        </pc:spChg>
      </pc:sldChg>
      <pc:sldChg chg="addSp modSp">
        <pc:chgData name="Micah Brown" userId="556b4566d8eb0ba0" providerId="LiveId" clId="{E092FB89-05D2-4791-A20E-0F9439FEAE3A}" dt="2018-07-22T12:58:41.072" v="19" actId="14100"/>
        <pc:sldMkLst>
          <pc:docMk/>
          <pc:sldMk cId="239478216" sldId="272"/>
        </pc:sldMkLst>
        <pc:spChg chg="add mod">
          <ac:chgData name="Micah Brown" userId="556b4566d8eb0ba0" providerId="LiveId" clId="{E092FB89-05D2-4791-A20E-0F9439FEAE3A}" dt="2018-07-22T12:58:41.072" v="19" actId="14100"/>
          <ac:spMkLst>
            <pc:docMk/>
            <pc:sldMk cId="239478216" sldId="272"/>
            <ac:spMk id="6" creationId="{E5A8A6D2-3392-4225-8C21-D86FE8E739F6}"/>
          </ac:spMkLst>
        </pc:spChg>
        <pc:picChg chg="mod">
          <ac:chgData name="Micah Brown" userId="556b4566d8eb0ba0" providerId="LiveId" clId="{E092FB89-05D2-4791-A20E-0F9439FEAE3A}" dt="2018-07-22T12:57:57.356" v="6" actId="1076"/>
          <ac:picMkLst>
            <pc:docMk/>
            <pc:sldMk cId="239478216" sldId="272"/>
            <ac:picMk id="5" creationId="{760E1FB3-E0C7-4621-BA15-7BA800647D3E}"/>
          </ac:picMkLst>
        </pc:picChg>
      </pc:sldChg>
      <pc:sldChg chg="addSp modSp">
        <pc:chgData name="Micah Brown" userId="556b4566d8eb0ba0" providerId="LiveId" clId="{E092FB89-05D2-4791-A20E-0F9439FEAE3A}" dt="2018-07-22T13:00:57.014" v="26" actId="14100"/>
        <pc:sldMkLst>
          <pc:docMk/>
          <pc:sldMk cId="1292377306" sldId="274"/>
        </pc:sldMkLst>
        <pc:spChg chg="add mod">
          <ac:chgData name="Micah Brown" userId="556b4566d8eb0ba0" providerId="LiveId" clId="{E092FB89-05D2-4791-A20E-0F9439FEAE3A}" dt="2018-07-22T13:00:57.014" v="26" actId="14100"/>
          <ac:spMkLst>
            <pc:docMk/>
            <pc:sldMk cId="1292377306" sldId="274"/>
            <ac:spMk id="2" creationId="{CEF06569-6945-4959-97BA-749B6C0FF102}"/>
          </ac:spMkLst>
        </pc:spChg>
      </pc:sldChg>
      <pc:sldChg chg="addSp modSp">
        <pc:chgData name="Micah Brown" userId="556b4566d8eb0ba0" providerId="LiveId" clId="{E092FB89-05D2-4791-A20E-0F9439FEAE3A}" dt="2018-07-22T13:05:51.942" v="341" actId="14100"/>
        <pc:sldMkLst>
          <pc:docMk/>
          <pc:sldMk cId="121761707" sldId="277"/>
        </pc:sldMkLst>
        <pc:spChg chg="add mod">
          <ac:chgData name="Micah Brown" userId="556b4566d8eb0ba0" providerId="LiveId" clId="{E092FB89-05D2-4791-A20E-0F9439FEAE3A}" dt="2018-07-22T13:05:51.942" v="341" actId="14100"/>
          <ac:spMkLst>
            <pc:docMk/>
            <pc:sldMk cId="121761707" sldId="277"/>
            <ac:spMk id="4" creationId="{1A4348F9-610E-45EA-83C6-AC02A06CC668}"/>
          </ac:spMkLst>
        </pc:spChg>
        <pc:picChg chg="mod">
          <ac:chgData name="Micah Brown" userId="556b4566d8eb0ba0" providerId="LiveId" clId="{E092FB89-05D2-4791-A20E-0F9439FEAE3A}" dt="2018-07-22T13:05:47.134" v="340" actId="1076"/>
          <ac:picMkLst>
            <pc:docMk/>
            <pc:sldMk cId="121761707" sldId="277"/>
            <ac:picMk id="9" creationId="{73B94E22-1579-468B-9ADE-CC436BAD9F75}"/>
          </ac:picMkLst>
        </pc:picChg>
      </pc:sldChg>
      <pc:sldChg chg="addSp modSp">
        <pc:chgData name="Micah Brown" userId="556b4566d8eb0ba0" providerId="LiveId" clId="{E092FB89-05D2-4791-A20E-0F9439FEAE3A}" dt="2018-07-23T11:39:35.108" v="643" actId="20577"/>
        <pc:sldMkLst>
          <pc:docMk/>
          <pc:sldMk cId="98252017" sldId="281"/>
        </pc:sldMkLst>
        <pc:spChg chg="mod">
          <ac:chgData name="Micah Brown" userId="556b4566d8eb0ba0" providerId="LiveId" clId="{E092FB89-05D2-4791-A20E-0F9439FEAE3A}" dt="2018-07-23T11:39:04.182" v="635" actId="122"/>
          <ac:spMkLst>
            <pc:docMk/>
            <pc:sldMk cId="98252017" sldId="281"/>
            <ac:spMk id="2" creationId="{B6A27DC8-C7DF-4782-8DE5-D1A5B4E43F40}"/>
          </ac:spMkLst>
        </pc:spChg>
        <pc:spChg chg="add mod">
          <ac:chgData name="Micah Brown" userId="556b4566d8eb0ba0" providerId="LiveId" clId="{E092FB89-05D2-4791-A20E-0F9439FEAE3A}" dt="2018-07-23T11:39:16.539" v="638" actId="20577"/>
          <ac:spMkLst>
            <pc:docMk/>
            <pc:sldMk cId="98252017" sldId="281"/>
            <ac:spMk id="5" creationId="{D3A331FB-C781-4789-9743-15EFDD46B3D0}"/>
          </ac:spMkLst>
        </pc:spChg>
        <pc:spChg chg="add mod">
          <ac:chgData name="Micah Brown" userId="556b4566d8eb0ba0" providerId="LiveId" clId="{E092FB89-05D2-4791-A20E-0F9439FEAE3A}" dt="2018-07-23T11:39:35.108" v="643" actId="20577"/>
          <ac:spMkLst>
            <pc:docMk/>
            <pc:sldMk cId="98252017" sldId="281"/>
            <ac:spMk id="7" creationId="{90AD9E51-A28A-429B-82DA-B5F3E6778377}"/>
          </ac:spMkLst>
        </pc:spChg>
        <pc:spChg chg="add mod">
          <ac:chgData name="Micah Brown" userId="556b4566d8eb0ba0" providerId="LiveId" clId="{E092FB89-05D2-4791-A20E-0F9439FEAE3A}" dt="2018-07-23T11:39:23.494" v="641" actId="20577"/>
          <ac:spMkLst>
            <pc:docMk/>
            <pc:sldMk cId="98252017" sldId="281"/>
            <ac:spMk id="9" creationId="{3C99D3AB-A763-45AD-9951-97D490852EC8}"/>
          </ac:spMkLst>
        </pc:spChg>
        <pc:spChg chg="add mod">
          <ac:chgData name="Micah Brown" userId="556b4566d8eb0ba0" providerId="LiveId" clId="{E092FB89-05D2-4791-A20E-0F9439FEAE3A}" dt="2018-07-23T11:39:30.551" v="642" actId="20577"/>
          <ac:spMkLst>
            <pc:docMk/>
            <pc:sldMk cId="98252017" sldId="281"/>
            <ac:spMk id="11" creationId="{8FDCFC8B-1253-4B7A-B9EC-A0CAFFE6B8DF}"/>
          </ac:spMkLst>
        </pc:spChg>
        <pc:picChg chg="add mod">
          <ac:chgData name="Micah Brown" userId="556b4566d8eb0ba0" providerId="LiveId" clId="{E092FB89-05D2-4791-A20E-0F9439FEAE3A}" dt="2018-07-23T11:31:04.243" v="619" actId="1076"/>
          <ac:picMkLst>
            <pc:docMk/>
            <pc:sldMk cId="98252017" sldId="281"/>
            <ac:picMk id="4" creationId="{C6A155EF-C974-4242-8453-DE754CECC38A}"/>
          </ac:picMkLst>
        </pc:picChg>
        <pc:picChg chg="mod">
          <ac:chgData name="Micah Brown" userId="556b4566d8eb0ba0" providerId="LiveId" clId="{E092FB89-05D2-4791-A20E-0F9439FEAE3A}" dt="2018-07-23T11:38:23.622" v="634" actId="1076"/>
          <ac:picMkLst>
            <pc:docMk/>
            <pc:sldMk cId="98252017" sldId="281"/>
            <ac:picMk id="6" creationId="{12E947E3-1039-405F-9CE1-84448A98A72E}"/>
          </ac:picMkLst>
        </pc:picChg>
      </pc:sldChg>
      <pc:sldChg chg="modSp">
        <pc:chgData name="Micah Brown" userId="556b4566d8eb0ba0" providerId="LiveId" clId="{E092FB89-05D2-4791-A20E-0F9439FEAE3A}" dt="2018-07-23T11:47:31.714" v="722" actId="20577"/>
        <pc:sldMkLst>
          <pc:docMk/>
          <pc:sldMk cId="451953799" sldId="282"/>
        </pc:sldMkLst>
        <pc:spChg chg="mod">
          <ac:chgData name="Micah Brown" userId="556b4566d8eb0ba0" providerId="LiveId" clId="{E092FB89-05D2-4791-A20E-0F9439FEAE3A}" dt="2018-07-23T11:47:31.714" v="722" actId="20577"/>
          <ac:spMkLst>
            <pc:docMk/>
            <pc:sldMk cId="451953799" sldId="282"/>
            <ac:spMk id="3" creationId="{242E4DA4-E17F-4D63-9120-C7E43198C975}"/>
          </ac:spMkLst>
        </pc:spChg>
      </pc:sldChg>
      <pc:sldChg chg="addSp modSp">
        <pc:chgData name="Micah Brown" userId="556b4566d8eb0ba0" providerId="LiveId" clId="{E092FB89-05D2-4791-A20E-0F9439FEAE3A}" dt="2018-07-22T12:58:56.727" v="21" actId="1076"/>
        <pc:sldMkLst>
          <pc:docMk/>
          <pc:sldMk cId="118421015" sldId="283"/>
        </pc:sldMkLst>
        <pc:spChg chg="add">
          <ac:chgData name="Micah Brown" userId="556b4566d8eb0ba0" providerId="LiveId" clId="{E092FB89-05D2-4791-A20E-0F9439FEAE3A}" dt="2018-07-22T12:58:50.055" v="20"/>
          <ac:spMkLst>
            <pc:docMk/>
            <pc:sldMk cId="118421015" sldId="283"/>
            <ac:spMk id="5" creationId="{16AAAD1C-9BD1-4866-8618-4A9B03B7B3B1}"/>
          </ac:spMkLst>
        </pc:spChg>
        <pc:picChg chg="mod">
          <ac:chgData name="Micah Brown" userId="556b4566d8eb0ba0" providerId="LiveId" clId="{E092FB89-05D2-4791-A20E-0F9439FEAE3A}" dt="2018-07-22T12:58:56.727" v="21" actId="1076"/>
          <ac:picMkLst>
            <pc:docMk/>
            <pc:sldMk cId="118421015" sldId="283"/>
            <ac:picMk id="6" creationId="{737D8EAC-9322-418F-B08B-FD625798907C}"/>
          </ac:picMkLst>
        </pc:picChg>
      </pc:sldChg>
      <pc:sldChg chg="modSp">
        <pc:chgData name="Micah Brown" userId="556b4566d8eb0ba0" providerId="LiveId" clId="{E092FB89-05D2-4791-A20E-0F9439FEAE3A}" dt="2018-10-08T12:52:32.130" v="1125"/>
        <pc:sldMkLst>
          <pc:docMk/>
          <pc:sldMk cId="1000471494" sldId="284"/>
        </pc:sldMkLst>
        <pc:spChg chg="mod">
          <ac:chgData name="Micah Brown" userId="556b4566d8eb0ba0" providerId="LiveId" clId="{E092FB89-05D2-4791-A20E-0F9439FEAE3A}" dt="2018-10-08T12:52:32.130" v="1125"/>
          <ac:spMkLst>
            <pc:docMk/>
            <pc:sldMk cId="1000471494" sldId="284"/>
            <ac:spMk id="5" creationId="{FE079CFD-6BAC-4A4D-B79F-5C292DB20E5B}"/>
          </ac:spMkLst>
        </pc:spChg>
      </pc:sldChg>
      <pc:sldChg chg="addSp delSp modSp add">
        <pc:chgData name="Micah Brown" userId="556b4566d8eb0ba0" providerId="LiveId" clId="{E092FB89-05D2-4791-A20E-0F9439FEAE3A}" dt="2018-07-22T15:03:39.874" v="578" actId="20577"/>
        <pc:sldMkLst>
          <pc:docMk/>
          <pc:sldMk cId="869022573" sldId="285"/>
        </pc:sldMkLst>
        <pc:spChg chg="del">
          <ac:chgData name="Micah Brown" userId="556b4566d8eb0ba0" providerId="LiveId" clId="{E092FB89-05D2-4791-A20E-0F9439FEAE3A}" dt="2018-07-22T15:01:16.255" v="343"/>
          <ac:spMkLst>
            <pc:docMk/>
            <pc:sldMk cId="869022573" sldId="285"/>
            <ac:spMk id="2" creationId="{CFCA13CC-CBE0-4859-8F9F-AA4417B47377}"/>
          </ac:spMkLst>
        </pc:spChg>
        <pc:spChg chg="del">
          <ac:chgData name="Micah Brown" userId="556b4566d8eb0ba0" providerId="LiveId" clId="{E092FB89-05D2-4791-A20E-0F9439FEAE3A}" dt="2018-07-22T15:01:16.255" v="343"/>
          <ac:spMkLst>
            <pc:docMk/>
            <pc:sldMk cId="869022573" sldId="285"/>
            <ac:spMk id="3" creationId="{EFB482CA-D646-488C-80FB-BEED4A393DB4}"/>
          </ac:spMkLst>
        </pc:spChg>
        <pc:spChg chg="add mod">
          <ac:chgData name="Micah Brown" userId="556b4566d8eb0ba0" providerId="LiveId" clId="{E092FB89-05D2-4791-A20E-0F9439FEAE3A}" dt="2018-07-22T15:02:48.111" v="401" actId="313"/>
          <ac:spMkLst>
            <pc:docMk/>
            <pc:sldMk cId="869022573" sldId="285"/>
            <ac:spMk id="4" creationId="{DF7C983B-A0F2-41B9-BAF3-97349F4FDCA5}"/>
          </ac:spMkLst>
        </pc:spChg>
        <pc:spChg chg="add del mod">
          <ac:chgData name="Micah Brown" userId="556b4566d8eb0ba0" providerId="LiveId" clId="{E092FB89-05D2-4791-A20E-0F9439FEAE3A}" dt="2018-07-22T15:01:28.755" v="348" actId="478"/>
          <ac:spMkLst>
            <pc:docMk/>
            <pc:sldMk cId="869022573" sldId="285"/>
            <ac:spMk id="5" creationId="{29E752A4-B334-402A-A57A-767AC51E0183}"/>
          </ac:spMkLst>
        </pc:spChg>
        <pc:spChg chg="add del mod">
          <ac:chgData name="Micah Brown" userId="556b4566d8eb0ba0" providerId="LiveId" clId="{E092FB89-05D2-4791-A20E-0F9439FEAE3A}" dt="2018-07-22T15:03:39.874" v="578" actId="20577"/>
          <ac:spMkLst>
            <pc:docMk/>
            <pc:sldMk cId="869022573" sldId="285"/>
            <ac:spMk id="6" creationId="{B1419A3B-BD35-4E21-BFC1-F3CD29A9CEBB}"/>
          </ac:spMkLst>
        </pc:spChg>
        <pc:picChg chg="add del mod">
          <ac:chgData name="Micah Brown" userId="556b4566d8eb0ba0" providerId="LiveId" clId="{E092FB89-05D2-4791-A20E-0F9439FEAE3A}" dt="2018-07-22T15:01:26.597" v="347"/>
          <ac:picMkLst>
            <pc:docMk/>
            <pc:sldMk cId="869022573" sldId="285"/>
            <ac:picMk id="7" creationId="{91C5218B-FBB8-48E5-9FE4-0BBFF5FFDDE7}"/>
          </ac:picMkLst>
        </pc:picChg>
        <pc:picChg chg="add mod">
          <ac:chgData name="Micah Brown" userId="556b4566d8eb0ba0" providerId="LiveId" clId="{E092FB89-05D2-4791-A20E-0F9439FEAE3A}" dt="2018-07-22T15:01:46.639" v="352" actId="1076"/>
          <ac:picMkLst>
            <pc:docMk/>
            <pc:sldMk cId="869022573" sldId="285"/>
            <ac:picMk id="8" creationId="{597701AB-39FE-4AEF-803C-83CB9089D3AE}"/>
          </ac:picMkLst>
        </pc:picChg>
      </pc:sldChg>
      <pc:sldChg chg="addSp delSp modSp add">
        <pc:chgData name="Micah Brown" userId="556b4566d8eb0ba0" providerId="LiveId" clId="{E092FB89-05D2-4791-A20E-0F9439FEAE3A}" dt="2018-10-08T14:43:17.745" v="1133" actId="14100"/>
        <pc:sldMkLst>
          <pc:docMk/>
          <pc:sldMk cId="2412567467" sldId="286"/>
        </pc:sldMkLst>
        <pc:picChg chg="add del mod">
          <ac:chgData name="Micah Brown" userId="556b4566d8eb0ba0" providerId="LiveId" clId="{E092FB89-05D2-4791-A20E-0F9439FEAE3A}" dt="2018-10-08T12:51:07.227" v="1076" actId="478"/>
          <ac:picMkLst>
            <pc:docMk/>
            <pc:sldMk cId="2412567467" sldId="286"/>
            <ac:picMk id="2" creationId="{D1A4E211-54C6-470A-BA81-B621DC39A987}"/>
          </ac:picMkLst>
        </pc:picChg>
        <pc:picChg chg="add del mod">
          <ac:chgData name="Micah Brown" userId="556b4566d8eb0ba0" providerId="LiveId" clId="{E092FB89-05D2-4791-A20E-0F9439FEAE3A}" dt="2018-10-08T14:42:58.112" v="1130" actId="478"/>
          <ac:picMkLst>
            <pc:docMk/>
            <pc:sldMk cId="2412567467" sldId="286"/>
            <ac:picMk id="2" creationId="{D936BB70-4418-4027-8CF8-78CE3CA17B44}"/>
          </ac:picMkLst>
        </pc:picChg>
        <pc:picChg chg="add del mod">
          <ac:chgData name="Micah Brown" userId="556b4566d8eb0ba0" providerId="LiveId" clId="{E092FB89-05D2-4791-A20E-0F9439FEAE3A}" dt="2018-10-08T14:42:09.032" v="1126" actId="478"/>
          <ac:picMkLst>
            <pc:docMk/>
            <pc:sldMk cId="2412567467" sldId="286"/>
            <ac:picMk id="3" creationId="{D6FCE35A-FCBD-454E-8F6C-1FB8878A9027}"/>
          </ac:picMkLst>
        </pc:picChg>
        <pc:picChg chg="add mod">
          <ac:chgData name="Micah Brown" userId="556b4566d8eb0ba0" providerId="LiveId" clId="{E092FB89-05D2-4791-A20E-0F9439FEAE3A}" dt="2018-10-08T14:43:17.745" v="1133" actId="14100"/>
          <ac:picMkLst>
            <pc:docMk/>
            <pc:sldMk cId="2412567467" sldId="286"/>
            <ac:picMk id="4" creationId="{778A4E05-AB8C-4072-9B44-FD19858C7292}"/>
          </ac:picMkLst>
        </pc:picChg>
      </pc:sldChg>
      <pc:sldChg chg="modSp add">
        <pc:chgData name="Micah Brown" userId="556b4566d8eb0ba0" providerId="LiveId" clId="{E092FB89-05D2-4791-A20E-0F9439FEAE3A}" dt="2018-10-08T14:47:03.662" v="1134" actId="313"/>
        <pc:sldMkLst>
          <pc:docMk/>
          <pc:sldMk cId="3062776543" sldId="287"/>
        </pc:sldMkLst>
        <pc:spChg chg="mod">
          <ac:chgData name="Micah Brown" userId="556b4566d8eb0ba0" providerId="LiveId" clId="{E092FB89-05D2-4791-A20E-0F9439FEAE3A}" dt="2018-10-08T14:47:03.662" v="1134" actId="313"/>
          <ac:spMkLst>
            <pc:docMk/>
            <pc:sldMk cId="3062776543" sldId="287"/>
            <ac:spMk id="3" creationId="{33AE4AC4-4FA1-46AB-98BA-A294EA61E174}"/>
          </ac:spMkLst>
        </pc:spChg>
        <pc:spChg chg="mod">
          <ac:chgData name="Micah Brown" userId="556b4566d8eb0ba0" providerId="LiveId" clId="{E092FB89-05D2-4791-A20E-0F9439FEAE3A}" dt="2018-10-08T12:42:19.560" v="965" actId="20577"/>
          <ac:spMkLst>
            <pc:docMk/>
            <pc:sldMk cId="3062776543" sldId="287"/>
            <ac:spMk id="5" creationId="{ACCB27A1-1B2D-47D7-81B9-09173094D5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47191-A3BD-4E1A-8BF8-00B0FB3B9E56}"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0B479-2B6D-44AA-AC43-1293A40B5FDD}" type="slidenum">
              <a:rPr lang="en-US" smtClean="0"/>
              <a:t>‹#›</a:t>
            </a:fld>
            <a:endParaRPr lang="en-US"/>
          </a:p>
        </p:txBody>
      </p:sp>
    </p:spTree>
    <p:extLst>
      <p:ext uri="{BB962C8B-B14F-4D97-AF65-F5344CB8AC3E}">
        <p14:creationId xmlns:p14="http://schemas.microsoft.com/office/powerpoint/2010/main" val="59246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Update</a:t>
            </a:r>
          </a:p>
        </p:txBody>
      </p:sp>
      <p:sp>
        <p:nvSpPr>
          <p:cNvPr id="4" name="Slide Number Placeholder 3"/>
          <p:cNvSpPr>
            <a:spLocks noGrp="1"/>
          </p:cNvSpPr>
          <p:nvPr>
            <p:ph type="sldNum" sz="quarter" idx="5"/>
          </p:nvPr>
        </p:nvSpPr>
        <p:spPr/>
        <p:txBody>
          <a:bodyPr/>
          <a:lstStyle/>
          <a:p>
            <a:fld id="{CAF0B479-2B6D-44AA-AC43-1293A40B5FDD}" type="slidenum">
              <a:rPr lang="en-US" smtClean="0"/>
              <a:t>2</a:t>
            </a:fld>
            <a:endParaRPr lang="en-US"/>
          </a:p>
        </p:txBody>
      </p:sp>
    </p:spTree>
    <p:extLst>
      <p:ext uri="{BB962C8B-B14F-4D97-AF65-F5344CB8AC3E}">
        <p14:creationId xmlns:p14="http://schemas.microsoft.com/office/powerpoint/2010/main" val="176596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up with better title</a:t>
            </a:r>
          </a:p>
        </p:txBody>
      </p:sp>
      <p:sp>
        <p:nvSpPr>
          <p:cNvPr id="4" name="Slide Number Placeholder 3"/>
          <p:cNvSpPr>
            <a:spLocks noGrp="1"/>
          </p:cNvSpPr>
          <p:nvPr>
            <p:ph type="sldNum" sz="quarter" idx="10"/>
          </p:nvPr>
        </p:nvSpPr>
        <p:spPr/>
        <p:txBody>
          <a:bodyPr/>
          <a:lstStyle/>
          <a:p>
            <a:fld id="{CAF0B479-2B6D-44AA-AC43-1293A40B5FDD}" type="slidenum">
              <a:rPr lang="en-US" smtClean="0"/>
              <a:t>11</a:t>
            </a:fld>
            <a:endParaRPr lang="en-US"/>
          </a:p>
        </p:txBody>
      </p:sp>
    </p:spTree>
    <p:extLst>
      <p:ext uri="{BB962C8B-B14F-4D97-AF65-F5344CB8AC3E}">
        <p14:creationId xmlns:p14="http://schemas.microsoft.com/office/powerpoint/2010/main" val="424832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update this</a:t>
            </a:r>
          </a:p>
        </p:txBody>
      </p:sp>
      <p:sp>
        <p:nvSpPr>
          <p:cNvPr id="4" name="Slide Number Placeholder 3"/>
          <p:cNvSpPr>
            <a:spLocks noGrp="1"/>
          </p:cNvSpPr>
          <p:nvPr>
            <p:ph type="sldNum" sz="quarter" idx="10"/>
          </p:nvPr>
        </p:nvSpPr>
        <p:spPr/>
        <p:txBody>
          <a:bodyPr/>
          <a:lstStyle/>
          <a:p>
            <a:fld id="{CAF0B479-2B6D-44AA-AC43-1293A40B5FDD}" type="slidenum">
              <a:rPr lang="en-US" smtClean="0"/>
              <a:t>15</a:t>
            </a:fld>
            <a:endParaRPr lang="en-US"/>
          </a:p>
        </p:txBody>
      </p:sp>
    </p:spTree>
    <p:extLst>
      <p:ext uri="{BB962C8B-B14F-4D97-AF65-F5344CB8AC3E}">
        <p14:creationId xmlns:p14="http://schemas.microsoft.com/office/powerpoint/2010/main" val="89454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 visual and broke out to 3 slides (from 2)</a:t>
            </a:r>
          </a:p>
        </p:txBody>
      </p:sp>
      <p:sp>
        <p:nvSpPr>
          <p:cNvPr id="4" name="Slide Number Placeholder 3"/>
          <p:cNvSpPr>
            <a:spLocks noGrp="1"/>
          </p:cNvSpPr>
          <p:nvPr>
            <p:ph type="sldNum" sz="quarter" idx="5"/>
          </p:nvPr>
        </p:nvSpPr>
        <p:spPr/>
        <p:txBody>
          <a:bodyPr/>
          <a:lstStyle/>
          <a:p>
            <a:fld id="{C1735D0F-15CB-5241-8DA7-9EC6F9751AD5}" type="slidenum">
              <a:rPr lang="en-US" smtClean="0"/>
              <a:t>17</a:t>
            </a:fld>
            <a:endParaRPr lang="en-US" dirty="0"/>
          </a:p>
        </p:txBody>
      </p:sp>
    </p:spTree>
    <p:extLst>
      <p:ext uri="{BB962C8B-B14F-4D97-AF65-F5344CB8AC3E}">
        <p14:creationId xmlns:p14="http://schemas.microsoft.com/office/powerpoint/2010/main" val="275009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lang="en-US" dirty="0"/>
              <a:t>Added visual and broke out to 3 slides (from 2)</a:t>
            </a:r>
          </a:p>
          <a:p>
            <a:endParaRPr lang="en-US" dirty="0"/>
          </a:p>
        </p:txBody>
      </p:sp>
      <p:sp>
        <p:nvSpPr>
          <p:cNvPr id="4" name="Slide Number Placeholder 3"/>
          <p:cNvSpPr>
            <a:spLocks noGrp="1"/>
          </p:cNvSpPr>
          <p:nvPr>
            <p:ph type="sldNum" sz="quarter" idx="5"/>
          </p:nvPr>
        </p:nvSpPr>
        <p:spPr/>
        <p:txBody>
          <a:bodyPr/>
          <a:lstStyle/>
          <a:p>
            <a:fld id="{C1735D0F-15CB-5241-8DA7-9EC6F9751AD5}" type="slidenum">
              <a:rPr lang="en-US" smtClean="0"/>
              <a:t>18</a:t>
            </a:fld>
            <a:endParaRPr lang="en-US" dirty="0"/>
          </a:p>
        </p:txBody>
      </p:sp>
    </p:spTree>
    <p:extLst>
      <p:ext uri="{BB962C8B-B14F-4D97-AF65-F5344CB8AC3E}">
        <p14:creationId xmlns:p14="http://schemas.microsoft.com/office/powerpoint/2010/main" val="2622701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30000" dirty="0"/>
              <a:t>nd</a:t>
            </a:r>
            <a:r>
              <a:rPr lang="en-US" dirty="0"/>
              <a:t> half of breakout.</a:t>
            </a:r>
          </a:p>
        </p:txBody>
      </p:sp>
      <p:sp>
        <p:nvSpPr>
          <p:cNvPr id="4" name="Slide Number Placeholder 3"/>
          <p:cNvSpPr>
            <a:spLocks noGrp="1"/>
          </p:cNvSpPr>
          <p:nvPr>
            <p:ph type="sldNum" sz="quarter" idx="5"/>
          </p:nvPr>
        </p:nvSpPr>
        <p:spPr/>
        <p:txBody>
          <a:bodyPr/>
          <a:lstStyle/>
          <a:p>
            <a:fld id="{C1735D0F-15CB-5241-8DA7-9EC6F9751AD5}" type="slidenum">
              <a:rPr lang="en-US" smtClean="0"/>
              <a:t>22</a:t>
            </a:fld>
            <a:endParaRPr lang="en-US" dirty="0"/>
          </a:p>
        </p:txBody>
      </p:sp>
    </p:spTree>
    <p:extLst>
      <p:ext uri="{BB962C8B-B14F-4D97-AF65-F5344CB8AC3E}">
        <p14:creationId xmlns:p14="http://schemas.microsoft.com/office/powerpoint/2010/main" val="3052968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alone</a:t>
            </a:r>
          </a:p>
        </p:txBody>
      </p:sp>
      <p:sp>
        <p:nvSpPr>
          <p:cNvPr id="4" name="Slide Number Placeholder 3"/>
          <p:cNvSpPr>
            <a:spLocks noGrp="1"/>
          </p:cNvSpPr>
          <p:nvPr>
            <p:ph type="sldNum" sz="quarter" idx="5"/>
          </p:nvPr>
        </p:nvSpPr>
        <p:spPr/>
        <p:txBody>
          <a:bodyPr/>
          <a:lstStyle/>
          <a:p>
            <a:fld id="{C1735D0F-15CB-5241-8DA7-9EC6F9751AD5}" type="slidenum">
              <a:rPr lang="en-US" smtClean="0"/>
              <a:t>23</a:t>
            </a:fld>
            <a:endParaRPr lang="en-US" dirty="0"/>
          </a:p>
        </p:txBody>
      </p:sp>
    </p:spTree>
    <p:extLst>
      <p:ext uri="{BB962C8B-B14F-4D97-AF65-F5344CB8AC3E}">
        <p14:creationId xmlns:p14="http://schemas.microsoft.com/office/powerpoint/2010/main" val="4005778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586B75A-687E-405C-8A0B-8D00578BA2C3}" type="datetimeFigureOut">
              <a:rPr lang="en-US" smtClean="0"/>
              <a:pPr/>
              <a:t>10/30/2023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057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042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586B75A-687E-405C-8A0B-8D00578BA2C3}" type="datetimeFigureOut">
              <a:rPr lang="en-US" smtClean="0"/>
              <a:pPr/>
              <a:t>10/30/2023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417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627521" y="120379"/>
            <a:ext cx="9029435" cy="1126372"/>
          </a:xfrm>
        </p:spPr>
        <p:txBody>
          <a:bodyPr/>
          <a:lstStyle>
            <a:lvl1pPr>
              <a:lnSpc>
                <a:spcPct val="90000"/>
              </a:lnSpc>
              <a:defRPr b="1" i="0">
                <a:solidFill>
                  <a:schemeClr val="tx2"/>
                </a:solidFill>
              </a:defRPr>
            </a:lvl1pPr>
          </a:lstStyle>
          <a:p>
            <a:r>
              <a:rPr lang="en-US"/>
              <a:t>Click to edit Master title style</a:t>
            </a:r>
            <a:endParaRPr lang="en-US" dirty="0"/>
          </a:p>
        </p:txBody>
      </p:sp>
      <p:sp>
        <p:nvSpPr>
          <p:cNvPr id="8" name="Content Placeholder 2"/>
          <p:cNvSpPr>
            <a:spLocks noGrp="1"/>
          </p:cNvSpPr>
          <p:nvPr>
            <p:ph idx="4294967295"/>
          </p:nvPr>
        </p:nvSpPr>
        <p:spPr>
          <a:xfrm>
            <a:off x="648779" y="1326776"/>
            <a:ext cx="11007472" cy="4828998"/>
          </a:xfrm>
        </p:spPr>
        <p:txBody>
          <a:bodyPr/>
          <a:lstStyle>
            <a:lvl1pPr>
              <a:lnSpc>
                <a:spcPct val="95000"/>
              </a:lnSpc>
              <a:defRPr/>
            </a:lvl1pPr>
          </a:lstStyle>
          <a:p>
            <a:pPr lvl="0"/>
            <a:r>
              <a:rPr lang="en-US"/>
              <a:t>Edit Master text styles</a:t>
            </a:r>
          </a:p>
        </p:txBody>
      </p:sp>
      <p:sp>
        <p:nvSpPr>
          <p:cNvPr id="3" name="Slide Number Placeholder 2">
            <a:extLst>
              <a:ext uri="{FF2B5EF4-FFF2-40B4-BE49-F238E27FC236}">
                <a16:creationId xmlns:a16="http://schemas.microsoft.com/office/drawing/2014/main" id="{7CE7A892-CCF5-AB40-ACDB-D873C35E67F1}"/>
              </a:ext>
            </a:extLst>
          </p:cNvPr>
          <p:cNvSpPr>
            <a:spLocks noGrp="1"/>
          </p:cNvSpPr>
          <p:nvPr>
            <p:ph type="sldNum" sz="quarter" idx="10"/>
          </p:nvPr>
        </p:nvSpPr>
        <p:spPr/>
        <p:txBody>
          <a:bodyPr/>
          <a:lstStyle/>
          <a:p>
            <a:fld id="{D5ECD089-1754-C742-B875-8EB56CE81387}" type="slidenum">
              <a:rPr lang="en-US" smtClean="0"/>
              <a:pPr/>
              <a:t>‹#›</a:t>
            </a:fld>
            <a:endParaRPr lang="en-US" sz="1600"/>
          </a:p>
        </p:txBody>
      </p:sp>
    </p:spTree>
    <p:extLst>
      <p:ext uri="{BB962C8B-B14F-4D97-AF65-F5344CB8AC3E}">
        <p14:creationId xmlns:p14="http://schemas.microsoft.com/office/powerpoint/2010/main" val="330166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781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586B75A-687E-405C-8A0B-8D00578BA2C3}" type="datetimeFigureOut">
              <a:rPr lang="en-US" smtClean="0"/>
              <a:pPr/>
              <a:t>10/30/2023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1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897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66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835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572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586B75A-687E-405C-8A0B-8D00578BA2C3}" type="datetimeFigureOut">
              <a:rPr lang="en-US" smtClean="0"/>
              <a:pPr/>
              <a:t>10/30/2023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766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181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586B75A-687E-405C-8A0B-8D00578BA2C3}" type="datetimeFigureOut">
              <a:rPr lang="en-US" smtClean="0"/>
              <a:pPr/>
              <a:t>10/30/2023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403961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ahkbrow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D93C-BE4B-4CB0-B5DA-1C3DD0FB7AC2}"/>
              </a:ext>
            </a:extLst>
          </p:cNvPr>
          <p:cNvSpPr>
            <a:spLocks noGrp="1"/>
          </p:cNvSpPr>
          <p:nvPr>
            <p:ph type="ctrTitle"/>
          </p:nvPr>
        </p:nvSpPr>
        <p:spPr/>
        <p:txBody>
          <a:bodyPr/>
          <a:lstStyle/>
          <a:p>
            <a:r>
              <a:rPr lang="en-US" dirty="0"/>
              <a:t>A </a:t>
            </a:r>
            <a:r>
              <a:rPr lang="en-US"/>
              <a:t>DLP Story</a:t>
            </a:r>
            <a:endParaRPr lang="en-US" dirty="0"/>
          </a:p>
        </p:txBody>
      </p:sp>
      <p:sp>
        <p:nvSpPr>
          <p:cNvPr id="3" name="Subtitle 2">
            <a:extLst>
              <a:ext uri="{FF2B5EF4-FFF2-40B4-BE49-F238E27FC236}">
                <a16:creationId xmlns:a16="http://schemas.microsoft.com/office/drawing/2014/main" id="{ED1B891F-DCC0-4BD4-9929-BBF5474C8CE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8958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37029" y="1808628"/>
            <a:ext cx="11308977" cy="4176119"/>
          </a:xfrm>
        </p:spPr>
        <p:txBody>
          <a:bodyPr>
            <a:normAutofit/>
          </a:bodyPr>
          <a:lstStyle/>
          <a:p>
            <a:r>
              <a:rPr lang="en-US" b="1" dirty="0"/>
              <a:t>We implemented a three policy environment Test, Pilot, Production.  This lead to some complications and lessons.</a:t>
            </a:r>
            <a:endParaRPr lang="en-US" dirty="0"/>
          </a:p>
          <a:p>
            <a:pPr lvl="1"/>
            <a:r>
              <a:rPr lang="en-US" sz="1800" dirty="0"/>
              <a:t>We adopted the this architecture after a single REG-EX logic error was introduced into the client config that turned all the test systems into literal potatoes.</a:t>
            </a:r>
          </a:p>
          <a:p>
            <a:pPr lvl="1"/>
            <a:r>
              <a:rPr lang="en-US" sz="1800" dirty="0"/>
              <a:t>Each time you fragment your policy, it has HUGE implications for support, maintenance, testing, documentation.</a:t>
            </a:r>
          </a:p>
          <a:p>
            <a:pPr lvl="1"/>
            <a:r>
              <a:rPr lang="en-US" sz="1800" dirty="0"/>
              <a:t>You need to find an appropriate balance between a monolithic policy and micro fragmentation of your DLP policy.  (This is challenging!)</a:t>
            </a:r>
          </a:p>
        </p:txBody>
      </p:sp>
      <p:sp>
        <p:nvSpPr>
          <p:cNvPr id="5" name="Title 4">
            <a:extLst>
              <a:ext uri="{FF2B5EF4-FFF2-40B4-BE49-F238E27FC236}">
                <a16:creationId xmlns:a16="http://schemas.microsoft.com/office/drawing/2014/main" id="{B83A2952-91A5-466F-90BA-0BB00B6ADFBF}"/>
              </a:ext>
            </a:extLst>
          </p:cNvPr>
          <p:cNvSpPr>
            <a:spLocks noGrp="1"/>
          </p:cNvSpPr>
          <p:nvPr>
            <p:ph type="title"/>
          </p:nvPr>
        </p:nvSpPr>
        <p:spPr/>
        <p:txBody>
          <a:bodyPr/>
          <a:lstStyle/>
          <a:p>
            <a:r>
              <a:rPr lang="en-US" dirty="0"/>
              <a:t>DLP: The High Cost of fractured Policies</a:t>
            </a:r>
          </a:p>
        </p:txBody>
      </p:sp>
    </p:spTree>
    <p:extLst>
      <p:ext uri="{BB962C8B-B14F-4D97-AF65-F5344CB8AC3E}">
        <p14:creationId xmlns:p14="http://schemas.microsoft.com/office/powerpoint/2010/main" val="146995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16860" y="1835523"/>
            <a:ext cx="11342594" cy="4928347"/>
          </a:xfrm>
        </p:spPr>
        <p:txBody>
          <a:bodyPr>
            <a:normAutofit/>
          </a:bodyPr>
          <a:lstStyle/>
          <a:p>
            <a:r>
              <a:rPr lang="en-US" b="1" dirty="0"/>
              <a:t>Our original policy that we went to pilot had each user creating 100 incidents per day.  @ 5min per incident we would need to hire 4235 DLP analysts just to keep up!</a:t>
            </a:r>
            <a:endParaRPr lang="en-US" dirty="0"/>
          </a:p>
          <a:p>
            <a:pPr lvl="1"/>
            <a:r>
              <a:rPr lang="en-US" dirty="0"/>
              <a:t>Present operational costs to management in terms they can understand.</a:t>
            </a:r>
          </a:p>
          <a:p>
            <a:pPr lvl="1"/>
            <a:r>
              <a:rPr lang="en-US" dirty="0"/>
              <a:t>As a rule of thumb default rules stink!</a:t>
            </a:r>
          </a:p>
          <a:p>
            <a:pPr lvl="1"/>
            <a:r>
              <a:rPr lang="en-US" dirty="0"/>
              <a:t>Learn to love REG-EX!</a:t>
            </a:r>
          </a:p>
          <a:p>
            <a:pPr lvl="2"/>
            <a:r>
              <a:rPr lang="en-US" dirty="0"/>
              <a:t>Matt </a:t>
            </a:r>
            <a:r>
              <a:rPr lang="en-US" dirty="0" err="1"/>
              <a:t>Scheurer</a:t>
            </a:r>
            <a:r>
              <a:rPr lang="en-US" dirty="0"/>
              <a:t> - Regular Expressions (Regex) Overview 2017 Derby Con</a:t>
            </a:r>
          </a:p>
          <a:p>
            <a:pPr lvl="2"/>
            <a:r>
              <a:rPr lang="en-US" dirty="0"/>
              <a:t>https://regex101.com/</a:t>
            </a:r>
          </a:p>
          <a:p>
            <a:pPr lvl="1"/>
            <a:r>
              <a:rPr lang="en-US" dirty="0"/>
              <a:t>Acknowledge the risk of over tuning</a:t>
            </a:r>
          </a:p>
          <a:p>
            <a:pPr lvl="2"/>
            <a:r>
              <a:rPr lang="en-US" dirty="0"/>
              <a:t>Driver’s License and Credit Cards are typically very challenging patterns to tune!</a:t>
            </a:r>
          </a:p>
          <a:p>
            <a:pPr lvl="2"/>
            <a:r>
              <a:rPr lang="en-US" dirty="0"/>
              <a:t>Is the juice worth the squeeze.</a:t>
            </a:r>
          </a:p>
          <a:p>
            <a:pPr lvl="2"/>
            <a:r>
              <a:rPr lang="en-US" dirty="0"/>
              <a:t>Does an exemption make it super easy for users to bypass the DLP environment.</a:t>
            </a:r>
          </a:p>
          <a:p>
            <a:pPr lvl="2"/>
            <a:r>
              <a:rPr lang="en-US" dirty="0"/>
              <a:t>When tuning, use positive inclusive matching.</a:t>
            </a:r>
          </a:p>
          <a:p>
            <a:pPr lvl="2"/>
            <a:r>
              <a:rPr lang="en-US" dirty="0"/>
              <a:t>The Dangers of FALSE NEGITIVE </a:t>
            </a:r>
          </a:p>
        </p:txBody>
      </p:sp>
      <p:sp>
        <p:nvSpPr>
          <p:cNvPr id="5" name="Title 4">
            <a:extLst>
              <a:ext uri="{FF2B5EF4-FFF2-40B4-BE49-F238E27FC236}">
                <a16:creationId xmlns:a16="http://schemas.microsoft.com/office/drawing/2014/main" id="{29EA5C84-555B-4BCE-9588-205C21B8C8F6}"/>
              </a:ext>
            </a:extLst>
          </p:cNvPr>
          <p:cNvSpPr>
            <a:spLocks noGrp="1"/>
          </p:cNvSpPr>
          <p:nvPr>
            <p:ph type="title"/>
          </p:nvPr>
        </p:nvSpPr>
        <p:spPr/>
        <p:txBody>
          <a:bodyPr/>
          <a:lstStyle/>
          <a:p>
            <a:r>
              <a:rPr lang="en-US" dirty="0"/>
              <a:t>DLP: Build what you can Support</a:t>
            </a:r>
          </a:p>
        </p:txBody>
      </p:sp>
    </p:spTree>
    <p:extLst>
      <p:ext uri="{BB962C8B-B14F-4D97-AF65-F5344CB8AC3E}">
        <p14:creationId xmlns:p14="http://schemas.microsoft.com/office/powerpoint/2010/main" val="85265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8432E4-DBA4-4BC0-85D2-7AEEB21712CA}"/>
              </a:ext>
            </a:extLst>
          </p:cNvPr>
          <p:cNvSpPr>
            <a:spLocks noGrp="1"/>
          </p:cNvSpPr>
          <p:nvPr>
            <p:ph type="body" idx="4294967295"/>
          </p:nvPr>
        </p:nvSpPr>
        <p:spPr>
          <a:xfrm>
            <a:off x="0" y="537029"/>
            <a:ext cx="12192000" cy="1235311"/>
          </a:xfrm>
        </p:spPr>
        <p:txBody>
          <a:bodyPr>
            <a:normAutofit/>
          </a:bodyPr>
          <a:lstStyle/>
          <a:p>
            <a:pPr marL="0" indent="0" algn="ctr">
              <a:buNone/>
            </a:pPr>
            <a:r>
              <a:rPr lang="en-US" sz="3600" dirty="0"/>
              <a:t>There are no FALSE POSITIVES, only poorly written rules*</a:t>
            </a:r>
          </a:p>
        </p:txBody>
      </p:sp>
      <p:pic>
        <p:nvPicPr>
          <p:cNvPr id="3" name="Picture 2">
            <a:extLst>
              <a:ext uri="{FF2B5EF4-FFF2-40B4-BE49-F238E27FC236}">
                <a16:creationId xmlns:a16="http://schemas.microsoft.com/office/drawing/2014/main" id="{D56F0CF7-3278-4311-AEA8-C5F05C360923}"/>
              </a:ext>
            </a:extLst>
          </p:cNvPr>
          <p:cNvPicPr>
            <a:picLocks noChangeAspect="1"/>
          </p:cNvPicPr>
          <p:nvPr/>
        </p:nvPicPr>
        <p:blipFill>
          <a:blip r:embed="rId2"/>
          <a:stretch>
            <a:fillRect/>
          </a:stretch>
        </p:blipFill>
        <p:spPr>
          <a:xfrm>
            <a:off x="0" y="1772340"/>
            <a:ext cx="12192000" cy="5085660"/>
          </a:xfrm>
          <a:prstGeom prst="rect">
            <a:avLst/>
          </a:prstGeom>
        </p:spPr>
      </p:pic>
    </p:spTree>
    <p:extLst>
      <p:ext uri="{BB962C8B-B14F-4D97-AF65-F5344CB8AC3E}">
        <p14:creationId xmlns:p14="http://schemas.microsoft.com/office/powerpoint/2010/main" val="175788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DLP Architecture</a:t>
            </a:r>
          </a:p>
        </p:txBody>
      </p:sp>
      <p:sp>
        <p:nvSpPr>
          <p:cNvPr id="6" name="Rectangle 5">
            <a:extLst>
              <a:ext uri="{FF2B5EF4-FFF2-40B4-BE49-F238E27FC236}">
                <a16:creationId xmlns:a16="http://schemas.microsoft.com/office/drawing/2014/main" id="{9D8B633D-EC82-46BC-B3BE-658D18259601}"/>
              </a:ext>
            </a:extLst>
          </p:cNvPr>
          <p:cNvSpPr/>
          <p:nvPr/>
        </p:nvSpPr>
        <p:spPr>
          <a:xfrm>
            <a:off x="6095999" y="731635"/>
            <a:ext cx="5653314" cy="1200329"/>
          </a:xfrm>
          <a:prstGeom prst="rect">
            <a:avLst/>
          </a:prstGeom>
        </p:spPr>
        <p:txBody>
          <a:bodyPr wrap="square">
            <a:spAutoFit/>
          </a:bodyPr>
          <a:lstStyle/>
          <a:p>
            <a:r>
              <a:rPr lang="en-US" b="1" dirty="0"/>
              <a:t>“To know a thing well, know it's limits; Only when pushed beyond it's tolerance will it's true nature be seen.” ― The </a:t>
            </a:r>
            <a:r>
              <a:rPr lang="en-US" b="1" dirty="0" err="1"/>
              <a:t>Amtal</a:t>
            </a:r>
            <a:r>
              <a:rPr lang="en-US" b="1" dirty="0"/>
              <a:t> Rule</a:t>
            </a:r>
          </a:p>
          <a:p>
            <a:r>
              <a:rPr lang="en-US" b="1" dirty="0"/>
              <a:t>Frank Herbert, Children of Dune</a:t>
            </a:r>
          </a:p>
        </p:txBody>
      </p:sp>
    </p:spTree>
    <p:extLst>
      <p:ext uri="{BB962C8B-B14F-4D97-AF65-F5344CB8AC3E}">
        <p14:creationId xmlns:p14="http://schemas.microsoft.com/office/powerpoint/2010/main" val="402952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3754" y="1828800"/>
            <a:ext cx="11308976" cy="5029200"/>
          </a:xfrm>
        </p:spPr>
        <p:txBody>
          <a:bodyPr>
            <a:normAutofit/>
          </a:bodyPr>
          <a:lstStyle/>
          <a:p>
            <a:r>
              <a:rPr lang="en-US" b="1" dirty="0"/>
              <a:t>Traditional DLP is built upon REG-EX and word dictionaries.  This can be problematic:</a:t>
            </a:r>
          </a:p>
          <a:p>
            <a:pPr lvl="1"/>
            <a:r>
              <a:rPr lang="en-US" sz="1800" b="1" dirty="0"/>
              <a:t>50 US states each have multiple definitions of driver’s license.</a:t>
            </a:r>
          </a:p>
          <a:p>
            <a:pPr lvl="1"/>
            <a:r>
              <a:rPr lang="en-US" sz="1800" b="1" dirty="0"/>
              <a:t>Many websites use 15/16 digit numeric codes to reference content.  This overlaps with traditional credit card definitions.</a:t>
            </a:r>
          </a:p>
          <a:p>
            <a:pPr lvl="1"/>
            <a:r>
              <a:rPr lang="en-US" sz="1800" b="1" dirty="0"/>
              <a:t>REG-EX and word dictionaries are not </a:t>
            </a:r>
            <a:r>
              <a:rPr lang="en-US" sz="1800" b="1" strike="sngStrike" dirty="0"/>
              <a:t>sufficient</a:t>
            </a:r>
            <a:r>
              <a:rPr lang="en-US" sz="1800" b="1" dirty="0"/>
              <a:t> optimal.</a:t>
            </a:r>
          </a:p>
          <a:p>
            <a:pPr lvl="1"/>
            <a:r>
              <a:rPr lang="en-US" sz="1800" b="1" dirty="0"/>
              <a:t>We have to do better . . .</a:t>
            </a:r>
          </a:p>
          <a:p>
            <a:r>
              <a:rPr lang="en-US" sz="2000" b="1" dirty="0"/>
              <a:t>When possible follow the main rule of improve “YES AND” in building traditional classification.</a:t>
            </a:r>
          </a:p>
          <a:p>
            <a:r>
              <a:rPr lang="en-US" sz="2000" b="1" dirty="0"/>
              <a:t>“Proximity” rules are your friend!</a:t>
            </a:r>
          </a:p>
        </p:txBody>
      </p:sp>
      <p:sp>
        <p:nvSpPr>
          <p:cNvPr id="5" name="Title 4">
            <a:extLst>
              <a:ext uri="{FF2B5EF4-FFF2-40B4-BE49-F238E27FC236}">
                <a16:creationId xmlns:a16="http://schemas.microsoft.com/office/drawing/2014/main" id="{648BA103-F3C4-489E-A54F-8BA2C535800E}"/>
              </a:ext>
            </a:extLst>
          </p:cNvPr>
          <p:cNvSpPr>
            <a:spLocks noGrp="1"/>
          </p:cNvSpPr>
          <p:nvPr>
            <p:ph type="title"/>
          </p:nvPr>
        </p:nvSpPr>
        <p:spPr/>
        <p:txBody>
          <a:bodyPr/>
          <a:lstStyle/>
          <a:p>
            <a:r>
              <a:rPr lang="en-US" dirty="0"/>
              <a:t>DLP: Traditional DLP Policy</a:t>
            </a:r>
          </a:p>
        </p:txBody>
      </p:sp>
    </p:spTree>
    <p:extLst>
      <p:ext uri="{BB962C8B-B14F-4D97-AF65-F5344CB8AC3E}">
        <p14:creationId xmlns:p14="http://schemas.microsoft.com/office/powerpoint/2010/main" val="350785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B94E22-1579-468B-9ADE-CC436BAD9F75}"/>
              </a:ext>
            </a:extLst>
          </p:cNvPr>
          <p:cNvPicPr>
            <a:picLocks noChangeAspect="1"/>
          </p:cNvPicPr>
          <p:nvPr/>
        </p:nvPicPr>
        <p:blipFill>
          <a:blip r:embed="rId3"/>
          <a:stretch>
            <a:fillRect/>
          </a:stretch>
        </p:blipFill>
        <p:spPr>
          <a:xfrm>
            <a:off x="448777" y="2017384"/>
            <a:ext cx="11294446" cy="3812987"/>
          </a:xfrm>
          <a:prstGeom prst="rect">
            <a:avLst/>
          </a:prstGeom>
        </p:spPr>
      </p:pic>
      <p:sp>
        <p:nvSpPr>
          <p:cNvPr id="3" name="Title 2">
            <a:extLst>
              <a:ext uri="{FF2B5EF4-FFF2-40B4-BE49-F238E27FC236}">
                <a16:creationId xmlns:a16="http://schemas.microsoft.com/office/drawing/2014/main" id="{C14523FA-341E-471E-A7D6-9CC3B6C01A14}"/>
              </a:ext>
            </a:extLst>
          </p:cNvPr>
          <p:cNvSpPr>
            <a:spLocks noGrp="1"/>
          </p:cNvSpPr>
          <p:nvPr>
            <p:ph type="title"/>
          </p:nvPr>
        </p:nvSpPr>
        <p:spPr/>
        <p:txBody>
          <a:bodyPr/>
          <a:lstStyle/>
          <a:p>
            <a:r>
              <a:rPr lang="en-US" dirty="0"/>
              <a:t>DLP: Object Orientated Rules</a:t>
            </a:r>
          </a:p>
        </p:txBody>
      </p:sp>
      <p:sp>
        <p:nvSpPr>
          <p:cNvPr id="4" name="Content Placeholder 2">
            <a:extLst>
              <a:ext uri="{FF2B5EF4-FFF2-40B4-BE49-F238E27FC236}">
                <a16:creationId xmlns:a16="http://schemas.microsoft.com/office/drawing/2014/main" id="{1A4348F9-610E-45EA-83C6-AC02A06CC668}"/>
              </a:ext>
            </a:extLst>
          </p:cNvPr>
          <p:cNvSpPr txBox="1">
            <a:spLocks/>
          </p:cNvSpPr>
          <p:nvPr/>
        </p:nvSpPr>
        <p:spPr>
          <a:xfrm>
            <a:off x="448778" y="5830371"/>
            <a:ext cx="11162030" cy="885739"/>
          </a:xfrm>
          <a:prstGeom prst="rect">
            <a:avLst/>
          </a:prstGeom>
        </p:spPr>
        <p:txBody>
          <a:bodyPr vert="horz" lIns="91440" tIns="45720" rIns="91440" bIns="45720" rtlCol="0" anchor="b">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600" b="1" dirty="0">
                <a:latin typeface="Calibri" panose="020F0502020204030204" pitchFamily="34" charset="0"/>
                <a:cs typeface="Calibri" panose="020F0502020204030204" pitchFamily="34" charset="0"/>
              </a:rPr>
              <a:t>*Use standardized naming conventions to flag the type of each “building block” and what policy each “building block” belongs to.  We did this by using a “short code” at the start of custom dictionaries, and a dictionary “type flag”. </a:t>
            </a:r>
          </a:p>
        </p:txBody>
      </p:sp>
    </p:spTree>
    <p:extLst>
      <p:ext uri="{BB962C8B-B14F-4D97-AF65-F5344CB8AC3E}">
        <p14:creationId xmlns:p14="http://schemas.microsoft.com/office/powerpoint/2010/main" val="12176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E4DA4-E17F-4D63-9120-C7E43198C975}"/>
              </a:ext>
            </a:extLst>
          </p:cNvPr>
          <p:cNvSpPr>
            <a:spLocks noGrp="1"/>
          </p:cNvSpPr>
          <p:nvPr>
            <p:ph idx="1"/>
          </p:nvPr>
        </p:nvSpPr>
        <p:spPr>
          <a:xfrm>
            <a:off x="581192" y="2180496"/>
            <a:ext cx="11029615" cy="4778357"/>
          </a:xfrm>
        </p:spPr>
        <p:txBody>
          <a:bodyPr>
            <a:normAutofit fontScale="92500" lnSpcReduction="10000"/>
          </a:bodyPr>
          <a:lstStyle/>
          <a:p>
            <a:pPr marL="0" indent="0">
              <a:buNone/>
            </a:pPr>
            <a:r>
              <a:rPr lang="en-US" b="1" dirty="0">
                <a:latin typeface="Calibri" panose="020F0502020204030204" pitchFamily="34" charset="0"/>
                <a:cs typeface="Calibri" panose="020F0502020204030204" pitchFamily="34" charset="0"/>
              </a:rPr>
              <a:t>Driver’s License Positive match</a:t>
            </a:r>
          </a:p>
          <a:p>
            <a:pPr marL="0" indent="0">
              <a:buNone/>
            </a:pPr>
            <a:r>
              <a:rPr lang="pl-PL" sz="1200" dirty="0">
                <a:latin typeface="Calibri" panose="020F0502020204030204" pitchFamily="34" charset="0"/>
                <a:cs typeface="Calibri" panose="020F0502020204030204" pitchFamily="34" charset="0"/>
              </a:rPr>
              <a:t>[ .,-]00\d\d\d\d\d\d\d[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.,-][xX]\d\d\d\d\d\d\d\d[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.,-]\d\d\d\d\d\d\d[aA][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.,-][rtRT]\d\d\d\d\d\d\d\d[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.,-][a-zA-Z][a-zA-Z][a-zA-Z][a-zA-Z][a-zA-Z][a-zA-Z][a-zA-Z]\d\d\d\w\w[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.,-][a-zA-Z][a-zA-Z]\d\d\d\d\d\d[a-zA-Z][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.,-]\d\d\d[a-zA-Z][a-zA-Z]\d\d\d\d[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.,-]\d\d[a-zA-Z][a-zA-Z][a-zA-Z]\d\d\d\d\d[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.,-][a-zA-Z][a-zA-Z]\d\d\d\d\d\d[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.,-][a-zA-Z]\d\d\d\d\d\d\d\d\d\d\d\d\d[ .,-]</a:t>
            </a:r>
            <a:endParaRPr lang="en-US" sz="1200" dirty="0">
              <a:latin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F760688D-C77A-48E3-83AC-EA38FEF26193}"/>
              </a:ext>
            </a:extLst>
          </p:cNvPr>
          <p:cNvSpPr/>
          <p:nvPr/>
        </p:nvSpPr>
        <p:spPr>
          <a:xfrm>
            <a:off x="8078171" y="3309020"/>
            <a:ext cx="3620371" cy="2794573"/>
          </a:xfrm>
          <a:prstGeom prst="rect">
            <a:avLst/>
          </a:prstGeom>
          <a:solidFill>
            <a:schemeClr val="accent6">
              <a:lumMod val="20000"/>
              <a:lumOff val="80000"/>
            </a:schemeClr>
          </a:solidFill>
        </p:spPr>
        <p:txBody>
          <a:bodyPr wrap="square">
            <a:spAutoFit/>
          </a:bodyPr>
          <a:lstStyle/>
          <a:p>
            <a:r>
              <a:rPr lang="en-US" sz="2000" dirty="0">
                <a:latin typeface="Calibri" panose="020F0502020204030204" pitchFamily="34" charset="0"/>
                <a:cs typeface="Calibri" panose="020F0502020204030204" pitchFamily="34" charset="0"/>
              </a:rPr>
              <a:t>Exceptions:</a:t>
            </a:r>
          </a:p>
          <a:p>
            <a:r>
              <a:rPr lang="en-US" sz="1200" dirty="0">
                <a:latin typeface="Calibri" panose="020F0502020204030204" pitchFamily="34" charset="0"/>
                <a:cs typeface="Calibri" panose="020F0502020204030204" pitchFamily="34" charset="0"/>
              </a:rPr>
              <a:t>REDACTED: exempted pastern that matched user ID</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iI</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mM</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pP</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mM</a:t>
            </a:r>
            <a:r>
              <a:rPr lang="en-US" sz="1200" dirty="0">
                <a:latin typeface="Calibri" panose="020F0502020204030204" pitchFamily="34" charset="0"/>
                <a:cs typeface="Calibri" panose="020F0502020204030204" pitchFamily="34" charset="0"/>
              </a:rPr>
              <a:t>]\d\d\</a:t>
            </a:r>
          </a:p>
          <a:p>
            <a:r>
              <a:rPr lang="en-US" sz="1200" dirty="0">
                <a:latin typeface="Calibri" panose="020F0502020204030204" pitchFamily="34" charset="0"/>
                <a:cs typeface="Calibri" panose="020F0502020204030204" pitchFamily="34" charset="0"/>
              </a:rPr>
              <a:t>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sS</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dD</a:t>
            </a:r>
            <a:r>
              <a:rPr lang="en-US" sz="1200" dirty="0">
                <a:latin typeface="Calibri" panose="020F0502020204030204" pitchFamily="34" charset="0"/>
                <a:cs typeface="Calibri" panose="020F0502020204030204" pitchFamily="34" charset="0"/>
              </a:rPr>
              <a:t>]\d\d\d\d\d\d\d\d[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qQ</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cC</a:t>
            </a:r>
            <a:r>
              <a:rPr lang="en-US" sz="1200" dirty="0">
                <a:latin typeface="Calibri" panose="020F0502020204030204" pitchFamily="34" charset="0"/>
                <a:cs typeface="Calibri" panose="020F0502020204030204" pitchFamily="34" charset="0"/>
              </a:rPr>
              <a:t>][ ]\d\d\d\d\d\d\d[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qQ</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cC</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cC</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hH</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20[012]\d[01]\d[0123]\d</a:t>
            </a:r>
          </a:p>
          <a:p>
            <a:r>
              <a:rPr lang="en-US" sz="1200" dirty="0">
                <a:latin typeface="Calibri" panose="020F0502020204030204" pitchFamily="34" charset="0"/>
                <a:cs typeface="Calibri" panose="020F0502020204030204" pitchFamily="34" charset="0"/>
              </a:rPr>
              <a:t>[0123]\d[01]\d20[012]\d</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cC</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tT</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rR</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fF</a:t>
            </a:r>
            <a:r>
              <a:rPr lang="en-US" sz="1200" dirty="0">
                <a:latin typeface="Calibri" panose="020F0502020204030204" pitchFamily="34" charset="0"/>
                <a:cs typeface="Calibri" panose="020F0502020204030204" pitchFamily="34" charset="0"/>
              </a:rPr>
              <a:t>]\d\d\d\d\d\d[ .,-]</a:t>
            </a:r>
          </a:p>
        </p:txBody>
      </p:sp>
      <p:sp>
        <p:nvSpPr>
          <p:cNvPr id="6" name="Title 5">
            <a:extLst>
              <a:ext uri="{FF2B5EF4-FFF2-40B4-BE49-F238E27FC236}">
                <a16:creationId xmlns:a16="http://schemas.microsoft.com/office/drawing/2014/main" id="{7E4F0B61-A597-4758-A9D5-9A5C7E3DBE87}"/>
              </a:ext>
            </a:extLst>
          </p:cNvPr>
          <p:cNvSpPr>
            <a:spLocks noGrp="1"/>
          </p:cNvSpPr>
          <p:nvPr>
            <p:ph type="title"/>
          </p:nvPr>
        </p:nvSpPr>
        <p:spPr/>
        <p:txBody>
          <a:bodyPr/>
          <a:lstStyle/>
          <a:p>
            <a:r>
              <a:rPr lang="en-US" dirty="0"/>
              <a:t>DLP: The Tyranny of the Driver’s License 1:2</a:t>
            </a:r>
          </a:p>
        </p:txBody>
      </p:sp>
    </p:spTree>
    <p:extLst>
      <p:ext uri="{BB962C8B-B14F-4D97-AF65-F5344CB8AC3E}">
        <p14:creationId xmlns:p14="http://schemas.microsoft.com/office/powerpoint/2010/main" val="379940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C703-F982-FA4F-834C-12A9CB586B27}"/>
              </a:ext>
            </a:extLst>
          </p:cNvPr>
          <p:cNvSpPr>
            <a:spLocks noGrp="1"/>
          </p:cNvSpPr>
          <p:nvPr>
            <p:ph type="title"/>
          </p:nvPr>
        </p:nvSpPr>
        <p:spPr/>
        <p:txBody>
          <a:bodyPr/>
          <a:lstStyle/>
          <a:p>
            <a:r>
              <a:rPr lang="en-US" dirty="0"/>
              <a:t>DLP: Tyranny of the Drivers License 2:3</a:t>
            </a:r>
          </a:p>
        </p:txBody>
      </p:sp>
      <p:sp>
        <p:nvSpPr>
          <p:cNvPr id="4" name="Content Placeholder 3">
            <a:extLst>
              <a:ext uri="{FF2B5EF4-FFF2-40B4-BE49-F238E27FC236}">
                <a16:creationId xmlns:a16="http://schemas.microsoft.com/office/drawing/2014/main" id="{6A0C808F-376F-0E4E-9846-3873586B2037}"/>
              </a:ext>
            </a:extLst>
          </p:cNvPr>
          <p:cNvSpPr>
            <a:spLocks noGrp="1"/>
          </p:cNvSpPr>
          <p:nvPr>
            <p:ph idx="4294967295"/>
          </p:nvPr>
        </p:nvSpPr>
        <p:spPr>
          <a:xfrm>
            <a:off x="657922" y="1335741"/>
            <a:ext cx="5438077" cy="4826602"/>
          </a:xfrm>
        </p:spPr>
        <p:txBody>
          <a:bodyPr>
            <a:normAutofit/>
          </a:bodyPr>
          <a:lstStyle/>
          <a:p>
            <a:r>
              <a:rPr lang="en-US" b="1" dirty="0"/>
              <a:t>Our old strategy had two classifications around Driver’s License</a:t>
            </a:r>
          </a:p>
          <a:p>
            <a:pPr lvl="1"/>
            <a:r>
              <a:rPr lang="en-US" dirty="0"/>
              <a:t>Text dictionary: tele, mobile, meeting code</a:t>
            </a:r>
          </a:p>
          <a:p>
            <a:pPr lvl="1"/>
            <a:r>
              <a:rPr lang="en-US" dirty="0"/>
              <a:t>Under this config, every piece of data that matched </a:t>
            </a:r>
            <a:r>
              <a:rPr lang="en-US" dirty="0" err="1"/>
              <a:t>NOTDriverLicense</a:t>
            </a:r>
            <a:r>
              <a:rPr lang="en-US" dirty="0"/>
              <a:t> also matched the </a:t>
            </a:r>
            <a:r>
              <a:rPr lang="en-US" dirty="0" err="1"/>
              <a:t>DriverLicense</a:t>
            </a:r>
            <a:r>
              <a:rPr lang="en-US" dirty="0"/>
              <a:t>. </a:t>
            </a:r>
          </a:p>
          <a:p>
            <a:pPr lvl="2"/>
            <a:r>
              <a:rPr lang="en-US" dirty="0"/>
              <a:t>We had introduced a FALSE NEGATIVE where the existence of just one word from the text dictionary.</a:t>
            </a:r>
          </a:p>
          <a:p>
            <a:pPr lvl="1"/>
            <a:endParaRPr lang="en-US" b="1" dirty="0"/>
          </a:p>
          <a:p>
            <a:endParaRPr lang="en-US" b="1" dirty="0"/>
          </a:p>
        </p:txBody>
      </p:sp>
      <p:sp>
        <p:nvSpPr>
          <p:cNvPr id="3" name="Slide Number Placeholder 2"/>
          <p:cNvSpPr>
            <a:spLocks noGrp="1"/>
          </p:cNvSpPr>
          <p:nvPr>
            <p:ph type="sldNum" sz="quarter" idx="10"/>
          </p:nvPr>
        </p:nvSpPr>
        <p:spPr/>
        <p:txBody>
          <a:bodyPr/>
          <a:lstStyle/>
          <a:p>
            <a:fld id="{F56C8676-1494-424A-9EE1-69F4EB666BA8}" type="slidenum">
              <a:rPr lang="en-US" smtClean="0"/>
              <a:t>17</a:t>
            </a:fld>
            <a:endParaRPr lang="en-US" dirty="0"/>
          </a:p>
        </p:txBody>
      </p:sp>
      <p:sp>
        <p:nvSpPr>
          <p:cNvPr id="9" name="Content Placeholder 3">
            <a:extLst>
              <a:ext uri="{FF2B5EF4-FFF2-40B4-BE49-F238E27FC236}">
                <a16:creationId xmlns:a16="http://schemas.microsoft.com/office/drawing/2014/main" id="{3D05659F-8F6B-4E6E-B1A1-A8B46C61E300}"/>
              </a:ext>
            </a:extLst>
          </p:cNvPr>
          <p:cNvSpPr>
            <a:spLocks noGrp="1"/>
          </p:cNvSpPr>
          <p:nvPr>
            <p:ph idx="4294967295"/>
          </p:nvPr>
        </p:nvSpPr>
        <p:spPr>
          <a:xfrm>
            <a:off x="6937917" y="4384121"/>
            <a:ext cx="4369619" cy="1608465"/>
          </a:xfrm>
        </p:spPr>
        <p:txBody>
          <a:bodyPr>
            <a:normAutofit/>
          </a:bodyPr>
          <a:lstStyle/>
          <a:p>
            <a:pPr marL="0" indent="0">
              <a:buNone/>
            </a:pPr>
            <a:r>
              <a:rPr lang="en-US" sz="2800" b="1" dirty="0"/>
              <a:t>Alerts were configured to ignore NOT Drivers License!</a:t>
            </a:r>
          </a:p>
          <a:p>
            <a:pPr lvl="1"/>
            <a:endParaRPr lang="en-US" b="1" dirty="0"/>
          </a:p>
          <a:p>
            <a:endParaRPr lang="en-US" b="1" dirty="0"/>
          </a:p>
        </p:txBody>
      </p:sp>
      <p:pic>
        <p:nvPicPr>
          <p:cNvPr id="13" name="Picture 12">
            <a:extLst>
              <a:ext uri="{FF2B5EF4-FFF2-40B4-BE49-F238E27FC236}">
                <a16:creationId xmlns:a16="http://schemas.microsoft.com/office/drawing/2014/main" id="{B569683E-FD18-44B3-ACEE-C44FBD579A93}"/>
              </a:ext>
            </a:extLst>
          </p:cNvPr>
          <p:cNvPicPr>
            <a:picLocks noChangeAspect="1"/>
          </p:cNvPicPr>
          <p:nvPr/>
        </p:nvPicPr>
        <p:blipFill>
          <a:blip r:embed="rId3"/>
          <a:stretch>
            <a:fillRect/>
          </a:stretch>
        </p:blipFill>
        <p:spPr>
          <a:xfrm>
            <a:off x="6937917" y="1403014"/>
            <a:ext cx="4386943" cy="2824843"/>
          </a:xfrm>
          <a:prstGeom prst="rect">
            <a:avLst/>
          </a:prstGeom>
        </p:spPr>
      </p:pic>
    </p:spTree>
    <p:extLst>
      <p:ext uri="{BB962C8B-B14F-4D97-AF65-F5344CB8AC3E}">
        <p14:creationId xmlns:p14="http://schemas.microsoft.com/office/powerpoint/2010/main" val="1650181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C703-F982-FA4F-834C-12A9CB586B27}"/>
              </a:ext>
            </a:extLst>
          </p:cNvPr>
          <p:cNvSpPr>
            <a:spLocks noGrp="1"/>
          </p:cNvSpPr>
          <p:nvPr>
            <p:ph type="title"/>
          </p:nvPr>
        </p:nvSpPr>
        <p:spPr/>
        <p:txBody>
          <a:bodyPr/>
          <a:lstStyle/>
          <a:p>
            <a:r>
              <a:rPr lang="en-US" dirty="0"/>
              <a:t>DLP: Tyranny of the Drivers License 3:3</a:t>
            </a:r>
          </a:p>
        </p:txBody>
      </p:sp>
      <p:sp>
        <p:nvSpPr>
          <p:cNvPr id="4" name="Content Placeholder 3">
            <a:extLst>
              <a:ext uri="{FF2B5EF4-FFF2-40B4-BE49-F238E27FC236}">
                <a16:creationId xmlns:a16="http://schemas.microsoft.com/office/drawing/2014/main" id="{6A0C808F-376F-0E4E-9846-3873586B2037}"/>
              </a:ext>
            </a:extLst>
          </p:cNvPr>
          <p:cNvSpPr>
            <a:spLocks noGrp="1"/>
          </p:cNvSpPr>
          <p:nvPr>
            <p:ph idx="4294967295"/>
          </p:nvPr>
        </p:nvSpPr>
        <p:spPr>
          <a:xfrm>
            <a:off x="657922" y="1335741"/>
            <a:ext cx="5438077" cy="4826602"/>
          </a:xfrm>
        </p:spPr>
        <p:txBody>
          <a:bodyPr>
            <a:normAutofit/>
          </a:bodyPr>
          <a:lstStyle/>
          <a:p>
            <a:r>
              <a:rPr lang="en-US" b="1" dirty="0"/>
              <a:t>New Driver’s License strategy</a:t>
            </a:r>
          </a:p>
          <a:p>
            <a:pPr lvl="2"/>
            <a:r>
              <a:rPr lang="en-US" dirty="0"/>
              <a:t>Positive match dictionary sample:  driver, license, vehicle, </a:t>
            </a:r>
            <a:r>
              <a:rPr lang="en-US" dirty="0" err="1"/>
              <a:t>lic</a:t>
            </a:r>
            <a:r>
              <a:rPr lang="en-US" dirty="0"/>
              <a:t>#, </a:t>
            </a:r>
            <a:r>
              <a:rPr lang="en-US" dirty="0" err="1"/>
              <a:t>lic</a:t>
            </a:r>
            <a:r>
              <a:rPr lang="en-US" dirty="0"/>
              <a:t>:, vin#, vin:, dl#, dl: </a:t>
            </a:r>
          </a:p>
          <a:p>
            <a:pPr lvl="2"/>
            <a:r>
              <a:rPr lang="en-US" dirty="0"/>
              <a:t>Text dictionary match needs to be within 100 char of the </a:t>
            </a:r>
            <a:r>
              <a:rPr lang="en-US" dirty="0" err="1"/>
              <a:t>RegEx</a:t>
            </a:r>
            <a:r>
              <a:rPr lang="en-US" dirty="0"/>
              <a:t> match. (reduces errors)</a:t>
            </a:r>
          </a:p>
          <a:p>
            <a:pPr lvl="2"/>
            <a:r>
              <a:rPr lang="en-US" dirty="0"/>
              <a:t>Significantly increased positive matches</a:t>
            </a:r>
          </a:p>
        </p:txBody>
      </p:sp>
      <p:sp>
        <p:nvSpPr>
          <p:cNvPr id="3" name="Slide Number Placeholder 2"/>
          <p:cNvSpPr>
            <a:spLocks noGrp="1"/>
          </p:cNvSpPr>
          <p:nvPr>
            <p:ph type="sldNum" sz="quarter" idx="10"/>
          </p:nvPr>
        </p:nvSpPr>
        <p:spPr/>
        <p:txBody>
          <a:bodyPr/>
          <a:lstStyle/>
          <a:p>
            <a:fld id="{F56C8676-1494-424A-9EE1-69F4EB666BA8}" type="slidenum">
              <a:rPr lang="en-US" smtClean="0"/>
              <a:t>18</a:t>
            </a:fld>
            <a:endParaRPr lang="en-US" dirty="0"/>
          </a:p>
        </p:txBody>
      </p:sp>
      <p:pic>
        <p:nvPicPr>
          <p:cNvPr id="13" name="Picture 12">
            <a:extLst>
              <a:ext uri="{FF2B5EF4-FFF2-40B4-BE49-F238E27FC236}">
                <a16:creationId xmlns:a16="http://schemas.microsoft.com/office/drawing/2014/main" id="{32937CD3-F0D8-445C-A9CB-17B70AF0E22A}"/>
              </a:ext>
            </a:extLst>
          </p:cNvPr>
          <p:cNvPicPr>
            <a:picLocks noChangeAspect="1"/>
          </p:cNvPicPr>
          <p:nvPr/>
        </p:nvPicPr>
        <p:blipFill>
          <a:blip r:embed="rId3"/>
          <a:stretch>
            <a:fillRect/>
          </a:stretch>
        </p:blipFill>
        <p:spPr>
          <a:xfrm>
            <a:off x="7236708" y="1409699"/>
            <a:ext cx="4691743" cy="1768929"/>
          </a:xfrm>
          <a:prstGeom prst="rect">
            <a:avLst/>
          </a:prstGeom>
        </p:spPr>
      </p:pic>
    </p:spTree>
    <p:extLst>
      <p:ext uri="{BB962C8B-B14F-4D97-AF65-F5344CB8AC3E}">
        <p14:creationId xmlns:p14="http://schemas.microsoft.com/office/powerpoint/2010/main" val="877147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E4DA4-E17F-4D63-9120-C7E43198C975}"/>
              </a:ext>
            </a:extLst>
          </p:cNvPr>
          <p:cNvSpPr>
            <a:spLocks noGrp="1"/>
          </p:cNvSpPr>
          <p:nvPr>
            <p:ph idx="1"/>
          </p:nvPr>
        </p:nvSpPr>
        <p:spPr>
          <a:xfrm>
            <a:off x="581192" y="2180496"/>
            <a:ext cx="11029615" cy="4778357"/>
          </a:xfrm>
        </p:spPr>
        <p:txBody>
          <a:bodyPr>
            <a:normAutofit/>
          </a:bodyPr>
          <a:lstStyle/>
          <a:p>
            <a:pPr marL="0" indent="0">
              <a:buNone/>
            </a:pPr>
            <a:r>
              <a:rPr lang="en-US" sz="1600" b="1" dirty="0">
                <a:latin typeface="Calibri" panose="020F0502020204030204" pitchFamily="34" charset="0"/>
                <a:cs typeface="Calibri" panose="020F0502020204030204" pitchFamily="34" charset="0"/>
              </a:rPr>
              <a:t>Our old strategy had two classifications around Driver’s License</a:t>
            </a:r>
          </a:p>
          <a:p>
            <a:r>
              <a:rPr lang="en-US" sz="1600" dirty="0" err="1">
                <a:latin typeface="Calibri" panose="020F0502020204030204" pitchFamily="34" charset="0"/>
                <a:cs typeface="Calibri" panose="020F0502020204030204" pitchFamily="34" charset="0"/>
              </a:rPr>
              <a:t>DriverLicense</a:t>
            </a:r>
            <a:r>
              <a:rPr lang="en-US" sz="1600" dirty="0">
                <a:latin typeface="Calibri" panose="020F0502020204030204" pitchFamily="34" charset="0"/>
                <a:cs typeface="Calibri" panose="020F0502020204030204" pitchFamily="34" charset="0"/>
              </a:rPr>
              <a:t> = [Reg-ex dictionary match]</a:t>
            </a:r>
          </a:p>
          <a:p>
            <a:r>
              <a:rPr lang="en-US" sz="1600" dirty="0" err="1">
                <a:latin typeface="Calibri" panose="020F0502020204030204" pitchFamily="34" charset="0"/>
                <a:cs typeface="Calibri" panose="020F0502020204030204" pitchFamily="34" charset="0"/>
              </a:rPr>
              <a:t>NOTDriverLicense</a:t>
            </a:r>
            <a:r>
              <a:rPr lang="en-US" sz="1600" dirty="0">
                <a:latin typeface="Calibri" panose="020F0502020204030204" pitchFamily="34" charset="0"/>
                <a:cs typeface="Calibri" panose="020F0502020204030204" pitchFamily="34" charset="0"/>
              </a:rPr>
              <a:t> = [Reg-ex dictionary match] + [text dictionary that would indicate REG-EX match is not DL]</a:t>
            </a:r>
          </a:p>
          <a:p>
            <a:pPr lvl="1"/>
            <a:r>
              <a:rPr lang="en-US" sz="1400" dirty="0">
                <a:latin typeface="Calibri" panose="020F0502020204030204" pitchFamily="34" charset="0"/>
                <a:cs typeface="Calibri" panose="020F0502020204030204" pitchFamily="34" charset="0"/>
              </a:rPr>
              <a:t>Negative match dictionary sample:  tele, mobile, meeting code</a:t>
            </a:r>
          </a:p>
          <a:p>
            <a:pPr marL="0" indent="0">
              <a:buNone/>
            </a:pPr>
            <a:r>
              <a:rPr lang="en-US" sz="1600" dirty="0">
                <a:latin typeface="Calibri" panose="020F0502020204030204" pitchFamily="34" charset="0"/>
                <a:cs typeface="Calibri" panose="020F0502020204030204" pitchFamily="34" charset="0"/>
              </a:rPr>
              <a:t>Under this setup every document that matched the </a:t>
            </a:r>
            <a:r>
              <a:rPr lang="en-US" sz="1600" dirty="0" err="1">
                <a:latin typeface="Calibri" panose="020F0502020204030204" pitchFamily="34" charset="0"/>
                <a:cs typeface="Calibri" panose="020F0502020204030204" pitchFamily="34" charset="0"/>
              </a:rPr>
              <a:t>NOTDriverLicense</a:t>
            </a:r>
            <a:r>
              <a:rPr lang="en-US" sz="1600" dirty="0">
                <a:latin typeface="Calibri" panose="020F0502020204030204" pitchFamily="34" charset="0"/>
                <a:cs typeface="Calibri" panose="020F0502020204030204" pitchFamily="34" charset="0"/>
              </a:rPr>
              <a:t> also matched the </a:t>
            </a:r>
            <a:r>
              <a:rPr lang="en-US" sz="1600" dirty="0" err="1">
                <a:latin typeface="Calibri" panose="020F0502020204030204" pitchFamily="34" charset="0"/>
                <a:cs typeface="Calibri" panose="020F0502020204030204" pitchFamily="34" charset="0"/>
              </a:rPr>
              <a:t>DriverLicense</a:t>
            </a:r>
            <a:r>
              <a:rPr lang="en-US" sz="1600" dirty="0">
                <a:latin typeface="Calibri" panose="020F0502020204030204" pitchFamily="34" charset="0"/>
                <a:cs typeface="Calibri" panose="020F0502020204030204" pitchFamily="34" charset="0"/>
              </a:rPr>
              <a:t>.  Thus, in our incident rules we exempted any document that had the </a:t>
            </a:r>
            <a:r>
              <a:rPr lang="en-US" sz="1600" dirty="0" err="1">
                <a:latin typeface="Calibri" panose="020F0502020204030204" pitchFamily="34" charset="0"/>
                <a:cs typeface="Calibri" panose="020F0502020204030204" pitchFamily="34" charset="0"/>
              </a:rPr>
              <a:t>NOTDriverLicense</a:t>
            </a:r>
            <a:r>
              <a:rPr lang="en-US" sz="1600" dirty="0">
                <a:latin typeface="Calibri" panose="020F0502020204030204" pitchFamily="34" charset="0"/>
                <a:cs typeface="Calibri" panose="020F0502020204030204" pitchFamily="34" charset="0"/>
              </a:rPr>
              <a:t> classification.  This had adverse effects in that if a document had multiple detection [HIPAA, GLBA, PCI] but also matched </a:t>
            </a:r>
            <a:r>
              <a:rPr lang="en-US" sz="1600" dirty="0" err="1">
                <a:latin typeface="Calibri" panose="020F0502020204030204" pitchFamily="34" charset="0"/>
                <a:cs typeface="Calibri" panose="020F0502020204030204" pitchFamily="34" charset="0"/>
              </a:rPr>
              <a:t>NOTDriverLicense</a:t>
            </a:r>
            <a:r>
              <a:rPr lang="en-US" sz="1600" dirty="0">
                <a:latin typeface="Calibri" panose="020F0502020204030204" pitchFamily="34" charset="0"/>
                <a:cs typeface="Calibri" panose="020F0502020204030204" pitchFamily="34" charset="0"/>
              </a:rPr>
              <a:t>, we would not get an incident.  NOT COOL</a:t>
            </a: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b="1" dirty="0">
                <a:latin typeface="Calibri" panose="020F0502020204030204" pitchFamily="34" charset="0"/>
                <a:cs typeface="Calibri" panose="020F0502020204030204" pitchFamily="34" charset="0"/>
              </a:rPr>
              <a:t>New Driver’s License strategy</a:t>
            </a:r>
          </a:p>
          <a:p>
            <a:r>
              <a:rPr lang="en-US" sz="1600" dirty="0" err="1">
                <a:latin typeface="Calibri" panose="020F0502020204030204" pitchFamily="34" charset="0"/>
                <a:cs typeface="Calibri" panose="020F0502020204030204" pitchFamily="34" charset="0"/>
              </a:rPr>
              <a:t>DriverLicense</a:t>
            </a:r>
            <a:r>
              <a:rPr lang="en-US" sz="1600" dirty="0">
                <a:latin typeface="Calibri" panose="020F0502020204030204" pitchFamily="34" charset="0"/>
                <a:cs typeface="Calibri" panose="020F0502020204030204" pitchFamily="34" charset="0"/>
              </a:rPr>
              <a:t> = [Reg-ex dictionary match] + [text dictionary that would indicate a positive DL match] within 100 char </a:t>
            </a:r>
          </a:p>
          <a:p>
            <a:pPr lvl="1"/>
            <a:r>
              <a:rPr lang="en-US" sz="1400" dirty="0">
                <a:latin typeface="Calibri" panose="020F0502020204030204" pitchFamily="34" charset="0"/>
                <a:cs typeface="Calibri" panose="020F0502020204030204" pitchFamily="34" charset="0"/>
              </a:rPr>
              <a:t>Negative match dictionary sample:  driver, license, vehicle, </a:t>
            </a:r>
            <a:r>
              <a:rPr lang="en-US" sz="1400" dirty="0" err="1">
                <a:latin typeface="Calibri" panose="020F0502020204030204" pitchFamily="34" charset="0"/>
                <a:cs typeface="Calibri" panose="020F0502020204030204" pitchFamily="34" charset="0"/>
              </a:rPr>
              <a:t>lic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lic</a:t>
            </a:r>
            <a:r>
              <a:rPr lang="en-US" sz="1400" dirty="0">
                <a:latin typeface="Calibri" panose="020F0502020204030204" pitchFamily="34" charset="0"/>
                <a:cs typeface="Calibri" panose="020F0502020204030204" pitchFamily="34" charset="0"/>
              </a:rPr>
              <a:t>:, vin#, vin:, dl#, dl:</a:t>
            </a: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p>
        </p:txBody>
      </p:sp>
      <p:sp>
        <p:nvSpPr>
          <p:cNvPr id="6" name="Title 5">
            <a:extLst>
              <a:ext uri="{FF2B5EF4-FFF2-40B4-BE49-F238E27FC236}">
                <a16:creationId xmlns:a16="http://schemas.microsoft.com/office/drawing/2014/main" id="{7E4F0B61-A597-4758-A9D5-9A5C7E3DBE87}"/>
              </a:ext>
            </a:extLst>
          </p:cNvPr>
          <p:cNvSpPr>
            <a:spLocks noGrp="1"/>
          </p:cNvSpPr>
          <p:nvPr>
            <p:ph type="title"/>
          </p:nvPr>
        </p:nvSpPr>
        <p:spPr/>
        <p:txBody>
          <a:bodyPr/>
          <a:lstStyle/>
          <a:p>
            <a:r>
              <a:rPr lang="en-US" dirty="0"/>
              <a:t>DLP: The Tyranny of the Driver’s License 2:2</a:t>
            </a:r>
          </a:p>
        </p:txBody>
      </p:sp>
    </p:spTree>
    <p:extLst>
      <p:ext uri="{BB962C8B-B14F-4D97-AF65-F5344CB8AC3E}">
        <p14:creationId xmlns:p14="http://schemas.microsoft.com/office/powerpoint/2010/main" val="45195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A23168A-8CA4-493B-9FFA-9040716253E1}"/>
              </a:ext>
            </a:extLst>
          </p:cNvPr>
          <p:cNvSpPr txBox="1">
            <a:spLocks/>
          </p:cNvSpPr>
          <p:nvPr/>
        </p:nvSpPr>
        <p:spPr>
          <a:xfrm>
            <a:off x="5957888" y="620869"/>
            <a:ext cx="5754499" cy="6237132"/>
          </a:xfrm>
          <a:prstGeom prst="rect">
            <a:avLst/>
          </a:prstGeom>
        </p:spPr>
        <p:txBody>
          <a:bodyPr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3600" b="1" dirty="0"/>
              <a:t>Micah K Brown</a:t>
            </a:r>
          </a:p>
          <a:p>
            <a:r>
              <a:rPr lang="en-US" dirty="0"/>
              <a:t>X / Twitter: @MicahKBrown</a:t>
            </a:r>
          </a:p>
          <a:p>
            <a:r>
              <a:rPr lang="en-US" dirty="0"/>
              <a:t>IT Security Architect </a:t>
            </a:r>
          </a:p>
          <a:p>
            <a:r>
              <a:rPr lang="en-US" dirty="0"/>
              <a:t>GitHub: </a:t>
            </a:r>
            <a:r>
              <a:rPr lang="en-US" dirty="0">
                <a:hlinkClick r:id="rId3"/>
              </a:rPr>
              <a:t>https://github.com/micahkbrown</a:t>
            </a:r>
            <a:r>
              <a:rPr lang="en-US" dirty="0"/>
              <a:t> </a:t>
            </a:r>
          </a:p>
          <a:p>
            <a:pPr lvl="1"/>
            <a:r>
              <a:rPr lang="en-US" dirty="0"/>
              <a:t>DLP Demystified (2018 talk)</a:t>
            </a:r>
          </a:p>
          <a:p>
            <a:pPr lvl="1"/>
            <a:r>
              <a:rPr lang="en-US" dirty="0"/>
              <a:t>Star Wars: How an ineffective Data Governance Program Destroyed the Galactic Empire (2019 talk)</a:t>
            </a:r>
          </a:p>
          <a:p>
            <a:pPr lvl="1"/>
            <a:r>
              <a:rPr lang="en-US" dirty="0"/>
              <a:t>How to cook a Five Star Meal from the Convenience of Your Hotel Room (Derby Con 2019)</a:t>
            </a:r>
          </a:p>
          <a:p>
            <a:pPr lvl="1"/>
            <a:r>
              <a:rPr lang="en-US" dirty="0"/>
              <a:t>Doing simple at scale (2020 talk)</a:t>
            </a:r>
          </a:p>
          <a:p>
            <a:r>
              <a:rPr lang="en-US" dirty="0"/>
              <a:t>Friend of #TrevorForget</a:t>
            </a:r>
          </a:p>
          <a:p>
            <a:r>
              <a:rPr lang="en-US" dirty="0"/>
              <a:t>Board Member of QueenCityCon.org</a:t>
            </a:r>
          </a:p>
          <a:p>
            <a:r>
              <a:rPr lang="en-US" dirty="0"/>
              <a:t>Vice President of Greater Cincinnati ISSA Chapter</a:t>
            </a:r>
          </a:p>
          <a:p>
            <a:r>
              <a:rPr lang="en-US" dirty="0"/>
              <a:t>CISSP </a:t>
            </a:r>
          </a:p>
          <a:p>
            <a:pPr marL="0" indent="0">
              <a:buNone/>
            </a:pPr>
            <a:endParaRPr lang="en-US" dirty="0"/>
          </a:p>
          <a:p>
            <a:endParaRPr lang="en-US" dirty="0"/>
          </a:p>
          <a:p>
            <a:pPr marL="0" indent="0">
              <a:buNone/>
            </a:pPr>
            <a:r>
              <a:rPr lang="en-US" dirty="0"/>
              <a:t>*Thoughts and view are my own and do not reflect that of my employer.</a:t>
            </a:r>
          </a:p>
          <a:p>
            <a:endParaRPr lang="en-US" dirty="0"/>
          </a:p>
        </p:txBody>
      </p:sp>
      <p:pic>
        <p:nvPicPr>
          <p:cNvPr id="3" name="Picture 2">
            <a:extLst>
              <a:ext uri="{FF2B5EF4-FFF2-40B4-BE49-F238E27FC236}">
                <a16:creationId xmlns:a16="http://schemas.microsoft.com/office/drawing/2014/main" id="{4AC7C70B-7E12-312D-4400-DB5F85F67991}"/>
              </a:ext>
            </a:extLst>
          </p:cNvPr>
          <p:cNvPicPr>
            <a:picLocks noChangeAspect="1"/>
          </p:cNvPicPr>
          <p:nvPr/>
        </p:nvPicPr>
        <p:blipFill>
          <a:blip r:embed="rId4"/>
          <a:stretch>
            <a:fillRect/>
          </a:stretch>
        </p:blipFill>
        <p:spPr>
          <a:xfrm>
            <a:off x="283974" y="1167684"/>
            <a:ext cx="5673914" cy="4522631"/>
          </a:xfrm>
          <a:prstGeom prst="rect">
            <a:avLst/>
          </a:prstGeom>
        </p:spPr>
      </p:pic>
    </p:spTree>
    <p:extLst>
      <p:ext uri="{BB962C8B-B14F-4D97-AF65-F5344CB8AC3E}">
        <p14:creationId xmlns:p14="http://schemas.microsoft.com/office/powerpoint/2010/main" val="306869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1435" y="1809881"/>
            <a:ext cx="11319641" cy="5048119"/>
          </a:xfrm>
        </p:spPr>
        <p:txBody>
          <a:bodyPr>
            <a:normAutofit/>
          </a:bodyPr>
          <a:lstStyle/>
          <a:p>
            <a:r>
              <a:rPr lang="en-US" b="1" dirty="0"/>
              <a:t>Recently many popular office software suites provide a way in which you can empower your users to tag your data with your organization's data classifications!</a:t>
            </a:r>
          </a:p>
          <a:p>
            <a:endParaRPr lang="en-US" dirty="0"/>
          </a:p>
          <a:p>
            <a:pPr lvl="1"/>
            <a:r>
              <a:rPr lang="en-US" dirty="0"/>
              <a:t>This data is saved in the document meta-tag and is viewable by anyone that can look at the document or the document properties.</a:t>
            </a:r>
          </a:p>
          <a:p>
            <a:pPr lvl="1"/>
            <a:endParaRPr lang="en-US" dirty="0"/>
          </a:p>
          <a:p>
            <a:pPr lvl="1"/>
            <a:r>
              <a:rPr lang="en-US" dirty="0"/>
              <a:t>This data tag is vendor agnostic and can be leveraged by tools outside of DLP.</a:t>
            </a:r>
          </a:p>
          <a:p>
            <a:pPr lvl="1"/>
            <a:endParaRPr lang="en-US" dirty="0"/>
          </a:p>
          <a:p>
            <a:pPr lvl="1"/>
            <a:r>
              <a:rPr lang="en-US" dirty="0"/>
              <a:t>Classification plus  traditional classification rules (REG-EX and word dictionaries) is powerful!</a:t>
            </a:r>
          </a:p>
          <a:p>
            <a:pPr lvl="1"/>
            <a:endParaRPr lang="en-US" dirty="0"/>
          </a:p>
          <a:p>
            <a:pPr lvl="1"/>
            <a:r>
              <a:rPr lang="en-US" dirty="0"/>
              <a:t>Engender proper data ownership culture by including your workforce.</a:t>
            </a:r>
          </a:p>
          <a:p>
            <a:pPr lvl="1"/>
            <a:endParaRPr lang="en-US" dirty="0"/>
          </a:p>
          <a:p>
            <a:pPr lvl="1"/>
            <a:r>
              <a:rPr lang="en-US" dirty="0"/>
              <a:t>If you create a custom data classification for a honey pot, make sure the meta-data resembles the other metadata tag.  #</a:t>
            </a:r>
            <a:r>
              <a:rPr lang="en-US" dirty="0" err="1"/>
              <a:t>verygroovey</a:t>
            </a:r>
            <a:r>
              <a:rPr lang="en-US" dirty="0"/>
              <a:t> </a:t>
            </a:r>
          </a:p>
        </p:txBody>
      </p:sp>
      <p:sp>
        <p:nvSpPr>
          <p:cNvPr id="5" name="Title 4">
            <a:extLst>
              <a:ext uri="{FF2B5EF4-FFF2-40B4-BE49-F238E27FC236}">
                <a16:creationId xmlns:a16="http://schemas.microsoft.com/office/drawing/2014/main" id="{A572521A-6344-4C24-BB15-A21BB09F18A4}"/>
              </a:ext>
            </a:extLst>
          </p:cNvPr>
          <p:cNvSpPr>
            <a:spLocks noGrp="1"/>
          </p:cNvSpPr>
          <p:nvPr>
            <p:ph type="title"/>
          </p:nvPr>
        </p:nvSpPr>
        <p:spPr/>
        <p:txBody>
          <a:bodyPr/>
          <a:lstStyle/>
          <a:p>
            <a:r>
              <a:rPr lang="en-US" dirty="0"/>
              <a:t>DLP: Weaponize your users with Data classification</a:t>
            </a:r>
          </a:p>
        </p:txBody>
      </p:sp>
    </p:spTree>
    <p:extLst>
      <p:ext uri="{BB962C8B-B14F-4D97-AF65-F5344CB8AC3E}">
        <p14:creationId xmlns:p14="http://schemas.microsoft.com/office/powerpoint/2010/main" val="2409364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How to detect / Bypass a DLP solution</a:t>
            </a:r>
          </a:p>
        </p:txBody>
      </p:sp>
      <p:sp>
        <p:nvSpPr>
          <p:cNvPr id="2" name="Rectangle 1">
            <a:extLst>
              <a:ext uri="{FF2B5EF4-FFF2-40B4-BE49-F238E27FC236}">
                <a16:creationId xmlns:a16="http://schemas.microsoft.com/office/drawing/2014/main" id="{CEF06569-6945-4959-97BA-749B6C0FF102}"/>
              </a:ext>
            </a:extLst>
          </p:cNvPr>
          <p:cNvSpPr/>
          <p:nvPr/>
        </p:nvSpPr>
        <p:spPr>
          <a:xfrm>
            <a:off x="6095999" y="665333"/>
            <a:ext cx="5646157" cy="923330"/>
          </a:xfrm>
          <a:prstGeom prst="rect">
            <a:avLst/>
          </a:prstGeom>
        </p:spPr>
        <p:txBody>
          <a:bodyPr wrap="square">
            <a:spAutoFit/>
          </a:bodyPr>
          <a:lstStyle/>
          <a:p>
            <a:r>
              <a:rPr lang="en-US" b="1" dirty="0"/>
              <a:t>"The power to destroy a thing is the absolute control over it."</a:t>
            </a:r>
          </a:p>
          <a:p>
            <a:r>
              <a:rPr lang="en-US" b="1" dirty="0"/>
              <a:t>― Frank Herbert, Dune</a:t>
            </a:r>
          </a:p>
        </p:txBody>
      </p:sp>
    </p:spTree>
    <p:extLst>
      <p:ext uri="{BB962C8B-B14F-4D97-AF65-F5344CB8AC3E}">
        <p14:creationId xmlns:p14="http://schemas.microsoft.com/office/powerpoint/2010/main" val="1292377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40B5-B1CC-41C8-BC08-8402FE782BAF}"/>
              </a:ext>
            </a:extLst>
          </p:cNvPr>
          <p:cNvSpPr>
            <a:spLocks noGrp="1"/>
          </p:cNvSpPr>
          <p:nvPr>
            <p:ph type="title"/>
          </p:nvPr>
        </p:nvSpPr>
        <p:spPr/>
        <p:txBody>
          <a:bodyPr/>
          <a:lstStyle/>
          <a:p>
            <a:r>
              <a:rPr lang="en-US" dirty="0"/>
              <a:t>DLP Detection and Bypass</a:t>
            </a:r>
          </a:p>
        </p:txBody>
      </p:sp>
      <p:sp>
        <p:nvSpPr>
          <p:cNvPr id="4" name="Slide Number Placeholder 3">
            <a:extLst>
              <a:ext uri="{FF2B5EF4-FFF2-40B4-BE49-F238E27FC236}">
                <a16:creationId xmlns:a16="http://schemas.microsoft.com/office/drawing/2014/main" id="{B667133C-B165-4FDE-B5DF-8E4ED6482C75}"/>
              </a:ext>
            </a:extLst>
          </p:cNvPr>
          <p:cNvSpPr>
            <a:spLocks noGrp="1"/>
          </p:cNvSpPr>
          <p:nvPr>
            <p:ph type="sldNum" sz="quarter" idx="10"/>
          </p:nvPr>
        </p:nvSpPr>
        <p:spPr/>
        <p:txBody>
          <a:bodyPr/>
          <a:lstStyle/>
          <a:p>
            <a:fld id="{D5ECD089-1754-C742-B875-8EB56CE81387}" type="slidenum">
              <a:rPr lang="en-US" smtClean="0"/>
              <a:pPr/>
              <a:t>22</a:t>
            </a:fld>
            <a:endParaRPr lang="en-US" sz="1600"/>
          </a:p>
        </p:txBody>
      </p:sp>
      <p:pic>
        <p:nvPicPr>
          <p:cNvPr id="5" name="Picture 4">
            <a:extLst>
              <a:ext uri="{FF2B5EF4-FFF2-40B4-BE49-F238E27FC236}">
                <a16:creationId xmlns:a16="http://schemas.microsoft.com/office/drawing/2014/main" id="{FFB3C493-F871-4017-B67D-C07356CF0F8C}"/>
              </a:ext>
            </a:extLst>
          </p:cNvPr>
          <p:cNvPicPr>
            <a:picLocks noChangeAspect="1"/>
          </p:cNvPicPr>
          <p:nvPr/>
        </p:nvPicPr>
        <p:blipFill>
          <a:blip r:embed="rId3"/>
          <a:stretch>
            <a:fillRect/>
          </a:stretch>
        </p:blipFill>
        <p:spPr>
          <a:xfrm>
            <a:off x="7209948" y="1672187"/>
            <a:ext cx="4000500" cy="3989614"/>
          </a:xfrm>
          <a:prstGeom prst="rect">
            <a:avLst/>
          </a:prstGeom>
        </p:spPr>
      </p:pic>
      <p:sp>
        <p:nvSpPr>
          <p:cNvPr id="6" name="Content Placeholder 3">
            <a:extLst>
              <a:ext uri="{FF2B5EF4-FFF2-40B4-BE49-F238E27FC236}">
                <a16:creationId xmlns:a16="http://schemas.microsoft.com/office/drawing/2014/main" id="{BFD660FC-EDBC-4434-B789-EE00EA6C64F7}"/>
              </a:ext>
            </a:extLst>
          </p:cNvPr>
          <p:cNvSpPr>
            <a:spLocks noGrp="1"/>
          </p:cNvSpPr>
          <p:nvPr>
            <p:ph idx="4294967295"/>
          </p:nvPr>
        </p:nvSpPr>
        <p:spPr>
          <a:xfrm>
            <a:off x="657923" y="1335741"/>
            <a:ext cx="6431809" cy="4826602"/>
          </a:xfrm>
        </p:spPr>
        <p:txBody>
          <a:bodyPr>
            <a:normAutofit/>
          </a:bodyPr>
          <a:lstStyle/>
          <a:p>
            <a:r>
              <a:rPr lang="en-US" dirty="0"/>
              <a:t>Once an attacker establishes a foothold on a client system, they can dump a list of processes to see if the system has a DLP Client.</a:t>
            </a:r>
          </a:p>
          <a:p>
            <a:r>
              <a:rPr lang="en-US" dirty="0"/>
              <a:t>Almost all traditional DLP Solutions are overcome by simple data obfuscation or data encryption.</a:t>
            </a:r>
          </a:p>
          <a:p>
            <a:r>
              <a:rPr lang="en-US" b="1" dirty="0"/>
              <a:t>Take away: Communicate these points to management.</a:t>
            </a:r>
          </a:p>
          <a:p>
            <a:endParaRPr lang="en-US" b="1" dirty="0"/>
          </a:p>
        </p:txBody>
      </p:sp>
      <p:pic>
        <p:nvPicPr>
          <p:cNvPr id="8" name="Picture 7">
            <a:extLst>
              <a:ext uri="{FF2B5EF4-FFF2-40B4-BE49-F238E27FC236}">
                <a16:creationId xmlns:a16="http://schemas.microsoft.com/office/drawing/2014/main" id="{33E78249-EF87-402E-B779-BA83FD417819}"/>
              </a:ext>
            </a:extLst>
          </p:cNvPr>
          <p:cNvPicPr>
            <a:picLocks noChangeAspect="1"/>
          </p:cNvPicPr>
          <p:nvPr/>
        </p:nvPicPr>
        <p:blipFill>
          <a:blip r:embed="rId4"/>
          <a:stretch>
            <a:fillRect/>
          </a:stretch>
        </p:blipFill>
        <p:spPr>
          <a:xfrm>
            <a:off x="10651671" y="2351314"/>
            <a:ext cx="947057" cy="489857"/>
          </a:xfrm>
          <a:prstGeom prst="rect">
            <a:avLst/>
          </a:prstGeom>
        </p:spPr>
      </p:pic>
      <p:pic>
        <p:nvPicPr>
          <p:cNvPr id="10" name="Picture 9">
            <a:extLst>
              <a:ext uri="{FF2B5EF4-FFF2-40B4-BE49-F238E27FC236}">
                <a16:creationId xmlns:a16="http://schemas.microsoft.com/office/drawing/2014/main" id="{EFB0D8E6-4A6F-43DD-ABDE-1D6D9C7196B7}"/>
              </a:ext>
            </a:extLst>
          </p:cNvPr>
          <p:cNvPicPr>
            <a:picLocks noChangeAspect="1"/>
          </p:cNvPicPr>
          <p:nvPr/>
        </p:nvPicPr>
        <p:blipFill>
          <a:blip r:embed="rId5"/>
          <a:stretch>
            <a:fillRect/>
          </a:stretch>
        </p:blipFill>
        <p:spPr>
          <a:xfrm>
            <a:off x="10651671" y="3869871"/>
            <a:ext cx="947057" cy="489857"/>
          </a:xfrm>
          <a:prstGeom prst="rect">
            <a:avLst/>
          </a:prstGeom>
        </p:spPr>
      </p:pic>
      <p:pic>
        <p:nvPicPr>
          <p:cNvPr id="12" name="Picture 11">
            <a:extLst>
              <a:ext uri="{FF2B5EF4-FFF2-40B4-BE49-F238E27FC236}">
                <a16:creationId xmlns:a16="http://schemas.microsoft.com/office/drawing/2014/main" id="{02C54DFE-7C65-492A-A700-46BCD1246868}"/>
              </a:ext>
            </a:extLst>
          </p:cNvPr>
          <p:cNvPicPr>
            <a:picLocks noChangeAspect="1"/>
          </p:cNvPicPr>
          <p:nvPr/>
        </p:nvPicPr>
        <p:blipFill>
          <a:blip r:embed="rId6"/>
          <a:stretch>
            <a:fillRect/>
          </a:stretch>
        </p:blipFill>
        <p:spPr>
          <a:xfrm>
            <a:off x="10673814" y="5185813"/>
            <a:ext cx="947057" cy="489857"/>
          </a:xfrm>
          <a:prstGeom prst="rect">
            <a:avLst/>
          </a:prstGeom>
        </p:spPr>
      </p:pic>
    </p:spTree>
    <p:extLst>
      <p:ext uri="{BB962C8B-B14F-4D97-AF65-F5344CB8AC3E}">
        <p14:creationId xmlns:p14="http://schemas.microsoft.com/office/powerpoint/2010/main" val="14328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Slide</a:t>
            </a:r>
          </a:p>
        </p:txBody>
      </p:sp>
      <p:sp>
        <p:nvSpPr>
          <p:cNvPr id="4" name="Content Placeholder 3"/>
          <p:cNvSpPr>
            <a:spLocks noGrp="1"/>
          </p:cNvSpPr>
          <p:nvPr>
            <p:ph idx="4294967295"/>
          </p:nvPr>
        </p:nvSpPr>
        <p:spPr/>
        <p:txBody>
          <a:bodyPr>
            <a:normAutofit lnSpcReduction="10000"/>
          </a:bodyPr>
          <a:lstStyle/>
          <a:p>
            <a:pPr>
              <a:lnSpc>
                <a:spcPct val="95000"/>
              </a:lnSpc>
            </a:pPr>
            <a:r>
              <a:rPr lang="en-US" dirty="0"/>
              <a:t>In the next week :</a:t>
            </a:r>
          </a:p>
          <a:p>
            <a:pPr lvl="1">
              <a:lnSpc>
                <a:spcPct val="95000"/>
              </a:lnSpc>
            </a:pPr>
            <a:r>
              <a:rPr lang="en-US" dirty="0"/>
              <a:t>Review / define the sensitive data in your environment and the implications if lost.</a:t>
            </a:r>
          </a:p>
          <a:p>
            <a:pPr>
              <a:lnSpc>
                <a:spcPct val="95000"/>
              </a:lnSpc>
            </a:pPr>
            <a:r>
              <a:rPr lang="en-US" dirty="0"/>
              <a:t>In the next month:</a:t>
            </a:r>
          </a:p>
          <a:p>
            <a:pPr lvl="1">
              <a:lnSpc>
                <a:spcPct val="95000"/>
              </a:lnSpc>
            </a:pPr>
            <a:r>
              <a:rPr lang="en-US" dirty="0"/>
              <a:t>Review / define your Data Classification Policy.</a:t>
            </a:r>
          </a:p>
          <a:p>
            <a:pPr lvl="1">
              <a:lnSpc>
                <a:spcPct val="95000"/>
              </a:lnSpc>
            </a:pPr>
            <a:r>
              <a:rPr lang="en-US" dirty="0"/>
              <a:t>Update / define what data is stored / processed / transmitted in your applications.</a:t>
            </a:r>
          </a:p>
          <a:p>
            <a:pPr lvl="1">
              <a:lnSpc>
                <a:spcPct val="95000"/>
              </a:lnSpc>
            </a:pPr>
            <a:r>
              <a:rPr lang="en-US" dirty="0"/>
              <a:t>Identify any applicable rules / laws / regulations / contractual agreements for each system.</a:t>
            </a:r>
          </a:p>
          <a:p>
            <a:pPr>
              <a:lnSpc>
                <a:spcPct val="95000"/>
              </a:lnSpc>
            </a:pPr>
            <a:r>
              <a:rPr lang="en-US" dirty="0"/>
              <a:t>In the next quarter:</a:t>
            </a:r>
          </a:p>
          <a:p>
            <a:pPr lvl="1">
              <a:lnSpc>
                <a:spcPct val="95000"/>
              </a:lnSpc>
            </a:pPr>
            <a:r>
              <a:rPr lang="en-US" dirty="0"/>
              <a:t>Either</a:t>
            </a:r>
          </a:p>
          <a:p>
            <a:pPr lvl="2">
              <a:lnSpc>
                <a:spcPct val="95000"/>
              </a:lnSpc>
            </a:pPr>
            <a:r>
              <a:rPr lang="en-US" dirty="0"/>
              <a:t>Audit existing DLP systems to ensure meet your requirements.</a:t>
            </a:r>
          </a:p>
          <a:p>
            <a:pPr lvl="2">
              <a:lnSpc>
                <a:spcPct val="95000"/>
              </a:lnSpc>
            </a:pPr>
            <a:r>
              <a:rPr lang="en-US" dirty="0"/>
              <a:t>Build business justification for a DLP implementation with solid and measurable use-cases.</a:t>
            </a:r>
          </a:p>
        </p:txBody>
      </p:sp>
      <p:sp>
        <p:nvSpPr>
          <p:cNvPr id="3" name="Slide Number Placeholder 2"/>
          <p:cNvSpPr>
            <a:spLocks noGrp="1"/>
          </p:cNvSpPr>
          <p:nvPr>
            <p:ph type="sldNum" sz="quarter" idx="10"/>
          </p:nvPr>
        </p:nvSpPr>
        <p:spPr/>
        <p:txBody>
          <a:bodyPr/>
          <a:lstStyle/>
          <a:p>
            <a:fld id="{F56C8676-1494-424A-9EE1-69F4EB666BA8}" type="slidenum">
              <a:rPr lang="en-US" smtClean="0"/>
              <a:t>23</a:t>
            </a:fld>
            <a:endParaRPr lang="en-US" dirty="0"/>
          </a:p>
        </p:txBody>
      </p:sp>
    </p:spTree>
    <p:extLst>
      <p:ext uri="{BB962C8B-B14F-4D97-AF65-F5344CB8AC3E}">
        <p14:creationId xmlns:p14="http://schemas.microsoft.com/office/powerpoint/2010/main" val="196928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Overview</a:t>
            </a:r>
          </a:p>
        </p:txBody>
      </p:sp>
      <p:sp>
        <p:nvSpPr>
          <p:cNvPr id="2" name="Rectangle 1">
            <a:extLst>
              <a:ext uri="{FF2B5EF4-FFF2-40B4-BE49-F238E27FC236}">
                <a16:creationId xmlns:a16="http://schemas.microsoft.com/office/drawing/2014/main" id="{1613F292-6C51-4703-8B04-9022245778A9}"/>
              </a:ext>
            </a:extLst>
          </p:cNvPr>
          <p:cNvSpPr/>
          <p:nvPr/>
        </p:nvSpPr>
        <p:spPr>
          <a:xfrm>
            <a:off x="6095999" y="724878"/>
            <a:ext cx="5667829" cy="1200329"/>
          </a:xfrm>
          <a:prstGeom prst="rect">
            <a:avLst/>
          </a:prstGeom>
        </p:spPr>
        <p:txBody>
          <a:bodyPr wrap="square">
            <a:spAutoFit/>
          </a:bodyPr>
          <a:lstStyle/>
          <a:p>
            <a:r>
              <a:rPr lang="en-US" b="1" dirty="0"/>
              <a:t>“A process cannot be understood by stopping it. Understanding must move with the flow of the process, must join it and flow with it.”</a:t>
            </a:r>
          </a:p>
          <a:p>
            <a:r>
              <a:rPr lang="en-US" b="1" dirty="0"/>
              <a:t>― Frank Herbert</a:t>
            </a:r>
          </a:p>
        </p:txBody>
      </p:sp>
    </p:spTree>
    <p:extLst>
      <p:ext uri="{BB962C8B-B14F-4D97-AF65-F5344CB8AC3E}">
        <p14:creationId xmlns:p14="http://schemas.microsoft.com/office/powerpoint/2010/main" val="105441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3754" y="1815353"/>
            <a:ext cx="11268634" cy="5042647"/>
          </a:xfrm>
        </p:spPr>
        <p:txBody>
          <a:bodyPr>
            <a:normAutofit/>
          </a:bodyPr>
          <a:lstStyle/>
          <a:p>
            <a:r>
              <a:rPr lang="en-US" b="1" dirty="0"/>
              <a:t>DLP is NOT . . . </a:t>
            </a:r>
            <a:r>
              <a:rPr lang="en-US" dirty="0"/>
              <a:t>a 'monolithic' stack of technology by one single vendor</a:t>
            </a:r>
          </a:p>
          <a:p>
            <a:r>
              <a:rPr lang="en-US" b="1" dirty="0"/>
              <a:t>DLP is NOT . . . </a:t>
            </a:r>
            <a:r>
              <a:rPr lang="en-US" dirty="0"/>
              <a:t>designed to stop a sufficiently advanced advisory [internal | external] by itself</a:t>
            </a:r>
          </a:p>
          <a:p>
            <a:r>
              <a:rPr lang="en-US" b="1" dirty="0"/>
              <a:t>DLP is NOT . . . </a:t>
            </a:r>
            <a:r>
              <a:rPr lang="en-US" dirty="0"/>
              <a:t>'Digital Rights Management'</a:t>
            </a:r>
          </a:p>
          <a:p>
            <a:r>
              <a:rPr lang="en-US" b="1" dirty="0"/>
              <a:t>DLP is NOT . . .</a:t>
            </a:r>
            <a:r>
              <a:rPr lang="en-US" dirty="0"/>
              <a:t> 'User Behavioral Analytics'</a:t>
            </a:r>
          </a:p>
          <a:p>
            <a:r>
              <a:rPr lang="en-US" b="1" dirty="0"/>
              <a:t>DLP is NOT . . .</a:t>
            </a:r>
            <a:r>
              <a:rPr lang="en-US" dirty="0"/>
              <a:t> a 'Silver Bullet' </a:t>
            </a:r>
          </a:p>
          <a:p>
            <a:pPr marL="0" indent="0">
              <a:buNone/>
            </a:pPr>
            <a:endParaRPr lang="en-US" dirty="0"/>
          </a:p>
          <a:p>
            <a:r>
              <a:rPr lang="en-US" b="1" dirty="0"/>
              <a:t>DLP IS </a:t>
            </a:r>
            <a:r>
              <a:rPr lang="en-US" dirty="0"/>
              <a:t>becoming a 'feature' in many different tools</a:t>
            </a:r>
          </a:p>
          <a:p>
            <a:r>
              <a:rPr lang="en-US" b="1" dirty="0"/>
              <a:t>DLP IS </a:t>
            </a:r>
            <a:r>
              <a:rPr lang="en-US" dirty="0"/>
              <a:t>designed to help establish proper data ownership</a:t>
            </a:r>
          </a:p>
          <a:p>
            <a:r>
              <a:rPr lang="en-US" b="1" dirty="0"/>
              <a:t>DLP IS </a:t>
            </a:r>
            <a:r>
              <a:rPr lang="en-US" dirty="0"/>
              <a:t>more aligned with Business Risk Management than IT Security</a:t>
            </a:r>
          </a:p>
          <a:p>
            <a:r>
              <a:rPr lang="en-US" b="1" dirty="0"/>
              <a:t>DLP IS</a:t>
            </a:r>
            <a:r>
              <a:rPr lang="en-US" dirty="0"/>
              <a:t> a collection of tools that allows the business to define policies on how data is Stored, or Processed, the environment</a:t>
            </a:r>
          </a:p>
          <a:p>
            <a:pPr marL="0" indent="0">
              <a:buNone/>
            </a:pPr>
            <a:endParaRPr lang="en-US" dirty="0"/>
          </a:p>
        </p:txBody>
      </p:sp>
      <p:sp>
        <p:nvSpPr>
          <p:cNvPr id="5" name="Title 4">
            <a:extLst>
              <a:ext uri="{FF2B5EF4-FFF2-40B4-BE49-F238E27FC236}">
                <a16:creationId xmlns:a16="http://schemas.microsoft.com/office/drawing/2014/main" id="{ACCB27A1-1B2D-47D7-81B9-09173094D5B3}"/>
              </a:ext>
            </a:extLst>
          </p:cNvPr>
          <p:cNvSpPr>
            <a:spLocks noGrp="1"/>
          </p:cNvSpPr>
          <p:nvPr>
            <p:ph type="title"/>
          </p:nvPr>
        </p:nvSpPr>
        <p:spPr/>
        <p:txBody>
          <a:bodyPr/>
          <a:lstStyle/>
          <a:p>
            <a:r>
              <a:rPr lang="en-US" dirty="0"/>
              <a:t>What is DLP?</a:t>
            </a:r>
          </a:p>
        </p:txBody>
      </p:sp>
    </p:spTree>
    <p:extLst>
      <p:ext uri="{BB962C8B-B14F-4D97-AF65-F5344CB8AC3E}">
        <p14:creationId xmlns:p14="http://schemas.microsoft.com/office/powerpoint/2010/main" val="306277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7C983B-A0F2-41B9-BAF3-97349F4FDCA5}"/>
              </a:ext>
            </a:extLst>
          </p:cNvPr>
          <p:cNvSpPr>
            <a:spLocks noGrp="1"/>
          </p:cNvSpPr>
          <p:nvPr>
            <p:ph type="title"/>
          </p:nvPr>
        </p:nvSpPr>
        <p:spPr/>
        <p:txBody>
          <a:bodyPr/>
          <a:lstStyle/>
          <a:p>
            <a:r>
              <a:rPr lang="en-US" dirty="0"/>
              <a:t>The States of data in our environment</a:t>
            </a:r>
          </a:p>
        </p:txBody>
      </p:sp>
      <p:sp>
        <p:nvSpPr>
          <p:cNvPr id="6" name="Text Placeholder 5">
            <a:extLst>
              <a:ext uri="{FF2B5EF4-FFF2-40B4-BE49-F238E27FC236}">
                <a16:creationId xmlns:a16="http://schemas.microsoft.com/office/drawing/2014/main" id="{B1419A3B-BD35-4E21-BFC1-F3CD29A9CEBB}"/>
              </a:ext>
            </a:extLst>
          </p:cNvPr>
          <p:cNvSpPr>
            <a:spLocks noGrp="1"/>
          </p:cNvSpPr>
          <p:nvPr>
            <p:ph type="body" sz="half" idx="2"/>
          </p:nvPr>
        </p:nvSpPr>
        <p:spPr/>
        <p:txBody>
          <a:bodyPr/>
          <a:lstStyle/>
          <a:p>
            <a:r>
              <a:rPr lang="en-US" dirty="0"/>
              <a:t>DLP is made up of many different tools that work together.  Each tool will inspect / interact with data in at least one or more of these states of data.</a:t>
            </a:r>
          </a:p>
        </p:txBody>
      </p:sp>
      <p:pic>
        <p:nvPicPr>
          <p:cNvPr id="8" name="Picture 7">
            <a:extLst>
              <a:ext uri="{FF2B5EF4-FFF2-40B4-BE49-F238E27FC236}">
                <a16:creationId xmlns:a16="http://schemas.microsoft.com/office/drawing/2014/main" id="{597701AB-39FE-4AEF-803C-83CB9089D3AE}"/>
              </a:ext>
            </a:extLst>
          </p:cNvPr>
          <p:cNvPicPr>
            <a:picLocks noChangeAspect="1"/>
          </p:cNvPicPr>
          <p:nvPr/>
        </p:nvPicPr>
        <p:blipFill>
          <a:blip r:embed="rId2"/>
          <a:stretch>
            <a:fillRect/>
          </a:stretch>
        </p:blipFill>
        <p:spPr>
          <a:xfrm>
            <a:off x="3970093" y="663390"/>
            <a:ext cx="4251814" cy="3694199"/>
          </a:xfrm>
          <a:prstGeom prst="rect">
            <a:avLst/>
          </a:prstGeom>
        </p:spPr>
      </p:pic>
    </p:spTree>
    <p:extLst>
      <p:ext uri="{BB962C8B-B14F-4D97-AF65-F5344CB8AC3E}">
        <p14:creationId xmlns:p14="http://schemas.microsoft.com/office/powerpoint/2010/main" val="86902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1171643" y="5908087"/>
            <a:ext cx="10498452" cy="746591"/>
          </a:xfrm>
        </p:spPr>
        <p:txBody>
          <a:bodyPr>
            <a:normAutofit/>
          </a:bodyPr>
          <a:lstStyle/>
          <a:p>
            <a:r>
              <a:rPr lang="en-US" b="1" dirty="0"/>
              <a:t>DLP Management console </a:t>
            </a:r>
            <a:r>
              <a:rPr lang="en-US" dirty="0"/>
              <a:t>– the physical or virtual appliance that manages all of the individual DLP parts.  This also includes reporting, incident management, and evidence management.</a:t>
            </a:r>
          </a:p>
        </p:txBody>
      </p:sp>
      <p:pic>
        <p:nvPicPr>
          <p:cNvPr id="4" name="Picture 3">
            <a:extLst>
              <a:ext uri="{FF2B5EF4-FFF2-40B4-BE49-F238E27FC236}">
                <a16:creationId xmlns:a16="http://schemas.microsoft.com/office/drawing/2014/main" id="{512B64DA-8DFB-4DB0-BA41-856199D7DED8}"/>
              </a:ext>
            </a:extLst>
          </p:cNvPr>
          <p:cNvPicPr>
            <a:picLocks noChangeAspect="1"/>
          </p:cNvPicPr>
          <p:nvPr/>
        </p:nvPicPr>
        <p:blipFill>
          <a:blip r:embed="rId2"/>
          <a:stretch>
            <a:fillRect/>
          </a:stretch>
        </p:blipFill>
        <p:spPr>
          <a:xfrm>
            <a:off x="441217" y="1880415"/>
            <a:ext cx="680580" cy="557460"/>
          </a:xfrm>
          <a:prstGeom prst="rect">
            <a:avLst/>
          </a:prstGeom>
        </p:spPr>
      </p:pic>
      <p:pic>
        <p:nvPicPr>
          <p:cNvPr id="6" name="Picture 5">
            <a:extLst>
              <a:ext uri="{FF2B5EF4-FFF2-40B4-BE49-F238E27FC236}">
                <a16:creationId xmlns:a16="http://schemas.microsoft.com/office/drawing/2014/main" id="{AB199F9E-6380-4DF1-A5FC-E73DA781E3E0}"/>
              </a:ext>
            </a:extLst>
          </p:cNvPr>
          <p:cNvPicPr>
            <a:picLocks noChangeAspect="1"/>
          </p:cNvPicPr>
          <p:nvPr/>
        </p:nvPicPr>
        <p:blipFill>
          <a:blip r:embed="rId3"/>
          <a:stretch>
            <a:fillRect/>
          </a:stretch>
        </p:blipFill>
        <p:spPr>
          <a:xfrm>
            <a:off x="536977" y="2592138"/>
            <a:ext cx="489060" cy="735300"/>
          </a:xfrm>
          <a:prstGeom prst="rect">
            <a:avLst/>
          </a:prstGeom>
        </p:spPr>
      </p:pic>
      <p:pic>
        <p:nvPicPr>
          <p:cNvPr id="7" name="Picture 6">
            <a:extLst>
              <a:ext uri="{FF2B5EF4-FFF2-40B4-BE49-F238E27FC236}">
                <a16:creationId xmlns:a16="http://schemas.microsoft.com/office/drawing/2014/main" id="{9E1D948E-AF8F-44CF-9A2A-425A0C34D47E}"/>
              </a:ext>
            </a:extLst>
          </p:cNvPr>
          <p:cNvPicPr>
            <a:picLocks noChangeAspect="1"/>
          </p:cNvPicPr>
          <p:nvPr/>
        </p:nvPicPr>
        <p:blipFill>
          <a:blip r:embed="rId4"/>
          <a:stretch>
            <a:fillRect/>
          </a:stretch>
        </p:blipFill>
        <p:spPr>
          <a:xfrm>
            <a:off x="536977" y="3429481"/>
            <a:ext cx="489060" cy="766080"/>
          </a:xfrm>
          <a:prstGeom prst="rect">
            <a:avLst/>
          </a:prstGeom>
        </p:spPr>
      </p:pic>
      <p:pic>
        <p:nvPicPr>
          <p:cNvPr id="8" name="Picture 7">
            <a:extLst>
              <a:ext uri="{FF2B5EF4-FFF2-40B4-BE49-F238E27FC236}">
                <a16:creationId xmlns:a16="http://schemas.microsoft.com/office/drawing/2014/main" id="{6E951DAA-FB67-45FB-90D9-279F422B8663}"/>
              </a:ext>
            </a:extLst>
          </p:cNvPr>
          <p:cNvPicPr>
            <a:picLocks noChangeAspect="1"/>
          </p:cNvPicPr>
          <p:nvPr/>
        </p:nvPicPr>
        <p:blipFill>
          <a:blip r:embed="rId5"/>
          <a:stretch>
            <a:fillRect/>
          </a:stretch>
        </p:blipFill>
        <p:spPr>
          <a:xfrm>
            <a:off x="536977" y="4253366"/>
            <a:ext cx="489060" cy="776340"/>
          </a:xfrm>
          <a:prstGeom prst="rect">
            <a:avLst/>
          </a:prstGeom>
        </p:spPr>
      </p:pic>
      <p:pic>
        <p:nvPicPr>
          <p:cNvPr id="9" name="Picture 8">
            <a:extLst>
              <a:ext uri="{FF2B5EF4-FFF2-40B4-BE49-F238E27FC236}">
                <a16:creationId xmlns:a16="http://schemas.microsoft.com/office/drawing/2014/main" id="{EE027F4D-94B3-4C9D-A21C-67837B42BC7F}"/>
              </a:ext>
            </a:extLst>
          </p:cNvPr>
          <p:cNvPicPr>
            <a:picLocks noChangeAspect="1"/>
          </p:cNvPicPr>
          <p:nvPr/>
        </p:nvPicPr>
        <p:blipFill>
          <a:blip r:embed="rId6"/>
          <a:stretch>
            <a:fillRect/>
          </a:stretch>
        </p:blipFill>
        <p:spPr>
          <a:xfrm>
            <a:off x="536977" y="5086166"/>
            <a:ext cx="489060" cy="684000"/>
          </a:xfrm>
          <a:prstGeom prst="rect">
            <a:avLst/>
          </a:prstGeom>
        </p:spPr>
      </p:pic>
      <p:pic>
        <p:nvPicPr>
          <p:cNvPr id="10" name="Picture 9">
            <a:extLst>
              <a:ext uri="{FF2B5EF4-FFF2-40B4-BE49-F238E27FC236}">
                <a16:creationId xmlns:a16="http://schemas.microsoft.com/office/drawing/2014/main" id="{7ECAF7E9-9E63-4EAC-BF88-0BC70F8726AA}"/>
              </a:ext>
            </a:extLst>
          </p:cNvPr>
          <p:cNvPicPr>
            <a:picLocks noChangeAspect="1"/>
          </p:cNvPicPr>
          <p:nvPr/>
        </p:nvPicPr>
        <p:blipFill>
          <a:blip r:embed="rId7"/>
          <a:stretch>
            <a:fillRect/>
          </a:stretch>
        </p:blipFill>
        <p:spPr>
          <a:xfrm>
            <a:off x="536977" y="5905698"/>
            <a:ext cx="489060" cy="748980"/>
          </a:xfrm>
          <a:prstGeom prst="rect">
            <a:avLst/>
          </a:prstGeom>
        </p:spPr>
      </p:pic>
      <p:sp>
        <p:nvSpPr>
          <p:cNvPr id="11" name="Content Placeholder 2">
            <a:extLst>
              <a:ext uri="{FF2B5EF4-FFF2-40B4-BE49-F238E27FC236}">
                <a16:creationId xmlns:a16="http://schemas.microsoft.com/office/drawing/2014/main" id="{A7A98336-3B5B-4EBF-891F-559712A47C96}"/>
              </a:ext>
            </a:extLst>
          </p:cNvPr>
          <p:cNvSpPr txBox="1">
            <a:spLocks/>
          </p:cNvSpPr>
          <p:nvPr/>
        </p:nvSpPr>
        <p:spPr>
          <a:xfrm>
            <a:off x="1156571" y="1866234"/>
            <a:ext cx="10498452" cy="55746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Client </a:t>
            </a:r>
            <a:r>
              <a:rPr lang="en-US" dirty="0"/>
              <a:t>– a software that sits on the client system / server.  Can have overlap with other parts of the DLP environment if not careful.  Can impact performance.</a:t>
            </a:r>
          </a:p>
        </p:txBody>
      </p:sp>
      <p:sp>
        <p:nvSpPr>
          <p:cNvPr id="12" name="Content Placeholder 2">
            <a:extLst>
              <a:ext uri="{FF2B5EF4-FFF2-40B4-BE49-F238E27FC236}">
                <a16:creationId xmlns:a16="http://schemas.microsoft.com/office/drawing/2014/main" id="{B2B0F339-0A7C-4A12-971A-43A84DCAEDF2}"/>
              </a:ext>
            </a:extLst>
          </p:cNvPr>
          <p:cNvSpPr txBox="1">
            <a:spLocks/>
          </p:cNvSpPr>
          <p:nvPr/>
        </p:nvSpPr>
        <p:spPr>
          <a:xfrm>
            <a:off x="1171643" y="2558903"/>
            <a:ext cx="10498452" cy="55746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Network </a:t>
            </a:r>
            <a:r>
              <a:rPr lang="en-US" dirty="0"/>
              <a:t>– Think of an IDP / IPS Sitting on your network only instead of looking for attack patterns on a network segment, it looks for potentially sensitive information.  Can be put inline or out of line.</a:t>
            </a:r>
          </a:p>
        </p:txBody>
      </p:sp>
      <p:sp>
        <p:nvSpPr>
          <p:cNvPr id="13" name="Content Placeholder 2">
            <a:extLst>
              <a:ext uri="{FF2B5EF4-FFF2-40B4-BE49-F238E27FC236}">
                <a16:creationId xmlns:a16="http://schemas.microsoft.com/office/drawing/2014/main" id="{6893CBC6-DEB8-4C53-ACF0-E67779FDCA49}"/>
              </a:ext>
            </a:extLst>
          </p:cNvPr>
          <p:cNvSpPr txBox="1">
            <a:spLocks/>
          </p:cNvSpPr>
          <p:nvPr/>
        </p:nvSpPr>
        <p:spPr>
          <a:xfrm>
            <a:off x="1156571" y="3261845"/>
            <a:ext cx="10498452" cy="85967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Repository Scanner </a:t>
            </a:r>
            <a:r>
              <a:rPr lang="en-US" dirty="0"/>
              <a:t>– a physical or virtual appliance that sits on your networks and scans data repositories (shares, </a:t>
            </a:r>
            <a:r>
              <a:rPr lang="en-US" dirty="0" err="1"/>
              <a:t>sharepoint</a:t>
            </a:r>
            <a:r>
              <a:rPr lang="en-US" dirty="0"/>
              <a:t> sites, databases, and more) for potentially sensitive information.</a:t>
            </a:r>
          </a:p>
        </p:txBody>
      </p:sp>
      <p:sp>
        <p:nvSpPr>
          <p:cNvPr id="14" name="Content Placeholder 2">
            <a:extLst>
              <a:ext uri="{FF2B5EF4-FFF2-40B4-BE49-F238E27FC236}">
                <a16:creationId xmlns:a16="http://schemas.microsoft.com/office/drawing/2014/main" id="{7F75E822-D5B9-4353-9F07-C91F4CE4C106}"/>
              </a:ext>
            </a:extLst>
          </p:cNvPr>
          <p:cNvSpPr txBox="1">
            <a:spLocks/>
          </p:cNvSpPr>
          <p:nvPr/>
        </p:nvSpPr>
        <p:spPr>
          <a:xfrm>
            <a:off x="1171643" y="4262713"/>
            <a:ext cx="10498452" cy="6863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Email </a:t>
            </a:r>
            <a:r>
              <a:rPr lang="en-US" dirty="0"/>
              <a:t>– a physical or virtual appliance that partners with your email subsystem to scan outgoing and / or incoming email for sensitive information.  Similar AV for email.</a:t>
            </a:r>
          </a:p>
        </p:txBody>
      </p:sp>
      <p:sp>
        <p:nvSpPr>
          <p:cNvPr id="15" name="Content Placeholder 2">
            <a:extLst>
              <a:ext uri="{FF2B5EF4-FFF2-40B4-BE49-F238E27FC236}">
                <a16:creationId xmlns:a16="http://schemas.microsoft.com/office/drawing/2014/main" id="{EF4B03CB-8DA1-4C10-93DF-6CD0774E7907}"/>
              </a:ext>
            </a:extLst>
          </p:cNvPr>
          <p:cNvSpPr txBox="1">
            <a:spLocks/>
          </p:cNvSpPr>
          <p:nvPr/>
        </p:nvSpPr>
        <p:spPr>
          <a:xfrm>
            <a:off x="1171643" y="5086166"/>
            <a:ext cx="10498452" cy="615387"/>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Web </a:t>
            </a:r>
            <a:r>
              <a:rPr lang="en-US" dirty="0"/>
              <a:t>- a physical or virtual appliance that partners with your internet proxy to scan outgoing and / or incoming web requests for sensitive information.  Similar AV for web proxy.</a:t>
            </a:r>
          </a:p>
        </p:txBody>
      </p:sp>
      <p:sp>
        <p:nvSpPr>
          <p:cNvPr id="16" name="Title 15">
            <a:extLst>
              <a:ext uri="{FF2B5EF4-FFF2-40B4-BE49-F238E27FC236}">
                <a16:creationId xmlns:a16="http://schemas.microsoft.com/office/drawing/2014/main" id="{3F47729A-5D96-4508-891C-8BD49660ECA2}"/>
              </a:ext>
            </a:extLst>
          </p:cNvPr>
          <p:cNvSpPr>
            <a:spLocks noGrp="1"/>
          </p:cNvSpPr>
          <p:nvPr>
            <p:ph type="title"/>
          </p:nvPr>
        </p:nvSpPr>
        <p:spPr/>
        <p:txBody>
          <a:bodyPr/>
          <a:lstStyle/>
          <a:p>
            <a:r>
              <a:rPr lang="en-US" dirty="0"/>
              <a:t>DLP: The main players</a:t>
            </a:r>
          </a:p>
        </p:txBody>
      </p:sp>
    </p:spTree>
    <p:extLst>
      <p:ext uri="{BB962C8B-B14F-4D97-AF65-F5344CB8AC3E}">
        <p14:creationId xmlns:p14="http://schemas.microsoft.com/office/powerpoint/2010/main" val="107291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3754" y="1815353"/>
            <a:ext cx="11268634" cy="5042647"/>
          </a:xfrm>
        </p:spPr>
        <p:txBody>
          <a:bodyPr>
            <a:normAutofit/>
          </a:bodyPr>
          <a:lstStyle/>
          <a:p>
            <a:r>
              <a:rPr lang="en-US" sz="1600" b="1" dirty="0"/>
              <a:t>Most DLP Client implementations have a lot of functionality overlaps with the rest of the environment (DLP network, DLP Repository Scanner, DLP Email, DLP Web).  Why not do it all on the client?</a:t>
            </a:r>
            <a:endParaRPr lang="en-US" sz="1600" dirty="0"/>
          </a:p>
          <a:p>
            <a:pPr lvl="1"/>
            <a:r>
              <a:rPr lang="en-US" dirty="0"/>
              <a:t>DLP client can have high performance hit (CPU / Memory / Disk I/O) on the user given a sufficiently advance policy.</a:t>
            </a:r>
          </a:p>
          <a:p>
            <a:pPr lvl="1"/>
            <a:r>
              <a:rPr lang="en-US" dirty="0"/>
              <a:t>You can run into incompatibles with local software such as Chrome and Firefox that can break client web inspection.</a:t>
            </a:r>
          </a:p>
          <a:p>
            <a:pPr lvl="1"/>
            <a:r>
              <a:rPr lang="en-US" dirty="0"/>
              <a:t>Incompatibilities with other applications can spike CPU / Memory/ Disk I/O.</a:t>
            </a:r>
          </a:p>
          <a:p>
            <a:pPr lvl="1"/>
            <a:r>
              <a:rPr lang="en-US" dirty="0"/>
              <a:t>Client must be connected to network to get updates.</a:t>
            </a:r>
          </a:p>
          <a:p>
            <a:pPr lvl="1"/>
            <a:r>
              <a:rPr lang="en-US" dirty="0"/>
              <a:t>The client might not be on every user system / server.</a:t>
            </a:r>
          </a:p>
          <a:p>
            <a:r>
              <a:rPr lang="en-US" sz="1600" b="1" dirty="0"/>
              <a:t>DLP Network can overlap with DLP Email and DLP Web. </a:t>
            </a:r>
            <a:endParaRPr lang="en-US" sz="1600" dirty="0"/>
          </a:p>
          <a:p>
            <a:pPr lvl="1"/>
            <a:r>
              <a:rPr lang="en-US" dirty="0"/>
              <a:t>This traditionally happens with unencrypted conversations.</a:t>
            </a:r>
          </a:p>
          <a:p>
            <a:r>
              <a:rPr lang="en-US" sz="1600" b="1" dirty="0"/>
              <a:t>DLP Management console can be a high value target due to access to evidence and may be governed by rules / laws / regulations / contractual agreements.</a:t>
            </a:r>
          </a:p>
          <a:p>
            <a:r>
              <a:rPr lang="en-US" sz="1600" b="1" dirty="0"/>
              <a:t>Many different products are adding on “DLP” functionality.  Interoperability might be a challenge between diverse systems.</a:t>
            </a:r>
          </a:p>
          <a:p>
            <a:pPr marL="0" indent="0">
              <a:buNone/>
            </a:pPr>
            <a:endParaRPr lang="en-US" dirty="0"/>
          </a:p>
        </p:txBody>
      </p:sp>
      <p:sp>
        <p:nvSpPr>
          <p:cNvPr id="5" name="Title 4">
            <a:extLst>
              <a:ext uri="{FF2B5EF4-FFF2-40B4-BE49-F238E27FC236}">
                <a16:creationId xmlns:a16="http://schemas.microsoft.com/office/drawing/2014/main" id="{ACCB27A1-1B2D-47D7-81B9-09173094D5B3}"/>
              </a:ext>
            </a:extLst>
          </p:cNvPr>
          <p:cNvSpPr>
            <a:spLocks noGrp="1"/>
          </p:cNvSpPr>
          <p:nvPr>
            <p:ph type="title"/>
          </p:nvPr>
        </p:nvSpPr>
        <p:spPr/>
        <p:txBody>
          <a:bodyPr/>
          <a:lstStyle/>
          <a:p>
            <a:r>
              <a:rPr lang="en-US" dirty="0"/>
              <a:t>DLP: Concerns</a:t>
            </a:r>
          </a:p>
        </p:txBody>
      </p:sp>
    </p:spTree>
    <p:extLst>
      <p:ext uri="{BB962C8B-B14F-4D97-AF65-F5344CB8AC3E}">
        <p14:creationId xmlns:p14="http://schemas.microsoft.com/office/powerpoint/2010/main" val="415941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Getting Started</a:t>
            </a:r>
          </a:p>
        </p:txBody>
      </p:sp>
      <p:sp>
        <p:nvSpPr>
          <p:cNvPr id="2" name="Rectangle 1">
            <a:extLst>
              <a:ext uri="{FF2B5EF4-FFF2-40B4-BE49-F238E27FC236}">
                <a16:creationId xmlns:a16="http://schemas.microsoft.com/office/drawing/2014/main" id="{B09F34E9-1C2E-4D26-B203-9C0D3FDE3BFB}"/>
              </a:ext>
            </a:extLst>
          </p:cNvPr>
          <p:cNvSpPr/>
          <p:nvPr/>
        </p:nvSpPr>
        <p:spPr>
          <a:xfrm>
            <a:off x="6096000" y="703107"/>
            <a:ext cx="5653314" cy="923330"/>
          </a:xfrm>
          <a:prstGeom prst="rect">
            <a:avLst/>
          </a:prstGeom>
        </p:spPr>
        <p:txBody>
          <a:bodyPr wrap="square">
            <a:spAutoFit/>
          </a:bodyPr>
          <a:lstStyle/>
          <a:p>
            <a:r>
              <a:rPr lang="en-US" b="1" dirty="0"/>
              <a:t>“The beginning of knowledge is the discovery of something we do not understand.” </a:t>
            </a:r>
          </a:p>
          <a:p>
            <a:r>
              <a:rPr lang="en-US" b="1" dirty="0"/>
              <a:t>― Frank Herbert</a:t>
            </a:r>
          </a:p>
        </p:txBody>
      </p:sp>
    </p:spTree>
    <p:extLst>
      <p:ext uri="{BB962C8B-B14F-4D97-AF65-F5344CB8AC3E}">
        <p14:creationId xmlns:p14="http://schemas.microsoft.com/office/powerpoint/2010/main" val="205160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3753" y="1842246"/>
            <a:ext cx="11322423" cy="5015754"/>
          </a:xfrm>
        </p:spPr>
        <p:txBody>
          <a:bodyPr>
            <a:normAutofit/>
          </a:bodyPr>
          <a:lstStyle/>
          <a:p>
            <a:r>
              <a:rPr lang="en-US" b="1" dirty="0"/>
              <a:t>DLP has become a very popular concept at the executive level to protect data and prevent breaches.  It is our job to help educate what the tool(s) can do and shape the conversation that will ultimately create a policy that provides the organization value and that can be supported.</a:t>
            </a:r>
            <a:endParaRPr lang="en-US" dirty="0"/>
          </a:p>
          <a:p>
            <a:pPr lvl="1"/>
            <a:r>
              <a:rPr lang="en-US" dirty="0"/>
              <a:t>Lead the project from Engineering / Analyst up.</a:t>
            </a:r>
          </a:p>
          <a:p>
            <a:pPr lvl="1"/>
            <a:r>
              <a:rPr lang="en-US" dirty="0"/>
              <a:t>Clearly define what features / tools to turn on.</a:t>
            </a:r>
          </a:p>
          <a:p>
            <a:pPr lvl="1"/>
            <a:r>
              <a:rPr lang="en-US" dirty="0"/>
              <a:t>Is DLP part of the organization’s “active defense toolset” or historical system of record?</a:t>
            </a:r>
          </a:p>
          <a:p>
            <a:pPr lvl="1"/>
            <a:r>
              <a:rPr lang="en-US" dirty="0"/>
              <a:t>DLP generally gathers a lot of NPI, PCI, HIPAA, GLBA and other sensitive data as part of evidence collection.   Any splash damage due to evidence collection? (Rules / Laws / Regulations / contractual agreements)</a:t>
            </a:r>
          </a:p>
          <a:p>
            <a:pPr lvl="1"/>
            <a:r>
              <a:rPr lang="en-US" dirty="0"/>
              <a:t>DLP requires the cooperation of the entire organization.  Bring them in early.  Key players (HR, Compliance, Legal, IT, individual business units).</a:t>
            </a:r>
          </a:p>
          <a:p>
            <a:pPr lvl="1"/>
            <a:r>
              <a:rPr lang="en-US" dirty="0"/>
              <a:t>Who responds to incidents and how are true issues escalated?</a:t>
            </a:r>
          </a:p>
          <a:p>
            <a:pPr lvl="1"/>
            <a:r>
              <a:rPr lang="en-US" dirty="0"/>
              <a:t>What is the SLA for a DLP incident?</a:t>
            </a:r>
          </a:p>
        </p:txBody>
      </p:sp>
      <p:sp>
        <p:nvSpPr>
          <p:cNvPr id="5" name="Title 4">
            <a:extLst>
              <a:ext uri="{FF2B5EF4-FFF2-40B4-BE49-F238E27FC236}">
                <a16:creationId xmlns:a16="http://schemas.microsoft.com/office/drawing/2014/main" id="{AABF30D1-9146-4B73-A211-578693A702BC}"/>
              </a:ext>
            </a:extLst>
          </p:cNvPr>
          <p:cNvSpPr>
            <a:spLocks noGrp="1"/>
          </p:cNvSpPr>
          <p:nvPr>
            <p:ph type="title"/>
          </p:nvPr>
        </p:nvSpPr>
        <p:spPr/>
        <p:txBody>
          <a:bodyPr/>
          <a:lstStyle/>
          <a:p>
            <a:r>
              <a:rPr lang="en-US" dirty="0"/>
              <a:t>DLP: Define your Goals</a:t>
            </a:r>
          </a:p>
        </p:txBody>
      </p:sp>
    </p:spTree>
    <p:extLst>
      <p:ext uri="{BB962C8B-B14F-4D97-AF65-F5344CB8AC3E}">
        <p14:creationId xmlns:p14="http://schemas.microsoft.com/office/powerpoint/2010/main" val="3794171652"/>
      </p:ext>
    </p:extLst>
  </p:cSld>
  <p:clrMapOvr>
    <a:masterClrMapping/>
  </p:clrMapOvr>
</p:sld>
</file>

<file path=ppt/theme/theme1.xml><?xml version="1.0" encoding="utf-8"?>
<a:theme xmlns:a="http://schemas.openxmlformats.org/drawingml/2006/main" name="Dividen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3635</TotalTime>
  <Words>2836</Words>
  <Application>Microsoft Office PowerPoint</Application>
  <PresentationFormat>Widescreen</PresentationFormat>
  <Paragraphs>185</Paragraphs>
  <Slides>23</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Gill Sans MT</vt:lpstr>
      <vt:lpstr>Wingdings 2</vt:lpstr>
      <vt:lpstr>Dividend</vt:lpstr>
      <vt:lpstr>A DLP Story</vt:lpstr>
      <vt:lpstr>PowerPoint Presentation</vt:lpstr>
      <vt:lpstr>Data Loss Prevention</vt:lpstr>
      <vt:lpstr>What is DLP?</vt:lpstr>
      <vt:lpstr>The States of data in our environment</vt:lpstr>
      <vt:lpstr>DLP: The main players</vt:lpstr>
      <vt:lpstr>DLP: Concerns</vt:lpstr>
      <vt:lpstr>Data Loss Prevention</vt:lpstr>
      <vt:lpstr>DLP: Define your Goals</vt:lpstr>
      <vt:lpstr>DLP: The High Cost of fractured Policies</vt:lpstr>
      <vt:lpstr>DLP: Build what you can Support</vt:lpstr>
      <vt:lpstr>PowerPoint Presentation</vt:lpstr>
      <vt:lpstr>Data Loss Prevention</vt:lpstr>
      <vt:lpstr>DLP: Traditional DLP Policy</vt:lpstr>
      <vt:lpstr>DLP: Object Orientated Rules</vt:lpstr>
      <vt:lpstr>DLP: The Tyranny of the Driver’s License 1:2</vt:lpstr>
      <vt:lpstr>DLP: Tyranny of the Drivers License 2:3</vt:lpstr>
      <vt:lpstr>DLP: Tyranny of the Drivers License 3:3</vt:lpstr>
      <vt:lpstr>DLP: The Tyranny of the Driver’s License 2:2</vt:lpstr>
      <vt:lpstr>DLP: Weaponize your users with Data classification</vt:lpstr>
      <vt:lpstr>Data Loss Prevention</vt:lpstr>
      <vt:lpstr>DLP Detection and Bypass</vt:lpstr>
      <vt:lpstr>“Apply”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Micah Brown</dc:creator>
  <cp:lastModifiedBy>Micah Brown</cp:lastModifiedBy>
  <cp:revision>72</cp:revision>
  <dcterms:created xsi:type="dcterms:W3CDTF">2018-04-07T14:10:49Z</dcterms:created>
  <dcterms:modified xsi:type="dcterms:W3CDTF">2023-10-30T17:09:54Z</dcterms:modified>
</cp:coreProperties>
</file>