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57" r:id="rId3"/>
    <p:sldId id="259" r:id="rId4"/>
    <p:sldId id="261" r:id="rId5"/>
    <p:sldId id="276" r:id="rId6"/>
    <p:sldId id="277" r:id="rId7"/>
    <p:sldId id="271" r:id="rId8"/>
    <p:sldId id="264" r:id="rId9"/>
    <p:sldId id="263" r:id="rId10"/>
    <p:sldId id="265" r:id="rId11"/>
    <p:sldId id="266"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7" autoAdjust="0"/>
    <p:restoredTop sz="93625" autoAdjust="0"/>
  </p:normalViewPr>
  <p:slideViewPr>
    <p:cSldViewPr snapToGrid="0">
      <p:cViewPr varScale="1">
        <p:scale>
          <a:sx n="60" d="100"/>
          <a:sy n="60" d="100"/>
        </p:scale>
        <p:origin x="62" y="317"/>
      </p:cViewPr>
      <p:guideLst/>
    </p:cSldViewPr>
  </p:slideViewPr>
  <p:outlineViewPr>
    <p:cViewPr>
      <p:scale>
        <a:sx n="33" d="100"/>
        <a:sy n="33" d="100"/>
      </p:scale>
      <p:origin x="0" y="-168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0DD41-E7FD-42F8-865F-C25B8099ADC6}" type="datetimeFigureOut">
              <a:rPr lang="en-US" smtClean="0"/>
              <a:t>5/12/2025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3E2AD-4FAB-435B-9CC2-0C6FEB470392}" type="slidenum">
              <a:rPr lang="en-US" smtClean="0"/>
              <a:t>‹#›</a:t>
            </a:fld>
            <a:endParaRPr lang="en-US" dirty="0"/>
          </a:p>
        </p:txBody>
      </p:sp>
    </p:spTree>
    <p:extLst>
      <p:ext uri="{BB962C8B-B14F-4D97-AF65-F5344CB8AC3E}">
        <p14:creationId xmlns:p14="http://schemas.microsoft.com/office/powerpoint/2010/main" val="78943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33E2AD-4FAB-435B-9CC2-0C6FEB470392}" type="slidenum">
              <a:rPr lang="en-US" smtClean="0"/>
              <a:t>7</a:t>
            </a:fld>
            <a:endParaRPr lang="en-US" dirty="0"/>
          </a:p>
        </p:txBody>
      </p:sp>
    </p:spTree>
    <p:extLst>
      <p:ext uri="{BB962C8B-B14F-4D97-AF65-F5344CB8AC3E}">
        <p14:creationId xmlns:p14="http://schemas.microsoft.com/office/powerpoint/2010/main" val="230076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56184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167311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227736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264294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131997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406854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300358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84857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331528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410363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0A8F1F-7712-4207-BB0C-20ACF5BD8759}"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5F2788-C852-47D2-AECB-46EA6E26C9F7}" type="slidenum">
              <a:rPr lang="en-US" smtClean="0"/>
              <a:t>‹#›</a:t>
            </a:fld>
            <a:endParaRPr lang="en-US" dirty="0"/>
          </a:p>
        </p:txBody>
      </p:sp>
    </p:spTree>
    <p:extLst>
      <p:ext uri="{BB962C8B-B14F-4D97-AF65-F5344CB8AC3E}">
        <p14:creationId xmlns:p14="http://schemas.microsoft.com/office/powerpoint/2010/main" val="8196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A8F1F-7712-4207-BB0C-20ACF5BD8759}" type="datetimeFigureOut">
              <a:rPr lang="en-US" smtClean="0"/>
              <a:t>5/12/2025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F2788-C852-47D2-AECB-46EA6E26C9F7}" type="slidenum">
              <a:rPr lang="en-US" smtClean="0"/>
              <a:t>‹#›</a:t>
            </a:fld>
            <a:endParaRPr lang="en-US" dirty="0"/>
          </a:p>
        </p:txBody>
      </p:sp>
    </p:spTree>
    <p:extLst>
      <p:ext uri="{BB962C8B-B14F-4D97-AF65-F5344CB8AC3E}">
        <p14:creationId xmlns:p14="http://schemas.microsoft.com/office/powerpoint/2010/main" val="36694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77371"/>
            <a:ext cx="9144000" cy="3132592"/>
          </a:xfrm>
        </p:spPr>
        <p:txBody>
          <a:bodyPr>
            <a:normAutofit fontScale="90000"/>
          </a:bodyPr>
          <a:lstStyle/>
          <a:p>
            <a:r>
              <a:rPr lang="en-US" dirty="0"/>
              <a:t>Renaissance Zones, Employment Ratios, Per Capita Income, and Property Crime in Michigan Counties</a:t>
            </a:r>
          </a:p>
        </p:txBody>
      </p:sp>
      <p:sp>
        <p:nvSpPr>
          <p:cNvPr id="3" name="Subtitle 2"/>
          <p:cNvSpPr>
            <a:spLocks noGrp="1"/>
          </p:cNvSpPr>
          <p:nvPr>
            <p:ph type="subTitle" idx="1"/>
          </p:nvPr>
        </p:nvSpPr>
        <p:spPr>
          <a:xfrm>
            <a:off x="1524000" y="4862286"/>
            <a:ext cx="9144000" cy="1451428"/>
          </a:xfrm>
        </p:spPr>
        <p:txBody>
          <a:bodyPr/>
          <a:lstStyle/>
          <a:p>
            <a:pPr algn="r">
              <a:lnSpc>
                <a:spcPct val="100000"/>
              </a:lnSpc>
            </a:pPr>
            <a:r>
              <a:rPr lang="en-US" dirty="0"/>
              <a:t>Micah Holmquist</a:t>
            </a:r>
          </a:p>
          <a:p>
            <a:pPr algn="r">
              <a:lnSpc>
                <a:spcPct val="100000"/>
              </a:lnSpc>
            </a:pPr>
            <a:r>
              <a:rPr lang="en-US" dirty="0"/>
              <a:t>Econ 499</a:t>
            </a:r>
          </a:p>
          <a:p>
            <a:pPr algn="r">
              <a:lnSpc>
                <a:spcPct val="100000"/>
              </a:lnSpc>
            </a:pPr>
            <a:r>
              <a:rPr lang="en-US" dirty="0"/>
              <a:t>April 24, 2017</a:t>
            </a:r>
          </a:p>
        </p:txBody>
      </p:sp>
    </p:spTree>
    <p:extLst>
      <p:ext uri="{BB962C8B-B14F-4D97-AF65-F5344CB8AC3E}">
        <p14:creationId xmlns:p14="http://schemas.microsoft.com/office/powerpoint/2010/main" val="242830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Crimes per 100 (Fixed Effects)</a:t>
            </a:r>
          </a:p>
        </p:txBody>
      </p:sp>
      <p:sp>
        <p:nvSpPr>
          <p:cNvPr id="5" name="Rectangle 1"/>
          <p:cNvSpPr>
            <a:spLocks noChangeArrowheads="1"/>
          </p:cNvSpPr>
          <p:nvPr/>
        </p:nvSpPr>
        <p:spPr bwMode="auto">
          <a:xfrm>
            <a:off x="-4413895" y="-174796"/>
            <a:ext cx="20628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Fixed effects on property crime per 100 people</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70615309"/>
              </p:ext>
            </p:extLst>
          </p:nvPr>
        </p:nvGraphicFramePr>
        <p:xfrm>
          <a:off x="1378857" y="1690688"/>
          <a:ext cx="9463314" cy="4108755"/>
        </p:xfrm>
        <a:graphic>
          <a:graphicData uri="http://schemas.openxmlformats.org/drawingml/2006/table">
            <a:tbl>
              <a:tblPr firstRow="1" firstCol="1" bandRow="1">
                <a:tableStyleId>{5C22544A-7EE6-4342-B048-85BDC9FD1C3A}</a:tableStyleId>
              </a:tblPr>
              <a:tblGrid>
                <a:gridCol w="4731657">
                  <a:extLst>
                    <a:ext uri="{9D8B030D-6E8A-4147-A177-3AD203B41FA5}">
                      <a16:colId xmlns:a16="http://schemas.microsoft.com/office/drawing/2014/main" val="2982326856"/>
                    </a:ext>
                  </a:extLst>
                </a:gridCol>
                <a:gridCol w="4731657">
                  <a:extLst>
                    <a:ext uri="{9D8B030D-6E8A-4147-A177-3AD203B41FA5}">
                      <a16:colId xmlns:a16="http://schemas.microsoft.com/office/drawing/2014/main" val="2888508858"/>
                    </a:ext>
                  </a:extLst>
                </a:gridCol>
              </a:tblGrid>
              <a:tr h="261725">
                <a:tc>
                  <a:txBody>
                    <a:bodyPr/>
                    <a:lstStyle/>
                    <a:p>
                      <a:pPr marL="0" marR="0">
                        <a:spcBef>
                          <a:spcPts val="0"/>
                        </a:spcBef>
                        <a:spcAft>
                          <a:spcPts val="0"/>
                        </a:spcAft>
                      </a:pPr>
                      <a:r>
                        <a:rPr lang="en-US" sz="1200">
                          <a:effectLst/>
                        </a:rPr>
                        <a:t>Variable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Coefficient and (Standard Error)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0612631"/>
                  </a:ext>
                </a:extLst>
              </a:tr>
              <a:tr h="261725">
                <a:tc>
                  <a:txBody>
                    <a:bodyPr/>
                    <a:lstStyle/>
                    <a:p>
                      <a:pPr marL="0" marR="0">
                        <a:spcBef>
                          <a:spcPts val="0"/>
                        </a:spcBef>
                        <a:spcAft>
                          <a:spcPts val="0"/>
                        </a:spcAft>
                      </a:pPr>
                      <a:r>
                        <a:rPr lang="en-US" sz="1200">
                          <a:effectLst/>
                        </a:rPr>
                        <a:t>Real Per Capita Income*10000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-0.021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520375"/>
                  </a:ext>
                </a:extLst>
              </a:tr>
              <a:tr h="261725">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(0.015)</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42449432"/>
                  </a:ext>
                </a:extLst>
              </a:tr>
              <a:tr h="261725">
                <a:tc>
                  <a:txBody>
                    <a:bodyPr/>
                    <a:lstStyle/>
                    <a:p>
                      <a:pPr marL="0" marR="0">
                        <a:spcBef>
                          <a:spcPts val="0"/>
                        </a:spcBef>
                        <a:spcAft>
                          <a:spcPts val="0"/>
                        </a:spcAft>
                      </a:pPr>
                      <a:r>
                        <a:rPr lang="en-US" sz="1200">
                          <a:effectLst/>
                        </a:rPr>
                        <a:t>Employed Ratio</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-0.031**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19899"/>
                  </a:ext>
                </a:extLst>
              </a:tr>
              <a:tr h="261725">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2387383"/>
                  </a:ext>
                </a:extLst>
              </a:tr>
              <a:tr h="261725">
                <a:tc>
                  <a:txBody>
                    <a:bodyPr/>
                    <a:lstStyle/>
                    <a:p>
                      <a:pPr marL="0" marR="0">
                        <a:spcBef>
                          <a:spcPts val="0"/>
                        </a:spcBef>
                        <a:spcAft>
                          <a:spcPts val="0"/>
                        </a:spcAft>
                      </a:pPr>
                      <a:r>
                        <a:rPr lang="en-US" sz="1200">
                          <a:effectLst/>
                        </a:rPr>
                        <a:t>Median 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1980141"/>
                  </a:ext>
                </a:extLst>
              </a:tr>
              <a:tr h="0">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(0.000)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0348572"/>
                  </a:ext>
                </a:extLst>
              </a:tr>
              <a:tr h="261725">
                <a:tc>
                  <a:txBody>
                    <a:bodyPr/>
                    <a:lstStyle/>
                    <a:p>
                      <a:pPr marL="0" marR="0">
                        <a:spcBef>
                          <a:spcPts val="0"/>
                        </a:spcBef>
                        <a:spcAft>
                          <a:spcPts val="0"/>
                        </a:spcAft>
                      </a:pPr>
                      <a:r>
                        <a:rPr lang="en-US" sz="1200">
                          <a:effectLst/>
                        </a:rPr>
                        <a:t>Percent Black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7428922"/>
                  </a:ext>
                </a:extLst>
              </a:tr>
              <a:tr h="261725">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8728312"/>
                  </a:ext>
                </a:extLst>
              </a:tr>
              <a:tr h="261725">
                <a:tc>
                  <a:txBody>
                    <a:bodyPr/>
                    <a:lstStyle/>
                    <a:p>
                      <a:pPr marL="0" marR="0">
                        <a:spcBef>
                          <a:spcPts val="0"/>
                        </a:spcBef>
                        <a:spcAft>
                          <a:spcPts val="0"/>
                        </a:spcAft>
                      </a:pPr>
                      <a:r>
                        <a:rPr lang="en-US" sz="1200">
                          <a:effectLst/>
                        </a:rPr>
                        <a:t>Percent Male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6110551"/>
                  </a:ext>
                </a:extLst>
              </a:tr>
              <a:tr h="261725">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8238844"/>
                  </a:ext>
                </a:extLst>
              </a:tr>
              <a:tr h="261725">
                <a:tc>
                  <a:txBody>
                    <a:bodyPr/>
                    <a:lstStyle/>
                    <a:p>
                      <a:pPr marL="0" marR="0">
                        <a:spcBef>
                          <a:spcPts val="0"/>
                        </a:spcBef>
                        <a:spcAft>
                          <a:spcPts val="0"/>
                        </a:spcAft>
                      </a:pPr>
                      <a:r>
                        <a:rPr lang="en-US" sz="1200">
                          <a:effectLst/>
                        </a:rPr>
                        <a:t>Constant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-0.072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0101957"/>
                  </a:ext>
                </a:extLst>
              </a:tr>
              <a:tr h="261725">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(0.039)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0998506"/>
                  </a:ext>
                </a:extLst>
              </a:tr>
              <a:tr h="261725">
                <a:tc>
                  <a:txBody>
                    <a:bodyPr/>
                    <a:lstStyle/>
                    <a:p>
                      <a:pPr marL="0" marR="0">
                        <a:spcBef>
                          <a:spcPts val="0"/>
                        </a:spcBef>
                        <a:spcAft>
                          <a:spcPts val="0"/>
                        </a:spcAft>
                      </a:pPr>
                      <a:r>
                        <a:rPr lang="en-US" sz="1200">
                          <a:effectLst/>
                        </a:rPr>
                        <a:t>R</a:t>
                      </a:r>
                      <a:r>
                        <a:rPr lang="en-US" sz="1200" baseline="300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6019560"/>
                  </a:ext>
                </a:extLst>
              </a:tr>
              <a:tr h="261725">
                <a:tc>
                  <a:txBody>
                    <a:bodyPr/>
                    <a:lstStyle/>
                    <a:p>
                      <a:pPr marL="0" marR="0">
                        <a:spcBef>
                          <a:spcPts val="0"/>
                        </a:spcBef>
                        <a:spcAft>
                          <a:spcPts val="0"/>
                        </a:spcAft>
                      </a:pPr>
                      <a:r>
                        <a:rPr lang="en-US" sz="1200">
                          <a:effectLst/>
                        </a:rPr>
                        <a:t>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1031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8881789"/>
                  </a:ext>
                </a:extLst>
              </a:tr>
              <a:tr h="261725">
                <a:tc>
                  <a:txBody>
                    <a:bodyPr/>
                    <a:lstStyle/>
                    <a:p>
                      <a:pPr marL="0" marR="0">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*p&lt;0.05, **p&lt;0.01, ***p&lt;0.001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298487"/>
                  </a:ext>
                </a:extLst>
              </a:tr>
            </a:tbl>
          </a:graphicData>
        </a:graphic>
      </p:graphicFrame>
    </p:spTree>
    <p:extLst>
      <p:ext uri="{BB962C8B-B14F-4D97-AF65-F5344CB8AC3E}">
        <p14:creationId xmlns:p14="http://schemas.microsoft.com/office/powerpoint/2010/main" val="3876428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Research Ideas</a:t>
            </a:r>
          </a:p>
        </p:txBody>
      </p:sp>
      <p:sp>
        <p:nvSpPr>
          <p:cNvPr id="3" name="Content Placeholder 2"/>
          <p:cNvSpPr>
            <a:spLocks noGrp="1"/>
          </p:cNvSpPr>
          <p:nvPr>
            <p:ph idx="1"/>
          </p:nvPr>
        </p:nvSpPr>
        <p:spPr/>
        <p:txBody>
          <a:bodyPr/>
          <a:lstStyle/>
          <a:p>
            <a:r>
              <a:rPr lang="en-US" dirty="0"/>
              <a:t>Expand outside of Michigan</a:t>
            </a:r>
          </a:p>
          <a:p>
            <a:r>
              <a:rPr lang="en-US" dirty="0"/>
              <a:t>Cover Metropolitan Statistical Areas or even Micropolitan Statistical Areas.</a:t>
            </a:r>
          </a:p>
          <a:p>
            <a:r>
              <a:rPr lang="en-US" dirty="0"/>
              <a:t>Focus on the employment and income opportunities available to younger people and those with relatively little skills.</a:t>
            </a:r>
          </a:p>
        </p:txBody>
      </p:sp>
    </p:spTree>
    <p:extLst>
      <p:ext uri="{BB962C8B-B14F-4D97-AF65-F5344CB8AC3E}">
        <p14:creationId xmlns:p14="http://schemas.microsoft.com/office/powerpoint/2010/main" val="126537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514350" indent="-514350">
              <a:buAutoNum type="arabicParenR"/>
            </a:pPr>
            <a:r>
              <a:rPr lang="en-US" dirty="0"/>
              <a:t>Attempt to determine if any connection can be drawn between the placement of Renaissance Zones in Michigan counties and changes in per capita income (PCI) and the ratio of the population that is employed (EmpRat) in such counties.</a:t>
            </a:r>
          </a:p>
          <a:p>
            <a:pPr marL="514350" indent="-514350">
              <a:buAutoNum type="arabicParenR"/>
            </a:pPr>
            <a:r>
              <a:rPr lang="en-US" dirty="0"/>
              <a:t>Determine if a connection can be drawn between changes in rates of property crimes and changes in PCI.</a:t>
            </a:r>
          </a:p>
          <a:p>
            <a:pPr marL="514350" indent="-514350">
              <a:buAutoNum type="arabicParenR"/>
            </a:pPr>
            <a:r>
              <a:rPr lang="en-US" dirty="0"/>
              <a:t>And therefore determine if a connection can be drawn between Renaissance Zones and changes in property crime rates.</a:t>
            </a:r>
          </a:p>
          <a:p>
            <a:pPr marL="514350" indent="-514350">
              <a:buAutoNum type="arabicParenR"/>
            </a:pPr>
            <a:endParaRPr lang="en-US" dirty="0"/>
          </a:p>
        </p:txBody>
      </p:sp>
    </p:spTree>
    <p:extLst>
      <p:ext uri="{BB962C8B-B14F-4D97-AF65-F5344CB8AC3E}">
        <p14:creationId xmlns:p14="http://schemas.microsoft.com/office/powerpoint/2010/main" val="296974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Renaissance Zones</a:t>
            </a:r>
          </a:p>
        </p:txBody>
      </p:sp>
      <p:sp>
        <p:nvSpPr>
          <p:cNvPr id="3" name="Content Placeholder 2"/>
          <p:cNvSpPr>
            <a:spLocks noGrp="1"/>
          </p:cNvSpPr>
          <p:nvPr>
            <p:ph idx="1"/>
          </p:nvPr>
        </p:nvSpPr>
        <p:spPr/>
        <p:txBody>
          <a:bodyPr/>
          <a:lstStyle/>
          <a:p>
            <a:r>
              <a:rPr lang="en-US" dirty="0"/>
              <a:t>Begun in 1997, and based on the federal Empowerment Zone concept, Renaissance Zones were initially economically stagnant areas where businesses were allowed to operate largely tax free.</a:t>
            </a:r>
          </a:p>
          <a:p>
            <a:r>
              <a:rPr lang="en-US" dirty="0"/>
              <a:t>The program has since 2011 moved away from broad designations and towards giving tax incentives to designated businesses, but it is unclear if the previous approach was effective.</a:t>
            </a:r>
          </a:p>
        </p:txBody>
      </p:sp>
    </p:spTree>
    <p:extLst>
      <p:ext uri="{BB962C8B-B14F-4D97-AF65-F5344CB8AC3E}">
        <p14:creationId xmlns:p14="http://schemas.microsoft.com/office/powerpoint/2010/main" val="365713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Sources</a:t>
            </a:r>
          </a:p>
        </p:txBody>
      </p:sp>
      <p:sp>
        <p:nvSpPr>
          <p:cNvPr id="3" name="Content Placeholder 2"/>
          <p:cNvSpPr>
            <a:spLocks noGrp="1"/>
          </p:cNvSpPr>
          <p:nvPr>
            <p:ph idx="1"/>
          </p:nvPr>
        </p:nvSpPr>
        <p:spPr/>
        <p:txBody>
          <a:bodyPr>
            <a:normAutofit/>
          </a:bodyPr>
          <a:lstStyle/>
          <a:p>
            <a:r>
              <a:rPr lang="en-US" dirty="0"/>
              <a:t>Information on the designation of Renaissance Zones from the Michigan Department of the Treasury and the Michigan Economic Development Corporation.</a:t>
            </a:r>
          </a:p>
          <a:p>
            <a:r>
              <a:rPr lang="en-US" dirty="0"/>
              <a:t>Data relating to PCI and EmpRat comes from Bureau of Economic Analysis, which is part of the U.S. Chamber of Commerce.</a:t>
            </a:r>
          </a:p>
          <a:p>
            <a:r>
              <a:rPr lang="en-US" dirty="0"/>
              <a:t>Years covered were 1985-2010 and data comes from all 83 of Michigan’s counties.</a:t>
            </a:r>
          </a:p>
          <a:p>
            <a:r>
              <a:rPr lang="en-US" dirty="0"/>
              <a:t>Fourteen counties have had a Renaissance Zone of this general type in it during this period.</a:t>
            </a:r>
          </a:p>
          <a:p>
            <a:pPr marL="0" indent="0">
              <a:buNone/>
            </a:pPr>
            <a:endParaRPr lang="en-US" dirty="0"/>
          </a:p>
          <a:p>
            <a:endParaRPr lang="en-US" dirty="0"/>
          </a:p>
        </p:txBody>
      </p:sp>
    </p:spTree>
    <p:extLst>
      <p:ext uri="{BB962C8B-B14F-4D97-AF65-F5344CB8AC3E}">
        <p14:creationId xmlns:p14="http://schemas.microsoft.com/office/powerpoint/2010/main" val="147236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Renaissance Zones by Year</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81021285"/>
              </p:ext>
            </p:extLst>
          </p:nvPr>
        </p:nvGraphicFramePr>
        <p:xfrm>
          <a:off x="944880" y="1447800"/>
          <a:ext cx="9966960" cy="4953000"/>
        </p:xfrm>
        <a:graphic>
          <a:graphicData uri="http://schemas.openxmlformats.org/drawingml/2006/table">
            <a:tbl>
              <a:tblPr>
                <a:tableStyleId>{5C22544A-7EE6-4342-B048-85BDC9FD1C3A}</a:tableStyleId>
              </a:tblPr>
              <a:tblGrid>
                <a:gridCol w="1199033">
                  <a:extLst>
                    <a:ext uri="{9D8B030D-6E8A-4147-A177-3AD203B41FA5}">
                      <a16:colId xmlns:a16="http://schemas.microsoft.com/office/drawing/2014/main" val="3165787416"/>
                    </a:ext>
                  </a:extLst>
                </a:gridCol>
                <a:gridCol w="4846091">
                  <a:extLst>
                    <a:ext uri="{9D8B030D-6E8A-4147-A177-3AD203B41FA5}">
                      <a16:colId xmlns:a16="http://schemas.microsoft.com/office/drawing/2014/main" val="4095942623"/>
                    </a:ext>
                  </a:extLst>
                </a:gridCol>
                <a:gridCol w="3921836">
                  <a:extLst>
                    <a:ext uri="{9D8B030D-6E8A-4147-A177-3AD203B41FA5}">
                      <a16:colId xmlns:a16="http://schemas.microsoft.com/office/drawing/2014/main" val="4293898755"/>
                    </a:ext>
                  </a:extLst>
                </a:gridCol>
              </a:tblGrid>
              <a:tr h="330200">
                <a:tc>
                  <a:txBody>
                    <a:bodyPr/>
                    <a:lstStyle/>
                    <a:p>
                      <a:pPr algn="ctr" fontAlgn="ctr"/>
                      <a:r>
                        <a:rPr lang="en-US" sz="1100" u="none" strike="noStrike" dirty="0">
                          <a:effectLst/>
                        </a:rPr>
                        <a:t>Year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Number of Counties with an RZ in them</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Percent of Michigan's 83 Counties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1635689"/>
                  </a:ext>
                </a:extLst>
              </a:tr>
              <a:tr h="330200">
                <a:tc>
                  <a:txBody>
                    <a:bodyPr/>
                    <a:lstStyle/>
                    <a:p>
                      <a:pPr algn="ctr" fontAlgn="ctr"/>
                      <a:r>
                        <a:rPr lang="en-US" sz="1100" u="none" strike="noStrike" dirty="0">
                          <a:effectLst/>
                        </a:rPr>
                        <a:t>1997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14.46%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3579222"/>
                  </a:ext>
                </a:extLst>
              </a:tr>
              <a:tr h="330200">
                <a:tc>
                  <a:txBody>
                    <a:bodyPr/>
                    <a:lstStyle/>
                    <a:p>
                      <a:pPr algn="ctr" fontAlgn="ctr"/>
                      <a:r>
                        <a:rPr lang="en-US" sz="1100" u="none" strike="noStrike" dirty="0">
                          <a:effectLst/>
                        </a:rPr>
                        <a:t>1998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15.66%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34504119"/>
                  </a:ext>
                </a:extLst>
              </a:tr>
              <a:tr h="330200">
                <a:tc>
                  <a:txBody>
                    <a:bodyPr/>
                    <a:lstStyle/>
                    <a:p>
                      <a:pPr algn="ctr" fontAlgn="ctr"/>
                      <a:r>
                        <a:rPr lang="en-US" sz="1100" u="none" strike="noStrike" dirty="0">
                          <a:effectLst/>
                        </a:rPr>
                        <a:t>1999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15.66%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2327001"/>
                  </a:ext>
                </a:extLst>
              </a:tr>
              <a:tr h="330200">
                <a:tc>
                  <a:txBody>
                    <a:bodyPr/>
                    <a:lstStyle/>
                    <a:p>
                      <a:pPr algn="ctr" fontAlgn="ctr"/>
                      <a:r>
                        <a:rPr lang="en-US" sz="1100" u="none" strike="noStrike" dirty="0">
                          <a:effectLst/>
                        </a:rPr>
                        <a:t>2000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15.66%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12231169"/>
                  </a:ext>
                </a:extLst>
              </a:tr>
              <a:tr h="330200">
                <a:tc>
                  <a:txBody>
                    <a:bodyPr/>
                    <a:lstStyle/>
                    <a:p>
                      <a:pPr algn="ctr" fontAlgn="ctr"/>
                      <a:r>
                        <a:rPr lang="en-US" sz="1100" u="none" strike="noStrike" dirty="0">
                          <a:effectLst/>
                        </a:rPr>
                        <a:t>2001</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16.87%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8799533"/>
                  </a:ext>
                </a:extLst>
              </a:tr>
              <a:tr h="330200">
                <a:tc>
                  <a:txBody>
                    <a:bodyPr/>
                    <a:lstStyle/>
                    <a:p>
                      <a:pPr algn="ctr" fontAlgn="ctr"/>
                      <a:r>
                        <a:rPr lang="en-US" sz="1100" u="none" strike="noStrike" dirty="0">
                          <a:effectLst/>
                        </a:rPr>
                        <a:t>2002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16.87%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0097740"/>
                  </a:ext>
                </a:extLst>
              </a:tr>
              <a:tr h="330200">
                <a:tc>
                  <a:txBody>
                    <a:bodyPr/>
                    <a:lstStyle/>
                    <a:p>
                      <a:pPr algn="ctr" fontAlgn="ctr"/>
                      <a:r>
                        <a:rPr lang="en-US" sz="1100" u="none" strike="noStrike" dirty="0">
                          <a:effectLst/>
                        </a:rPr>
                        <a:t>2003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16.87%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30170003"/>
                  </a:ext>
                </a:extLst>
              </a:tr>
              <a:tr h="330200">
                <a:tc>
                  <a:txBody>
                    <a:bodyPr/>
                    <a:lstStyle/>
                    <a:p>
                      <a:pPr algn="ctr" fontAlgn="ctr"/>
                      <a:r>
                        <a:rPr lang="en-US" sz="1100" u="none" strike="noStrike" dirty="0">
                          <a:effectLst/>
                        </a:rPr>
                        <a:t>2004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16.87%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24664405"/>
                  </a:ext>
                </a:extLst>
              </a:tr>
              <a:tr h="330200">
                <a:tc>
                  <a:txBody>
                    <a:bodyPr/>
                    <a:lstStyle/>
                    <a:p>
                      <a:pPr algn="ctr" fontAlgn="ctr"/>
                      <a:r>
                        <a:rPr lang="en-US" sz="1100" u="none" strike="noStrike" dirty="0">
                          <a:effectLst/>
                        </a:rPr>
                        <a:t>2005</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16.87%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3991376"/>
                  </a:ext>
                </a:extLst>
              </a:tr>
              <a:tr h="330200">
                <a:tc>
                  <a:txBody>
                    <a:bodyPr/>
                    <a:lstStyle/>
                    <a:p>
                      <a:pPr algn="ctr" fontAlgn="ctr"/>
                      <a:r>
                        <a:rPr lang="en-US" sz="1100" u="none" strike="noStrike" dirty="0">
                          <a:effectLst/>
                        </a:rPr>
                        <a:t>2006</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16.87%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62223144"/>
                  </a:ext>
                </a:extLst>
              </a:tr>
              <a:tr h="330200">
                <a:tc>
                  <a:txBody>
                    <a:bodyPr/>
                    <a:lstStyle/>
                    <a:p>
                      <a:pPr algn="ctr" fontAlgn="ctr"/>
                      <a:r>
                        <a:rPr lang="en-US" sz="1100" u="none" strike="noStrike" dirty="0">
                          <a:effectLst/>
                        </a:rPr>
                        <a:t>2007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15.66%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25346698"/>
                  </a:ext>
                </a:extLst>
              </a:tr>
              <a:tr h="330200">
                <a:tc>
                  <a:txBody>
                    <a:bodyPr/>
                    <a:lstStyle/>
                    <a:p>
                      <a:pPr algn="ctr" fontAlgn="ctr"/>
                      <a:r>
                        <a:rPr lang="en-US" sz="1100" u="none" strike="noStrike" dirty="0">
                          <a:effectLst/>
                        </a:rPr>
                        <a:t>2008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14.46%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2248698"/>
                  </a:ext>
                </a:extLst>
              </a:tr>
              <a:tr h="330200">
                <a:tc>
                  <a:txBody>
                    <a:bodyPr/>
                    <a:lstStyle/>
                    <a:p>
                      <a:pPr algn="ctr" fontAlgn="ctr"/>
                      <a:r>
                        <a:rPr lang="en-US" sz="1100" u="none" strike="noStrike" dirty="0">
                          <a:effectLst/>
                        </a:rPr>
                        <a:t>2009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12.05%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1494910"/>
                  </a:ext>
                </a:extLst>
              </a:tr>
              <a:tr h="330200">
                <a:tc>
                  <a:txBody>
                    <a:bodyPr/>
                    <a:lstStyle/>
                    <a:p>
                      <a:pPr algn="ctr" fontAlgn="ctr"/>
                      <a:r>
                        <a:rPr lang="en-US" sz="1100" u="none" strike="noStrike" dirty="0">
                          <a:effectLst/>
                        </a:rPr>
                        <a:t>2010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12.05%</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83176308"/>
                  </a:ext>
                </a:extLst>
              </a:tr>
            </a:tbl>
          </a:graphicData>
        </a:graphic>
      </p:graphicFrame>
    </p:spTree>
    <p:extLst>
      <p:ext uri="{BB962C8B-B14F-4D97-AF65-F5344CB8AC3E}">
        <p14:creationId xmlns:p14="http://schemas.microsoft.com/office/powerpoint/2010/main" val="11414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PCI (fixed effects)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8936529"/>
              </p:ext>
            </p:extLst>
          </p:nvPr>
        </p:nvGraphicFramePr>
        <p:xfrm>
          <a:off x="838200" y="1465943"/>
          <a:ext cx="10515600" cy="4201005"/>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632003354"/>
                    </a:ext>
                  </a:extLst>
                </a:gridCol>
                <a:gridCol w="5257800">
                  <a:extLst>
                    <a:ext uri="{9D8B030D-6E8A-4147-A177-3AD203B41FA5}">
                      <a16:colId xmlns:a16="http://schemas.microsoft.com/office/drawing/2014/main" val="3703865346"/>
                    </a:ext>
                  </a:extLst>
                </a:gridCol>
              </a:tblGrid>
              <a:tr h="499174">
                <a:tc>
                  <a:txBody>
                    <a:bodyPr/>
                    <a:lstStyle/>
                    <a:p>
                      <a:pPr marL="0" marR="0">
                        <a:spcBef>
                          <a:spcPts val="0"/>
                        </a:spcBef>
                        <a:spcAft>
                          <a:spcPts val="0"/>
                        </a:spcAft>
                      </a:pPr>
                      <a:r>
                        <a:rPr lang="en-US" sz="1200">
                          <a:effectLst/>
                        </a:rPr>
                        <a:t>Variable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Coefficient and (Standard Error)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5708792"/>
                  </a:ext>
                </a:extLst>
              </a:tr>
              <a:tr h="499174">
                <a:tc>
                  <a:txBody>
                    <a:bodyPr/>
                    <a:lstStyle/>
                    <a:p>
                      <a:pPr marL="0" marR="0">
                        <a:spcBef>
                          <a:spcPts val="0"/>
                        </a:spcBef>
                        <a:spcAft>
                          <a:spcPts val="0"/>
                        </a:spcAft>
                      </a:pPr>
                      <a:r>
                        <a:rPr lang="en-US" sz="1200">
                          <a:effectLst/>
                        </a:rPr>
                        <a:t>Renaissance Zone (General)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-0.021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8921326"/>
                  </a:ext>
                </a:extLst>
              </a:tr>
              <a:tr h="249587">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(0.018)</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272379"/>
                  </a:ext>
                </a:extLst>
              </a:tr>
              <a:tr h="249587">
                <a:tc>
                  <a:txBody>
                    <a:bodyPr/>
                    <a:lstStyle/>
                    <a:p>
                      <a:pPr marL="0" marR="0">
                        <a:spcBef>
                          <a:spcPts val="0"/>
                        </a:spcBef>
                        <a:spcAft>
                          <a:spcPts val="0"/>
                        </a:spcAft>
                      </a:pPr>
                      <a:r>
                        <a:rPr lang="en-US" sz="1200">
                          <a:effectLst/>
                        </a:rPr>
                        <a:t>Median 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013739"/>
                  </a:ext>
                </a:extLst>
              </a:tr>
              <a:tr h="249587">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6031710"/>
                  </a:ext>
                </a:extLst>
              </a:tr>
              <a:tr h="249587">
                <a:tc>
                  <a:txBody>
                    <a:bodyPr/>
                    <a:lstStyle/>
                    <a:p>
                      <a:pPr marL="0" marR="0">
                        <a:spcBef>
                          <a:spcPts val="0"/>
                        </a:spcBef>
                        <a:spcAft>
                          <a:spcPts val="0"/>
                        </a:spcAft>
                      </a:pPr>
                      <a:r>
                        <a:rPr lang="en-US" sz="1200">
                          <a:effectLst/>
                        </a:rPr>
                        <a:t>Percent Black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-0.019**</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2055643"/>
                  </a:ext>
                </a:extLst>
              </a:tr>
              <a:tr h="249587">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1936661"/>
                  </a:ext>
                </a:extLst>
              </a:tr>
              <a:tr h="249587">
                <a:tc>
                  <a:txBody>
                    <a:bodyPr/>
                    <a:lstStyle/>
                    <a:p>
                      <a:pPr marL="0" marR="0">
                        <a:spcBef>
                          <a:spcPts val="0"/>
                        </a:spcBef>
                        <a:spcAft>
                          <a:spcPts val="0"/>
                        </a:spcAft>
                      </a:pPr>
                      <a:r>
                        <a:rPr lang="en-US" sz="1200">
                          <a:effectLst/>
                        </a:rPr>
                        <a:t>Percent Male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5025938"/>
                  </a:ext>
                </a:extLst>
              </a:tr>
              <a:tr h="249587">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1087189"/>
                  </a:ext>
                </a:extLst>
              </a:tr>
              <a:tr h="249587">
                <a:tc>
                  <a:txBody>
                    <a:bodyPr/>
                    <a:lstStyle/>
                    <a:p>
                      <a:pPr marL="0" marR="0">
                        <a:spcBef>
                          <a:spcPts val="0"/>
                        </a:spcBef>
                        <a:spcAft>
                          <a:spcPts val="0"/>
                        </a:spcAft>
                      </a:pPr>
                      <a:r>
                        <a:rPr lang="en-US" sz="1200">
                          <a:effectLst/>
                        </a:rPr>
                        <a:t>Constant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9.801**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9203666"/>
                  </a:ext>
                </a:extLst>
              </a:tr>
              <a:tr h="249587">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(0.501)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5204831"/>
                  </a:ext>
                </a:extLst>
              </a:tr>
              <a:tr h="249587">
                <a:tc>
                  <a:txBody>
                    <a:bodyPr/>
                    <a:lstStyle/>
                    <a:p>
                      <a:pPr marL="0" marR="0">
                        <a:spcBef>
                          <a:spcPts val="0"/>
                        </a:spcBef>
                        <a:spcAft>
                          <a:spcPts val="0"/>
                        </a:spcAft>
                      </a:pPr>
                      <a:r>
                        <a:rPr lang="en-US" sz="1200">
                          <a:effectLst/>
                        </a:rPr>
                        <a:t>R</a:t>
                      </a:r>
                      <a:r>
                        <a:rPr lang="en-US" sz="1200" baseline="300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639729"/>
                  </a:ext>
                </a:extLst>
              </a:tr>
              <a:tr h="249587">
                <a:tc>
                  <a:txBody>
                    <a:bodyPr/>
                    <a:lstStyle/>
                    <a:p>
                      <a:pPr marL="0" marR="0">
                        <a:spcBef>
                          <a:spcPts val="0"/>
                        </a:spcBef>
                        <a:spcAft>
                          <a:spcPts val="0"/>
                        </a:spcAft>
                      </a:pPr>
                      <a:r>
                        <a:rPr lang="en-US" sz="1200">
                          <a:effectLst/>
                        </a:rPr>
                        <a:t>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2157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610137"/>
                  </a:ext>
                </a:extLst>
              </a:tr>
              <a:tr h="374380">
                <a:tc>
                  <a:txBody>
                    <a:bodyPr/>
                    <a:lstStyle/>
                    <a:p>
                      <a:pPr marL="0" marR="0">
                        <a:spcBef>
                          <a:spcPts val="0"/>
                        </a:spcBef>
                        <a:spcAft>
                          <a:spcPts val="0"/>
                        </a:spcAft>
                      </a:pPr>
                      <a:r>
                        <a:rPr lang="en-US" sz="9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*p&lt;0.05, **p&lt;0.01, ***p&lt;0.001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txBody>
                  <a:tcPr marL="68580" marR="68580" marT="0" marB="0"/>
                </a:tc>
                <a:extLst>
                  <a:ext uri="{0D108BD9-81ED-4DB2-BD59-A6C34878D82A}">
                    <a16:rowId xmlns:a16="http://schemas.microsoft.com/office/drawing/2014/main" val="1376563512"/>
                  </a:ext>
                </a:extLst>
              </a:tr>
            </a:tbl>
          </a:graphicData>
        </a:graphic>
      </p:graphicFrame>
      <p:sp>
        <p:nvSpPr>
          <p:cNvPr id="5" name="Rectangle 1"/>
          <p:cNvSpPr>
            <a:spLocks noChangeArrowheads="1"/>
          </p:cNvSpPr>
          <p:nvPr/>
        </p:nvSpPr>
        <p:spPr bwMode="auto">
          <a:xfrm>
            <a:off x="838200" y="60833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Note: Using 1985 as the reference category, all year dummy variables were significant at the 0.001 level, except 2009 (0.05 level), and 2010 (0.01 level).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15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EmpRat (Fixed Effects)</a:t>
            </a:r>
          </a:p>
        </p:txBody>
      </p:sp>
      <p:sp>
        <p:nvSpPr>
          <p:cNvPr id="5" name="Rectangle 1"/>
          <p:cNvSpPr>
            <a:spLocks noChangeArrowheads="1"/>
          </p:cNvSpPr>
          <p:nvPr/>
        </p:nvSpPr>
        <p:spPr bwMode="auto">
          <a:xfrm>
            <a:off x="-4454876" y="-367541"/>
            <a:ext cx="2068448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398744884"/>
              </p:ext>
            </p:extLst>
          </p:nvPr>
        </p:nvGraphicFramePr>
        <p:xfrm>
          <a:off x="957943" y="1380788"/>
          <a:ext cx="9855200" cy="4114583"/>
        </p:xfrm>
        <a:graphic>
          <a:graphicData uri="http://schemas.openxmlformats.org/drawingml/2006/table">
            <a:tbl>
              <a:tblPr firstRow="1" firstCol="1" bandRow="1">
                <a:tableStyleId>{5C22544A-7EE6-4342-B048-85BDC9FD1C3A}</a:tableStyleId>
              </a:tblPr>
              <a:tblGrid>
                <a:gridCol w="4927600">
                  <a:extLst>
                    <a:ext uri="{9D8B030D-6E8A-4147-A177-3AD203B41FA5}">
                      <a16:colId xmlns:a16="http://schemas.microsoft.com/office/drawing/2014/main" val="2310350400"/>
                    </a:ext>
                  </a:extLst>
                </a:gridCol>
                <a:gridCol w="4927600">
                  <a:extLst>
                    <a:ext uri="{9D8B030D-6E8A-4147-A177-3AD203B41FA5}">
                      <a16:colId xmlns:a16="http://schemas.microsoft.com/office/drawing/2014/main" val="1401940697"/>
                    </a:ext>
                  </a:extLst>
                </a:gridCol>
              </a:tblGrid>
              <a:tr h="288371">
                <a:tc>
                  <a:txBody>
                    <a:bodyPr/>
                    <a:lstStyle/>
                    <a:p>
                      <a:pPr marL="0" marR="0">
                        <a:spcBef>
                          <a:spcPts val="0"/>
                        </a:spcBef>
                        <a:spcAft>
                          <a:spcPts val="0"/>
                        </a:spcAft>
                      </a:pPr>
                      <a:r>
                        <a:rPr lang="en-US" sz="1200">
                          <a:effectLst/>
                        </a:rPr>
                        <a:t>Variable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Coefficient and (Standard Error)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3640788"/>
                  </a:ext>
                </a:extLst>
              </a:tr>
              <a:tr h="288371">
                <a:tc>
                  <a:txBody>
                    <a:bodyPr/>
                    <a:lstStyle/>
                    <a:p>
                      <a:pPr marL="0" marR="0">
                        <a:spcBef>
                          <a:spcPts val="0"/>
                        </a:spcBef>
                        <a:spcAft>
                          <a:spcPts val="0"/>
                        </a:spcAft>
                      </a:pPr>
                      <a:r>
                        <a:rPr lang="en-US" sz="1200">
                          <a:effectLst/>
                        </a:rPr>
                        <a:t>Renaissance Zone (General)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-0.023</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067588"/>
                  </a:ext>
                </a:extLst>
              </a:tr>
              <a:tr h="288371">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4862"/>
                  </a:ext>
                </a:extLst>
              </a:tr>
              <a:tr h="288371">
                <a:tc>
                  <a:txBody>
                    <a:bodyPr/>
                    <a:lstStyle/>
                    <a:p>
                      <a:pPr marL="0" marR="0">
                        <a:spcBef>
                          <a:spcPts val="0"/>
                        </a:spcBef>
                        <a:spcAft>
                          <a:spcPts val="0"/>
                        </a:spcAft>
                      </a:pPr>
                      <a:r>
                        <a:rPr lang="en-US" sz="1200">
                          <a:effectLst/>
                        </a:rPr>
                        <a:t>Median Age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572043"/>
                  </a:ext>
                </a:extLst>
              </a:tr>
              <a:tr h="288371">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329169"/>
                  </a:ext>
                </a:extLst>
              </a:tr>
              <a:tr h="288371">
                <a:tc>
                  <a:txBody>
                    <a:bodyPr/>
                    <a:lstStyle/>
                    <a:p>
                      <a:pPr marL="0" marR="0">
                        <a:spcBef>
                          <a:spcPts val="0"/>
                        </a:spcBef>
                        <a:spcAft>
                          <a:spcPts val="0"/>
                        </a:spcAft>
                      </a:pPr>
                      <a:r>
                        <a:rPr lang="en-US" sz="1200">
                          <a:effectLst/>
                        </a:rPr>
                        <a:t>Percent Black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5308565"/>
                  </a:ext>
                </a:extLst>
              </a:tr>
              <a:tr h="288371">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(0.004)</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8796447"/>
                  </a:ext>
                </a:extLst>
              </a:tr>
              <a:tr h="288371">
                <a:tc>
                  <a:txBody>
                    <a:bodyPr/>
                    <a:lstStyle/>
                    <a:p>
                      <a:pPr marL="0" marR="0">
                        <a:spcBef>
                          <a:spcPts val="0"/>
                        </a:spcBef>
                        <a:spcAft>
                          <a:spcPts val="0"/>
                        </a:spcAft>
                      </a:pPr>
                      <a:r>
                        <a:rPr lang="en-US" sz="1200">
                          <a:effectLst/>
                        </a:rPr>
                        <a:t>Percent Male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-0.001</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6674187"/>
                  </a:ext>
                </a:extLst>
              </a:tr>
              <a:tr h="288371">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(0.006)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694956"/>
                  </a:ext>
                </a:extLst>
              </a:tr>
              <a:tr h="288371">
                <a:tc>
                  <a:txBody>
                    <a:bodyPr/>
                    <a:lstStyle/>
                    <a:p>
                      <a:pPr marL="0" marR="0">
                        <a:spcBef>
                          <a:spcPts val="0"/>
                        </a:spcBef>
                        <a:spcAft>
                          <a:spcPts val="0"/>
                        </a:spcAft>
                      </a:pPr>
                      <a:r>
                        <a:rPr lang="en-US" sz="1200">
                          <a:effectLst/>
                        </a:rPr>
                        <a:t>Constant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0.446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409632"/>
                  </a:ext>
                </a:extLst>
              </a:tr>
              <a:tr h="288371">
                <a:tc>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(0.307)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0084506"/>
                  </a:ext>
                </a:extLst>
              </a:tr>
              <a:tr h="288371">
                <a:tc>
                  <a:txBody>
                    <a:bodyPr/>
                    <a:lstStyle/>
                    <a:p>
                      <a:pPr marL="0" marR="0">
                        <a:spcBef>
                          <a:spcPts val="0"/>
                        </a:spcBef>
                        <a:spcAft>
                          <a:spcPts val="0"/>
                        </a:spcAft>
                      </a:pPr>
                      <a:r>
                        <a:rPr lang="en-US" sz="1200">
                          <a:effectLst/>
                        </a:rPr>
                        <a:t>R</a:t>
                      </a:r>
                      <a:r>
                        <a:rPr lang="en-US" sz="1200" baseline="30000">
                          <a:effectLst/>
                        </a:rPr>
                        <a:t>2</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947996"/>
                  </a:ext>
                </a:extLst>
              </a:tr>
              <a:tr h="288371">
                <a:tc>
                  <a:txBody>
                    <a:bodyPr/>
                    <a:lstStyle/>
                    <a:p>
                      <a:pPr marL="0" marR="0">
                        <a:spcBef>
                          <a:spcPts val="0"/>
                        </a:spcBef>
                        <a:spcAft>
                          <a:spcPts val="0"/>
                        </a:spcAft>
                      </a:pPr>
                      <a:r>
                        <a:rPr lang="en-US" sz="1200">
                          <a:effectLst/>
                        </a:rPr>
                        <a:t>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2157</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6333020"/>
                  </a:ext>
                </a:extLst>
              </a:tr>
              <a:tr h="288371">
                <a:tc>
                  <a:txBody>
                    <a:bodyPr/>
                    <a:lstStyle/>
                    <a:p>
                      <a:pPr marL="0" marR="0">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 *p&lt;0.05, **p&lt;0.01, ***p&lt;0.001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0063500"/>
                  </a:ext>
                </a:extLst>
              </a:tr>
            </a:tbl>
          </a:graphicData>
        </a:graphic>
      </p:graphicFrame>
      <p:sp>
        <p:nvSpPr>
          <p:cNvPr id="10" name="Rectangle 1"/>
          <p:cNvSpPr>
            <a:spLocks noChangeArrowheads="1"/>
          </p:cNvSpPr>
          <p:nvPr/>
        </p:nvSpPr>
        <p:spPr bwMode="auto">
          <a:xfrm>
            <a:off x="653143" y="54179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Note: Using 1985 as the reference category, all year dummy variables were significant at the 0.001 level, except 2009 and 2010 (both at 0.01 level). </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3115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Crime and Economic Metrics</a:t>
            </a:r>
          </a:p>
        </p:txBody>
      </p:sp>
      <p:sp>
        <p:nvSpPr>
          <p:cNvPr id="3" name="Content Placeholder 2"/>
          <p:cNvSpPr>
            <a:spLocks noGrp="1"/>
          </p:cNvSpPr>
          <p:nvPr>
            <p:ph idx="1"/>
          </p:nvPr>
        </p:nvSpPr>
        <p:spPr/>
        <p:txBody>
          <a:bodyPr>
            <a:normAutofit/>
          </a:bodyPr>
          <a:lstStyle/>
          <a:p>
            <a:r>
              <a:rPr lang="en-US" dirty="0"/>
              <a:t>There is no consensus as to the impact of economic variables on the crime rate.</a:t>
            </a:r>
          </a:p>
          <a:p>
            <a:r>
              <a:rPr lang="en-US" dirty="0"/>
              <a:t>Most commonly efforts have been made to link unemployment with property crime, but researchers have reached have variously concluded that the relationship is positive, negative, non-existent, or not been able to determine a relationship.</a:t>
            </a:r>
          </a:p>
          <a:p>
            <a:r>
              <a:rPr lang="en-US" dirty="0"/>
              <a:t>Yearwood and Konis (2011) looked at national data for the U.S. and concluded that, rather than the unemployment rate, a stronger positive relationship existed between PCI and the rate of property crimes.</a:t>
            </a:r>
          </a:p>
          <a:p>
            <a:pPr marL="0" indent="0">
              <a:buNone/>
            </a:pPr>
            <a:endParaRPr lang="en-US" dirty="0"/>
          </a:p>
        </p:txBody>
      </p:sp>
    </p:spTree>
    <p:extLst>
      <p:ext uri="{BB962C8B-B14F-4D97-AF65-F5344CB8AC3E}">
        <p14:creationId xmlns:p14="http://schemas.microsoft.com/office/powerpoint/2010/main" val="355711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Crime and PCI and EmpRat</a:t>
            </a:r>
          </a:p>
        </p:txBody>
      </p:sp>
      <p:sp>
        <p:nvSpPr>
          <p:cNvPr id="3" name="Content Placeholder 2"/>
          <p:cNvSpPr>
            <a:spLocks noGrp="1"/>
          </p:cNvSpPr>
          <p:nvPr>
            <p:ph idx="1"/>
          </p:nvPr>
        </p:nvSpPr>
        <p:spPr/>
        <p:txBody>
          <a:bodyPr/>
          <a:lstStyle/>
          <a:p>
            <a:r>
              <a:rPr lang="en-US" dirty="0"/>
              <a:t>Property crime involves the destruction or unlawful taking of property.</a:t>
            </a:r>
          </a:p>
          <a:p>
            <a:r>
              <a:rPr lang="en-US" dirty="0"/>
              <a:t>Burglary, shoplifting, vandalism…</a:t>
            </a:r>
          </a:p>
          <a:p>
            <a:r>
              <a:rPr lang="en-US" dirty="0"/>
              <a:t>This does not include violence or the threat of violence</a:t>
            </a:r>
          </a:p>
          <a:p>
            <a:r>
              <a:rPr lang="en-US" dirty="0"/>
              <a:t>Crime data was gathered from FBI Uniform Crime Reports</a:t>
            </a:r>
          </a:p>
          <a:p>
            <a:r>
              <a:rPr lang="en-US" dirty="0"/>
              <a:t>Population data was gathered from U.S. Census Bureau</a:t>
            </a:r>
          </a:p>
        </p:txBody>
      </p:sp>
    </p:spTree>
    <p:extLst>
      <p:ext uri="{BB962C8B-B14F-4D97-AF65-F5344CB8AC3E}">
        <p14:creationId xmlns:p14="http://schemas.microsoft.com/office/powerpoint/2010/main" val="939452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Renaissance Zones, Employment Ratios, Per Capita Income, and Property Crime in Michigan Counties&amp;quot;&quot;/&gt;&lt;property id=&quot;20307&quot; value=&quot;275&quot;/&gt;&lt;/object&gt;&lt;object type=&quot;3&quot; unique_id=&quot;10004&quot;&gt;&lt;property id=&quot;20148&quot; value=&quot;5&quot;/&gt;&lt;property id=&quot;20300&quot; value=&quot;Slide 2 - &amp;quot;Objectives&amp;quot;&quot;/&gt;&lt;property id=&quot;20307&quot; value=&quot;257&quot;/&gt;&lt;/object&gt;&lt;object type=&quot;3&quot; unique_id=&quot;10005&quot;&gt;&lt;property id=&quot;20148&quot; value=&quot;5&quot;/&gt;&lt;property id=&quot;20300&quot; value=&quot;Slide 3 - &amp;quot;Renaissance Zones&amp;quot;&quot;/&gt;&lt;property id=&quot;20307&quot; value=&quot;259&quot;/&gt;&lt;/object&gt;&lt;object type=&quot;3&quot; unique_id=&quot;10006&quot;&gt;&lt;property id=&quot;20148&quot; value=&quot;5&quot;/&gt;&lt;property id=&quot;20300&quot; value=&quot;Slide 4 - &amp;quot;Sources&amp;quot;&quot;/&gt;&lt;property id=&quot;20307&quot; value=&quot;261&quot;/&gt;&lt;/object&gt;&lt;object type=&quot;3&quot; unique_id=&quot;10009&quot;&gt;&lt;property id=&quot;20148&quot; value=&quot;5&quot;/&gt;&lt;property id=&quot;20300&quot; value=&quot;Slide 7 - &amp;quot;EmpRat (Fixed Effects)&amp;quot;&quot;/&gt;&lt;property id=&quot;20307&quot; value=&quot;271&quot;/&gt;&lt;/object&gt;&lt;object type=&quot;3&quot; unique_id=&quot;10011&quot;&gt;&lt;property id=&quot;20148&quot; value=&quot;5&quot;/&gt;&lt;property id=&quot;20300&quot; value=&quot;Slide 8 - &amp;quot;Property Crime and Economic Metrics&amp;quot;&quot;/&gt;&lt;property id=&quot;20307&quot; value=&quot;264&quot;/&gt;&lt;/object&gt;&lt;object type=&quot;3&quot; unique_id=&quot;10012&quot;&gt;&lt;property id=&quot;20148&quot; value=&quot;5&quot;/&gt;&lt;property id=&quot;20300&quot; value=&quot;Slide 9 - &amp;quot;Property Crime and PCI and EmpRat&amp;quot;&quot;/&gt;&lt;property id=&quot;20307&quot; value=&quot;263&quot;/&gt;&lt;/object&gt;&lt;object type=&quot;3&quot; unique_id=&quot;10013&quot;&gt;&lt;property id=&quot;20148&quot; value=&quot;5&quot;/&gt;&lt;property id=&quot;20300&quot; value=&quot;Slide 10 - &amp;quot;Property Crimes per 100 (Fixed Effects)&amp;quot;&quot;/&gt;&lt;property id=&quot;20307&quot; value=&quot;265&quot;/&gt;&lt;/object&gt;&lt;object type=&quot;3&quot; unique_id=&quot;10015&quot;&gt;&lt;property id=&quot;20148&quot; value=&quot;5&quot;/&gt;&lt;property id=&quot;20300&quot; value=&quot;Slide 11 - &amp;quot;Further Research Ideas&amp;quot;&quot;/&gt;&lt;property id=&quot;20307&quot; value=&quot;266&quot;/&gt;&lt;/object&gt;&lt;object type=&quot;3&quot; unique_id=&quot;10241&quot;&gt;&lt;property id=&quot;20148&quot; value=&quot;5&quot;/&gt;&lt;property id=&quot;20300&quot; value=&quot;Slide 5 - &amp;quot;Number of Renaissance Zones by Year&amp;quot;&quot;/&gt;&lt;property id=&quot;20307&quot; value=&quot;276&quot;/&gt;&lt;/object&gt;&lt;object type=&quot;3&quot; unique_id=&quot;10516&quot;&gt;&lt;property id=&quot;20148&quot; value=&quot;5&quot;/&gt;&lt;property id=&quot;20300&quot; value=&quot;Slide 6 - &amp;quot;Log PCI (fixed effects)&amp;quot;&quot;/&gt;&lt;property id=&quot;20307&quot; value=&quot;277&quot;/&gt;&lt;/object&gt;&lt;/object&gt;&lt;object type=&quot;8&quot; unique_id=&quot;10030&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827</Words>
  <Application>Microsoft Office PowerPoint</Application>
  <PresentationFormat>Widescreen</PresentationFormat>
  <Paragraphs>181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Renaissance Zones, Employment Ratios, Per Capita Income, and Property Crime in Michigan Counties</vt:lpstr>
      <vt:lpstr>Objectives</vt:lpstr>
      <vt:lpstr>Renaissance Zones</vt:lpstr>
      <vt:lpstr>Sources</vt:lpstr>
      <vt:lpstr>Number of Renaissance Zones by Year</vt:lpstr>
      <vt:lpstr>Log PCI (fixed effects)</vt:lpstr>
      <vt:lpstr>EmpRat (Fixed Effects)</vt:lpstr>
      <vt:lpstr>Property Crime and Economic Metrics</vt:lpstr>
      <vt:lpstr>Property Crime and PCI and EmpRat</vt:lpstr>
      <vt:lpstr>Property Crimes per 100 (Fixed Effects)</vt:lpstr>
      <vt:lpstr>Further Research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micah holmquist</dc:creator>
  <cp:lastModifiedBy>micah holmquist</cp:lastModifiedBy>
  <cp:revision>16</cp:revision>
  <dcterms:created xsi:type="dcterms:W3CDTF">2017-04-22T19:09:14Z</dcterms:created>
  <dcterms:modified xsi:type="dcterms:W3CDTF">2025-05-12T18:11:33Z</dcterms:modified>
</cp:coreProperties>
</file>