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13"/>
  </p:notesMasterIdLst>
  <p:sldIdLst>
    <p:sldId id="256" r:id="rId2"/>
    <p:sldId id="258" r:id="rId3"/>
    <p:sldId id="263" r:id="rId4"/>
    <p:sldId id="259" r:id="rId5"/>
    <p:sldId id="261" r:id="rId6"/>
    <p:sldId id="264" r:id="rId7"/>
    <p:sldId id="269" r:id="rId8"/>
    <p:sldId id="265" r:id="rId9"/>
    <p:sldId id="262" r:id="rId10"/>
    <p:sldId id="267"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01" autoAdjust="0"/>
    <p:restoredTop sz="94660"/>
  </p:normalViewPr>
  <p:slideViewPr>
    <p:cSldViewPr snapToGrid="0">
      <p:cViewPr varScale="1">
        <p:scale>
          <a:sx n="65" d="100"/>
          <a:sy n="65" d="100"/>
        </p:scale>
        <p:origin x="346"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ah holmquist" userId="8abbb35cbb08966a" providerId="LiveId" clId="{4C14D296-1121-40E4-A000-77DF2555205F}"/>
    <pc:docChg chg="modSld">
      <pc:chgData name="micah holmquist" userId="8abbb35cbb08966a" providerId="LiveId" clId="{4C14D296-1121-40E4-A000-77DF2555205F}" dt="2025-05-14T14:41:48.282" v="0" actId="1076"/>
      <pc:docMkLst>
        <pc:docMk/>
      </pc:docMkLst>
      <pc:sldChg chg="modSp mod">
        <pc:chgData name="micah holmquist" userId="8abbb35cbb08966a" providerId="LiveId" clId="{4C14D296-1121-40E4-A000-77DF2555205F}" dt="2025-05-14T14:41:48.282" v="0" actId="1076"/>
        <pc:sldMkLst>
          <pc:docMk/>
          <pc:sldMk cId="1118877948" sldId="256"/>
        </pc:sldMkLst>
        <pc:spChg chg="mod">
          <ac:chgData name="micah holmquist" userId="8abbb35cbb08966a" providerId="LiveId" clId="{4C14D296-1121-40E4-A000-77DF2555205F}" dt="2025-05-14T14:41:48.282" v="0" actId="1076"/>
          <ac:spMkLst>
            <pc:docMk/>
            <pc:sldMk cId="1118877948" sldId="256"/>
            <ac:spMk id="2" creationId="{8FCE8323-A3CE-8758-F506-F8371EB02F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A517B-F0AB-4FA8-9A63-CD79F2C995CD}" type="datetimeFigureOut">
              <a:rPr lang="en-US" smtClean="0"/>
              <a:t>5/14/2025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F0A52-F015-40F4-9E24-DB47C2F292C7}" type="slidenum">
              <a:rPr lang="en-US" smtClean="0"/>
              <a:t>‹#›</a:t>
            </a:fld>
            <a:endParaRPr lang="en-US" dirty="0"/>
          </a:p>
        </p:txBody>
      </p:sp>
    </p:spTree>
    <p:extLst>
      <p:ext uri="{BB962C8B-B14F-4D97-AF65-F5344CB8AC3E}">
        <p14:creationId xmlns:p14="http://schemas.microsoft.com/office/powerpoint/2010/main" val="229993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5DF0A52-F015-40F4-9E24-DB47C2F292C7}" type="slidenum">
              <a:rPr lang="en-US" smtClean="0"/>
              <a:t>3</a:t>
            </a:fld>
            <a:endParaRPr lang="en-US" dirty="0"/>
          </a:p>
        </p:txBody>
      </p:sp>
    </p:spTree>
    <p:extLst>
      <p:ext uri="{BB962C8B-B14F-4D97-AF65-F5344CB8AC3E}">
        <p14:creationId xmlns:p14="http://schemas.microsoft.com/office/powerpoint/2010/main" val="2672331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8FA71-3A18-48C0-980F-4B68F7F63042}"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459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67F45AC6-C491-4585-A584-9CE2AF7D5500}" type="datetime1">
              <a:rPr lang="en-US" smtClean="0"/>
              <a:t>5/14/2025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0407115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2933960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047808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8682564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535834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0456284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4EDB3-C0E8-45F8-9E1D-1B6C8D1880C0}"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648580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0EC4B-54ED-4041-B552-9BA760FA3DBA}"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20551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1210E-201E-4473-82AC-2466F5386C38}"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12210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85687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6041F-4525-44D5-AA4F-332294BF1F56}"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63960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57091-BBDF-4EB9-BA6B-2BB67AC4FC0F}" type="datetime1">
              <a:rPr lang="en-US" smtClean="0"/>
              <a:t>5/14/2025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610257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5/14/2025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043425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5/14/2025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93721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3DFAE3-14DB-48A7-A80F-80DDB072CE3D}"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31652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976197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7F45AC6-C491-4585-A584-9CE2AF7D5500}" type="datetime1">
              <a:rPr lang="en-US" smtClean="0"/>
              <a:t>5/14/2025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C057153-B650-4DEB-B370-79DDCFDCE934}" type="slidenum">
              <a:rPr lang="en-US" smtClean="0"/>
              <a:t>‹#›</a:t>
            </a:fld>
            <a:endParaRPr lang="en-US" dirty="0"/>
          </a:p>
        </p:txBody>
      </p:sp>
    </p:spTree>
    <p:extLst>
      <p:ext uri="{BB962C8B-B14F-4D97-AF65-F5344CB8AC3E}">
        <p14:creationId xmlns:p14="http://schemas.microsoft.com/office/powerpoint/2010/main" val="489091357"/>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E8323-A3CE-8758-F506-F8371EB02F3A}"/>
              </a:ext>
            </a:extLst>
          </p:cNvPr>
          <p:cNvSpPr>
            <a:spLocks noGrp="1"/>
          </p:cNvSpPr>
          <p:nvPr>
            <p:ph type="ctrTitle"/>
          </p:nvPr>
        </p:nvSpPr>
        <p:spPr>
          <a:xfrm>
            <a:off x="207316" y="1139207"/>
            <a:ext cx="4434840" cy="2781752"/>
          </a:xfrm>
        </p:spPr>
        <p:txBody>
          <a:bodyPr>
            <a:normAutofit/>
          </a:bodyPr>
          <a:lstStyle/>
          <a:p>
            <a:pPr algn="l"/>
            <a:r>
              <a:rPr lang="en-US" dirty="0"/>
              <a:t>Retail Sales Data Presentation</a:t>
            </a:r>
          </a:p>
        </p:txBody>
      </p:sp>
      <p:sp>
        <p:nvSpPr>
          <p:cNvPr id="3" name="Subtitle 2">
            <a:extLst>
              <a:ext uri="{FF2B5EF4-FFF2-40B4-BE49-F238E27FC236}">
                <a16:creationId xmlns:a16="http://schemas.microsoft.com/office/drawing/2014/main" id="{89963450-75C6-1DE2-77D8-DF7479CCE643}"/>
              </a:ext>
            </a:extLst>
          </p:cNvPr>
          <p:cNvSpPr>
            <a:spLocks noGrp="1"/>
          </p:cNvSpPr>
          <p:nvPr>
            <p:ph type="subTitle" idx="1"/>
          </p:nvPr>
        </p:nvSpPr>
        <p:spPr>
          <a:xfrm>
            <a:off x="670045" y="4062940"/>
            <a:ext cx="3509383" cy="1394913"/>
          </a:xfrm>
        </p:spPr>
        <p:txBody>
          <a:bodyPr>
            <a:normAutofit/>
          </a:bodyPr>
          <a:lstStyle/>
          <a:p>
            <a:pPr algn="l"/>
            <a:r>
              <a:rPr lang="en-US" b="1" dirty="0"/>
              <a:t>Micah Holmquist</a:t>
            </a:r>
          </a:p>
          <a:p>
            <a:pPr algn="l"/>
            <a:r>
              <a:rPr lang="en-US" b="1" dirty="0"/>
              <a:t>5-3-2025</a:t>
            </a:r>
          </a:p>
        </p:txBody>
      </p:sp>
      <p:pic>
        <p:nvPicPr>
          <p:cNvPr id="4" name="Picture 3" descr="Vector background of vibrant colors splashing">
            <a:extLst>
              <a:ext uri="{FF2B5EF4-FFF2-40B4-BE49-F238E27FC236}">
                <a16:creationId xmlns:a16="http://schemas.microsoft.com/office/drawing/2014/main" id="{0BD023D5-EB19-BF24-A4B0-83098495D2F1}"/>
              </a:ext>
            </a:extLst>
          </p:cNvPr>
          <p:cNvPicPr>
            <a:picLocks noChangeAspect="1"/>
          </p:cNvPicPr>
          <p:nvPr/>
        </p:nvPicPr>
        <p:blipFill>
          <a:blip r:embed="rId2"/>
          <a:srcRect l="17672" r="9272" b="-1"/>
          <a:stretch/>
        </p:blipFill>
        <p:spPr>
          <a:xfrm>
            <a:off x="4824248" y="1"/>
            <a:ext cx="7367752" cy="6858000"/>
          </a:xfrm>
          <a:prstGeom prst="rect">
            <a:avLst/>
          </a:prstGeom>
        </p:spPr>
      </p:pic>
    </p:spTree>
    <p:extLst>
      <p:ext uri="{BB962C8B-B14F-4D97-AF65-F5344CB8AC3E}">
        <p14:creationId xmlns:p14="http://schemas.microsoft.com/office/powerpoint/2010/main" val="111887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CC99DE1E-102F-3AFE-23AF-251C5B2FFBC0}"/>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B1CEA5B-49B4-F041-2A4F-6F2573842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7258B27A-D1F4-715F-2A2F-6BA1A703A4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91CA95-DE25-EAAF-995C-77AA57DF7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0C8F3C4-A64F-D492-325E-30B71B3507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AA9D6EB-7E38-125A-F7CF-828947A837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6316BCF2-1977-C733-B19D-20BF45586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B003D28C-2ACB-A5BD-A174-BE48BF98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7065F8C6-F435-B039-6C95-E97CF04A39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3B60F91-1A73-8AF0-C91F-D3E634389E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95BB147-BFED-4502-4DBA-5F06927C00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BF827A6-AA6A-F0C0-CF43-AE080819D4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FD3DEA2B-3FD6-C05A-821C-6095F5A9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D623A6D4-4DD9-3D4F-90D9-ADEFA16A710F}"/>
              </a:ext>
            </a:extLst>
          </p:cNvPr>
          <p:cNvSpPr>
            <a:spLocks noGrp="1"/>
          </p:cNvSpPr>
          <p:nvPr>
            <p:ph type="title"/>
          </p:nvPr>
        </p:nvSpPr>
        <p:spPr>
          <a:xfrm>
            <a:off x="684211" y="685799"/>
            <a:ext cx="8420877" cy="982853"/>
          </a:xfrm>
        </p:spPr>
        <p:txBody>
          <a:bodyPr vert="horz" lIns="91440" tIns="45720" rIns="91440" bIns="45720" rtlCol="0" anchor="b">
            <a:normAutofit/>
          </a:bodyPr>
          <a:lstStyle/>
          <a:p>
            <a:r>
              <a:rPr lang="en-US" sz="4800" dirty="0"/>
              <a:t>Recommendations </a:t>
            </a:r>
          </a:p>
        </p:txBody>
      </p:sp>
      <p:sp>
        <p:nvSpPr>
          <p:cNvPr id="3" name="Text Placeholder 2">
            <a:extLst>
              <a:ext uri="{FF2B5EF4-FFF2-40B4-BE49-F238E27FC236}">
                <a16:creationId xmlns:a16="http://schemas.microsoft.com/office/drawing/2014/main" id="{45EDDD07-4108-95A9-DAD6-E739647DF9A6}"/>
              </a:ext>
            </a:extLst>
          </p:cNvPr>
          <p:cNvSpPr>
            <a:spLocks noGrp="1"/>
          </p:cNvSpPr>
          <p:nvPr>
            <p:ph type="body" idx="1"/>
          </p:nvPr>
        </p:nvSpPr>
        <p:spPr>
          <a:xfrm>
            <a:off x="286385" y="3843867"/>
            <a:ext cx="6798627" cy="1947333"/>
          </a:xfrm>
        </p:spPr>
        <p:txBody>
          <a:bodyPr vert="horz" lIns="91440" tIns="45720" rIns="91440" bIns="45720" rtlCol="0" anchor="t">
            <a:normAutofit/>
          </a:bodyPr>
          <a:lstStyle/>
          <a:p>
            <a:r>
              <a:rPr lang="en-US" sz="2100" dirty="0">
                <a:solidFill>
                  <a:schemeClr val="tx2">
                    <a:lumMod val="75000"/>
                  </a:schemeClr>
                </a:solidFill>
              </a:rPr>
              <a:t>-</a:t>
            </a:r>
          </a:p>
        </p:txBody>
      </p:sp>
      <p:sp>
        <p:nvSpPr>
          <p:cNvPr id="4" name="TextBox 3">
            <a:extLst>
              <a:ext uri="{FF2B5EF4-FFF2-40B4-BE49-F238E27FC236}">
                <a16:creationId xmlns:a16="http://schemas.microsoft.com/office/drawing/2014/main" id="{171F0AC4-CB00-6355-D462-50A0F94443AB}"/>
              </a:ext>
            </a:extLst>
          </p:cNvPr>
          <p:cNvSpPr txBox="1"/>
          <p:nvPr/>
        </p:nvSpPr>
        <p:spPr>
          <a:xfrm>
            <a:off x="289560" y="3429000"/>
            <a:ext cx="11218228" cy="2031325"/>
          </a:xfrm>
          <a:prstGeom prst="rect">
            <a:avLst/>
          </a:prstGeom>
          <a:noFill/>
        </p:spPr>
        <p:txBody>
          <a:bodyPr wrap="square" rtlCol="0">
            <a:spAutoFit/>
          </a:bodyPr>
          <a:lstStyle/>
          <a:p>
            <a:r>
              <a:rPr lang="en-US" dirty="0"/>
              <a:t>-Sales have increased tremendously but not across the board, so efforts should be made to look at higher performing markets to see if marketing campaigns used there would be applicable to other markets.</a:t>
            </a:r>
          </a:p>
          <a:p>
            <a:endParaRPr lang="en-US" dirty="0"/>
          </a:p>
          <a:p>
            <a:r>
              <a:rPr lang="en-US" dirty="0"/>
              <a:t>-Similarly, we should look at lower performing markets and try to identify if marketing campaigns used there are the cause of slower growth</a:t>
            </a:r>
          </a:p>
          <a:p>
            <a:r>
              <a:rPr lang="en-US" dirty="0"/>
              <a:t>-</a:t>
            </a:r>
          </a:p>
        </p:txBody>
      </p:sp>
    </p:spTree>
    <p:extLst>
      <p:ext uri="{BB962C8B-B14F-4D97-AF65-F5344CB8AC3E}">
        <p14:creationId xmlns:p14="http://schemas.microsoft.com/office/powerpoint/2010/main" val="4083481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26D06889-0112-E75A-CF38-27D7487243F5}"/>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AB8F910-EAA8-9D01-EF19-CC04A2E49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F78E51F-1380-7B29-C391-633D99A1B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37E0B5E-466A-EB28-3112-958E3291B8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CB55878-C53B-FD53-AB24-2378174690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8ED080D-51CB-F117-449A-3E28E2E238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7196B021-5C98-C073-D3CA-174C1C684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C58C25BD-0EDF-DB3C-11BF-EF78957A56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70242F1B-8F0A-854D-05B5-568D17173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6F6FB516-3ACE-C38B-0208-42DA7FF656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18F6E17-9E81-71A8-9826-156E88BCD5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B9065F9-6F8E-A0F4-D4CC-DE17A32CA6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684B574-8DBF-CBEC-2E45-ABD4D94884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5D4F2595-0637-509F-C540-245BDD4A48E6}"/>
              </a:ext>
            </a:extLst>
          </p:cNvPr>
          <p:cNvSpPr>
            <a:spLocks noGrp="1"/>
          </p:cNvSpPr>
          <p:nvPr>
            <p:ph type="title"/>
          </p:nvPr>
        </p:nvSpPr>
        <p:spPr>
          <a:xfrm>
            <a:off x="684211" y="685799"/>
            <a:ext cx="8420877" cy="982853"/>
          </a:xfrm>
        </p:spPr>
        <p:txBody>
          <a:bodyPr vert="horz" lIns="91440" tIns="45720" rIns="91440" bIns="45720" rtlCol="0" anchor="b">
            <a:normAutofit/>
          </a:bodyPr>
          <a:lstStyle/>
          <a:p>
            <a:r>
              <a:rPr lang="en-US" sz="4800" dirty="0"/>
              <a:t>Source </a:t>
            </a:r>
          </a:p>
        </p:txBody>
      </p:sp>
      <p:sp>
        <p:nvSpPr>
          <p:cNvPr id="3" name="Text Placeholder 2">
            <a:extLst>
              <a:ext uri="{FF2B5EF4-FFF2-40B4-BE49-F238E27FC236}">
                <a16:creationId xmlns:a16="http://schemas.microsoft.com/office/drawing/2014/main" id="{12B2FF58-A59A-629C-E15C-975D68431D2B}"/>
              </a:ext>
            </a:extLst>
          </p:cNvPr>
          <p:cNvSpPr>
            <a:spLocks noGrp="1"/>
          </p:cNvSpPr>
          <p:nvPr>
            <p:ph type="body" idx="1"/>
          </p:nvPr>
        </p:nvSpPr>
        <p:spPr>
          <a:xfrm>
            <a:off x="286385" y="3843867"/>
            <a:ext cx="6798627" cy="1947333"/>
          </a:xfrm>
        </p:spPr>
        <p:txBody>
          <a:bodyPr vert="horz" lIns="91440" tIns="45720" rIns="91440" bIns="45720" rtlCol="0" anchor="t">
            <a:normAutofit/>
          </a:bodyPr>
          <a:lstStyle/>
          <a:p>
            <a:r>
              <a:rPr lang="en-US" sz="2100" dirty="0">
                <a:solidFill>
                  <a:schemeClr val="tx2">
                    <a:lumMod val="75000"/>
                  </a:schemeClr>
                </a:solidFill>
              </a:rPr>
              <a:t>-</a:t>
            </a:r>
          </a:p>
        </p:txBody>
      </p:sp>
      <p:sp>
        <p:nvSpPr>
          <p:cNvPr id="4" name="TextBox 3">
            <a:extLst>
              <a:ext uri="{FF2B5EF4-FFF2-40B4-BE49-F238E27FC236}">
                <a16:creationId xmlns:a16="http://schemas.microsoft.com/office/drawing/2014/main" id="{FD532D69-7DE1-90CE-378C-C408EF0FF396}"/>
              </a:ext>
            </a:extLst>
          </p:cNvPr>
          <p:cNvSpPr txBox="1"/>
          <p:nvPr/>
        </p:nvSpPr>
        <p:spPr>
          <a:xfrm>
            <a:off x="289560" y="3429000"/>
            <a:ext cx="11218228" cy="369332"/>
          </a:xfrm>
          <a:prstGeom prst="rect">
            <a:avLst/>
          </a:prstGeom>
          <a:noFill/>
        </p:spPr>
        <p:txBody>
          <a:bodyPr wrap="square" rtlCol="0">
            <a:spAutoFit/>
          </a:bodyPr>
          <a:lstStyle/>
          <a:p>
            <a:pPr marL="0" marR="0"/>
            <a:r>
              <a:rPr lang="en-US" sz="1800" kern="100" dirty="0">
                <a:effectLst/>
                <a:latin typeface="Aptos" panose="020B0004020202020204" pitchFamily="34" charset="0"/>
                <a:ea typeface="Aptos" panose="020B0004020202020204" pitchFamily="34" charset="0"/>
                <a:cs typeface="Times New Roman" panose="02020603050405020304" pitchFamily="18" charset="0"/>
              </a:rPr>
              <a:t>Chen, D. (2015). Online Retail [Dataset]. UCI Machine Learning Repository. https://doi.org/10.24432/C5BW33.</a:t>
            </a:r>
          </a:p>
        </p:txBody>
      </p:sp>
    </p:spTree>
    <p:extLst>
      <p:ext uri="{BB962C8B-B14F-4D97-AF65-F5344CB8AC3E}">
        <p14:creationId xmlns:p14="http://schemas.microsoft.com/office/powerpoint/2010/main" val="125894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61B35AD3-9756-5CBD-B9CD-54AF15E72DB3}"/>
              </a:ext>
            </a:extLst>
          </p:cNvPr>
          <p:cNvSpPr>
            <a:spLocks noGrp="1"/>
          </p:cNvSpPr>
          <p:nvPr>
            <p:ph type="title"/>
          </p:nvPr>
        </p:nvSpPr>
        <p:spPr>
          <a:xfrm>
            <a:off x="684211" y="685799"/>
            <a:ext cx="8420877" cy="982853"/>
          </a:xfrm>
        </p:spPr>
        <p:txBody>
          <a:bodyPr vert="horz" lIns="91440" tIns="45720" rIns="91440" bIns="45720" rtlCol="0" anchor="b">
            <a:normAutofit/>
          </a:bodyPr>
          <a:lstStyle/>
          <a:p>
            <a:r>
              <a:rPr lang="en-US" sz="4800" dirty="0"/>
              <a:t>Data in Question</a:t>
            </a:r>
          </a:p>
        </p:txBody>
      </p:sp>
      <p:sp>
        <p:nvSpPr>
          <p:cNvPr id="3" name="Text Placeholder 2">
            <a:extLst>
              <a:ext uri="{FF2B5EF4-FFF2-40B4-BE49-F238E27FC236}">
                <a16:creationId xmlns:a16="http://schemas.microsoft.com/office/drawing/2014/main" id="{2E51AF93-E859-5F5D-D6D3-F436C19B125B}"/>
              </a:ext>
            </a:extLst>
          </p:cNvPr>
          <p:cNvSpPr>
            <a:spLocks noGrp="1"/>
          </p:cNvSpPr>
          <p:nvPr>
            <p:ph type="body" idx="1"/>
          </p:nvPr>
        </p:nvSpPr>
        <p:spPr>
          <a:xfrm>
            <a:off x="286385" y="3843867"/>
            <a:ext cx="6798627" cy="1947333"/>
          </a:xfrm>
        </p:spPr>
        <p:txBody>
          <a:bodyPr vert="horz" lIns="91440" tIns="45720" rIns="91440" bIns="45720" rtlCol="0" anchor="t">
            <a:normAutofit/>
          </a:bodyPr>
          <a:lstStyle/>
          <a:p>
            <a:r>
              <a:rPr lang="en-US" sz="2100" dirty="0">
                <a:solidFill>
                  <a:schemeClr val="tx2">
                    <a:lumMod val="75000"/>
                  </a:schemeClr>
                </a:solidFill>
              </a:rPr>
              <a:t>-</a:t>
            </a:r>
          </a:p>
        </p:txBody>
      </p:sp>
      <p:sp>
        <p:nvSpPr>
          <p:cNvPr id="4" name="TextBox 3">
            <a:extLst>
              <a:ext uri="{FF2B5EF4-FFF2-40B4-BE49-F238E27FC236}">
                <a16:creationId xmlns:a16="http://schemas.microsoft.com/office/drawing/2014/main" id="{13BE3E7A-E2A6-1241-BFBE-4EA8FDD6C8C8}"/>
              </a:ext>
            </a:extLst>
          </p:cNvPr>
          <p:cNvSpPr txBox="1"/>
          <p:nvPr/>
        </p:nvSpPr>
        <p:spPr>
          <a:xfrm>
            <a:off x="289560" y="3429000"/>
            <a:ext cx="11218228" cy="2031325"/>
          </a:xfrm>
          <a:prstGeom prst="rect">
            <a:avLst/>
          </a:prstGeom>
          <a:noFill/>
        </p:spPr>
        <p:txBody>
          <a:bodyPr wrap="square" rtlCol="0">
            <a:spAutoFit/>
          </a:bodyPr>
          <a:lstStyle/>
          <a:p>
            <a:r>
              <a:rPr lang="en-US" dirty="0"/>
              <a:t>-Sales data for a United Kingdom based web retailer</a:t>
            </a:r>
          </a:p>
          <a:p>
            <a:endParaRPr lang="en-US" dirty="0"/>
          </a:p>
          <a:p>
            <a:r>
              <a:rPr lang="en-US" dirty="0"/>
              <a:t>-Sales data is from 12-1-2010 to 12-9-2011</a:t>
            </a:r>
          </a:p>
          <a:p>
            <a:endParaRPr lang="en-US" dirty="0"/>
          </a:p>
          <a:p>
            <a:r>
              <a:rPr lang="en-US" dirty="0"/>
              <a:t>-Retailer specializes in all-purpose gifts</a:t>
            </a:r>
          </a:p>
          <a:p>
            <a:endParaRPr lang="en-US" dirty="0"/>
          </a:p>
          <a:p>
            <a:r>
              <a:rPr lang="en-US" dirty="0"/>
              <a:t>-Many customers are wholesalers</a:t>
            </a:r>
          </a:p>
        </p:txBody>
      </p:sp>
    </p:spTree>
    <p:extLst>
      <p:ext uri="{BB962C8B-B14F-4D97-AF65-F5344CB8AC3E}">
        <p14:creationId xmlns:p14="http://schemas.microsoft.com/office/powerpoint/2010/main" val="212379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4A163C6E-C1CE-D69D-50F8-2C46F90E4925}"/>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2937788A-FD1B-23F8-BC25-8F2178EECF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A72544B-0C66-E2BF-2D47-989AA2D8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B4E6B3-869A-D191-EAFB-DF4C870A71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DDCFF55-D4AD-0F4C-B019-46A65FCEB4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2E0CAFE-E92D-43E0-21B9-DC0E60C5A5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08D4068-4F45-A40C-5CE7-2E08DC764E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36055F4E-2CC4-D394-6392-28982A4B7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6CCF3D3A-8980-482B-0D9B-44E43F1344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8EDFADDD-4697-175D-BF51-4A868F91F0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84A18898-0EC3-AF98-86E1-93779405D7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C0302C6-1071-25C9-2157-61A2CD0D4D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2DA4A94-EE51-578E-B53C-C1ABB015C0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3AEF558E-B401-AD69-22D5-F1BA172088F0}"/>
              </a:ext>
            </a:extLst>
          </p:cNvPr>
          <p:cNvSpPr>
            <a:spLocks noGrp="1"/>
          </p:cNvSpPr>
          <p:nvPr>
            <p:ph type="title"/>
          </p:nvPr>
        </p:nvSpPr>
        <p:spPr>
          <a:xfrm>
            <a:off x="684211" y="685799"/>
            <a:ext cx="8420877" cy="982853"/>
          </a:xfrm>
        </p:spPr>
        <p:txBody>
          <a:bodyPr vert="horz" lIns="91440" tIns="45720" rIns="91440" bIns="45720" rtlCol="0" anchor="b">
            <a:normAutofit/>
          </a:bodyPr>
          <a:lstStyle/>
          <a:p>
            <a:r>
              <a:rPr lang="en-US" sz="4800" dirty="0"/>
              <a:t>Descriptive Statistics</a:t>
            </a:r>
          </a:p>
        </p:txBody>
      </p:sp>
      <p:sp>
        <p:nvSpPr>
          <p:cNvPr id="3" name="Text Placeholder 2">
            <a:extLst>
              <a:ext uri="{FF2B5EF4-FFF2-40B4-BE49-F238E27FC236}">
                <a16:creationId xmlns:a16="http://schemas.microsoft.com/office/drawing/2014/main" id="{92407FD1-7352-316D-2C1E-F4518263A7CF}"/>
              </a:ext>
            </a:extLst>
          </p:cNvPr>
          <p:cNvSpPr>
            <a:spLocks noGrp="1"/>
          </p:cNvSpPr>
          <p:nvPr>
            <p:ph type="body" idx="1"/>
          </p:nvPr>
        </p:nvSpPr>
        <p:spPr>
          <a:xfrm>
            <a:off x="286385" y="3843867"/>
            <a:ext cx="6798627" cy="1947333"/>
          </a:xfrm>
        </p:spPr>
        <p:txBody>
          <a:bodyPr vert="horz" lIns="91440" tIns="45720" rIns="91440" bIns="45720" rtlCol="0" anchor="t">
            <a:normAutofit/>
          </a:bodyPr>
          <a:lstStyle/>
          <a:p>
            <a:r>
              <a:rPr lang="en-US" sz="2100" dirty="0">
                <a:solidFill>
                  <a:schemeClr val="tx2">
                    <a:lumMod val="75000"/>
                  </a:schemeClr>
                </a:solidFill>
              </a:rPr>
              <a:t>-</a:t>
            </a:r>
          </a:p>
        </p:txBody>
      </p:sp>
      <p:sp>
        <p:nvSpPr>
          <p:cNvPr id="4" name="TextBox 3">
            <a:extLst>
              <a:ext uri="{FF2B5EF4-FFF2-40B4-BE49-F238E27FC236}">
                <a16:creationId xmlns:a16="http://schemas.microsoft.com/office/drawing/2014/main" id="{118607E9-7F08-BC91-1855-183C647084A7}"/>
              </a:ext>
            </a:extLst>
          </p:cNvPr>
          <p:cNvSpPr txBox="1"/>
          <p:nvPr/>
        </p:nvSpPr>
        <p:spPr>
          <a:xfrm>
            <a:off x="286385" y="3392098"/>
            <a:ext cx="11218228" cy="1754326"/>
          </a:xfrm>
          <a:prstGeom prst="rect">
            <a:avLst/>
          </a:prstGeom>
          <a:noFill/>
        </p:spPr>
        <p:txBody>
          <a:bodyPr wrap="square" rtlCol="0">
            <a:spAutoFit/>
          </a:bodyPr>
          <a:lstStyle/>
          <a:p>
            <a:r>
              <a:rPr lang="en-US" dirty="0"/>
              <a:t>-25,900 total orders </a:t>
            </a:r>
          </a:p>
          <a:p>
            <a:endParaRPr lang="en-US" dirty="0"/>
          </a:p>
          <a:p>
            <a:r>
              <a:rPr lang="en-US" dirty="0"/>
              <a:t>-Average Order: 376.36 Median Order: 207.54</a:t>
            </a:r>
          </a:p>
          <a:p>
            <a:endParaRPr lang="en-US" dirty="0"/>
          </a:p>
          <a:p>
            <a:r>
              <a:rPr lang="en-US" dirty="0"/>
              <a:t>-Customers come from 38 countries</a:t>
            </a:r>
          </a:p>
          <a:p>
            <a:endParaRPr lang="en-US" dirty="0"/>
          </a:p>
        </p:txBody>
      </p:sp>
    </p:spTree>
    <p:extLst>
      <p:ext uri="{BB962C8B-B14F-4D97-AF65-F5344CB8AC3E}">
        <p14:creationId xmlns:p14="http://schemas.microsoft.com/office/powerpoint/2010/main" val="441141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792BEB78-7AB8-9E9F-8FC5-824E727AB15C}"/>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23DF26-7867-32E9-5DE9-4C9ABD5A6E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8E391152-6E1E-CAF9-6666-11A2482E9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785F4BB-6C2D-6CC2-DF40-FA3C9F29DE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607F794-E4F1-BEAB-20EB-B282332F23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D486318-F4A5-EE4B-808D-03937CC7D9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04866A6D-E9F9-6788-FECE-11E6808385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120FFEBB-4FA6-8233-FEBB-851DDFEBD3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6839BEA7-B44B-8C8A-FD4D-F75DEC9954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B2794A6-8D66-A4BF-8AE8-F80033B586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C41D08A-8685-84E4-A839-0D87A5988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DE53483E-A71E-5E7E-3FF6-9F5F2C5312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00DEBE6-BA91-5698-30E7-5308D9526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EA64EAF1-D0DF-8EFE-A6AD-A350CFDAEDA4}"/>
              </a:ext>
            </a:extLst>
          </p:cNvPr>
          <p:cNvSpPr>
            <a:spLocks noGrp="1"/>
          </p:cNvSpPr>
          <p:nvPr>
            <p:ph type="title"/>
          </p:nvPr>
        </p:nvSpPr>
        <p:spPr>
          <a:xfrm>
            <a:off x="684211" y="685799"/>
            <a:ext cx="8420877" cy="982853"/>
          </a:xfrm>
        </p:spPr>
        <p:txBody>
          <a:bodyPr vert="horz" lIns="91440" tIns="45720" rIns="91440" bIns="45720" rtlCol="0" anchor="b">
            <a:normAutofit/>
          </a:bodyPr>
          <a:lstStyle/>
          <a:p>
            <a:r>
              <a:rPr lang="en-US" sz="4800" dirty="0"/>
              <a:t>Sales by Month</a:t>
            </a:r>
          </a:p>
        </p:txBody>
      </p:sp>
      <p:sp>
        <p:nvSpPr>
          <p:cNvPr id="3" name="Text Placeholder 2">
            <a:extLst>
              <a:ext uri="{FF2B5EF4-FFF2-40B4-BE49-F238E27FC236}">
                <a16:creationId xmlns:a16="http://schemas.microsoft.com/office/drawing/2014/main" id="{158CBE05-CB22-FD6B-AF43-16559D684A8F}"/>
              </a:ext>
            </a:extLst>
          </p:cNvPr>
          <p:cNvSpPr>
            <a:spLocks noGrp="1"/>
          </p:cNvSpPr>
          <p:nvPr>
            <p:ph type="body" idx="1"/>
          </p:nvPr>
        </p:nvSpPr>
        <p:spPr>
          <a:xfrm>
            <a:off x="286385" y="3843867"/>
            <a:ext cx="6798627" cy="1947333"/>
          </a:xfrm>
        </p:spPr>
        <p:txBody>
          <a:bodyPr vert="horz" lIns="91440" tIns="45720" rIns="91440" bIns="45720" rtlCol="0" anchor="t">
            <a:normAutofit/>
          </a:bodyPr>
          <a:lstStyle/>
          <a:p>
            <a:r>
              <a:rPr lang="en-US" sz="2100" dirty="0">
                <a:solidFill>
                  <a:schemeClr val="tx2">
                    <a:lumMod val="75000"/>
                  </a:schemeClr>
                </a:solidFill>
              </a:rPr>
              <a:t>-</a:t>
            </a:r>
          </a:p>
        </p:txBody>
      </p:sp>
      <p:pic>
        <p:nvPicPr>
          <p:cNvPr id="6" name="Picture 5" descr="A graph of sales&#10;&#10;AI-generated content may be incorrect.">
            <a:extLst>
              <a:ext uri="{FF2B5EF4-FFF2-40B4-BE49-F238E27FC236}">
                <a16:creationId xmlns:a16="http://schemas.microsoft.com/office/drawing/2014/main" id="{CFD9E3B4-B659-72B6-BD3B-5EA7FC7BE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891" y="2008749"/>
            <a:ext cx="7663788" cy="3737970"/>
          </a:xfrm>
          <a:prstGeom prst="rect">
            <a:avLst/>
          </a:prstGeom>
        </p:spPr>
      </p:pic>
      <p:sp>
        <p:nvSpPr>
          <p:cNvPr id="9" name="TextBox 8">
            <a:extLst>
              <a:ext uri="{FF2B5EF4-FFF2-40B4-BE49-F238E27FC236}">
                <a16:creationId xmlns:a16="http://schemas.microsoft.com/office/drawing/2014/main" id="{5E87A70C-E1EA-2015-9035-2178C629C03F}"/>
              </a:ext>
            </a:extLst>
          </p:cNvPr>
          <p:cNvSpPr txBox="1"/>
          <p:nvPr/>
        </p:nvSpPr>
        <p:spPr>
          <a:xfrm>
            <a:off x="8928847" y="2008749"/>
            <a:ext cx="2290138" cy="4247317"/>
          </a:xfrm>
          <a:prstGeom prst="rect">
            <a:avLst/>
          </a:prstGeom>
          <a:noFill/>
        </p:spPr>
        <p:txBody>
          <a:bodyPr wrap="square" rtlCol="0">
            <a:spAutoFit/>
          </a:bodyPr>
          <a:lstStyle/>
          <a:p>
            <a:pPr algn="ctr"/>
            <a:r>
              <a:rPr lang="en-US" dirty="0"/>
              <a:t>Keep in mind that data is incomplete for December 2011</a:t>
            </a:r>
          </a:p>
          <a:p>
            <a:pPr algn="ctr"/>
            <a:endParaRPr lang="en-US" dirty="0"/>
          </a:p>
          <a:p>
            <a:pPr algn="ctr"/>
            <a:r>
              <a:rPr lang="en-US" dirty="0"/>
              <a:t>-Two new countries were added, but there were also five countries from which customers made orders in December 2010 but not November 2011</a:t>
            </a:r>
          </a:p>
        </p:txBody>
      </p:sp>
    </p:spTree>
    <p:extLst>
      <p:ext uri="{BB962C8B-B14F-4D97-AF65-F5344CB8AC3E}">
        <p14:creationId xmlns:p14="http://schemas.microsoft.com/office/powerpoint/2010/main" val="248588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12F66CE3-928C-A666-1FBC-6DF60FD5BB05}"/>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2842CCC-BBB1-6D21-C285-68D76E34A8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0B3A6E7-4288-01AC-510E-DCF39DD81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58EC950-03D6-A980-91B3-465733E38A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E3195E6-52B3-F75E-0B00-1C1881F3D4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C73592D-06B4-ED23-5079-A116F4BCC9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E63D4BF1-5086-0193-E740-9E4617CFD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B87F9737-4B08-B081-5AE6-8EE721358B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21F17DBA-6930-9C88-8E0F-8ED2216EA4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6A66E52-5B56-A7ED-D932-2113F8FEA5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EB058DA-CB83-52B0-ECC7-D2D9D9CB0F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D01DC7B0-7E82-139F-2C92-34485D21BF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1A15433-95C6-FBEA-854D-B306529329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2B698B7B-68CD-D28A-ED6C-DE4B8A5953A7}"/>
              </a:ext>
            </a:extLst>
          </p:cNvPr>
          <p:cNvSpPr>
            <a:spLocks noGrp="1"/>
          </p:cNvSpPr>
          <p:nvPr>
            <p:ph type="title"/>
          </p:nvPr>
        </p:nvSpPr>
        <p:spPr>
          <a:xfrm>
            <a:off x="684211" y="685799"/>
            <a:ext cx="8420877" cy="982853"/>
          </a:xfrm>
        </p:spPr>
        <p:txBody>
          <a:bodyPr vert="horz" lIns="91440" tIns="45720" rIns="91440" bIns="45720" rtlCol="0" anchor="b">
            <a:normAutofit/>
          </a:bodyPr>
          <a:lstStyle/>
          <a:p>
            <a:r>
              <a:rPr lang="en-US" sz="4800" dirty="0"/>
              <a:t>Takeaways</a:t>
            </a:r>
          </a:p>
        </p:txBody>
      </p:sp>
      <p:sp>
        <p:nvSpPr>
          <p:cNvPr id="3" name="Text Placeholder 2">
            <a:extLst>
              <a:ext uri="{FF2B5EF4-FFF2-40B4-BE49-F238E27FC236}">
                <a16:creationId xmlns:a16="http://schemas.microsoft.com/office/drawing/2014/main" id="{AC8C8A3B-AB2F-3EB7-A0E6-C51829852A76}"/>
              </a:ext>
            </a:extLst>
          </p:cNvPr>
          <p:cNvSpPr>
            <a:spLocks noGrp="1"/>
          </p:cNvSpPr>
          <p:nvPr>
            <p:ph type="body" idx="1"/>
          </p:nvPr>
        </p:nvSpPr>
        <p:spPr>
          <a:xfrm>
            <a:off x="286385" y="3843867"/>
            <a:ext cx="6798627" cy="1947333"/>
          </a:xfrm>
        </p:spPr>
        <p:txBody>
          <a:bodyPr vert="horz" lIns="91440" tIns="45720" rIns="91440" bIns="45720" rtlCol="0" anchor="t">
            <a:normAutofit/>
          </a:bodyPr>
          <a:lstStyle/>
          <a:p>
            <a:r>
              <a:rPr lang="en-US" sz="2100" dirty="0">
                <a:solidFill>
                  <a:schemeClr val="tx2">
                    <a:lumMod val="75000"/>
                  </a:schemeClr>
                </a:solidFill>
              </a:rPr>
              <a:t>-</a:t>
            </a:r>
          </a:p>
        </p:txBody>
      </p:sp>
      <p:sp>
        <p:nvSpPr>
          <p:cNvPr id="4" name="TextBox 3">
            <a:extLst>
              <a:ext uri="{FF2B5EF4-FFF2-40B4-BE49-F238E27FC236}">
                <a16:creationId xmlns:a16="http://schemas.microsoft.com/office/drawing/2014/main" id="{63786936-62AA-C80B-6C54-0C7B1728C671}"/>
              </a:ext>
            </a:extLst>
          </p:cNvPr>
          <p:cNvSpPr txBox="1"/>
          <p:nvPr/>
        </p:nvSpPr>
        <p:spPr>
          <a:xfrm>
            <a:off x="289560" y="3429000"/>
            <a:ext cx="11218228" cy="2308324"/>
          </a:xfrm>
          <a:prstGeom prst="rect">
            <a:avLst/>
          </a:prstGeom>
          <a:noFill/>
        </p:spPr>
        <p:txBody>
          <a:bodyPr wrap="square" rtlCol="0">
            <a:spAutoFit/>
          </a:bodyPr>
          <a:lstStyle/>
          <a:p>
            <a:r>
              <a:rPr lang="en-US" dirty="0"/>
              <a:t>-Sales have generally increased</a:t>
            </a:r>
          </a:p>
          <a:p>
            <a:endParaRPr lang="en-US" dirty="0"/>
          </a:p>
          <a:p>
            <a:r>
              <a:rPr lang="en-US" dirty="0"/>
              <a:t>-Revenue was 95% greater in November 2011 than in December 2010</a:t>
            </a:r>
          </a:p>
          <a:p>
            <a:endParaRPr lang="en-US" dirty="0"/>
          </a:p>
          <a:p>
            <a:r>
              <a:rPr lang="en-US" dirty="0"/>
              <a:t>-Revenue is highly correlated with the quantity with the number of items sold</a:t>
            </a:r>
          </a:p>
          <a:p>
            <a:r>
              <a:rPr lang="en-US" dirty="0"/>
              <a:t>-Regression: Sales Revenue = 1.96 * Sales Quantity – 32,126</a:t>
            </a:r>
          </a:p>
          <a:p>
            <a:r>
              <a:rPr lang="en-US" dirty="0"/>
              <a:t>-This regression accounts for roughly 97% of variation in Sales Revenue</a:t>
            </a:r>
          </a:p>
          <a:p>
            <a:r>
              <a:rPr lang="en-US" dirty="0"/>
              <a:t>-Consequently we are going to look just at Sales Revenue</a:t>
            </a:r>
          </a:p>
        </p:txBody>
      </p:sp>
    </p:spTree>
    <p:extLst>
      <p:ext uri="{BB962C8B-B14F-4D97-AF65-F5344CB8AC3E}">
        <p14:creationId xmlns:p14="http://schemas.microsoft.com/office/powerpoint/2010/main" val="100150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59B11789-5B9F-0959-880D-95E9A22FAFCF}"/>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569D07F-325A-A23D-E8F0-70AA477B0F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87780135-5E9F-A59D-DB9F-8461F9628E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7A09D7-339B-5C54-DA9A-75EA32A14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2573FFA-65CD-F802-AB35-C7716534A81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989CDA5-A41C-6903-C038-6840FA4386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5A838175-0885-6547-C4CD-09A23DF46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26ED462A-6367-C446-D34E-41874F277C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E9D4ABDD-83C3-39E0-C671-726ADA25B4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BD01511-F89F-58EA-A4E3-422A81D73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8C8E9B7-0748-C40C-9415-0F5C5CECFD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1752306-8543-7E39-F687-C31C684FA0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294EC28-1910-C5F0-EAED-73D53E4B2A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FDFD4499-A315-DD02-A48A-03757003FBF4}"/>
              </a:ext>
            </a:extLst>
          </p:cNvPr>
          <p:cNvSpPr>
            <a:spLocks noGrp="1"/>
          </p:cNvSpPr>
          <p:nvPr>
            <p:ph type="title"/>
          </p:nvPr>
        </p:nvSpPr>
        <p:spPr>
          <a:xfrm>
            <a:off x="684211" y="685799"/>
            <a:ext cx="8420877" cy="2777068"/>
          </a:xfrm>
        </p:spPr>
        <p:txBody>
          <a:bodyPr vert="horz" lIns="91440" tIns="45720" rIns="91440" bIns="45720" rtlCol="0" anchor="b">
            <a:normAutofit fontScale="90000"/>
          </a:bodyPr>
          <a:lstStyle/>
          <a:p>
            <a:pPr algn="ctr"/>
            <a:r>
              <a:rPr lang="en-US" sz="4800" dirty="0"/>
              <a:t>Sales to some countries experienced tremendous growth</a:t>
            </a:r>
            <a:br>
              <a:rPr lang="en-US" sz="4800" dirty="0"/>
            </a:br>
            <a:endParaRPr lang="en-US" sz="4800" dirty="0"/>
          </a:p>
        </p:txBody>
      </p:sp>
      <p:sp>
        <p:nvSpPr>
          <p:cNvPr id="3" name="Text Placeholder 2">
            <a:extLst>
              <a:ext uri="{FF2B5EF4-FFF2-40B4-BE49-F238E27FC236}">
                <a16:creationId xmlns:a16="http://schemas.microsoft.com/office/drawing/2014/main" id="{515BF05F-DC25-0648-B9EC-1D03B38B9522}"/>
              </a:ext>
            </a:extLst>
          </p:cNvPr>
          <p:cNvSpPr>
            <a:spLocks noGrp="1"/>
          </p:cNvSpPr>
          <p:nvPr>
            <p:ph type="body" idx="1"/>
          </p:nvPr>
        </p:nvSpPr>
        <p:spPr>
          <a:xfrm>
            <a:off x="286385" y="3843867"/>
            <a:ext cx="6798627" cy="1947333"/>
          </a:xfrm>
        </p:spPr>
        <p:txBody>
          <a:bodyPr vert="horz" lIns="91440" tIns="45720" rIns="91440" bIns="45720" rtlCol="0" anchor="t">
            <a:normAutofit/>
          </a:bodyPr>
          <a:lstStyle/>
          <a:p>
            <a:r>
              <a:rPr lang="en-US" sz="2100" dirty="0">
                <a:solidFill>
                  <a:schemeClr val="tx2">
                    <a:lumMod val="75000"/>
                  </a:schemeClr>
                </a:solidFill>
              </a:rPr>
              <a:t>-</a:t>
            </a:r>
          </a:p>
        </p:txBody>
      </p:sp>
      <p:graphicFrame>
        <p:nvGraphicFramePr>
          <p:cNvPr id="7" name="Table 6">
            <a:extLst>
              <a:ext uri="{FF2B5EF4-FFF2-40B4-BE49-F238E27FC236}">
                <a16:creationId xmlns:a16="http://schemas.microsoft.com/office/drawing/2014/main" id="{F6893073-C02B-D88C-550D-7D1E22C27C3C}"/>
              </a:ext>
            </a:extLst>
          </p:cNvPr>
          <p:cNvGraphicFramePr>
            <a:graphicFrameLocks noGrp="1"/>
          </p:cNvGraphicFramePr>
          <p:nvPr>
            <p:extLst>
              <p:ext uri="{D42A27DB-BD31-4B8C-83A1-F6EECF244321}">
                <p14:modId xmlns:p14="http://schemas.microsoft.com/office/powerpoint/2010/main" val="1149717417"/>
              </p:ext>
            </p:extLst>
          </p:nvPr>
        </p:nvGraphicFramePr>
        <p:xfrm>
          <a:off x="196137" y="3014133"/>
          <a:ext cx="5976026" cy="2941188"/>
        </p:xfrm>
        <a:graphic>
          <a:graphicData uri="http://schemas.openxmlformats.org/drawingml/2006/table">
            <a:tbl>
              <a:tblPr firstRow="1" bandRow="1">
                <a:tableStyleId>{5C22544A-7EE6-4342-B048-85BDC9FD1C3A}</a:tableStyleId>
              </a:tblPr>
              <a:tblGrid>
                <a:gridCol w="2988013">
                  <a:extLst>
                    <a:ext uri="{9D8B030D-6E8A-4147-A177-3AD203B41FA5}">
                      <a16:colId xmlns:a16="http://schemas.microsoft.com/office/drawing/2014/main" val="814554883"/>
                    </a:ext>
                  </a:extLst>
                </a:gridCol>
                <a:gridCol w="2988013">
                  <a:extLst>
                    <a:ext uri="{9D8B030D-6E8A-4147-A177-3AD203B41FA5}">
                      <a16:colId xmlns:a16="http://schemas.microsoft.com/office/drawing/2014/main" val="2925095683"/>
                    </a:ext>
                  </a:extLst>
                </a:gridCol>
              </a:tblGrid>
              <a:tr h="490198">
                <a:tc>
                  <a:txBody>
                    <a:bodyPr/>
                    <a:lstStyle/>
                    <a:p>
                      <a:r>
                        <a:rPr lang="en-US" dirty="0"/>
                        <a:t>Country</a:t>
                      </a:r>
                    </a:p>
                  </a:txBody>
                  <a:tcPr/>
                </a:tc>
                <a:tc>
                  <a:txBody>
                    <a:bodyPr/>
                    <a:lstStyle/>
                    <a:p>
                      <a:r>
                        <a:rPr lang="en-US" dirty="0"/>
                        <a:t>Increase in Revenue</a:t>
                      </a:r>
                    </a:p>
                  </a:txBody>
                  <a:tcPr/>
                </a:tc>
                <a:extLst>
                  <a:ext uri="{0D108BD9-81ED-4DB2-BD59-A6C34878D82A}">
                    <a16:rowId xmlns:a16="http://schemas.microsoft.com/office/drawing/2014/main" val="280883084"/>
                  </a:ext>
                </a:extLst>
              </a:tr>
              <a:tr h="490198">
                <a:tc>
                  <a:txBody>
                    <a:bodyPr/>
                    <a:lstStyle/>
                    <a:p>
                      <a:r>
                        <a:rPr lang="en-US" dirty="0"/>
                        <a:t>Australia</a:t>
                      </a:r>
                    </a:p>
                  </a:txBody>
                  <a:tcPr/>
                </a:tc>
                <a:tc>
                  <a:txBody>
                    <a:bodyPr/>
                    <a:lstStyle/>
                    <a:p>
                      <a:r>
                        <a:rPr lang="en-US" dirty="0"/>
                        <a:t>577%</a:t>
                      </a:r>
                    </a:p>
                  </a:txBody>
                  <a:tcPr/>
                </a:tc>
                <a:extLst>
                  <a:ext uri="{0D108BD9-81ED-4DB2-BD59-A6C34878D82A}">
                    <a16:rowId xmlns:a16="http://schemas.microsoft.com/office/drawing/2014/main" val="4222340695"/>
                  </a:ext>
                </a:extLst>
              </a:tr>
              <a:tr h="490198">
                <a:tc>
                  <a:txBody>
                    <a:bodyPr/>
                    <a:lstStyle/>
                    <a:p>
                      <a:r>
                        <a:rPr lang="en-US" dirty="0"/>
                        <a:t>Austria</a:t>
                      </a:r>
                    </a:p>
                  </a:txBody>
                  <a:tcPr/>
                </a:tc>
                <a:tc>
                  <a:txBody>
                    <a:bodyPr/>
                    <a:lstStyle/>
                    <a:p>
                      <a:r>
                        <a:rPr lang="en-US" dirty="0"/>
                        <a:t>417%</a:t>
                      </a:r>
                    </a:p>
                  </a:txBody>
                  <a:tcPr/>
                </a:tc>
                <a:extLst>
                  <a:ext uri="{0D108BD9-81ED-4DB2-BD59-A6C34878D82A}">
                    <a16:rowId xmlns:a16="http://schemas.microsoft.com/office/drawing/2014/main" val="1198326517"/>
                  </a:ext>
                </a:extLst>
              </a:tr>
              <a:tr h="490198">
                <a:tc>
                  <a:txBody>
                    <a:bodyPr/>
                    <a:lstStyle/>
                    <a:p>
                      <a:r>
                        <a:rPr lang="en-US" dirty="0"/>
                        <a:t>Italy</a:t>
                      </a:r>
                    </a:p>
                  </a:txBody>
                  <a:tcPr/>
                </a:tc>
                <a:tc>
                  <a:txBody>
                    <a:bodyPr/>
                    <a:lstStyle/>
                    <a:p>
                      <a:r>
                        <a:rPr lang="en-US" dirty="0"/>
                        <a:t>434%</a:t>
                      </a:r>
                    </a:p>
                  </a:txBody>
                  <a:tcPr/>
                </a:tc>
                <a:extLst>
                  <a:ext uri="{0D108BD9-81ED-4DB2-BD59-A6C34878D82A}">
                    <a16:rowId xmlns:a16="http://schemas.microsoft.com/office/drawing/2014/main" val="4108976644"/>
                  </a:ext>
                </a:extLst>
              </a:tr>
              <a:tr h="490198">
                <a:tc>
                  <a:txBody>
                    <a:bodyPr/>
                    <a:lstStyle/>
                    <a:p>
                      <a:r>
                        <a:rPr lang="en-US" dirty="0"/>
                        <a:t>Poland</a:t>
                      </a:r>
                    </a:p>
                  </a:txBody>
                  <a:tcPr/>
                </a:tc>
                <a:tc>
                  <a:txBody>
                    <a:bodyPr/>
                    <a:lstStyle/>
                    <a:p>
                      <a:r>
                        <a:rPr lang="en-US" dirty="0"/>
                        <a:t>441%</a:t>
                      </a:r>
                    </a:p>
                  </a:txBody>
                  <a:tcPr/>
                </a:tc>
                <a:extLst>
                  <a:ext uri="{0D108BD9-81ED-4DB2-BD59-A6C34878D82A}">
                    <a16:rowId xmlns:a16="http://schemas.microsoft.com/office/drawing/2014/main" val="2659002563"/>
                  </a:ext>
                </a:extLst>
              </a:tr>
              <a:tr h="490198">
                <a:tc>
                  <a:txBody>
                    <a:bodyPr/>
                    <a:lstStyle/>
                    <a:p>
                      <a:r>
                        <a:rPr lang="en-US" dirty="0"/>
                        <a:t>Switzerland</a:t>
                      </a:r>
                    </a:p>
                  </a:txBody>
                  <a:tcPr/>
                </a:tc>
                <a:tc>
                  <a:txBody>
                    <a:bodyPr/>
                    <a:lstStyle/>
                    <a:p>
                      <a:r>
                        <a:rPr lang="en-US" dirty="0"/>
                        <a:t>522%</a:t>
                      </a:r>
                    </a:p>
                  </a:txBody>
                  <a:tcPr/>
                </a:tc>
                <a:extLst>
                  <a:ext uri="{0D108BD9-81ED-4DB2-BD59-A6C34878D82A}">
                    <a16:rowId xmlns:a16="http://schemas.microsoft.com/office/drawing/2014/main" val="725662906"/>
                  </a:ext>
                </a:extLst>
              </a:tr>
            </a:tbl>
          </a:graphicData>
        </a:graphic>
      </p:graphicFrame>
      <p:pic>
        <p:nvPicPr>
          <p:cNvPr id="11" name="Picture 10" descr="A graph of revenue generated&#10;&#10;AI-generated content may be incorrect.">
            <a:extLst>
              <a:ext uri="{FF2B5EF4-FFF2-40B4-BE49-F238E27FC236}">
                <a16:creationId xmlns:a16="http://schemas.microsoft.com/office/drawing/2014/main" id="{7342F5E2-D21C-A0C8-B136-DA5E2794B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860" y="2961256"/>
            <a:ext cx="5148455" cy="3092810"/>
          </a:xfrm>
          <a:prstGeom prst="rect">
            <a:avLst/>
          </a:prstGeom>
        </p:spPr>
      </p:pic>
    </p:spTree>
    <p:extLst>
      <p:ext uri="{BB962C8B-B14F-4D97-AF65-F5344CB8AC3E}">
        <p14:creationId xmlns:p14="http://schemas.microsoft.com/office/powerpoint/2010/main" val="285699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135976F8-BD2B-D13B-B549-0D584C6A6D6F}"/>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896AA40-2A12-4F36-423A-B64DCBF6B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9D58691-B334-F5BC-F6AA-2B2ECE2CA1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1AE30C-BC33-803C-6B74-CEBEC3F3AF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268AECA-444C-8BF1-692B-DA4B23BA64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7AAA8B8-7E89-5CC6-94A3-EF50B2700E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781A2831-3090-973B-7A1B-12485AE0F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8BFF8EEE-6BEE-6FB3-2F32-3BA506B2EF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1FA91FAB-D2C5-7128-8046-4DAA008E43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7D06FF00-26B7-6A31-8130-58FAE1549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BA7B3D2-BE38-20EA-21CF-DD55ACCCAD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FB2C24C-A890-B349-B628-50BAF6D9E8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0A0492-E796-A305-2F04-ABB9207821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79328DF2-4D29-3DCD-0F70-A848937B5595}"/>
              </a:ext>
            </a:extLst>
          </p:cNvPr>
          <p:cNvSpPr>
            <a:spLocks noGrp="1"/>
          </p:cNvSpPr>
          <p:nvPr>
            <p:ph type="title"/>
          </p:nvPr>
        </p:nvSpPr>
        <p:spPr>
          <a:xfrm>
            <a:off x="684211" y="685799"/>
            <a:ext cx="8420877" cy="1419183"/>
          </a:xfrm>
        </p:spPr>
        <p:txBody>
          <a:bodyPr vert="horz" lIns="91440" tIns="45720" rIns="91440" bIns="45720" rtlCol="0" anchor="b">
            <a:normAutofit fontScale="90000"/>
          </a:bodyPr>
          <a:lstStyle/>
          <a:p>
            <a:r>
              <a:rPr lang="en-US" sz="4800" dirty="0"/>
              <a:t>Growth was less impressive in some countries</a:t>
            </a:r>
            <a:br>
              <a:rPr lang="en-US" sz="4800" dirty="0"/>
            </a:br>
            <a:endParaRPr lang="en-US" sz="4800" dirty="0"/>
          </a:p>
        </p:txBody>
      </p:sp>
      <p:sp>
        <p:nvSpPr>
          <p:cNvPr id="3" name="Text Placeholder 2">
            <a:extLst>
              <a:ext uri="{FF2B5EF4-FFF2-40B4-BE49-F238E27FC236}">
                <a16:creationId xmlns:a16="http://schemas.microsoft.com/office/drawing/2014/main" id="{DA85D743-2FA8-80E0-2115-C9E970B97CD0}"/>
              </a:ext>
            </a:extLst>
          </p:cNvPr>
          <p:cNvSpPr>
            <a:spLocks noGrp="1"/>
          </p:cNvSpPr>
          <p:nvPr>
            <p:ph type="body" idx="1"/>
          </p:nvPr>
        </p:nvSpPr>
        <p:spPr>
          <a:xfrm>
            <a:off x="286385" y="3843867"/>
            <a:ext cx="6798627" cy="1947333"/>
          </a:xfrm>
        </p:spPr>
        <p:txBody>
          <a:bodyPr vert="horz" lIns="91440" tIns="45720" rIns="91440" bIns="45720" rtlCol="0" anchor="t">
            <a:normAutofit/>
          </a:bodyPr>
          <a:lstStyle/>
          <a:p>
            <a:r>
              <a:rPr lang="en-US" sz="2100" dirty="0">
                <a:solidFill>
                  <a:schemeClr val="tx2">
                    <a:lumMod val="75000"/>
                  </a:schemeClr>
                </a:solidFill>
              </a:rPr>
              <a:t>-</a:t>
            </a:r>
          </a:p>
        </p:txBody>
      </p:sp>
      <p:graphicFrame>
        <p:nvGraphicFramePr>
          <p:cNvPr id="9" name="Table 8">
            <a:extLst>
              <a:ext uri="{FF2B5EF4-FFF2-40B4-BE49-F238E27FC236}">
                <a16:creationId xmlns:a16="http://schemas.microsoft.com/office/drawing/2014/main" id="{C10F55A3-9A84-A829-222F-C24D787C6AC1}"/>
              </a:ext>
            </a:extLst>
          </p:cNvPr>
          <p:cNvGraphicFramePr>
            <a:graphicFrameLocks noGrp="1"/>
          </p:cNvGraphicFramePr>
          <p:nvPr>
            <p:extLst>
              <p:ext uri="{D42A27DB-BD31-4B8C-83A1-F6EECF244321}">
                <p14:modId xmlns:p14="http://schemas.microsoft.com/office/powerpoint/2010/main" val="1227643280"/>
              </p:ext>
            </p:extLst>
          </p:nvPr>
        </p:nvGraphicFramePr>
        <p:xfrm>
          <a:off x="224129" y="2207312"/>
          <a:ext cx="5163932" cy="3818350"/>
        </p:xfrm>
        <a:graphic>
          <a:graphicData uri="http://schemas.openxmlformats.org/drawingml/2006/table">
            <a:tbl>
              <a:tblPr firstRow="1" bandRow="1">
                <a:tableStyleId>{5C22544A-7EE6-4342-B048-85BDC9FD1C3A}</a:tableStyleId>
              </a:tblPr>
              <a:tblGrid>
                <a:gridCol w="2195949">
                  <a:extLst>
                    <a:ext uri="{9D8B030D-6E8A-4147-A177-3AD203B41FA5}">
                      <a16:colId xmlns:a16="http://schemas.microsoft.com/office/drawing/2014/main" val="2744824613"/>
                    </a:ext>
                  </a:extLst>
                </a:gridCol>
                <a:gridCol w="2967983">
                  <a:extLst>
                    <a:ext uri="{9D8B030D-6E8A-4147-A177-3AD203B41FA5}">
                      <a16:colId xmlns:a16="http://schemas.microsoft.com/office/drawing/2014/main" val="901298664"/>
                    </a:ext>
                  </a:extLst>
                </a:gridCol>
              </a:tblGrid>
              <a:tr h="755278">
                <a:tc>
                  <a:txBody>
                    <a:bodyPr/>
                    <a:lstStyle/>
                    <a:p>
                      <a:r>
                        <a:rPr lang="en-US" dirty="0"/>
                        <a:t>Country</a:t>
                      </a:r>
                    </a:p>
                  </a:txBody>
                  <a:tcPr/>
                </a:tc>
                <a:tc>
                  <a:txBody>
                    <a:bodyPr/>
                    <a:lstStyle/>
                    <a:p>
                      <a:r>
                        <a:rPr lang="en-US" dirty="0"/>
                        <a:t>Increase in Revenue</a:t>
                      </a:r>
                    </a:p>
                  </a:txBody>
                  <a:tcPr/>
                </a:tc>
                <a:extLst>
                  <a:ext uri="{0D108BD9-81ED-4DB2-BD59-A6C34878D82A}">
                    <a16:rowId xmlns:a16="http://schemas.microsoft.com/office/drawing/2014/main" val="1950373027"/>
                  </a:ext>
                </a:extLst>
              </a:tr>
              <a:tr h="765768">
                <a:tc>
                  <a:txBody>
                    <a:bodyPr/>
                    <a:lstStyle/>
                    <a:p>
                      <a:pPr marL="0" algn="l" defTabSz="457200" rtl="0" eaLnBrk="1" latinLnBrk="0" hangingPunct="1"/>
                      <a:r>
                        <a:rPr lang="en-US" sz="1800" kern="1200" dirty="0">
                          <a:solidFill>
                            <a:schemeClr val="dk1"/>
                          </a:solidFill>
                          <a:latin typeface="+mn-lt"/>
                          <a:ea typeface="+mn-ea"/>
                          <a:cs typeface="+mn-cs"/>
                        </a:rPr>
                        <a:t>Cyprus</a:t>
                      </a:r>
                    </a:p>
                  </a:txBody>
                  <a:tcPr/>
                </a:tc>
                <a:tc>
                  <a:txBody>
                    <a:bodyPr/>
                    <a:lstStyle/>
                    <a:p>
                      <a:r>
                        <a:rPr lang="en-US" dirty="0"/>
                        <a:t>-71%</a:t>
                      </a:r>
                    </a:p>
                  </a:txBody>
                  <a:tcPr/>
                </a:tc>
                <a:extLst>
                  <a:ext uri="{0D108BD9-81ED-4DB2-BD59-A6C34878D82A}">
                    <a16:rowId xmlns:a16="http://schemas.microsoft.com/office/drawing/2014/main" val="2695654612"/>
                  </a:ext>
                </a:extLst>
              </a:tr>
              <a:tr h="765768">
                <a:tc>
                  <a:txBody>
                    <a:bodyPr/>
                    <a:lstStyle/>
                    <a:p>
                      <a:r>
                        <a:rPr lang="en-US" dirty="0"/>
                        <a:t>Japan </a:t>
                      </a:r>
                    </a:p>
                  </a:txBody>
                  <a:tcPr/>
                </a:tc>
                <a:tc>
                  <a:txBody>
                    <a:bodyPr/>
                    <a:lstStyle/>
                    <a:p>
                      <a:r>
                        <a:rPr lang="en-US" dirty="0"/>
                        <a:t>10%</a:t>
                      </a:r>
                    </a:p>
                  </a:txBody>
                  <a:tcPr/>
                </a:tc>
                <a:extLst>
                  <a:ext uri="{0D108BD9-81ED-4DB2-BD59-A6C34878D82A}">
                    <a16:rowId xmlns:a16="http://schemas.microsoft.com/office/drawing/2014/main" val="1261106738"/>
                  </a:ext>
                </a:extLst>
              </a:tr>
              <a:tr h="765768">
                <a:tc>
                  <a:txBody>
                    <a:bodyPr/>
                    <a:lstStyle/>
                    <a:p>
                      <a:r>
                        <a:rPr lang="en-US" dirty="0"/>
                        <a:t>Portugal</a:t>
                      </a:r>
                    </a:p>
                  </a:txBody>
                  <a:tcPr/>
                </a:tc>
                <a:tc>
                  <a:txBody>
                    <a:bodyPr/>
                    <a:lstStyle/>
                    <a:p>
                      <a:r>
                        <a:rPr lang="en-US" dirty="0"/>
                        <a:t>11%</a:t>
                      </a:r>
                    </a:p>
                  </a:txBody>
                  <a:tcPr/>
                </a:tc>
                <a:extLst>
                  <a:ext uri="{0D108BD9-81ED-4DB2-BD59-A6C34878D82A}">
                    <a16:rowId xmlns:a16="http://schemas.microsoft.com/office/drawing/2014/main" val="1353620989"/>
                  </a:ext>
                </a:extLst>
              </a:tr>
              <a:tr h="765768">
                <a:tc>
                  <a:txBody>
                    <a:bodyPr/>
                    <a:lstStyle/>
                    <a:p>
                      <a:r>
                        <a:rPr lang="en-US" dirty="0"/>
                        <a:t>Sweden</a:t>
                      </a:r>
                    </a:p>
                  </a:txBody>
                  <a:tcPr/>
                </a:tc>
                <a:tc>
                  <a:txBody>
                    <a:bodyPr/>
                    <a:lstStyle/>
                    <a:p>
                      <a:r>
                        <a:rPr lang="en-US" dirty="0"/>
                        <a:t>-1%</a:t>
                      </a:r>
                    </a:p>
                  </a:txBody>
                  <a:tcPr/>
                </a:tc>
                <a:extLst>
                  <a:ext uri="{0D108BD9-81ED-4DB2-BD59-A6C34878D82A}">
                    <a16:rowId xmlns:a16="http://schemas.microsoft.com/office/drawing/2014/main" val="2307261672"/>
                  </a:ext>
                </a:extLst>
              </a:tr>
            </a:tbl>
          </a:graphicData>
        </a:graphic>
      </p:graphicFrame>
      <p:pic>
        <p:nvPicPr>
          <p:cNvPr id="5" name="Picture 4" descr="A graph of revenue with blue and orange bars&#10;&#10;AI-generated content may be incorrect.">
            <a:extLst>
              <a:ext uri="{FF2B5EF4-FFF2-40B4-BE49-F238E27FC236}">
                <a16:creationId xmlns:a16="http://schemas.microsoft.com/office/drawing/2014/main" id="{25490D81-1DFC-623E-CC37-4B179A09B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647" y="2200210"/>
            <a:ext cx="5223451" cy="3792027"/>
          </a:xfrm>
          <a:prstGeom prst="rect">
            <a:avLst/>
          </a:prstGeom>
        </p:spPr>
      </p:pic>
    </p:spTree>
    <p:extLst>
      <p:ext uri="{BB962C8B-B14F-4D97-AF65-F5344CB8AC3E}">
        <p14:creationId xmlns:p14="http://schemas.microsoft.com/office/powerpoint/2010/main" val="299532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B562EB8D-8E4D-914F-559A-331B2BD8C527}"/>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791CE1F-2569-7EBC-512B-963853AA8F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CEEEE25-7F9E-E707-A83D-5426C52DDA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2D7FA73-A284-962F-62E7-EE37CDD270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F0F1CFC-071E-5CFB-6F1E-894CD4DB3B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CCA15B3-4EF3-85F4-E39E-3DE80FBB5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F1F37C03-A502-FB26-115E-5BC6B7712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ADD65A3B-86B0-7208-5709-8920284687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21534800-74B1-85EB-EB94-76E997F3F6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78F00987-2F10-BEC1-2D8A-052E73B5BD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04D9797-228E-EEB4-625C-595E2DEE0E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531E3BE3-92CC-7C05-AB81-0ADF86048E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7BCB931-01B8-4AA8-9BBB-2860049E7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0808B0AC-75B0-1D80-3B3D-A853249387D1}"/>
              </a:ext>
            </a:extLst>
          </p:cNvPr>
          <p:cNvSpPr>
            <a:spLocks noGrp="1"/>
          </p:cNvSpPr>
          <p:nvPr>
            <p:ph type="title"/>
          </p:nvPr>
        </p:nvSpPr>
        <p:spPr>
          <a:xfrm>
            <a:off x="684211" y="685799"/>
            <a:ext cx="8420877" cy="982853"/>
          </a:xfrm>
        </p:spPr>
        <p:txBody>
          <a:bodyPr vert="horz" lIns="91440" tIns="45720" rIns="91440" bIns="45720" rtlCol="0" anchor="b">
            <a:normAutofit fontScale="90000"/>
          </a:bodyPr>
          <a:lstStyle/>
          <a:p>
            <a:r>
              <a:rPr lang="en-US" sz="4800" dirty="0"/>
              <a:t>Limitations of what we can ascertain from this data</a:t>
            </a:r>
          </a:p>
        </p:txBody>
      </p:sp>
      <p:sp>
        <p:nvSpPr>
          <p:cNvPr id="3" name="Text Placeholder 2">
            <a:extLst>
              <a:ext uri="{FF2B5EF4-FFF2-40B4-BE49-F238E27FC236}">
                <a16:creationId xmlns:a16="http://schemas.microsoft.com/office/drawing/2014/main" id="{CAFDB064-5EC4-CDB9-4A68-1A23870D42CB}"/>
              </a:ext>
            </a:extLst>
          </p:cNvPr>
          <p:cNvSpPr>
            <a:spLocks noGrp="1"/>
          </p:cNvSpPr>
          <p:nvPr>
            <p:ph type="body" idx="1"/>
          </p:nvPr>
        </p:nvSpPr>
        <p:spPr>
          <a:xfrm>
            <a:off x="286385" y="3843867"/>
            <a:ext cx="6798627" cy="1947333"/>
          </a:xfrm>
        </p:spPr>
        <p:txBody>
          <a:bodyPr vert="horz" lIns="91440" tIns="45720" rIns="91440" bIns="45720" rtlCol="0" anchor="t">
            <a:normAutofit/>
          </a:bodyPr>
          <a:lstStyle/>
          <a:p>
            <a:r>
              <a:rPr lang="en-US" sz="2100" dirty="0">
                <a:solidFill>
                  <a:schemeClr val="tx2">
                    <a:lumMod val="75000"/>
                  </a:schemeClr>
                </a:solidFill>
              </a:rPr>
              <a:t>-</a:t>
            </a:r>
          </a:p>
        </p:txBody>
      </p:sp>
      <p:sp>
        <p:nvSpPr>
          <p:cNvPr id="4" name="TextBox 3">
            <a:extLst>
              <a:ext uri="{FF2B5EF4-FFF2-40B4-BE49-F238E27FC236}">
                <a16:creationId xmlns:a16="http://schemas.microsoft.com/office/drawing/2014/main" id="{A2808584-7B29-1699-C67B-D819114AAAF1}"/>
              </a:ext>
            </a:extLst>
          </p:cNvPr>
          <p:cNvSpPr txBox="1"/>
          <p:nvPr/>
        </p:nvSpPr>
        <p:spPr>
          <a:xfrm>
            <a:off x="244262" y="2104983"/>
            <a:ext cx="11218228" cy="2308324"/>
          </a:xfrm>
          <a:prstGeom prst="rect">
            <a:avLst/>
          </a:prstGeom>
          <a:noFill/>
        </p:spPr>
        <p:txBody>
          <a:bodyPr wrap="square" rtlCol="0">
            <a:spAutoFit/>
          </a:bodyPr>
          <a:lstStyle/>
          <a:p>
            <a:r>
              <a:rPr lang="en-US" dirty="0"/>
              <a:t>-Limitations in the data prevent some normally standard conclusions</a:t>
            </a:r>
          </a:p>
          <a:p>
            <a:r>
              <a:rPr lang="en-US" dirty="0"/>
              <a:t>	</a:t>
            </a:r>
          </a:p>
          <a:p>
            <a:r>
              <a:rPr lang="en-US" dirty="0"/>
              <a:t>	*We do not know what the marketing budget for each country is</a:t>
            </a:r>
          </a:p>
          <a:p>
            <a:endParaRPr lang="en-US" dirty="0"/>
          </a:p>
          <a:p>
            <a:r>
              <a:rPr lang="en-US" dirty="0"/>
              <a:t>	*We do not know what changes, if any, were made to the website</a:t>
            </a:r>
          </a:p>
          <a:p>
            <a:endParaRPr lang="en-US" dirty="0"/>
          </a:p>
          <a:p>
            <a:r>
              <a:rPr lang="en-US" dirty="0"/>
              <a:t>	*The timeline of data prevents looking for seasonal trends</a:t>
            </a:r>
          </a:p>
          <a:p>
            <a:endParaRPr lang="en-US" dirty="0"/>
          </a:p>
        </p:txBody>
      </p:sp>
      <p:pic>
        <p:nvPicPr>
          <p:cNvPr id="6" name="Picture 5" descr="Question mark against red wall">
            <a:extLst>
              <a:ext uri="{FF2B5EF4-FFF2-40B4-BE49-F238E27FC236}">
                <a16:creationId xmlns:a16="http://schemas.microsoft.com/office/drawing/2014/main" id="{958C6AA1-8C15-6145-F113-D97FEE200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34" y="4199466"/>
            <a:ext cx="11345060" cy="2387229"/>
          </a:xfrm>
          <a:prstGeom prst="rect">
            <a:avLst/>
          </a:prstGeom>
        </p:spPr>
      </p:pic>
    </p:spTree>
    <p:extLst>
      <p:ext uri="{BB962C8B-B14F-4D97-AF65-F5344CB8AC3E}">
        <p14:creationId xmlns:p14="http://schemas.microsoft.com/office/powerpoint/2010/main" val="358977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9799443A-DB65-F2BB-93A4-8C9EF433DC5D}"/>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C46D062-8B6F-6BA1-406E-FD8D1B0A90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24A32D7-82C8-EF64-0568-A67D07ABB5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00B7CAA-F77D-F815-B130-F26BCF69A4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CF260C7-761C-256E-CDD8-D335302046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54B577B-CE60-09A6-1B6D-4D7E70C6ED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F42B9351-5064-E66F-9D58-CA7986612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383DA5F6-130F-77D1-31FC-6BC4AC6D51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D268DF54-0E75-14F4-5AAF-4E0AA500BB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C5FFBEB-2DA1-B067-B164-46C2E225CD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CC9C73EC-0501-1C7D-BC33-E15B592F01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0EF2B23-956E-FB30-73F9-584F2F5F5F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6CE9EFC-0347-9DE4-392B-D803F57EBE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7EF89FBC-88A4-30CF-60FA-1399A052AFB5}"/>
              </a:ext>
            </a:extLst>
          </p:cNvPr>
          <p:cNvSpPr>
            <a:spLocks noGrp="1"/>
          </p:cNvSpPr>
          <p:nvPr>
            <p:ph type="title"/>
          </p:nvPr>
        </p:nvSpPr>
        <p:spPr>
          <a:xfrm>
            <a:off x="684211" y="685799"/>
            <a:ext cx="8420877" cy="982853"/>
          </a:xfrm>
        </p:spPr>
        <p:txBody>
          <a:bodyPr vert="horz" lIns="91440" tIns="45720" rIns="91440" bIns="45720" rtlCol="0" anchor="b">
            <a:normAutofit/>
          </a:bodyPr>
          <a:lstStyle/>
          <a:p>
            <a:r>
              <a:rPr lang="en-US" sz="4800" dirty="0"/>
              <a:t>clustering</a:t>
            </a:r>
          </a:p>
        </p:txBody>
      </p:sp>
      <p:sp>
        <p:nvSpPr>
          <p:cNvPr id="3" name="Text Placeholder 2">
            <a:extLst>
              <a:ext uri="{FF2B5EF4-FFF2-40B4-BE49-F238E27FC236}">
                <a16:creationId xmlns:a16="http://schemas.microsoft.com/office/drawing/2014/main" id="{FAD08160-7568-A2F4-B4F9-F8AB19D8F007}"/>
              </a:ext>
            </a:extLst>
          </p:cNvPr>
          <p:cNvSpPr>
            <a:spLocks noGrp="1"/>
          </p:cNvSpPr>
          <p:nvPr>
            <p:ph type="body" idx="1"/>
          </p:nvPr>
        </p:nvSpPr>
        <p:spPr>
          <a:xfrm>
            <a:off x="286385" y="3843867"/>
            <a:ext cx="6798627" cy="1947333"/>
          </a:xfrm>
        </p:spPr>
        <p:txBody>
          <a:bodyPr vert="horz" lIns="91440" tIns="45720" rIns="91440" bIns="45720" rtlCol="0" anchor="t">
            <a:normAutofit/>
          </a:bodyPr>
          <a:lstStyle/>
          <a:p>
            <a:r>
              <a:rPr lang="en-US" sz="2100" dirty="0">
                <a:solidFill>
                  <a:schemeClr val="tx2">
                    <a:lumMod val="75000"/>
                  </a:schemeClr>
                </a:solidFill>
              </a:rPr>
              <a:t>-</a:t>
            </a:r>
          </a:p>
        </p:txBody>
      </p:sp>
      <p:sp>
        <p:nvSpPr>
          <p:cNvPr id="4" name="TextBox 3">
            <a:extLst>
              <a:ext uri="{FF2B5EF4-FFF2-40B4-BE49-F238E27FC236}">
                <a16:creationId xmlns:a16="http://schemas.microsoft.com/office/drawing/2014/main" id="{A7834EC2-3DF4-92A8-CA5E-291E583EF5F4}"/>
              </a:ext>
            </a:extLst>
          </p:cNvPr>
          <p:cNvSpPr txBox="1"/>
          <p:nvPr/>
        </p:nvSpPr>
        <p:spPr>
          <a:xfrm>
            <a:off x="298141" y="2021913"/>
            <a:ext cx="3922167" cy="4247317"/>
          </a:xfrm>
          <a:prstGeom prst="rect">
            <a:avLst/>
          </a:prstGeom>
          <a:noFill/>
        </p:spPr>
        <p:txBody>
          <a:bodyPr wrap="square" rtlCol="0">
            <a:spAutoFit/>
          </a:bodyPr>
          <a:lstStyle/>
          <a:p>
            <a:r>
              <a:rPr lang="en-US" dirty="0"/>
              <a:t>-A statistical method known as K-Means clustering was used to try to group orders by similarity</a:t>
            </a:r>
          </a:p>
          <a:p>
            <a:endParaRPr lang="en-US" dirty="0"/>
          </a:p>
          <a:p>
            <a:r>
              <a:rPr lang="en-US" dirty="0"/>
              <a:t>-The goal is to group order types by similarity</a:t>
            </a:r>
          </a:p>
          <a:p>
            <a:endParaRPr lang="en-US" dirty="0"/>
          </a:p>
          <a:p>
            <a:r>
              <a:rPr lang="en-US" dirty="0"/>
              <a:t>=Unfortunately the vast majority of orders are very similar to each other</a:t>
            </a:r>
          </a:p>
          <a:p>
            <a:endParaRPr lang="en-US" dirty="0"/>
          </a:p>
          <a:p>
            <a:r>
              <a:rPr lang="en-US" dirty="0"/>
              <a:t>-The major takeaway is that most orders are very similar</a:t>
            </a:r>
          </a:p>
          <a:p>
            <a:endParaRPr lang="en-US" dirty="0"/>
          </a:p>
          <a:p>
            <a:endParaRPr lang="en-US" dirty="0"/>
          </a:p>
        </p:txBody>
      </p:sp>
      <p:pic>
        <p:nvPicPr>
          <p:cNvPr id="7" name="Picture 6" descr="A screen shot of a graph&#10;&#10;AI-generated content may be incorrect.">
            <a:extLst>
              <a:ext uri="{FF2B5EF4-FFF2-40B4-BE49-F238E27FC236}">
                <a16:creationId xmlns:a16="http://schemas.microsoft.com/office/drawing/2014/main" id="{E5875705-8DE8-3699-5578-99971D90A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077" y="2479518"/>
            <a:ext cx="7314153" cy="3657077"/>
          </a:xfrm>
          <a:prstGeom prst="rect">
            <a:avLst/>
          </a:prstGeom>
        </p:spPr>
      </p:pic>
    </p:spTree>
    <p:extLst>
      <p:ext uri="{BB962C8B-B14F-4D97-AF65-F5344CB8AC3E}">
        <p14:creationId xmlns:p14="http://schemas.microsoft.com/office/powerpoint/2010/main" val="330769131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2147</TotalTime>
  <Words>436</Words>
  <Application>Microsoft Office PowerPoint</Application>
  <PresentationFormat>Widescreen</PresentationFormat>
  <Paragraphs>88</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Century Gothic</vt:lpstr>
      <vt:lpstr>Wingdings 3</vt:lpstr>
      <vt:lpstr>Slice</vt:lpstr>
      <vt:lpstr>Retail Sales Data Presentation</vt:lpstr>
      <vt:lpstr>Data in Question</vt:lpstr>
      <vt:lpstr>Descriptive Statistics</vt:lpstr>
      <vt:lpstr>Sales by Month</vt:lpstr>
      <vt:lpstr>Takeaways</vt:lpstr>
      <vt:lpstr>Sales to some countries experienced tremendous growth </vt:lpstr>
      <vt:lpstr>Growth was less impressive in some countries </vt:lpstr>
      <vt:lpstr>Limitations of what we can ascertain from this data</vt:lpstr>
      <vt:lpstr>clustering</vt:lpstr>
      <vt:lpstr>Recommendations </vt:lpstr>
      <vt:lpstr>Source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micah holmquist</dc:creator>
  <cp:lastModifiedBy>micah holmquist</cp:lastModifiedBy>
  <cp:revision>2</cp:revision>
  <dcterms:created xsi:type="dcterms:W3CDTF">2025-05-03T13:12:32Z</dcterms:created>
  <dcterms:modified xsi:type="dcterms:W3CDTF">2025-05-14T14:41:57Z</dcterms:modified>
</cp:coreProperties>
</file>