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83" r:id="rId5"/>
    <p:sldId id="259" r:id="rId6"/>
    <p:sldId id="278" r:id="rId7"/>
    <p:sldId id="279" r:id="rId8"/>
    <p:sldId id="280" r:id="rId9"/>
    <p:sldId id="284" r:id="rId10"/>
    <p:sldId id="285" r:id="rId11"/>
    <p:sldId id="286" r:id="rId12"/>
    <p:sldId id="281" r:id="rId13"/>
    <p:sldId id="260" r:id="rId14"/>
    <p:sldId id="261" r:id="rId15"/>
    <p:sldId id="262" r:id="rId16"/>
    <p:sldId id="263" r:id="rId17"/>
    <p:sldId id="268" r:id="rId18"/>
    <p:sldId id="264" r:id="rId19"/>
    <p:sldId id="265" r:id="rId20"/>
    <p:sldId id="269" r:id="rId21"/>
    <p:sldId id="270" r:id="rId22"/>
    <p:sldId id="271" r:id="rId23"/>
    <p:sldId id="272" r:id="rId24"/>
    <p:sldId id="273" r:id="rId25"/>
    <p:sldId id="282" r:id="rId26"/>
    <p:sldId id="267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38B04-C9C4-40D4-B228-4C66FE417DFE}" v="34" dt="2024-04-19T04:03:55.710"/>
    <p1510:client id="{0A3BA5CD-96FA-4F0E-A1EA-680AE77F7AF6}" v="4" dt="2024-04-19T03:28:17.235"/>
    <p1510:client id="{33E6DCA1-91FE-43EA-992D-428298D8D695}" v="13" dt="2024-04-19T04:59:34.192"/>
    <p1510:client id="{3526DBB2-B6C0-471C-84E1-5F84D66AEBD3}" v="5" dt="2024-04-18T21:08:16.197"/>
    <p1510:client id="{365A89D0-A665-440B-A69A-A7FC15354E94}" v="609" dt="2024-04-18T21:30:49.124"/>
    <p1510:client id="{394AF45B-651D-49D4-B4BA-4ED5823CECE3}" v="145" dt="2024-04-18T01:44:31.795"/>
    <p1510:client id="{3D008F9D-A175-C455-CEFA-BE1C33DABA97}" v="45" dt="2024-04-19T02:48:47.497"/>
    <p1510:client id="{51F4C84F-B244-4F60-985D-478208B3B230}" v="6" dt="2024-04-19T01:11:26.625"/>
    <p1510:client id="{680233D6-640F-422E-9EE7-4328098E397E}" v="35" dt="2024-04-19T04:25:57.972"/>
    <p1510:client id="{6E432306-3A82-4AF5-88B6-38EFCBD6CDF2}" v="2" dt="2024-04-18T20:33:47.604"/>
    <p1510:client id="{6F252878-87DA-4DA5-9270-C08AB87299B1}" v="266" dt="2024-04-19T03:24:09.687"/>
    <p1510:client id="{8045A53F-8986-8785-4B24-2E0758E1CF55}" v="1" dt="2024-04-19T15:51:17.730"/>
    <p1510:client id="{94E0E26D-3C40-44B2-B018-30942299BF98}" v="65" dt="2024-04-18T18:48:09.405"/>
    <p1510:client id="{B0219095-7EE4-4EA2-8F7B-AD5556709A8E}" v="40" dt="2024-04-19T04:30:16.360"/>
    <p1510:client id="{B4233F96-EB1E-4285-AFB4-3E5C4E572AB1}" v="1024" dt="2024-04-19T18:18:02.804"/>
    <p1510:client id="{C81F397C-8A53-4740-ADFD-EC5EAE9D9478}" v="4" dt="2024-04-19T04:11:35.505"/>
    <p1510:client id="{E169ACB1-4F90-B684-6734-0B30F2435E1D}" v="5" dt="2024-04-18T15:00:24.927"/>
    <p1510:client id="{E333C64A-67C2-46D2-9FC1-E6B3273234EA}" v="10" dt="2024-04-19T13:13:30.852"/>
    <p1510:client id="{E3F20238-587D-E67C-692A-70DDF8D31324}" v="137" dt="2024-04-19T18:38:14.467"/>
    <p1510:client id="{E4395F83-0AA9-42EA-A915-A21F0AA1A15D}" v="59" dt="2024-04-19T16:41:43.844"/>
    <p1510:client id="{EE3A6050-81C3-4C5A-8D72-49BEADAE01F2}" v="16" dt="2024-04-19T04:56:40.418"/>
    <p1510:client id="{F6CED5E2-1B9B-4CC4-BE66-C7964939881F}" v="108" dt="2024-04-18T22:16:34.868"/>
    <p1510:client id="{FCBFDDF2-C318-5358-909B-5C75BFD5B5A8}" v="288" dt="2024-04-19T04:54:30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6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2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0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6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4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2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6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4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0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45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Online Library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By </a:t>
            </a:r>
            <a:r>
              <a:rPr lang="en-US">
                <a:ea typeface="+mn-lt"/>
                <a:cs typeface="+mn-lt"/>
              </a:rPr>
              <a:t>Mehdi Devjani, Anna Ernst, Chunnu Ghimire, Jonathan Gruber, Kyle Keeton, Stefan Stojanovic, Hannah Swiney, and Micah Warner</a:t>
            </a:r>
            <a:endParaRPr lang="en-US">
              <a:latin typeface="Apto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F1FE-B0FE-90EA-54EC-E029C27C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Estimation – Training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39047-4B41-5CFA-FD50-09B7413A59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757349"/>
              </p:ext>
            </p:extLst>
          </p:nvPr>
        </p:nvGraphicFramePr>
        <p:xfrm>
          <a:off x="838200" y="1825625"/>
          <a:ext cx="10515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33058822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3239370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6137163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9190828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5208684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51352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Certification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Certification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Hours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Number 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23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AWS 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$442.55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2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DB/Aurora 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$756.74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899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95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A5FE-E1B6-74AB-AB79-3E2E8CCC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Estimation – Personnel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79885C-276A-7ACB-2793-4A8B754551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83783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7863329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864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69188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Staffing estimation (minimum)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Training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Maximum personal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43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$8,902.10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$1,199.30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$10,101.40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711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22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FA0C-4C5E-E329-41DA-A05F8D0B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Pricing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1D34-C061-8811-4EAA-B43185A0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Subscription-based model</a:t>
            </a:r>
          </a:p>
          <a:p>
            <a:r>
              <a:rPr lang="en-US"/>
              <a:t>Customer Acquisition Cost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Ideal ratio of 3:1</a:t>
            </a:r>
            <a:endParaRPr lang="en-US"/>
          </a:p>
          <a:p>
            <a:r>
              <a:rPr lang="en-US"/>
              <a:t>Profit Margin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40% is common in entertainment</a:t>
            </a:r>
          </a:p>
          <a:p>
            <a:r>
              <a:rPr lang="en-US"/>
              <a:t>$6-$10 per month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53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6F11-0C9C-1590-EE46-222D2F39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Representative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3C084-0563-AA1E-8767-6B4E08688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448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Customer shall</a:t>
            </a:r>
            <a:endParaRPr lang="en-US"/>
          </a:p>
          <a:p>
            <a:pPr marL="457200" indent="-457200"/>
            <a:r>
              <a:rPr lang="en-US">
                <a:ea typeface="+mn-lt"/>
                <a:cs typeface="+mn-lt"/>
              </a:rPr>
              <a:t>Have account in system under unique username</a:t>
            </a:r>
            <a:endParaRPr lang="en-US"/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Natural way for storing private customer-specific info</a:t>
            </a:r>
            <a:endParaRPr lang="en-US"/>
          </a:p>
          <a:p>
            <a:pPr marL="457200" indent="-457200"/>
            <a:r>
              <a:rPr lang="en-US">
                <a:ea typeface="+mn-lt"/>
                <a:cs typeface="+mn-lt"/>
              </a:rPr>
              <a:t>Be able to browse list of books in library catalog, possibly filtered by text query</a:t>
            </a:r>
            <a:endParaRPr lang="en-US"/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So customer can find books in library</a:t>
            </a:r>
            <a:endParaRPr lang="en-US"/>
          </a:p>
          <a:p>
            <a:pPr marL="457200" indent="-457200"/>
            <a:r>
              <a:rPr lang="en-US">
                <a:ea typeface="+mn-lt"/>
                <a:cs typeface="+mn-lt"/>
              </a:rPr>
              <a:t>Be able to check books out of or back in to library</a:t>
            </a:r>
            <a:endParaRPr lang="en-US"/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Necessary library function</a:t>
            </a:r>
          </a:p>
          <a:p>
            <a:pPr marL="457200" indent="-457200"/>
            <a:r>
              <a:rPr lang="en-US">
                <a:latin typeface="Arial"/>
                <a:ea typeface="+mn-lt"/>
                <a:cs typeface="Arial"/>
              </a:rPr>
              <a:t>Be able to read checked-out books via app</a:t>
            </a:r>
          </a:p>
          <a:p>
            <a:pPr marL="914400" lvl="1" indent="-457200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ea typeface="+mn-lt"/>
                <a:cs typeface="Arial"/>
              </a:rPr>
              <a:t>Accommodates digital readers</a:t>
            </a:r>
          </a:p>
        </p:txBody>
      </p:sp>
    </p:spTree>
    <p:extLst>
      <p:ext uri="{BB962C8B-B14F-4D97-AF65-F5344CB8AC3E}">
        <p14:creationId xmlns:p14="http://schemas.microsoft.com/office/powerpoint/2010/main" val="322866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0F89-D7C9-1018-DE79-087D1D45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Representative 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A5870-037E-617A-40CA-68DD31DBF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/>
            <a:r>
              <a:rPr lang="en-US">
                <a:ea typeface="+mn-lt"/>
                <a:cs typeface="+mn-lt"/>
              </a:rPr>
              <a:t>Product requirements</a:t>
            </a:r>
            <a:endParaRPr lang="en-US"/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Usability requirements</a:t>
            </a:r>
            <a:endParaRPr lang="en-US"/>
          </a:p>
          <a:p>
            <a:pPr marL="1371600" lvl="2" indent="-457200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Interoperability with screen readers</a:t>
            </a:r>
            <a:endParaRPr lang="en-US"/>
          </a:p>
          <a:p>
            <a:pPr marL="1828800" lvl="3" indent="-457200"/>
            <a:r>
              <a:rPr lang="en-US">
                <a:ea typeface="+mn-lt"/>
                <a:cs typeface="+mn-lt"/>
              </a:rPr>
              <a:t>Accessibility to blind / visually impaired</a:t>
            </a:r>
            <a:endParaRPr lang="en-US"/>
          </a:p>
          <a:p>
            <a:pPr marL="457200" indent="-457200"/>
            <a:r>
              <a:rPr lang="en-US">
                <a:ea typeface="+mn-lt"/>
                <a:cs typeface="+mn-lt"/>
              </a:rPr>
              <a:t>Organizational requirements</a:t>
            </a:r>
            <a:endParaRPr lang="en-US"/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Environmental requirements</a:t>
            </a:r>
            <a:endParaRPr lang="en-US"/>
          </a:p>
          <a:p>
            <a:pPr marL="1371600" lvl="2" indent="-457200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Should work on Android, iOS, Chromium, and Firefox</a:t>
            </a:r>
            <a:endParaRPr lang="en-US"/>
          </a:p>
          <a:p>
            <a:pPr marL="1828800" lvl="3" indent="-457200"/>
            <a:r>
              <a:rPr lang="en-US">
                <a:ea typeface="+mn-lt"/>
                <a:cs typeface="+mn-lt"/>
              </a:rPr>
              <a:t>Ensures wide support for application</a:t>
            </a:r>
          </a:p>
          <a:p>
            <a:pPr marL="457200" indent="-457200"/>
            <a:r>
              <a:rPr lang="en-US">
                <a:latin typeface="Arial"/>
                <a:ea typeface="+mn-lt"/>
                <a:cs typeface="Arial"/>
              </a:rPr>
              <a:t>External requirements</a:t>
            </a:r>
          </a:p>
          <a:p>
            <a:pPr marL="914400" lvl="1" indent="-457200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ea typeface="+mn-lt"/>
                <a:cs typeface="Arial"/>
              </a:rPr>
              <a:t>Regulatory requirements</a:t>
            </a:r>
          </a:p>
          <a:p>
            <a:pPr marL="1371600" lvl="2" indent="-457200">
              <a:buFont typeface="Wingdings,Sans-Serif" panose="020B0604020202020204" pitchFamily="34" charset="0"/>
              <a:buChar char="§"/>
            </a:pPr>
            <a:r>
              <a:rPr lang="en-US">
                <a:latin typeface="Arial"/>
                <a:ea typeface="+mn-lt"/>
                <a:cs typeface="Arial"/>
              </a:rPr>
              <a:t>Compliance with California Consumer Privacy App (CCPA), Children’s Online Privacy App (COPA), and any US similar regulations</a:t>
            </a:r>
          </a:p>
          <a:p>
            <a:pPr marL="1828800" lvl="3" indent="-457200">
              <a:buFont typeface="Wingdings,Sans-Serif" panose="020B0604020202020204" pitchFamily="34" charset="0"/>
              <a:buChar char="§"/>
            </a:pPr>
            <a:r>
              <a:rPr lang="en-US">
                <a:latin typeface="Arial"/>
                <a:ea typeface="+mn-lt"/>
                <a:cs typeface="Arial"/>
              </a:rPr>
              <a:t>Allows usage of app anywhere in US</a:t>
            </a:r>
          </a:p>
        </p:txBody>
      </p:sp>
    </p:spTree>
    <p:extLst>
      <p:ext uri="{BB962C8B-B14F-4D97-AF65-F5344CB8AC3E}">
        <p14:creationId xmlns:p14="http://schemas.microsoft.com/office/powerpoint/2010/main" val="3544840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E16D-4A14-C642-D5C1-A7963B7D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8"/>
            <a:ext cx="10515600" cy="657509"/>
          </a:xfrm>
        </p:spPr>
        <p:txBody>
          <a:bodyPr>
            <a:normAutofit fontScale="90000"/>
          </a:bodyPr>
          <a:lstStyle/>
          <a:p>
            <a:r>
              <a:rPr lang="en-US"/>
              <a:t>Use-Case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7E2AE-135C-CFB9-D388-9DC960C3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821" y="657616"/>
            <a:ext cx="6692793" cy="610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36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401A-6DFE-296C-3E52-1C2A645A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"/>
            <a:ext cx="10515600" cy="1325563"/>
          </a:xfrm>
        </p:spPr>
        <p:txBody>
          <a:bodyPr/>
          <a:lstStyle/>
          <a:p>
            <a:r>
              <a:rPr lang="en-US"/>
              <a:t>Sequence Diagrams of Representative Operation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5FCF1-B9D0-AA3C-F8C6-CD013C474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956" y="813605"/>
            <a:ext cx="7867650" cy="56483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D429A04-E6EF-78A8-C3AD-D2438216A6ED}"/>
              </a:ext>
            </a:extLst>
          </p:cNvPr>
          <p:cNvSpPr txBox="1">
            <a:spLocks/>
          </p:cNvSpPr>
          <p:nvPr/>
        </p:nvSpPr>
        <p:spPr>
          <a:xfrm>
            <a:off x="838200" y="1836063"/>
            <a:ext cx="315656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Sequence diagrams involved in checking out a book</a:t>
            </a:r>
            <a:endParaRPr lang="en-US">
              <a:latin typeface="Aptos" panose="02110004020202020204"/>
              <a:cs typeface="Arial"/>
            </a:endParaRPr>
          </a:p>
          <a:p>
            <a:pPr marL="457200" indent="-457200"/>
            <a:r>
              <a:rPr lang="en-US">
                <a:latin typeface="Arial"/>
                <a:cs typeface="Arial"/>
              </a:rPr>
              <a:t>Check out book (right)</a:t>
            </a:r>
            <a:endParaRPr lang="en-US">
              <a:latin typeface="Aptos" panose="02110004020202020204"/>
              <a:cs typeface="Arial"/>
            </a:endParaRPr>
          </a:p>
          <a:p>
            <a:pPr marL="457200" indent="-457200"/>
            <a:r>
              <a:rPr lang="en-US">
                <a:latin typeface="Arial"/>
                <a:cs typeface="Arial"/>
              </a:rPr>
              <a:t>Verify book availability (next slide)</a:t>
            </a:r>
            <a:endParaRPr lang="en-US">
              <a:latin typeface="Aptos" panose="0211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518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D429A04-E6EF-78A8-C3AD-D2438216A6E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10853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Sequence diagrams involved in checking out a book</a:t>
            </a:r>
            <a:endParaRPr lang="en-US">
              <a:latin typeface="Aptos" panose="02110004020202020204"/>
              <a:cs typeface="Arial"/>
            </a:endParaRPr>
          </a:p>
          <a:p>
            <a:pPr marL="457200" indent="-457200"/>
            <a:r>
              <a:rPr lang="en-US">
                <a:latin typeface="Arial"/>
                <a:cs typeface="Arial"/>
              </a:rPr>
              <a:t>Check out book (previous slide)</a:t>
            </a:r>
            <a:endParaRPr lang="en-US">
              <a:latin typeface="Aptos" panose="02110004020202020204"/>
              <a:cs typeface="Arial"/>
            </a:endParaRPr>
          </a:p>
          <a:p>
            <a:pPr marL="457200" indent="-457200"/>
            <a:r>
              <a:rPr lang="en-US">
                <a:latin typeface="Arial"/>
                <a:cs typeface="Arial"/>
              </a:rPr>
              <a:t>Verify book availability (right)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C7B7C0-352B-A91E-C912-C2E534182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060" y="2038350"/>
            <a:ext cx="5400675" cy="27813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2080811-64EE-C8E5-0DDF-2676A4FE635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+mj-lt"/>
                <a:cs typeface="+mj-lt"/>
              </a:rPr>
              <a:t>Sequence Diagrams of Representative Operation (cont.)</a:t>
            </a:r>
          </a:p>
        </p:txBody>
      </p:sp>
    </p:spTree>
    <p:extLst>
      <p:ext uri="{BB962C8B-B14F-4D97-AF65-F5344CB8AC3E}">
        <p14:creationId xmlns:p14="http://schemas.microsoft.com/office/powerpoint/2010/main" val="2176515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5547-F0D9-9C22-C8F7-48E66414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"/>
            <a:ext cx="10515600" cy="761892"/>
          </a:xfrm>
        </p:spPr>
        <p:txBody>
          <a:bodyPr/>
          <a:lstStyle/>
          <a:p>
            <a:r>
              <a:rPr lang="en-US"/>
              <a:t>Class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69595-BCF5-E9DC-FD81-75406F16A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441" y="761999"/>
            <a:ext cx="7533117" cy="60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5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DA2D1-E52C-7945-666F-8D08FA1D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ACA69-2D64-9DC7-78FE-F16F9451E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Client-server architecture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Different functionalities/services provided by different servers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Services must be accessible from anywhere by any number of users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Each server serves multiple simultaneous clients over network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Some services must be access-controlled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Authentication server verifies that client has necessary access level for a service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Unlikely target of denial-of-service attacks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Software does not provide vital or controversial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7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99B0-F57D-882C-4DF6-75E21A74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35C9C-4D79-61B4-B31E-8E5F3CE7C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Design online library app for allowing user to check out eBooks from local library</a:t>
            </a:r>
          </a:p>
          <a:p>
            <a:r>
              <a:rPr lang="en-US">
                <a:ea typeface="+mn-lt"/>
                <a:cs typeface="+mn-lt"/>
              </a:rPr>
              <a:t>Builds upon suggested bookshelf project mentioned in project instructions, e.g.</a:t>
            </a:r>
          </a:p>
          <a:p>
            <a:pPr lvl="1"/>
            <a:r>
              <a:rPr lang="en-US">
                <a:ea typeface="+mn-lt"/>
                <a:cs typeface="+mn-lt"/>
              </a:rPr>
              <a:t>Adds support for user accounts</a:t>
            </a:r>
          </a:p>
          <a:p>
            <a:pPr lvl="1"/>
            <a:r>
              <a:rPr lang="en-US">
                <a:ea typeface="+mn-lt"/>
                <a:cs typeface="+mn-lt"/>
              </a:rPr>
              <a:t>Ensures only allocated number of eBooks are lent out at any given time</a:t>
            </a:r>
          </a:p>
          <a:p>
            <a:r>
              <a:rPr lang="en-US">
                <a:ea typeface="+mn-lt"/>
                <a:cs typeface="+mn-lt"/>
              </a:rPr>
              <a:t>Possible real-life applications include use in community outreach programs that provide services to those wanting to utilize library resources</a:t>
            </a:r>
          </a:p>
        </p:txBody>
      </p:sp>
    </p:spTree>
    <p:extLst>
      <p:ext uri="{BB962C8B-B14F-4D97-AF65-F5344CB8AC3E}">
        <p14:creationId xmlns:p14="http://schemas.microsoft.com/office/powerpoint/2010/main" val="2272641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1BE7-0D3B-A2F5-639A-08FEA485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17F8-0D38-E198-20B5-17FAD9308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As part of our test plan we will test two units of our software. The first is the user login. Here is the method below: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We initialized the following below for testing: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385DDA8-C77C-7AA1-C4FD-E91648188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18" y="2688836"/>
            <a:ext cx="12021448" cy="1307800"/>
          </a:xfrm>
          <a:prstGeom prst="rect">
            <a:avLst/>
          </a:prstGeom>
        </p:spPr>
      </p:pic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6980BD8-194F-D065-A081-6592A4763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" y="4873296"/>
            <a:ext cx="12200806" cy="148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95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55BC-FFB5-FBF2-CC3D-36F34137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1325563"/>
          </a:xfrm>
        </p:spPr>
        <p:txBody>
          <a:bodyPr/>
          <a:lstStyle/>
          <a:p>
            <a:r>
              <a:rPr lang="en-US"/>
              <a:t>Test Plan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9C676-13DF-AD9F-7A00-9225FD610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79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Test Case 1:</a:t>
            </a:r>
          </a:p>
          <a:p>
            <a:pPr marL="0" indent="0">
              <a:buNone/>
            </a:pPr>
            <a:r>
              <a:rPr lang="en-US"/>
              <a:t>Input: username = user1             Password = password1</a:t>
            </a:r>
          </a:p>
          <a:p>
            <a:pPr marL="0" indent="0">
              <a:buNone/>
            </a:pPr>
            <a:r>
              <a:rPr lang="en-US"/>
              <a:t>Test Case 2: 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Input: username = user1             Password = </a:t>
            </a:r>
            <a:r>
              <a:rPr lang="en-US" err="1">
                <a:ea typeface="+mn-lt"/>
                <a:cs typeface="+mn-lt"/>
              </a:rPr>
              <a:t>wrong_password</a:t>
            </a:r>
            <a:endParaRPr lang="en-US" err="1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Inserting image...">
            <a:extLst>
              <a:ext uri="{FF2B5EF4-FFF2-40B4-BE49-F238E27FC236}">
                <a16:creationId xmlns:a16="http://schemas.microsoft.com/office/drawing/2014/main" id="{8F83AED7-2AEA-5406-A1AB-8B0F817D1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" y="3440953"/>
            <a:ext cx="11212182" cy="341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40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0A34-4837-F5C6-C392-4D3FEE67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1325563"/>
          </a:xfrm>
        </p:spPr>
        <p:txBody>
          <a:bodyPr/>
          <a:lstStyle/>
          <a:p>
            <a:r>
              <a:rPr lang="en-US"/>
              <a:t>Test Plan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5A9F2-2CAB-2497-6F0A-EC9BE2F2D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79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The second unit we are testing is borrowing a book. Below is the code we used to test it: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We initialized the following below for testing: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Inserting image...">
            <a:extLst>
              <a:ext uri="{FF2B5EF4-FFF2-40B4-BE49-F238E27FC236}">
                <a16:creationId xmlns:a16="http://schemas.microsoft.com/office/drawing/2014/main" id="{90BB1CA4-C0A0-26ED-9BF4-FD1291883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22" y="2245025"/>
            <a:ext cx="12186068" cy="2037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1D1918-202D-1642-DC40-AB59E6653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71" y="4800870"/>
            <a:ext cx="12188765" cy="158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01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8464-AFB6-04DE-56A4-F2336379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1325563"/>
          </a:xfrm>
        </p:spPr>
        <p:txBody>
          <a:bodyPr/>
          <a:lstStyle/>
          <a:p>
            <a:r>
              <a:rPr lang="en-US"/>
              <a:t>Test Plan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0FB5F-C29E-F256-33FA-DC7792766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79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Segoe UI"/>
                <a:cs typeface="Segoe UI"/>
              </a:rPr>
              <a:t>Test Case 1:</a:t>
            </a:r>
          </a:p>
          <a:p>
            <a:pPr marL="0" indent="0">
              <a:buNone/>
            </a:pPr>
            <a:r>
              <a:rPr lang="en-US">
                <a:latin typeface="Segoe UI"/>
                <a:cs typeface="Segoe UI"/>
              </a:rPr>
              <a:t>Input: </a:t>
            </a:r>
            <a:r>
              <a:rPr lang="en-US" err="1">
                <a:latin typeface="Segoe UI"/>
                <a:cs typeface="Segoe UI"/>
              </a:rPr>
              <a:t>bookId</a:t>
            </a:r>
            <a:r>
              <a:rPr lang="en-US">
                <a:latin typeface="Segoe UI"/>
                <a:cs typeface="Segoe UI"/>
              </a:rPr>
              <a:t> = 12345            book is available </a:t>
            </a:r>
          </a:p>
          <a:p>
            <a:pPr marL="0" indent="0">
              <a:buNone/>
            </a:pPr>
            <a:r>
              <a:rPr lang="en-US">
                <a:latin typeface="Segoe UI"/>
                <a:cs typeface="Segoe UI"/>
              </a:rPr>
              <a:t>Test Case 2: </a:t>
            </a:r>
          </a:p>
          <a:p>
            <a:pPr>
              <a:buNone/>
            </a:pPr>
            <a:r>
              <a:rPr lang="en-US">
                <a:latin typeface="Segoe UI"/>
                <a:cs typeface="Segoe UI"/>
              </a:rPr>
              <a:t>Input: </a:t>
            </a:r>
            <a:r>
              <a:rPr lang="en-US" err="1">
                <a:latin typeface="Segoe UI"/>
                <a:cs typeface="Segoe UI"/>
              </a:rPr>
              <a:t>bookId</a:t>
            </a:r>
            <a:r>
              <a:rPr lang="en-US">
                <a:latin typeface="Segoe UI"/>
                <a:cs typeface="Segoe UI"/>
              </a:rPr>
              <a:t> = 54321             book is not available</a:t>
            </a:r>
          </a:p>
          <a:p>
            <a:pPr>
              <a:buNone/>
            </a:pPr>
            <a:endParaRPr lang="en-US">
              <a:latin typeface="Segoe UI"/>
              <a:cs typeface="Segoe UI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C37B73BD-5C5F-29AB-57D0-3476DE72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" y="3512747"/>
            <a:ext cx="10503199" cy="33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57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42D2-2AA9-9F87-4A1D-EFDE90B17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1325563"/>
          </a:xfrm>
        </p:spPr>
        <p:txBody>
          <a:bodyPr/>
          <a:lstStyle/>
          <a:p>
            <a:r>
              <a:rPr lang="en-US"/>
              <a:t>Test Plan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74F8-D03E-408B-F977-F047FBF13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79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We then used JUnit to test all of the code to make sure it gave the right result and they all passed as shown below: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83307B0-16F0-F473-3C8D-B667DAB67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" y="2378106"/>
            <a:ext cx="10927691" cy="447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46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42D2-2AA9-9F87-4A1D-EFDE90B17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447" y="2114239"/>
            <a:ext cx="3855930" cy="2619918"/>
          </a:xfrm>
        </p:spPr>
        <p:txBody>
          <a:bodyPr>
            <a:normAutofit/>
          </a:bodyPr>
          <a:lstStyle/>
          <a:p>
            <a:pPr algn="ctr"/>
            <a:r>
              <a:rPr lang="en-US"/>
              <a:t>Comparison to Similar Work</a:t>
            </a:r>
          </a:p>
        </p:txBody>
      </p:sp>
      <p:pic>
        <p:nvPicPr>
          <p:cNvPr id="6" name="Picture 5" descr="A table with text and images&#10;&#10;Description automatically generated">
            <a:extLst>
              <a:ext uri="{FF2B5EF4-FFF2-40B4-BE49-F238E27FC236}">
                <a16:creationId xmlns:a16="http://schemas.microsoft.com/office/drawing/2014/main" id="{9130E707-92D3-37E5-FFE5-750B7A8F0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398" y="286616"/>
            <a:ext cx="5642840" cy="628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65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E9F0-1F9F-FB08-C8EC-BBB7D4F1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A1E4E-8214-9232-7358-FD124F193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60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latin typeface="Aptos"/>
                <a:cs typeface="Times New Roman"/>
              </a:rPr>
              <a:t>[1] “App Platform Pricing.” DigitalOcean.com. Accessed: Apr. 18, 2024. [Online.] Available: https://www.digitalocean.com/pricing/app-platform </a:t>
            </a:r>
            <a:endParaRPr lang="en-US">
              <a:latin typeface="Aptos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latin typeface="Aptos"/>
                <a:cs typeface="Times New Roman"/>
              </a:rPr>
              <a:t>[2] “Managed database pricing.” DigitalOcean.com. Accessed: Apr. 18, 2024. [Online.] Available: https://www.digitalocean.com/pricing/managed-databases</a:t>
            </a:r>
            <a:endParaRPr lang="en-US">
              <a:latin typeface="Aptos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latin typeface="Aptos"/>
                <a:ea typeface="+mn-lt"/>
                <a:cs typeface="Times New Roman"/>
              </a:rPr>
              <a:t>[3]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latin typeface="Aptos"/>
                <a:ea typeface="+mn-lt"/>
                <a:cs typeface="Times New Roman"/>
              </a:rPr>
              <a:t>“Salary: Mid Level Programmer in United States 2024.” Glassdoor.com. Accessed: Apr. 16, 2024. [Online.] Available: https://www.glassdoor.com/Salaries/mid-level-programmer-salary-SRCH_KO0,20.htm</a:t>
            </a:r>
            <a:endParaRPr lang="en-US">
              <a:latin typeface="Aptos"/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None/>
            </a:pPr>
            <a:endParaRPr lang="en-US"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05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E9F0-1F9F-FB08-C8EC-BBB7D4F1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A1E4E-8214-9232-7358-FD124F193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63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[4] “Project manager salary in Texas.” Indeed.com. Accessed: Apr. 16, 2024. [Online.] Available: https://www.indeed.com/career/project-manager/salaries/TX</a:t>
            </a:r>
            <a:endParaRPr lang="en-US"/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[5] “User interface designer salary in Texas.” Indeed.com. Accessed: Apr.16, 2024. [Online.] Available: https://www.indeed.com/career/user-interface-designer/salaries/TX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[6] “Quality assurance tester salary in Texas.” Indeed.com. Accessed: Apr. 16, 2024. [Online.] Available: https://www.indeed.com/career/quality-assurance-tester/salaries/TX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[7] “AWS Certified Cloud Practitioner Certification.” AWS.Amazon.com. Accessed: Apr. 15, 2024. [Online.] Available: https://aws.amazon.com/certification/certified-cloud-practitioner/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[8] “AWS Certified Database - Specialty Certification.” AWS.Amazon.com. Accessed: Apr. 15, 2024. [Online.] Available: https://aws.amazon.com/certification/certified-database-specialty/</a:t>
            </a:r>
            <a:endParaRPr lang="en-US"/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30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E9F0-1F9F-FB08-C8EC-BBB7D4F1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A1E4E-8214-9232-7358-FD124F193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6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ea typeface="+mn-lt"/>
                <a:cs typeface="+mn-lt"/>
              </a:rPr>
              <a:t>[9] “Read with Libby.” Overdrive.com. Accessed: Apr. 16, 2024. [Online.] Available: https://www.overdrive.com/apps/libby#Features</a:t>
            </a:r>
            <a:endParaRPr lang="en-US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ea typeface="+mn-lt"/>
                <a:cs typeface="+mn-lt"/>
              </a:rPr>
              <a:t>[10] “Join Kindle Unlimited.” Amazon.com. Accessed: Apr. 16, 2024. [Online.] Available: https://www.amazon.com/kindle-dbs/hz/subscribe/ku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ea typeface="+mn-lt"/>
                <a:cs typeface="+mn-lt"/>
              </a:rPr>
              <a:t>[11] “About Audible.” Audible.com. Accessed: Apr. 16, 2024. [Online.] Available: https://www.audible.com/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ea typeface="+mn-lt"/>
                <a:cs typeface="+mn-lt"/>
              </a:rPr>
              <a:t>[12] “What is Scribd?” Scribd.com. Accessed: Apr. 16, 2024. [Online.] Available: https://www.scribd.com/what-is-scribd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3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9681-EA4A-F3D8-3BDE-75C9BEAAF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1177"/>
            <a:ext cx="10515600" cy="1325563"/>
          </a:xfrm>
        </p:spPr>
        <p:txBody>
          <a:bodyPr/>
          <a:lstStyle/>
          <a:p>
            <a:r>
              <a:rPr lang="en-US"/>
              <a:t>Effort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ADCF1-F044-E14A-BF77-212DEE357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8366"/>
            <a:ext cx="10515600" cy="591709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Application composition model</a:t>
            </a:r>
          </a:p>
          <a:p>
            <a:r>
              <a:rPr lang="en-US"/>
              <a:t>10 screens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All simple</a:t>
            </a:r>
          </a:p>
          <a:p>
            <a:r>
              <a:rPr lang="en-US"/>
              <a:t>11 reports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All simple</a:t>
            </a:r>
          </a:p>
          <a:p>
            <a:r>
              <a:rPr lang="en-US"/>
              <a:t>8 3GL components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4 simple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2 medium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2 difficult</a:t>
            </a:r>
          </a:p>
          <a:p>
            <a:r>
              <a:rPr lang="en-US"/>
              <a:t>12.5% reused components</a:t>
            </a:r>
          </a:p>
          <a:p>
            <a:r>
              <a:rPr lang="en-US"/>
              <a:t>Nominal experience/capability and ICASE maturity/capability of developers</a:t>
            </a:r>
          </a:p>
          <a:p>
            <a:r>
              <a:rPr lang="en-US" i="1"/>
              <a:t>Effort PM</a:t>
            </a:r>
            <a:r>
              <a:rPr lang="en-US"/>
              <a:t> = 3.5 person-months</a:t>
            </a:r>
          </a:p>
        </p:txBody>
      </p:sp>
    </p:spTree>
    <p:extLst>
      <p:ext uri="{BB962C8B-B14F-4D97-AF65-F5344CB8AC3E}">
        <p14:creationId xmlns:p14="http://schemas.microsoft.com/office/powerpoint/2010/main" val="84638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D4B3-5FAD-A657-7E65-49CA1F62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Staffing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C206-95C1-068B-630F-66ECCAEF6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Two developers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Back-end &amp; front-end </a:t>
            </a:r>
          </a:p>
          <a:p>
            <a:r>
              <a:rPr lang="en-US"/>
              <a:t>One UX Designer</a:t>
            </a:r>
          </a:p>
          <a:p>
            <a:r>
              <a:rPr lang="en-US"/>
              <a:t>One Part time project manager</a:t>
            </a:r>
          </a:p>
          <a:p>
            <a:r>
              <a:rPr lang="en-US"/>
              <a:t>One QA Tester</a:t>
            </a:r>
          </a:p>
        </p:txBody>
      </p:sp>
    </p:spTree>
    <p:extLst>
      <p:ext uri="{BB962C8B-B14F-4D97-AF65-F5344CB8AC3E}">
        <p14:creationId xmlns:p14="http://schemas.microsoft.com/office/powerpoint/2010/main" val="351364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B8F-BC89-7907-85AB-2A3D9410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Timeline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D39FBB0-C5B6-8FE2-D1F5-D3F473EE0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449" y="1477419"/>
            <a:ext cx="11602843" cy="3141382"/>
          </a:xfrm>
        </p:spPr>
      </p:pic>
    </p:spTree>
    <p:extLst>
      <p:ext uri="{BB962C8B-B14F-4D97-AF65-F5344CB8AC3E}">
        <p14:creationId xmlns:p14="http://schemas.microsoft.com/office/powerpoint/2010/main" val="28995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CB3F-10E6-DA51-4724-BD901E2F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Estimation – Hardware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07A6C-3F82-27B3-BB47-0432278AF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585"/>
            <a:ext cx="10515600" cy="501225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/>
              <a:t>Professional Tier [1]: Main choice paired with a managed database.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$12 per month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1 CPU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1 GiB Memory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$25 per month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1 CPU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2 GiB Memory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$50 per month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2 CPUs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4 GiB Memory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$75 per month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1 CPU (dedicated)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4 GiB Memory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$150 per month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2 CPUs (dedicated)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8 GiB Memory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$300 per month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4 CPUs (dedicated)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16 GiB Memory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3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CB3F-10E6-DA51-4724-BD901E2F7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87"/>
            <a:ext cx="10515600" cy="835707"/>
          </a:xfrm>
        </p:spPr>
        <p:txBody>
          <a:bodyPr/>
          <a:lstStyle/>
          <a:p>
            <a:r>
              <a:rPr lang="en-US"/>
              <a:t>Cost Estimation – Hardware Products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07A6C-3F82-27B3-BB47-0432278AF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975"/>
            <a:ext cx="10515600" cy="578980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/>
              <a:t>MongoDB Managed [2]: Managed NoSQL database focused on performance.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$240 per month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2 vCPUs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16 GiB Memory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440 GiB Disk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$480 per month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4 vCPUs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32 GiB Memory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890 GiB Disk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$960 per month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8 vCPUs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64 GiB Memory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1.709 TiB Disk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$1,920 per month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16 vCPUs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128 GiB Memory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3.428 TiB Disk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$2,880 per month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24 vCPUs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192 GiB Memory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5.137 TiB Disk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$3,830 per month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32 vCPUs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256 GiB Memory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6.855 TiB Disk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5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9070-CD26-AFC6-EC1D-837778DA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Estimation – Software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ADB9A-D344-8D3F-C119-6C17E52D2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Auth0 by Okta for authentication</a:t>
            </a:r>
          </a:p>
          <a:p>
            <a:r>
              <a:rPr lang="en-US"/>
              <a:t>Free Version: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Up to 7,500 active monthly users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Unlimited logins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Community support</a:t>
            </a:r>
          </a:p>
          <a:p>
            <a:r>
              <a:rPr lang="en-US"/>
              <a:t>Essentials Version: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500 to over 30k users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~700/month per 10k users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Community and Standard support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Account Linking</a:t>
            </a:r>
          </a:p>
        </p:txBody>
      </p:sp>
    </p:spTree>
    <p:extLst>
      <p:ext uri="{BB962C8B-B14F-4D97-AF65-F5344CB8AC3E}">
        <p14:creationId xmlns:p14="http://schemas.microsoft.com/office/powerpoint/2010/main" val="1814374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4D67-896A-1A87-D1C0-550E24CB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Estimation – Staffing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EEF74C-ACE6-4A79-4994-73C05AA39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249253"/>
              </p:ext>
            </p:extLst>
          </p:nvPr>
        </p:nvGraphicFramePr>
        <p:xfrm>
          <a:off x="838200" y="1825625"/>
          <a:ext cx="10515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3914004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024936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957204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16594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43810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Mid-level developer [3]</a:t>
                      </a:r>
                    </a:p>
                  </a:txBody>
                  <a:tcPr>
                    <a:lnL w="0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Project manager 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UI/UX designer 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QA Tester [6]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1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Avg Salary/year</a:t>
                      </a:r>
                    </a:p>
                  </a:txBody>
                  <a:tcPr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$76,253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$88,344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$68,453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$65,025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63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Avg Salary/day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$208.91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$242.04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$187.54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$178.15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01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Avg salary/hour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$26.11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$30.25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$23.44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$22.27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24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58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Amount 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$4,387.16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$1936.31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$1687.88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$890.75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88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42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Online Library App</vt:lpstr>
      <vt:lpstr>Project Objective</vt:lpstr>
      <vt:lpstr>Effort Estimation</vt:lpstr>
      <vt:lpstr>Staffing Estimation</vt:lpstr>
      <vt:lpstr>Project Timeline</vt:lpstr>
      <vt:lpstr>Cost Estimation – Hardware Products</vt:lpstr>
      <vt:lpstr>Cost Estimation – Hardware Products (cont.)</vt:lpstr>
      <vt:lpstr>Cost Estimation – Software Products</vt:lpstr>
      <vt:lpstr>Cost Estimation – Staffing</vt:lpstr>
      <vt:lpstr>Cost Estimation – Training</vt:lpstr>
      <vt:lpstr>Cost Estimation – Personnel</vt:lpstr>
      <vt:lpstr>Pricing Estimation</vt:lpstr>
      <vt:lpstr>Representative Functional Requirements</vt:lpstr>
      <vt:lpstr>Representative Non-Functional Requirements</vt:lpstr>
      <vt:lpstr>Use-Case Diagram</vt:lpstr>
      <vt:lpstr>Sequence Diagrams of Representative Operation</vt:lpstr>
      <vt:lpstr>PowerPoint Presentation</vt:lpstr>
      <vt:lpstr>Class Diagram</vt:lpstr>
      <vt:lpstr>Architectural Design</vt:lpstr>
      <vt:lpstr>Test Plan</vt:lpstr>
      <vt:lpstr>Test Plan (cont.)</vt:lpstr>
      <vt:lpstr>Test Plan (cont.)</vt:lpstr>
      <vt:lpstr>Test Plan (cont.)</vt:lpstr>
      <vt:lpstr>Test Plan (cont.)</vt:lpstr>
      <vt:lpstr>Comparison to Similar Work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2024-04-04T14:13:46Z</dcterms:created>
  <dcterms:modified xsi:type="dcterms:W3CDTF">2024-04-19T23:45:27Z</dcterms:modified>
</cp:coreProperties>
</file>