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7" r:id="rId2"/>
    <p:sldId id="308" r:id="rId3"/>
    <p:sldId id="323" r:id="rId4"/>
    <p:sldId id="325" r:id="rId5"/>
    <p:sldId id="326" r:id="rId6"/>
    <p:sldId id="327" r:id="rId7"/>
    <p:sldId id="328" r:id="rId8"/>
    <p:sldId id="329" r:id="rId9"/>
    <p:sldId id="332" r:id="rId10"/>
    <p:sldId id="340" r:id="rId11"/>
    <p:sldId id="330" r:id="rId12"/>
    <p:sldId id="333" r:id="rId13"/>
    <p:sldId id="334" r:id="rId14"/>
    <p:sldId id="336" r:id="rId15"/>
    <p:sldId id="339" r:id="rId16"/>
    <p:sldId id="338" r:id="rId17"/>
    <p:sldId id="342" r:id="rId18"/>
    <p:sldId id="343" r:id="rId19"/>
    <p:sldId id="300" r:id="rId20"/>
    <p:sldId id="337" r:id="rId21"/>
    <p:sldId id="341" r:id="rId22"/>
    <p:sldId id="272" r:id="rId23"/>
    <p:sldId id="315" r:id="rId24"/>
    <p:sldId id="319" r:id="rId25"/>
    <p:sldId id="31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569BE"/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9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44BAC-415C-514C-B86F-72392A35D49C}" type="datetimeFigureOut">
              <a:rPr lang="en-US" smtClean="0"/>
              <a:t>19/10/12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31E12-7FB7-A643-A793-FA47A7C5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00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6EAC9-9411-3A40-97A9-327080EC9AE3}" type="datetimeFigureOut">
              <a:rPr lang="en-US" smtClean="0"/>
              <a:t>19/10/12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9ABC1-BCF7-7D4A-B730-872DD53C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58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ABC1-BCF7-7D4A-B730-872DD53CFA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9529-4836-414D-9318-BA13E5E87AAB}" type="datetime1">
              <a:rPr lang="fr-LU" smtClean="0"/>
              <a:t>19/10/12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1F97-A213-C142-A2B3-F605DCCEFA71}" type="datetime1">
              <a:rPr lang="fr-LU" smtClean="0"/>
              <a:t>19/10/12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1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8ADA-4892-9449-A67B-AA7E3CDF0C10}" type="datetime1">
              <a:rPr lang="fr-LU" smtClean="0"/>
              <a:t>19/10/12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55D3-FB00-394F-9DD1-9D43B14A069E}" type="datetime1">
              <a:rPr lang="fr-LU" smtClean="0"/>
              <a:t>19/10/12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6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1863-A11E-9E40-8FB2-2D73D14D6B22}" type="datetime1">
              <a:rPr lang="fr-LU" smtClean="0"/>
              <a:t>19/10/12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8A32-6FCF-7343-9BB3-3F099A495694}" type="datetime1">
              <a:rPr lang="fr-LU" smtClean="0"/>
              <a:t>19/10/12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277A-66C3-094D-AC99-8D5309DA66EA}" type="datetime1">
              <a:rPr lang="fr-LU" smtClean="0"/>
              <a:t>19/10/12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7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CA04-32C2-1945-97D8-7E39F362574E}" type="datetime1">
              <a:rPr lang="fr-LU" smtClean="0"/>
              <a:t>19/10/12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4271-992B-9744-8A32-3CA4FF543E3B}" type="datetime1">
              <a:rPr lang="fr-LU" smtClean="0"/>
              <a:t>19/10/12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3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8587-F2AE-3744-9955-C09CAA9B2B7D}" type="datetime1">
              <a:rPr lang="fr-LU" smtClean="0"/>
              <a:t>19/10/12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440C-77ED-9240-9E84-B93D56596483}" type="datetime1">
              <a:rPr lang="fr-LU" smtClean="0"/>
              <a:t>19/10/12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Micael Oliveira, MEFT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3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01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F5FC1D6-5F6B-E844-BA0E-F6FAE5527B35}" type="datetime1">
              <a:rPr lang="fr-LU" smtClean="0"/>
              <a:pPr/>
              <a:t>19/10/12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01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Micael Oliveira, MEFT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01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41DD92D-4361-3641-9460-BC78D8905E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6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9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7" Type="http://schemas.openxmlformats.org/officeDocument/2006/relationships/image" Target="../media/image34.emf"/><Relationship Id="rId8" Type="http://schemas.openxmlformats.org/officeDocument/2006/relationships/image" Target="../media/image35.emf"/><Relationship Id="rId9" Type="http://schemas.openxmlformats.org/officeDocument/2006/relationships/image" Target="../media/image3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9.png"/><Relationship Id="rId5" Type="http://schemas.openxmlformats.org/officeDocument/2006/relationships/image" Target="../media/image12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78785" y="737583"/>
            <a:ext cx="8470371" cy="1639621"/>
          </a:xfrm>
          <a:prstGeom prst="roundRect">
            <a:avLst/>
          </a:prstGeom>
          <a:gradFill>
            <a:gsLst>
              <a:gs pos="0">
                <a:srgbClr val="000090"/>
              </a:gs>
              <a:gs pos="100000">
                <a:schemeClr val="tx1"/>
              </a:gs>
            </a:gsLst>
          </a:gra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Measurement of the Number of </a:t>
            </a:r>
            <a:r>
              <a:rPr lang="en-US" sz="3200" dirty="0" err="1" smtClean="0"/>
              <a:t>Muons</a:t>
            </a:r>
            <a:r>
              <a:rPr lang="en-US" sz="3200" dirty="0" smtClean="0"/>
              <a:t> in Inclined Showers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6268378" y="5774308"/>
            <a:ext cx="2395702" cy="664878"/>
            <a:chOff x="6182901" y="5435139"/>
            <a:chExt cx="2395702" cy="664878"/>
          </a:xfrm>
        </p:grpSpPr>
        <p:grpSp>
          <p:nvGrpSpPr>
            <p:cNvPr id="16" name="Group 15"/>
            <p:cNvGrpSpPr/>
            <p:nvPr/>
          </p:nvGrpSpPr>
          <p:grpSpPr>
            <a:xfrm>
              <a:off x="7326850" y="5435139"/>
              <a:ext cx="1251753" cy="664878"/>
              <a:chOff x="5899271" y="4842241"/>
              <a:chExt cx="2217556" cy="117787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/>
              <a:srcRect b="32711"/>
              <a:stretch/>
            </p:blipFill>
            <p:spPr>
              <a:xfrm>
                <a:off x="5899271" y="4842241"/>
                <a:ext cx="861769" cy="1177872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3"/>
              <a:srcRect t="66115"/>
              <a:stretch/>
            </p:blipFill>
            <p:spPr>
              <a:xfrm>
                <a:off x="6855114" y="4978609"/>
                <a:ext cx="1261713" cy="868414"/>
              </a:xfrm>
              <a:prstGeom prst="rect">
                <a:avLst/>
              </a:prstGeom>
            </p:spPr>
          </p:pic>
        </p:grpSp>
        <p:pic>
          <p:nvPicPr>
            <p:cNvPr id="19" name="Picture 4" descr="C:\Users\João\Desktop\LIP-black-1000x677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82901" y="5515678"/>
              <a:ext cx="802867" cy="543541"/>
            </a:xfrm>
            <a:prstGeom prst="rect">
              <a:avLst/>
            </a:prstGeom>
            <a:noFill/>
          </p:spPr>
        </p:pic>
      </p:grpSp>
      <p:sp>
        <p:nvSpPr>
          <p:cNvPr id="2" name="TextBox 1"/>
          <p:cNvSpPr txBox="1"/>
          <p:nvPr/>
        </p:nvSpPr>
        <p:spPr>
          <a:xfrm>
            <a:off x="2635798" y="3268391"/>
            <a:ext cx="6101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 smtClean="0"/>
              <a:t>M. Oliveira</a:t>
            </a:r>
            <a:r>
              <a:rPr lang="en-US" sz="2200" dirty="0" smtClean="0"/>
              <a:t>, L. </a:t>
            </a:r>
            <a:r>
              <a:rPr lang="en-US" sz="2200" dirty="0" err="1" smtClean="0"/>
              <a:t>Cazon</a:t>
            </a:r>
            <a:r>
              <a:rPr lang="en-US" sz="2200" dirty="0" smtClean="0"/>
              <a:t>, R. </a:t>
            </a:r>
            <a:r>
              <a:rPr lang="en-US" sz="2200" dirty="0" err="1" smtClean="0"/>
              <a:t>Conceição</a:t>
            </a:r>
            <a:r>
              <a:rPr lang="en-US" sz="2200" dirty="0" smtClean="0"/>
              <a:t>, M. </a:t>
            </a:r>
            <a:r>
              <a:rPr lang="en-US" sz="2200" dirty="0" err="1" smtClean="0"/>
              <a:t>Pimenta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564634" y="4127728"/>
            <a:ext cx="2966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MARTA Progress Meeting</a:t>
            </a:r>
          </a:p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October 2012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9813405">
            <a:off x="705598" y="1585262"/>
            <a:ext cx="1805287" cy="4027268"/>
            <a:chOff x="4335950" y="445408"/>
            <a:chExt cx="2907434" cy="5896325"/>
          </a:xfrm>
        </p:grpSpPr>
        <p:sp>
          <p:nvSpPr>
            <p:cNvPr id="15" name="Freeform 14"/>
            <p:cNvSpPr/>
            <p:nvPr/>
          </p:nvSpPr>
          <p:spPr>
            <a:xfrm>
              <a:off x="5723445" y="725959"/>
              <a:ext cx="1519939" cy="5615774"/>
            </a:xfrm>
            <a:custGeom>
              <a:avLst/>
              <a:gdLst>
                <a:gd name="connsiteX0" fmla="*/ 0 w 1836187"/>
                <a:gd name="connsiteY0" fmla="*/ 0 h 5703539"/>
                <a:gd name="connsiteX1" fmla="*/ 8820 w 1836187"/>
                <a:gd name="connsiteY1" fmla="*/ 5688359 h 5703539"/>
                <a:gd name="connsiteX2" fmla="*/ 652671 w 1836187"/>
                <a:gd name="connsiteY2" fmla="*/ 5697178 h 5703539"/>
                <a:gd name="connsiteX3" fmla="*/ 652671 w 1836187"/>
                <a:gd name="connsiteY3" fmla="*/ 5653083 h 5703539"/>
                <a:gd name="connsiteX4" fmla="*/ 1076024 w 1836187"/>
                <a:gd name="connsiteY4" fmla="*/ 5159210 h 5703539"/>
                <a:gd name="connsiteX5" fmla="*/ 1746335 w 1836187"/>
                <a:gd name="connsiteY5" fmla="*/ 4180283 h 5703539"/>
                <a:gd name="connsiteX6" fmla="*/ 1693415 w 1836187"/>
                <a:gd name="connsiteY6" fmla="*/ 3033792 h 5703539"/>
                <a:gd name="connsiteX7" fmla="*/ 502733 w 1836187"/>
                <a:gd name="connsiteY7" fmla="*/ 1375790 h 5703539"/>
                <a:gd name="connsiteX8" fmla="*/ 70559 w 1836187"/>
                <a:gd name="connsiteY8" fmla="*/ 458597 h 5703539"/>
                <a:gd name="connsiteX9" fmla="*/ 0 w 1836187"/>
                <a:gd name="connsiteY9" fmla="*/ 0 h 5703539"/>
                <a:gd name="connsiteX0" fmla="*/ 0 w 1836187"/>
                <a:gd name="connsiteY0" fmla="*/ 0 h 5697178"/>
                <a:gd name="connsiteX1" fmla="*/ 8820 w 1836187"/>
                <a:gd name="connsiteY1" fmla="*/ 5688359 h 5697178"/>
                <a:gd name="connsiteX2" fmla="*/ 652671 w 1836187"/>
                <a:gd name="connsiteY2" fmla="*/ 5697178 h 5697178"/>
                <a:gd name="connsiteX3" fmla="*/ 687950 w 1836187"/>
                <a:gd name="connsiteY3" fmla="*/ 5635444 h 5697178"/>
                <a:gd name="connsiteX4" fmla="*/ 1076024 w 1836187"/>
                <a:gd name="connsiteY4" fmla="*/ 5159210 h 5697178"/>
                <a:gd name="connsiteX5" fmla="*/ 1746335 w 1836187"/>
                <a:gd name="connsiteY5" fmla="*/ 4180283 h 5697178"/>
                <a:gd name="connsiteX6" fmla="*/ 1693415 w 1836187"/>
                <a:gd name="connsiteY6" fmla="*/ 3033792 h 5697178"/>
                <a:gd name="connsiteX7" fmla="*/ 502733 w 1836187"/>
                <a:gd name="connsiteY7" fmla="*/ 1375790 h 5697178"/>
                <a:gd name="connsiteX8" fmla="*/ 70559 w 1836187"/>
                <a:gd name="connsiteY8" fmla="*/ 458597 h 5697178"/>
                <a:gd name="connsiteX9" fmla="*/ 0 w 1836187"/>
                <a:gd name="connsiteY9" fmla="*/ 0 h 5697178"/>
                <a:gd name="connsiteX0" fmla="*/ 0 w 1836187"/>
                <a:gd name="connsiteY0" fmla="*/ 0 h 5697178"/>
                <a:gd name="connsiteX1" fmla="*/ 8820 w 1836187"/>
                <a:gd name="connsiteY1" fmla="*/ 5688359 h 5697178"/>
                <a:gd name="connsiteX2" fmla="*/ 652671 w 1836187"/>
                <a:gd name="connsiteY2" fmla="*/ 5697178 h 5697178"/>
                <a:gd name="connsiteX3" fmla="*/ 793789 w 1836187"/>
                <a:gd name="connsiteY3" fmla="*/ 5556071 h 5697178"/>
                <a:gd name="connsiteX4" fmla="*/ 1076024 w 1836187"/>
                <a:gd name="connsiteY4" fmla="*/ 5159210 h 5697178"/>
                <a:gd name="connsiteX5" fmla="*/ 1746335 w 1836187"/>
                <a:gd name="connsiteY5" fmla="*/ 4180283 h 5697178"/>
                <a:gd name="connsiteX6" fmla="*/ 1693415 w 1836187"/>
                <a:gd name="connsiteY6" fmla="*/ 3033792 h 5697178"/>
                <a:gd name="connsiteX7" fmla="*/ 502733 w 1836187"/>
                <a:gd name="connsiteY7" fmla="*/ 1375790 h 5697178"/>
                <a:gd name="connsiteX8" fmla="*/ 70559 w 1836187"/>
                <a:gd name="connsiteY8" fmla="*/ 458597 h 5697178"/>
                <a:gd name="connsiteX9" fmla="*/ 0 w 1836187"/>
                <a:gd name="connsiteY9" fmla="*/ 0 h 5697178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793789 w 1836187"/>
                <a:gd name="connsiteY3" fmla="*/ 5556071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793789 w 1836187"/>
                <a:gd name="connsiteY3" fmla="*/ 5556071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793789 w 1836187"/>
                <a:gd name="connsiteY3" fmla="*/ 5556071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776149 w 1836187"/>
                <a:gd name="connsiteY3" fmla="*/ 5573709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705997"/>
                <a:gd name="connsiteX1" fmla="*/ 8820 w 1836187"/>
                <a:gd name="connsiteY1" fmla="*/ 5688359 h 5705997"/>
                <a:gd name="connsiteX2" fmla="*/ 687949 w 1836187"/>
                <a:gd name="connsiteY2" fmla="*/ 5705997 h 5705997"/>
                <a:gd name="connsiteX3" fmla="*/ 829069 w 1836187"/>
                <a:gd name="connsiteY3" fmla="*/ 5529613 h 5705997"/>
                <a:gd name="connsiteX4" fmla="*/ 1076024 w 1836187"/>
                <a:gd name="connsiteY4" fmla="*/ 5159210 h 5705997"/>
                <a:gd name="connsiteX5" fmla="*/ 1746335 w 1836187"/>
                <a:gd name="connsiteY5" fmla="*/ 4180283 h 5705997"/>
                <a:gd name="connsiteX6" fmla="*/ 1693415 w 1836187"/>
                <a:gd name="connsiteY6" fmla="*/ 3033792 h 5705997"/>
                <a:gd name="connsiteX7" fmla="*/ 502733 w 1836187"/>
                <a:gd name="connsiteY7" fmla="*/ 1375790 h 5705997"/>
                <a:gd name="connsiteX8" fmla="*/ 70559 w 1836187"/>
                <a:gd name="connsiteY8" fmla="*/ 458597 h 5705997"/>
                <a:gd name="connsiteX9" fmla="*/ 0 w 1836187"/>
                <a:gd name="connsiteY9" fmla="*/ 0 h 5705997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9676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9676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9676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706001"/>
                <a:gd name="connsiteX1" fmla="*/ 8820 w 1836187"/>
                <a:gd name="connsiteY1" fmla="*/ 5688359 h 5706001"/>
                <a:gd name="connsiteX2" fmla="*/ 705589 w 1836187"/>
                <a:gd name="connsiteY2" fmla="*/ 5705998 h 5706001"/>
                <a:gd name="connsiteX3" fmla="*/ 829069 w 1836187"/>
                <a:gd name="connsiteY3" fmla="*/ 5529613 h 5706001"/>
                <a:gd name="connsiteX4" fmla="*/ 1076024 w 1836187"/>
                <a:gd name="connsiteY4" fmla="*/ 5159210 h 5706001"/>
                <a:gd name="connsiteX5" fmla="*/ 1746335 w 1836187"/>
                <a:gd name="connsiteY5" fmla="*/ 4180283 h 5706001"/>
                <a:gd name="connsiteX6" fmla="*/ 1693415 w 1836187"/>
                <a:gd name="connsiteY6" fmla="*/ 3033792 h 5706001"/>
                <a:gd name="connsiteX7" fmla="*/ 502733 w 1836187"/>
                <a:gd name="connsiteY7" fmla="*/ 1375790 h 5706001"/>
                <a:gd name="connsiteX8" fmla="*/ 70559 w 1836187"/>
                <a:gd name="connsiteY8" fmla="*/ 458597 h 5706001"/>
                <a:gd name="connsiteX9" fmla="*/ 0 w 1836187"/>
                <a:gd name="connsiteY9" fmla="*/ 0 h 5706001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71440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71440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71440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71440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91032"/>
                <a:gd name="connsiteX1" fmla="*/ 8820 w 1836187"/>
                <a:gd name="connsiteY1" fmla="*/ 5688359 h 5691032"/>
                <a:gd name="connsiteX2" fmla="*/ 390673 w 1836187"/>
                <a:gd name="connsiteY2" fmla="*/ 5691030 h 5691032"/>
                <a:gd name="connsiteX3" fmla="*/ 829069 w 1836187"/>
                <a:gd name="connsiteY3" fmla="*/ 5529613 h 5691032"/>
                <a:gd name="connsiteX4" fmla="*/ 1076024 w 1836187"/>
                <a:gd name="connsiteY4" fmla="*/ 5159210 h 5691032"/>
                <a:gd name="connsiteX5" fmla="*/ 1746335 w 1836187"/>
                <a:gd name="connsiteY5" fmla="*/ 4180283 h 5691032"/>
                <a:gd name="connsiteX6" fmla="*/ 1693415 w 1836187"/>
                <a:gd name="connsiteY6" fmla="*/ 3033792 h 5691032"/>
                <a:gd name="connsiteX7" fmla="*/ 502733 w 1836187"/>
                <a:gd name="connsiteY7" fmla="*/ 1375790 h 5691032"/>
                <a:gd name="connsiteX8" fmla="*/ 70559 w 1836187"/>
                <a:gd name="connsiteY8" fmla="*/ 458597 h 5691032"/>
                <a:gd name="connsiteX9" fmla="*/ 0 w 1836187"/>
                <a:gd name="connsiteY9" fmla="*/ 0 h 5691032"/>
                <a:gd name="connsiteX0" fmla="*/ 0 w 1836187"/>
                <a:gd name="connsiteY0" fmla="*/ 0 h 5707132"/>
                <a:gd name="connsiteX1" fmla="*/ 8820 w 1836187"/>
                <a:gd name="connsiteY1" fmla="*/ 5688359 h 5707132"/>
                <a:gd name="connsiteX2" fmla="*/ 390673 w 1836187"/>
                <a:gd name="connsiteY2" fmla="*/ 5691030 h 5707132"/>
                <a:gd name="connsiteX3" fmla="*/ 755689 w 1836187"/>
                <a:gd name="connsiteY3" fmla="*/ 5464507 h 5707132"/>
                <a:gd name="connsiteX4" fmla="*/ 1076024 w 1836187"/>
                <a:gd name="connsiteY4" fmla="*/ 5159210 h 5707132"/>
                <a:gd name="connsiteX5" fmla="*/ 1746335 w 1836187"/>
                <a:gd name="connsiteY5" fmla="*/ 4180283 h 5707132"/>
                <a:gd name="connsiteX6" fmla="*/ 1693415 w 1836187"/>
                <a:gd name="connsiteY6" fmla="*/ 3033792 h 5707132"/>
                <a:gd name="connsiteX7" fmla="*/ 502733 w 1836187"/>
                <a:gd name="connsiteY7" fmla="*/ 1375790 h 5707132"/>
                <a:gd name="connsiteX8" fmla="*/ 70559 w 1836187"/>
                <a:gd name="connsiteY8" fmla="*/ 458597 h 5707132"/>
                <a:gd name="connsiteX9" fmla="*/ 0 w 1836187"/>
                <a:gd name="connsiteY9" fmla="*/ 0 h 5707132"/>
                <a:gd name="connsiteX0" fmla="*/ 0 w 1836187"/>
                <a:gd name="connsiteY0" fmla="*/ 0 h 5691030"/>
                <a:gd name="connsiteX1" fmla="*/ 8820 w 1836187"/>
                <a:gd name="connsiteY1" fmla="*/ 5688359 h 5691030"/>
                <a:gd name="connsiteX2" fmla="*/ 390673 w 1836187"/>
                <a:gd name="connsiteY2" fmla="*/ 5691030 h 5691030"/>
                <a:gd name="connsiteX3" fmla="*/ 755689 w 1836187"/>
                <a:gd name="connsiteY3" fmla="*/ 5464507 h 5691030"/>
                <a:gd name="connsiteX4" fmla="*/ 1076024 w 1836187"/>
                <a:gd name="connsiteY4" fmla="*/ 5159210 h 5691030"/>
                <a:gd name="connsiteX5" fmla="*/ 1746335 w 1836187"/>
                <a:gd name="connsiteY5" fmla="*/ 4180283 h 5691030"/>
                <a:gd name="connsiteX6" fmla="*/ 1693415 w 1836187"/>
                <a:gd name="connsiteY6" fmla="*/ 3033792 h 5691030"/>
                <a:gd name="connsiteX7" fmla="*/ 502733 w 1836187"/>
                <a:gd name="connsiteY7" fmla="*/ 1375790 h 5691030"/>
                <a:gd name="connsiteX8" fmla="*/ 70559 w 1836187"/>
                <a:gd name="connsiteY8" fmla="*/ 458597 h 5691030"/>
                <a:gd name="connsiteX9" fmla="*/ 0 w 1836187"/>
                <a:gd name="connsiteY9" fmla="*/ 0 h 5691030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291393 w 1836187"/>
                <a:gd name="connsiteY2" fmla="*/ 5687200 h 5688359"/>
                <a:gd name="connsiteX3" fmla="*/ 755689 w 1836187"/>
                <a:gd name="connsiteY3" fmla="*/ 5464507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8360"/>
                <a:gd name="connsiteY0" fmla="*/ 0 h 5688359"/>
                <a:gd name="connsiteX1" fmla="*/ 8820 w 1838360"/>
                <a:gd name="connsiteY1" fmla="*/ 5688359 h 5688359"/>
                <a:gd name="connsiteX2" fmla="*/ 291393 w 1838360"/>
                <a:gd name="connsiteY2" fmla="*/ 5687200 h 5688359"/>
                <a:gd name="connsiteX3" fmla="*/ 755689 w 1838360"/>
                <a:gd name="connsiteY3" fmla="*/ 5464507 h 5688359"/>
                <a:gd name="connsiteX4" fmla="*/ 1041492 w 1838360"/>
                <a:gd name="connsiteY4" fmla="*/ 4791552 h 5688359"/>
                <a:gd name="connsiteX5" fmla="*/ 1746335 w 1838360"/>
                <a:gd name="connsiteY5" fmla="*/ 4180283 h 5688359"/>
                <a:gd name="connsiteX6" fmla="*/ 1693415 w 1838360"/>
                <a:gd name="connsiteY6" fmla="*/ 3033792 h 5688359"/>
                <a:gd name="connsiteX7" fmla="*/ 502733 w 1838360"/>
                <a:gd name="connsiteY7" fmla="*/ 1375790 h 5688359"/>
                <a:gd name="connsiteX8" fmla="*/ 70559 w 1838360"/>
                <a:gd name="connsiteY8" fmla="*/ 458597 h 5688359"/>
                <a:gd name="connsiteX9" fmla="*/ 0 w 1838360"/>
                <a:gd name="connsiteY9" fmla="*/ 0 h 5688359"/>
                <a:gd name="connsiteX0" fmla="*/ 0 w 1838360"/>
                <a:gd name="connsiteY0" fmla="*/ 0 h 5729245"/>
                <a:gd name="connsiteX1" fmla="*/ 8820 w 1838360"/>
                <a:gd name="connsiteY1" fmla="*/ 5688359 h 5729245"/>
                <a:gd name="connsiteX2" fmla="*/ 291393 w 1838360"/>
                <a:gd name="connsiteY2" fmla="*/ 5687200 h 5729245"/>
                <a:gd name="connsiteX3" fmla="*/ 505332 w 1838360"/>
                <a:gd name="connsiteY3" fmla="*/ 5123658 h 5729245"/>
                <a:gd name="connsiteX4" fmla="*/ 1041492 w 1838360"/>
                <a:gd name="connsiteY4" fmla="*/ 4791552 h 5729245"/>
                <a:gd name="connsiteX5" fmla="*/ 1746335 w 1838360"/>
                <a:gd name="connsiteY5" fmla="*/ 4180283 h 5729245"/>
                <a:gd name="connsiteX6" fmla="*/ 1693415 w 1838360"/>
                <a:gd name="connsiteY6" fmla="*/ 3033792 h 5729245"/>
                <a:gd name="connsiteX7" fmla="*/ 502733 w 1838360"/>
                <a:gd name="connsiteY7" fmla="*/ 1375790 h 5729245"/>
                <a:gd name="connsiteX8" fmla="*/ 70559 w 1838360"/>
                <a:gd name="connsiteY8" fmla="*/ 458597 h 5729245"/>
                <a:gd name="connsiteX9" fmla="*/ 0 w 1838360"/>
                <a:gd name="connsiteY9" fmla="*/ 0 h 5729245"/>
                <a:gd name="connsiteX0" fmla="*/ 0 w 1838360"/>
                <a:gd name="connsiteY0" fmla="*/ 0 h 5688359"/>
                <a:gd name="connsiteX1" fmla="*/ 8820 w 1838360"/>
                <a:gd name="connsiteY1" fmla="*/ 5688359 h 5688359"/>
                <a:gd name="connsiteX2" fmla="*/ 291393 w 1838360"/>
                <a:gd name="connsiteY2" fmla="*/ 5687200 h 5688359"/>
                <a:gd name="connsiteX3" fmla="*/ 505332 w 1838360"/>
                <a:gd name="connsiteY3" fmla="*/ 5123658 h 5688359"/>
                <a:gd name="connsiteX4" fmla="*/ 1041492 w 1838360"/>
                <a:gd name="connsiteY4" fmla="*/ 4791552 h 5688359"/>
                <a:gd name="connsiteX5" fmla="*/ 1746335 w 1838360"/>
                <a:gd name="connsiteY5" fmla="*/ 4180283 h 5688359"/>
                <a:gd name="connsiteX6" fmla="*/ 1693415 w 1838360"/>
                <a:gd name="connsiteY6" fmla="*/ 3033792 h 5688359"/>
                <a:gd name="connsiteX7" fmla="*/ 502733 w 1838360"/>
                <a:gd name="connsiteY7" fmla="*/ 1375790 h 5688359"/>
                <a:gd name="connsiteX8" fmla="*/ 70559 w 1838360"/>
                <a:gd name="connsiteY8" fmla="*/ 458597 h 5688359"/>
                <a:gd name="connsiteX9" fmla="*/ 0 w 1838360"/>
                <a:gd name="connsiteY9" fmla="*/ 0 h 5688359"/>
                <a:gd name="connsiteX0" fmla="*/ 0 w 1838360"/>
                <a:gd name="connsiteY0" fmla="*/ 0 h 5731514"/>
                <a:gd name="connsiteX1" fmla="*/ 8820 w 1838360"/>
                <a:gd name="connsiteY1" fmla="*/ 5688359 h 5731514"/>
                <a:gd name="connsiteX2" fmla="*/ 291393 w 1838360"/>
                <a:gd name="connsiteY2" fmla="*/ 5687200 h 5731514"/>
                <a:gd name="connsiteX3" fmla="*/ 600295 w 1838360"/>
                <a:gd name="connsiteY3" fmla="*/ 5093020 h 5731514"/>
                <a:gd name="connsiteX4" fmla="*/ 1041492 w 1838360"/>
                <a:gd name="connsiteY4" fmla="*/ 4791552 h 5731514"/>
                <a:gd name="connsiteX5" fmla="*/ 1746335 w 1838360"/>
                <a:gd name="connsiteY5" fmla="*/ 4180283 h 5731514"/>
                <a:gd name="connsiteX6" fmla="*/ 1693415 w 1838360"/>
                <a:gd name="connsiteY6" fmla="*/ 3033792 h 5731514"/>
                <a:gd name="connsiteX7" fmla="*/ 502733 w 1838360"/>
                <a:gd name="connsiteY7" fmla="*/ 1375790 h 5731514"/>
                <a:gd name="connsiteX8" fmla="*/ 70559 w 1838360"/>
                <a:gd name="connsiteY8" fmla="*/ 458597 h 5731514"/>
                <a:gd name="connsiteX9" fmla="*/ 0 w 1838360"/>
                <a:gd name="connsiteY9" fmla="*/ 0 h 5731514"/>
                <a:gd name="connsiteX0" fmla="*/ 0 w 1838360"/>
                <a:gd name="connsiteY0" fmla="*/ 0 h 5688359"/>
                <a:gd name="connsiteX1" fmla="*/ 8820 w 1838360"/>
                <a:gd name="connsiteY1" fmla="*/ 5688359 h 5688359"/>
                <a:gd name="connsiteX2" fmla="*/ 291393 w 1838360"/>
                <a:gd name="connsiteY2" fmla="*/ 5687200 h 5688359"/>
                <a:gd name="connsiteX3" fmla="*/ 600295 w 1838360"/>
                <a:gd name="connsiteY3" fmla="*/ 5093020 h 5688359"/>
                <a:gd name="connsiteX4" fmla="*/ 1041492 w 1838360"/>
                <a:gd name="connsiteY4" fmla="*/ 4791552 h 5688359"/>
                <a:gd name="connsiteX5" fmla="*/ 1746335 w 1838360"/>
                <a:gd name="connsiteY5" fmla="*/ 4180283 h 5688359"/>
                <a:gd name="connsiteX6" fmla="*/ 1693415 w 1838360"/>
                <a:gd name="connsiteY6" fmla="*/ 3033792 h 5688359"/>
                <a:gd name="connsiteX7" fmla="*/ 502733 w 1838360"/>
                <a:gd name="connsiteY7" fmla="*/ 1375790 h 5688359"/>
                <a:gd name="connsiteX8" fmla="*/ 70559 w 1838360"/>
                <a:gd name="connsiteY8" fmla="*/ 458597 h 5688359"/>
                <a:gd name="connsiteX9" fmla="*/ 0 w 1838360"/>
                <a:gd name="connsiteY9" fmla="*/ 0 h 5688359"/>
                <a:gd name="connsiteX0" fmla="*/ 0 w 1829529"/>
                <a:gd name="connsiteY0" fmla="*/ 0 h 5688359"/>
                <a:gd name="connsiteX1" fmla="*/ 8820 w 1829529"/>
                <a:gd name="connsiteY1" fmla="*/ 5688359 h 5688359"/>
                <a:gd name="connsiteX2" fmla="*/ 291393 w 1829529"/>
                <a:gd name="connsiteY2" fmla="*/ 5687200 h 5688359"/>
                <a:gd name="connsiteX3" fmla="*/ 600295 w 1829529"/>
                <a:gd name="connsiteY3" fmla="*/ 5093020 h 5688359"/>
                <a:gd name="connsiteX4" fmla="*/ 1183935 w 1829529"/>
                <a:gd name="connsiteY4" fmla="*/ 4489001 h 5688359"/>
                <a:gd name="connsiteX5" fmla="*/ 1746335 w 1829529"/>
                <a:gd name="connsiteY5" fmla="*/ 4180283 h 5688359"/>
                <a:gd name="connsiteX6" fmla="*/ 1693415 w 1829529"/>
                <a:gd name="connsiteY6" fmla="*/ 3033792 h 5688359"/>
                <a:gd name="connsiteX7" fmla="*/ 502733 w 1829529"/>
                <a:gd name="connsiteY7" fmla="*/ 1375790 h 5688359"/>
                <a:gd name="connsiteX8" fmla="*/ 70559 w 1829529"/>
                <a:gd name="connsiteY8" fmla="*/ 458597 h 5688359"/>
                <a:gd name="connsiteX9" fmla="*/ 0 w 1829529"/>
                <a:gd name="connsiteY9" fmla="*/ 0 h 5688359"/>
                <a:gd name="connsiteX0" fmla="*/ 0 w 1900414"/>
                <a:gd name="connsiteY0" fmla="*/ 0 h 5688359"/>
                <a:gd name="connsiteX1" fmla="*/ 8820 w 1900414"/>
                <a:gd name="connsiteY1" fmla="*/ 5688359 h 5688359"/>
                <a:gd name="connsiteX2" fmla="*/ 291393 w 1900414"/>
                <a:gd name="connsiteY2" fmla="*/ 5687200 h 5688359"/>
                <a:gd name="connsiteX3" fmla="*/ 600295 w 1900414"/>
                <a:gd name="connsiteY3" fmla="*/ 5093020 h 5688359"/>
                <a:gd name="connsiteX4" fmla="*/ 1183935 w 1900414"/>
                <a:gd name="connsiteY4" fmla="*/ 4489001 h 5688359"/>
                <a:gd name="connsiteX5" fmla="*/ 1854248 w 1900414"/>
                <a:gd name="connsiteY5" fmla="*/ 3774328 h 5688359"/>
                <a:gd name="connsiteX6" fmla="*/ 1693415 w 1900414"/>
                <a:gd name="connsiteY6" fmla="*/ 3033792 h 5688359"/>
                <a:gd name="connsiteX7" fmla="*/ 502733 w 1900414"/>
                <a:gd name="connsiteY7" fmla="*/ 1375790 h 5688359"/>
                <a:gd name="connsiteX8" fmla="*/ 70559 w 1900414"/>
                <a:gd name="connsiteY8" fmla="*/ 458597 h 5688359"/>
                <a:gd name="connsiteX9" fmla="*/ 0 w 1900414"/>
                <a:gd name="connsiteY9" fmla="*/ 0 h 5688359"/>
                <a:gd name="connsiteX0" fmla="*/ 0 w 1901374"/>
                <a:gd name="connsiteY0" fmla="*/ 0 h 5688359"/>
                <a:gd name="connsiteX1" fmla="*/ 8820 w 1901374"/>
                <a:gd name="connsiteY1" fmla="*/ 5688359 h 5688359"/>
                <a:gd name="connsiteX2" fmla="*/ 291393 w 1901374"/>
                <a:gd name="connsiteY2" fmla="*/ 5687200 h 5688359"/>
                <a:gd name="connsiteX3" fmla="*/ 600295 w 1901374"/>
                <a:gd name="connsiteY3" fmla="*/ 5093020 h 5688359"/>
                <a:gd name="connsiteX4" fmla="*/ 1170985 w 1901374"/>
                <a:gd name="connsiteY4" fmla="*/ 4469853 h 5688359"/>
                <a:gd name="connsiteX5" fmla="*/ 1854248 w 1901374"/>
                <a:gd name="connsiteY5" fmla="*/ 3774328 h 5688359"/>
                <a:gd name="connsiteX6" fmla="*/ 1693415 w 1901374"/>
                <a:gd name="connsiteY6" fmla="*/ 3033792 h 5688359"/>
                <a:gd name="connsiteX7" fmla="*/ 502733 w 1901374"/>
                <a:gd name="connsiteY7" fmla="*/ 1375790 h 5688359"/>
                <a:gd name="connsiteX8" fmla="*/ 70559 w 1901374"/>
                <a:gd name="connsiteY8" fmla="*/ 458597 h 5688359"/>
                <a:gd name="connsiteX9" fmla="*/ 0 w 1901374"/>
                <a:gd name="connsiteY9" fmla="*/ 0 h 5688359"/>
                <a:gd name="connsiteX0" fmla="*/ 0 w 1901374"/>
                <a:gd name="connsiteY0" fmla="*/ 0 h 5722437"/>
                <a:gd name="connsiteX1" fmla="*/ 8820 w 1901374"/>
                <a:gd name="connsiteY1" fmla="*/ 5688359 h 5722437"/>
                <a:gd name="connsiteX2" fmla="*/ 291393 w 1901374"/>
                <a:gd name="connsiteY2" fmla="*/ 5687200 h 5722437"/>
                <a:gd name="connsiteX3" fmla="*/ 548498 w 1901374"/>
                <a:gd name="connsiteY3" fmla="*/ 5215573 h 5722437"/>
                <a:gd name="connsiteX4" fmla="*/ 1170985 w 1901374"/>
                <a:gd name="connsiteY4" fmla="*/ 4469853 h 5722437"/>
                <a:gd name="connsiteX5" fmla="*/ 1854248 w 1901374"/>
                <a:gd name="connsiteY5" fmla="*/ 3774328 h 5722437"/>
                <a:gd name="connsiteX6" fmla="*/ 1693415 w 1901374"/>
                <a:gd name="connsiteY6" fmla="*/ 3033792 h 5722437"/>
                <a:gd name="connsiteX7" fmla="*/ 502733 w 1901374"/>
                <a:gd name="connsiteY7" fmla="*/ 1375790 h 5722437"/>
                <a:gd name="connsiteX8" fmla="*/ 70559 w 1901374"/>
                <a:gd name="connsiteY8" fmla="*/ 458597 h 5722437"/>
                <a:gd name="connsiteX9" fmla="*/ 0 w 1901374"/>
                <a:gd name="connsiteY9" fmla="*/ 0 h 5722437"/>
                <a:gd name="connsiteX0" fmla="*/ 0 w 1901374"/>
                <a:gd name="connsiteY0" fmla="*/ 0 h 5753074"/>
                <a:gd name="connsiteX1" fmla="*/ 8820 w 1901374"/>
                <a:gd name="connsiteY1" fmla="*/ 5688359 h 5753074"/>
                <a:gd name="connsiteX2" fmla="*/ 291393 w 1901374"/>
                <a:gd name="connsiteY2" fmla="*/ 5687200 h 5753074"/>
                <a:gd name="connsiteX3" fmla="*/ 729791 w 1901374"/>
                <a:gd name="connsiteY3" fmla="*/ 4801958 h 5753074"/>
                <a:gd name="connsiteX4" fmla="*/ 1170985 w 1901374"/>
                <a:gd name="connsiteY4" fmla="*/ 4469853 h 5753074"/>
                <a:gd name="connsiteX5" fmla="*/ 1854248 w 1901374"/>
                <a:gd name="connsiteY5" fmla="*/ 3774328 h 5753074"/>
                <a:gd name="connsiteX6" fmla="*/ 1693415 w 1901374"/>
                <a:gd name="connsiteY6" fmla="*/ 3033792 h 5753074"/>
                <a:gd name="connsiteX7" fmla="*/ 502733 w 1901374"/>
                <a:gd name="connsiteY7" fmla="*/ 1375790 h 5753074"/>
                <a:gd name="connsiteX8" fmla="*/ 70559 w 1901374"/>
                <a:gd name="connsiteY8" fmla="*/ 458597 h 5753074"/>
                <a:gd name="connsiteX9" fmla="*/ 0 w 1901374"/>
                <a:gd name="connsiteY9" fmla="*/ 0 h 5753074"/>
                <a:gd name="connsiteX0" fmla="*/ 0 w 1893071"/>
                <a:gd name="connsiteY0" fmla="*/ 0 h 5753074"/>
                <a:gd name="connsiteX1" fmla="*/ 8820 w 1893071"/>
                <a:gd name="connsiteY1" fmla="*/ 5688359 h 5753074"/>
                <a:gd name="connsiteX2" fmla="*/ 291393 w 1893071"/>
                <a:gd name="connsiteY2" fmla="*/ 5687200 h 5753074"/>
                <a:gd name="connsiteX3" fmla="*/ 729791 w 1893071"/>
                <a:gd name="connsiteY3" fmla="*/ 4801958 h 5753074"/>
                <a:gd name="connsiteX4" fmla="*/ 1283214 w 1893071"/>
                <a:gd name="connsiteY4" fmla="*/ 4144323 h 5753074"/>
                <a:gd name="connsiteX5" fmla="*/ 1854248 w 1893071"/>
                <a:gd name="connsiteY5" fmla="*/ 3774328 h 5753074"/>
                <a:gd name="connsiteX6" fmla="*/ 1693415 w 1893071"/>
                <a:gd name="connsiteY6" fmla="*/ 3033792 h 5753074"/>
                <a:gd name="connsiteX7" fmla="*/ 502733 w 1893071"/>
                <a:gd name="connsiteY7" fmla="*/ 1375790 h 5753074"/>
                <a:gd name="connsiteX8" fmla="*/ 70559 w 1893071"/>
                <a:gd name="connsiteY8" fmla="*/ 458597 h 5753074"/>
                <a:gd name="connsiteX9" fmla="*/ 0 w 1893071"/>
                <a:gd name="connsiteY9" fmla="*/ 0 h 5753074"/>
                <a:gd name="connsiteX0" fmla="*/ 0 w 1859168"/>
                <a:gd name="connsiteY0" fmla="*/ 0 h 5753074"/>
                <a:gd name="connsiteX1" fmla="*/ 8820 w 1859168"/>
                <a:gd name="connsiteY1" fmla="*/ 5688359 h 5753074"/>
                <a:gd name="connsiteX2" fmla="*/ 291393 w 1859168"/>
                <a:gd name="connsiteY2" fmla="*/ 5687200 h 5753074"/>
                <a:gd name="connsiteX3" fmla="*/ 729791 w 1859168"/>
                <a:gd name="connsiteY3" fmla="*/ 4801958 h 5753074"/>
                <a:gd name="connsiteX4" fmla="*/ 1283214 w 1859168"/>
                <a:gd name="connsiteY4" fmla="*/ 4144323 h 5753074"/>
                <a:gd name="connsiteX5" fmla="*/ 1854248 w 1859168"/>
                <a:gd name="connsiteY5" fmla="*/ 3774328 h 5753074"/>
                <a:gd name="connsiteX6" fmla="*/ 1499173 w 1859168"/>
                <a:gd name="connsiteY6" fmla="*/ 2612518 h 5753074"/>
                <a:gd name="connsiteX7" fmla="*/ 502733 w 1859168"/>
                <a:gd name="connsiteY7" fmla="*/ 1375790 h 5753074"/>
                <a:gd name="connsiteX8" fmla="*/ 70559 w 1859168"/>
                <a:gd name="connsiteY8" fmla="*/ 458597 h 5753074"/>
                <a:gd name="connsiteX9" fmla="*/ 0 w 1859168"/>
                <a:gd name="connsiteY9" fmla="*/ 0 h 5753074"/>
                <a:gd name="connsiteX0" fmla="*/ 0 w 1867633"/>
                <a:gd name="connsiteY0" fmla="*/ 0 h 5753074"/>
                <a:gd name="connsiteX1" fmla="*/ 8820 w 1867633"/>
                <a:gd name="connsiteY1" fmla="*/ 5688359 h 5753074"/>
                <a:gd name="connsiteX2" fmla="*/ 291393 w 1867633"/>
                <a:gd name="connsiteY2" fmla="*/ 5687200 h 5753074"/>
                <a:gd name="connsiteX3" fmla="*/ 729791 w 1867633"/>
                <a:gd name="connsiteY3" fmla="*/ 4801958 h 5753074"/>
                <a:gd name="connsiteX4" fmla="*/ 1283214 w 1867633"/>
                <a:gd name="connsiteY4" fmla="*/ 4144323 h 5753074"/>
                <a:gd name="connsiteX5" fmla="*/ 1862880 w 1867633"/>
                <a:gd name="connsiteY5" fmla="*/ 3276458 h 5753074"/>
                <a:gd name="connsiteX6" fmla="*/ 1499173 w 1867633"/>
                <a:gd name="connsiteY6" fmla="*/ 2612518 h 5753074"/>
                <a:gd name="connsiteX7" fmla="*/ 502733 w 1867633"/>
                <a:gd name="connsiteY7" fmla="*/ 1375790 h 5753074"/>
                <a:gd name="connsiteX8" fmla="*/ 70559 w 1867633"/>
                <a:gd name="connsiteY8" fmla="*/ 458597 h 5753074"/>
                <a:gd name="connsiteX9" fmla="*/ 0 w 1867633"/>
                <a:gd name="connsiteY9" fmla="*/ 0 h 5753074"/>
                <a:gd name="connsiteX0" fmla="*/ 0 w 1870576"/>
                <a:gd name="connsiteY0" fmla="*/ 0 h 5753074"/>
                <a:gd name="connsiteX1" fmla="*/ 8820 w 1870576"/>
                <a:gd name="connsiteY1" fmla="*/ 5688359 h 5753074"/>
                <a:gd name="connsiteX2" fmla="*/ 291393 w 1870576"/>
                <a:gd name="connsiteY2" fmla="*/ 5687200 h 5753074"/>
                <a:gd name="connsiteX3" fmla="*/ 729791 w 1870576"/>
                <a:gd name="connsiteY3" fmla="*/ 4801958 h 5753074"/>
                <a:gd name="connsiteX4" fmla="*/ 1209834 w 1870576"/>
                <a:gd name="connsiteY4" fmla="*/ 4075386 h 5753074"/>
                <a:gd name="connsiteX5" fmla="*/ 1862880 w 1870576"/>
                <a:gd name="connsiteY5" fmla="*/ 3276458 h 5753074"/>
                <a:gd name="connsiteX6" fmla="*/ 1499173 w 1870576"/>
                <a:gd name="connsiteY6" fmla="*/ 2612518 h 5753074"/>
                <a:gd name="connsiteX7" fmla="*/ 502733 w 1870576"/>
                <a:gd name="connsiteY7" fmla="*/ 1375790 h 5753074"/>
                <a:gd name="connsiteX8" fmla="*/ 70559 w 1870576"/>
                <a:gd name="connsiteY8" fmla="*/ 458597 h 5753074"/>
                <a:gd name="connsiteX9" fmla="*/ 0 w 1870576"/>
                <a:gd name="connsiteY9" fmla="*/ 0 h 5753074"/>
                <a:gd name="connsiteX0" fmla="*/ 0 w 1870576"/>
                <a:gd name="connsiteY0" fmla="*/ 0 h 5753074"/>
                <a:gd name="connsiteX1" fmla="*/ 8820 w 1870576"/>
                <a:gd name="connsiteY1" fmla="*/ 5688359 h 5753074"/>
                <a:gd name="connsiteX2" fmla="*/ 291393 w 1870576"/>
                <a:gd name="connsiteY2" fmla="*/ 5687200 h 5753074"/>
                <a:gd name="connsiteX3" fmla="*/ 729791 w 1870576"/>
                <a:gd name="connsiteY3" fmla="*/ 4801958 h 5753074"/>
                <a:gd name="connsiteX4" fmla="*/ 1209834 w 1870576"/>
                <a:gd name="connsiteY4" fmla="*/ 4075386 h 5753074"/>
                <a:gd name="connsiteX5" fmla="*/ 1862880 w 1870576"/>
                <a:gd name="connsiteY5" fmla="*/ 3276458 h 5753074"/>
                <a:gd name="connsiteX6" fmla="*/ 1499173 w 1870576"/>
                <a:gd name="connsiteY6" fmla="*/ 2612518 h 5753074"/>
                <a:gd name="connsiteX7" fmla="*/ 502733 w 1870576"/>
                <a:gd name="connsiteY7" fmla="*/ 1375790 h 5753074"/>
                <a:gd name="connsiteX8" fmla="*/ 70559 w 1870576"/>
                <a:gd name="connsiteY8" fmla="*/ 458597 h 5753074"/>
                <a:gd name="connsiteX9" fmla="*/ 0 w 1870576"/>
                <a:gd name="connsiteY9" fmla="*/ 0 h 5753074"/>
                <a:gd name="connsiteX0" fmla="*/ 0 w 1870576"/>
                <a:gd name="connsiteY0" fmla="*/ 0 h 5753074"/>
                <a:gd name="connsiteX1" fmla="*/ 8820 w 1870576"/>
                <a:gd name="connsiteY1" fmla="*/ 5688359 h 5753074"/>
                <a:gd name="connsiteX2" fmla="*/ 291393 w 1870576"/>
                <a:gd name="connsiteY2" fmla="*/ 5687200 h 5753074"/>
                <a:gd name="connsiteX3" fmla="*/ 729791 w 1870576"/>
                <a:gd name="connsiteY3" fmla="*/ 4801958 h 5753074"/>
                <a:gd name="connsiteX4" fmla="*/ 1209834 w 1870576"/>
                <a:gd name="connsiteY4" fmla="*/ 4075386 h 5753074"/>
                <a:gd name="connsiteX5" fmla="*/ 1862880 w 1870576"/>
                <a:gd name="connsiteY5" fmla="*/ 3276458 h 5753074"/>
                <a:gd name="connsiteX6" fmla="*/ 1499173 w 1870576"/>
                <a:gd name="connsiteY6" fmla="*/ 2612518 h 5753074"/>
                <a:gd name="connsiteX7" fmla="*/ 502733 w 1870576"/>
                <a:gd name="connsiteY7" fmla="*/ 1375790 h 5753074"/>
                <a:gd name="connsiteX8" fmla="*/ 70559 w 1870576"/>
                <a:gd name="connsiteY8" fmla="*/ 458597 h 5753074"/>
                <a:gd name="connsiteX9" fmla="*/ 0 w 1870576"/>
                <a:gd name="connsiteY9" fmla="*/ 0 h 5753074"/>
                <a:gd name="connsiteX0" fmla="*/ 0 w 1870576"/>
                <a:gd name="connsiteY0" fmla="*/ 0 h 5753074"/>
                <a:gd name="connsiteX1" fmla="*/ 8820 w 1870576"/>
                <a:gd name="connsiteY1" fmla="*/ 5688359 h 5753074"/>
                <a:gd name="connsiteX2" fmla="*/ 291393 w 1870576"/>
                <a:gd name="connsiteY2" fmla="*/ 5687200 h 5753074"/>
                <a:gd name="connsiteX3" fmla="*/ 729791 w 1870576"/>
                <a:gd name="connsiteY3" fmla="*/ 4801958 h 5753074"/>
                <a:gd name="connsiteX4" fmla="*/ 1209834 w 1870576"/>
                <a:gd name="connsiteY4" fmla="*/ 4075386 h 5753074"/>
                <a:gd name="connsiteX5" fmla="*/ 1862880 w 1870576"/>
                <a:gd name="connsiteY5" fmla="*/ 3276458 h 5753074"/>
                <a:gd name="connsiteX6" fmla="*/ 1499173 w 1870576"/>
                <a:gd name="connsiteY6" fmla="*/ 2612518 h 5753074"/>
                <a:gd name="connsiteX7" fmla="*/ 502733 w 1870576"/>
                <a:gd name="connsiteY7" fmla="*/ 1375790 h 5753074"/>
                <a:gd name="connsiteX8" fmla="*/ 70559 w 1870576"/>
                <a:gd name="connsiteY8" fmla="*/ 458597 h 5753074"/>
                <a:gd name="connsiteX9" fmla="*/ 0 w 1870576"/>
                <a:gd name="connsiteY9" fmla="*/ 0 h 5753074"/>
                <a:gd name="connsiteX0" fmla="*/ 0 w 1870576"/>
                <a:gd name="connsiteY0" fmla="*/ 0 h 5688359"/>
                <a:gd name="connsiteX1" fmla="*/ 8820 w 1870576"/>
                <a:gd name="connsiteY1" fmla="*/ 5688359 h 5688359"/>
                <a:gd name="connsiteX2" fmla="*/ 291393 w 1870576"/>
                <a:gd name="connsiteY2" fmla="*/ 5687200 h 5688359"/>
                <a:gd name="connsiteX3" fmla="*/ 729791 w 1870576"/>
                <a:gd name="connsiteY3" fmla="*/ 4801958 h 5688359"/>
                <a:gd name="connsiteX4" fmla="*/ 1209834 w 1870576"/>
                <a:gd name="connsiteY4" fmla="*/ 4075386 h 5688359"/>
                <a:gd name="connsiteX5" fmla="*/ 1862880 w 1870576"/>
                <a:gd name="connsiteY5" fmla="*/ 3276458 h 5688359"/>
                <a:gd name="connsiteX6" fmla="*/ 1499173 w 1870576"/>
                <a:gd name="connsiteY6" fmla="*/ 2612518 h 5688359"/>
                <a:gd name="connsiteX7" fmla="*/ 502733 w 1870576"/>
                <a:gd name="connsiteY7" fmla="*/ 1375790 h 5688359"/>
                <a:gd name="connsiteX8" fmla="*/ 70559 w 1870576"/>
                <a:gd name="connsiteY8" fmla="*/ 458597 h 5688359"/>
                <a:gd name="connsiteX9" fmla="*/ 0 w 1870576"/>
                <a:gd name="connsiteY9" fmla="*/ 0 h 5688359"/>
                <a:gd name="connsiteX0" fmla="*/ 0 w 1865031"/>
                <a:gd name="connsiteY0" fmla="*/ 0 h 5688359"/>
                <a:gd name="connsiteX1" fmla="*/ 8820 w 1865031"/>
                <a:gd name="connsiteY1" fmla="*/ 5688359 h 5688359"/>
                <a:gd name="connsiteX2" fmla="*/ 291393 w 1865031"/>
                <a:gd name="connsiteY2" fmla="*/ 5687200 h 5688359"/>
                <a:gd name="connsiteX3" fmla="*/ 729791 w 1865031"/>
                <a:gd name="connsiteY3" fmla="*/ 4801958 h 5688359"/>
                <a:gd name="connsiteX4" fmla="*/ 1209834 w 1865031"/>
                <a:gd name="connsiteY4" fmla="*/ 4075386 h 5688359"/>
                <a:gd name="connsiteX5" fmla="*/ 1862880 w 1865031"/>
                <a:gd name="connsiteY5" fmla="*/ 3276458 h 5688359"/>
                <a:gd name="connsiteX6" fmla="*/ 972560 w 1865031"/>
                <a:gd name="connsiteY6" fmla="*/ 1984436 h 5688359"/>
                <a:gd name="connsiteX7" fmla="*/ 502733 w 1865031"/>
                <a:gd name="connsiteY7" fmla="*/ 1375790 h 5688359"/>
                <a:gd name="connsiteX8" fmla="*/ 70559 w 1865031"/>
                <a:gd name="connsiteY8" fmla="*/ 458597 h 5688359"/>
                <a:gd name="connsiteX9" fmla="*/ 0 w 1865031"/>
                <a:gd name="connsiteY9" fmla="*/ 0 h 5688359"/>
                <a:gd name="connsiteX0" fmla="*/ 0 w 1839275"/>
                <a:gd name="connsiteY0" fmla="*/ 0 h 5688359"/>
                <a:gd name="connsiteX1" fmla="*/ 8820 w 1839275"/>
                <a:gd name="connsiteY1" fmla="*/ 5688359 h 5688359"/>
                <a:gd name="connsiteX2" fmla="*/ 291393 w 1839275"/>
                <a:gd name="connsiteY2" fmla="*/ 5687200 h 5688359"/>
                <a:gd name="connsiteX3" fmla="*/ 729791 w 1839275"/>
                <a:gd name="connsiteY3" fmla="*/ 4801958 h 5688359"/>
                <a:gd name="connsiteX4" fmla="*/ 1209834 w 1839275"/>
                <a:gd name="connsiteY4" fmla="*/ 4075386 h 5688359"/>
                <a:gd name="connsiteX5" fmla="*/ 1836981 w 1839275"/>
                <a:gd name="connsiteY5" fmla="*/ 3107948 h 5688359"/>
                <a:gd name="connsiteX6" fmla="*/ 972560 w 1839275"/>
                <a:gd name="connsiteY6" fmla="*/ 1984436 h 5688359"/>
                <a:gd name="connsiteX7" fmla="*/ 502733 w 1839275"/>
                <a:gd name="connsiteY7" fmla="*/ 1375790 h 5688359"/>
                <a:gd name="connsiteX8" fmla="*/ 70559 w 1839275"/>
                <a:gd name="connsiteY8" fmla="*/ 458597 h 5688359"/>
                <a:gd name="connsiteX9" fmla="*/ 0 w 1839275"/>
                <a:gd name="connsiteY9" fmla="*/ 0 h 5688359"/>
                <a:gd name="connsiteX0" fmla="*/ 0 w 1839427"/>
                <a:gd name="connsiteY0" fmla="*/ 0 h 5738607"/>
                <a:gd name="connsiteX1" fmla="*/ 8820 w 1839427"/>
                <a:gd name="connsiteY1" fmla="*/ 5688359 h 5738607"/>
                <a:gd name="connsiteX2" fmla="*/ 291393 w 1839427"/>
                <a:gd name="connsiteY2" fmla="*/ 5687200 h 5738607"/>
                <a:gd name="connsiteX3" fmla="*/ 535548 w 1839427"/>
                <a:gd name="connsiteY3" fmla="*/ 4997276 h 5738607"/>
                <a:gd name="connsiteX4" fmla="*/ 1209834 w 1839427"/>
                <a:gd name="connsiteY4" fmla="*/ 4075386 h 5738607"/>
                <a:gd name="connsiteX5" fmla="*/ 1836981 w 1839427"/>
                <a:gd name="connsiteY5" fmla="*/ 3107948 h 5738607"/>
                <a:gd name="connsiteX6" fmla="*/ 972560 w 1839427"/>
                <a:gd name="connsiteY6" fmla="*/ 1984436 h 5738607"/>
                <a:gd name="connsiteX7" fmla="*/ 502733 w 1839427"/>
                <a:gd name="connsiteY7" fmla="*/ 1375790 h 5738607"/>
                <a:gd name="connsiteX8" fmla="*/ 70559 w 1839427"/>
                <a:gd name="connsiteY8" fmla="*/ 458597 h 5738607"/>
                <a:gd name="connsiteX9" fmla="*/ 0 w 1839427"/>
                <a:gd name="connsiteY9" fmla="*/ 0 h 5738607"/>
                <a:gd name="connsiteX0" fmla="*/ 0 w 1839427"/>
                <a:gd name="connsiteY0" fmla="*/ 0 h 5688359"/>
                <a:gd name="connsiteX1" fmla="*/ 8820 w 1839427"/>
                <a:gd name="connsiteY1" fmla="*/ 5688359 h 5688359"/>
                <a:gd name="connsiteX2" fmla="*/ 291393 w 1839427"/>
                <a:gd name="connsiteY2" fmla="*/ 5687200 h 5688359"/>
                <a:gd name="connsiteX3" fmla="*/ 535548 w 1839427"/>
                <a:gd name="connsiteY3" fmla="*/ 4997276 h 5688359"/>
                <a:gd name="connsiteX4" fmla="*/ 1209834 w 1839427"/>
                <a:gd name="connsiteY4" fmla="*/ 4075386 h 5688359"/>
                <a:gd name="connsiteX5" fmla="*/ 1836981 w 1839427"/>
                <a:gd name="connsiteY5" fmla="*/ 3107948 h 5688359"/>
                <a:gd name="connsiteX6" fmla="*/ 972560 w 1839427"/>
                <a:gd name="connsiteY6" fmla="*/ 1984436 h 5688359"/>
                <a:gd name="connsiteX7" fmla="*/ 502733 w 1839427"/>
                <a:gd name="connsiteY7" fmla="*/ 1375790 h 5688359"/>
                <a:gd name="connsiteX8" fmla="*/ 70559 w 1839427"/>
                <a:gd name="connsiteY8" fmla="*/ 458597 h 5688359"/>
                <a:gd name="connsiteX9" fmla="*/ 0 w 1839427"/>
                <a:gd name="connsiteY9" fmla="*/ 0 h 5688359"/>
                <a:gd name="connsiteX0" fmla="*/ 0 w 1839427"/>
                <a:gd name="connsiteY0" fmla="*/ 0 h 5688359"/>
                <a:gd name="connsiteX1" fmla="*/ 8820 w 1839427"/>
                <a:gd name="connsiteY1" fmla="*/ 5688359 h 5688359"/>
                <a:gd name="connsiteX2" fmla="*/ 291393 w 1839427"/>
                <a:gd name="connsiteY2" fmla="*/ 5687200 h 5688359"/>
                <a:gd name="connsiteX3" fmla="*/ 535548 w 1839427"/>
                <a:gd name="connsiteY3" fmla="*/ 4997276 h 5688359"/>
                <a:gd name="connsiteX4" fmla="*/ 1209834 w 1839427"/>
                <a:gd name="connsiteY4" fmla="*/ 4075386 h 5688359"/>
                <a:gd name="connsiteX5" fmla="*/ 1836981 w 1839427"/>
                <a:gd name="connsiteY5" fmla="*/ 3107948 h 5688359"/>
                <a:gd name="connsiteX6" fmla="*/ 972560 w 1839427"/>
                <a:gd name="connsiteY6" fmla="*/ 1984436 h 5688359"/>
                <a:gd name="connsiteX7" fmla="*/ 502733 w 1839427"/>
                <a:gd name="connsiteY7" fmla="*/ 1375790 h 5688359"/>
                <a:gd name="connsiteX8" fmla="*/ 70559 w 1839427"/>
                <a:gd name="connsiteY8" fmla="*/ 458597 h 5688359"/>
                <a:gd name="connsiteX9" fmla="*/ 0 w 1839427"/>
                <a:gd name="connsiteY9" fmla="*/ 0 h 5688359"/>
                <a:gd name="connsiteX0" fmla="*/ 0 w 1839638"/>
                <a:gd name="connsiteY0" fmla="*/ 0 h 5688359"/>
                <a:gd name="connsiteX1" fmla="*/ 8820 w 1839638"/>
                <a:gd name="connsiteY1" fmla="*/ 5688359 h 5688359"/>
                <a:gd name="connsiteX2" fmla="*/ 291393 w 1839638"/>
                <a:gd name="connsiteY2" fmla="*/ 5687200 h 5688359"/>
                <a:gd name="connsiteX3" fmla="*/ 535548 w 1839638"/>
                <a:gd name="connsiteY3" fmla="*/ 4997276 h 5688359"/>
                <a:gd name="connsiteX4" fmla="*/ 1209834 w 1839638"/>
                <a:gd name="connsiteY4" fmla="*/ 4075386 h 5688359"/>
                <a:gd name="connsiteX5" fmla="*/ 1836981 w 1839638"/>
                <a:gd name="connsiteY5" fmla="*/ 3107948 h 5688359"/>
                <a:gd name="connsiteX6" fmla="*/ 972560 w 1839638"/>
                <a:gd name="connsiteY6" fmla="*/ 1984436 h 5688359"/>
                <a:gd name="connsiteX7" fmla="*/ 502733 w 1839638"/>
                <a:gd name="connsiteY7" fmla="*/ 1375790 h 5688359"/>
                <a:gd name="connsiteX8" fmla="*/ 70559 w 1839638"/>
                <a:gd name="connsiteY8" fmla="*/ 458597 h 5688359"/>
                <a:gd name="connsiteX9" fmla="*/ 0 w 1839638"/>
                <a:gd name="connsiteY9" fmla="*/ 0 h 5688359"/>
                <a:gd name="connsiteX0" fmla="*/ 0 w 1839638"/>
                <a:gd name="connsiteY0" fmla="*/ 0 h 5688359"/>
                <a:gd name="connsiteX1" fmla="*/ 8820 w 1839638"/>
                <a:gd name="connsiteY1" fmla="*/ 5688359 h 5688359"/>
                <a:gd name="connsiteX2" fmla="*/ 291393 w 1839638"/>
                <a:gd name="connsiteY2" fmla="*/ 5687200 h 5688359"/>
                <a:gd name="connsiteX3" fmla="*/ 535548 w 1839638"/>
                <a:gd name="connsiteY3" fmla="*/ 4997276 h 5688359"/>
                <a:gd name="connsiteX4" fmla="*/ 1209834 w 1839638"/>
                <a:gd name="connsiteY4" fmla="*/ 4075386 h 5688359"/>
                <a:gd name="connsiteX5" fmla="*/ 1836981 w 1839638"/>
                <a:gd name="connsiteY5" fmla="*/ 3107948 h 5688359"/>
                <a:gd name="connsiteX6" fmla="*/ 972560 w 1839638"/>
                <a:gd name="connsiteY6" fmla="*/ 1984436 h 5688359"/>
                <a:gd name="connsiteX7" fmla="*/ 425037 w 1839638"/>
                <a:gd name="connsiteY7" fmla="*/ 1391110 h 5688359"/>
                <a:gd name="connsiteX8" fmla="*/ 70559 w 1839638"/>
                <a:gd name="connsiteY8" fmla="*/ 458597 h 5688359"/>
                <a:gd name="connsiteX9" fmla="*/ 0 w 1839638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70559 w 1839126"/>
                <a:gd name="connsiteY8" fmla="*/ 458597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70559 w 1839126"/>
                <a:gd name="connsiteY8" fmla="*/ 458597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70559 w 1839126"/>
                <a:gd name="connsiteY8" fmla="*/ 458597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70559 w 1839126"/>
                <a:gd name="connsiteY8" fmla="*/ 458597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70559 w 1839126"/>
                <a:gd name="connsiteY8" fmla="*/ 458597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70559 w 1839126"/>
                <a:gd name="connsiteY8" fmla="*/ 458597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70559 w 1839126"/>
                <a:gd name="connsiteY8" fmla="*/ 458597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100440 w 1839126"/>
                <a:gd name="connsiteY8" fmla="*/ 651743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100440 w 1839126"/>
                <a:gd name="connsiteY8" fmla="*/ 651743 h 5688359"/>
                <a:gd name="connsiteX9" fmla="*/ 0 w 1839126"/>
                <a:gd name="connsiteY9" fmla="*/ 0 h 5688359"/>
                <a:gd name="connsiteX0" fmla="*/ 0 w 1839126"/>
                <a:gd name="connsiteY0" fmla="*/ 0 h 5688359"/>
                <a:gd name="connsiteX1" fmla="*/ 8820 w 1839126"/>
                <a:gd name="connsiteY1" fmla="*/ 5688359 h 5688359"/>
                <a:gd name="connsiteX2" fmla="*/ 291393 w 1839126"/>
                <a:gd name="connsiteY2" fmla="*/ 5687200 h 5688359"/>
                <a:gd name="connsiteX3" fmla="*/ 535548 w 1839126"/>
                <a:gd name="connsiteY3" fmla="*/ 4997276 h 5688359"/>
                <a:gd name="connsiteX4" fmla="*/ 1209834 w 1839126"/>
                <a:gd name="connsiteY4" fmla="*/ 4075386 h 5688359"/>
                <a:gd name="connsiteX5" fmla="*/ 1836981 w 1839126"/>
                <a:gd name="connsiteY5" fmla="*/ 3107948 h 5688359"/>
                <a:gd name="connsiteX6" fmla="*/ 998459 w 1839126"/>
                <a:gd name="connsiteY6" fmla="*/ 2164436 h 5688359"/>
                <a:gd name="connsiteX7" fmla="*/ 425037 w 1839126"/>
                <a:gd name="connsiteY7" fmla="*/ 1391110 h 5688359"/>
                <a:gd name="connsiteX8" fmla="*/ 100440 w 1839126"/>
                <a:gd name="connsiteY8" fmla="*/ 651743 h 5688359"/>
                <a:gd name="connsiteX9" fmla="*/ 0 w 1839126"/>
                <a:gd name="connsiteY9" fmla="*/ 0 h 568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9126" h="5688359">
                  <a:moveTo>
                    <a:pt x="0" y="0"/>
                  </a:moveTo>
                  <a:lnTo>
                    <a:pt x="8820" y="5688359"/>
                  </a:lnTo>
                  <a:lnTo>
                    <a:pt x="291393" y="5687200"/>
                  </a:lnTo>
                  <a:cubicBezTo>
                    <a:pt x="379181" y="5572019"/>
                    <a:pt x="377822" y="5296380"/>
                    <a:pt x="535548" y="4997276"/>
                  </a:cubicBezTo>
                  <a:cubicBezTo>
                    <a:pt x="693274" y="4698172"/>
                    <a:pt x="954081" y="4363466"/>
                    <a:pt x="1209834" y="4075386"/>
                  </a:cubicBezTo>
                  <a:cubicBezTo>
                    <a:pt x="1465587" y="3787306"/>
                    <a:pt x="1872210" y="3426440"/>
                    <a:pt x="1836981" y="3107948"/>
                  </a:cubicBezTo>
                  <a:cubicBezTo>
                    <a:pt x="1801752" y="2789456"/>
                    <a:pt x="1250857" y="2424066"/>
                    <a:pt x="998459" y="2164436"/>
                  </a:cubicBezTo>
                  <a:cubicBezTo>
                    <a:pt x="746061" y="1904806"/>
                    <a:pt x="674171" y="1846820"/>
                    <a:pt x="425037" y="1391110"/>
                  </a:cubicBezTo>
                  <a:cubicBezTo>
                    <a:pt x="201515" y="958124"/>
                    <a:pt x="171280" y="883595"/>
                    <a:pt x="100440" y="651743"/>
                  </a:cubicBezTo>
                  <a:cubicBezTo>
                    <a:pt x="29600" y="419891"/>
                    <a:pt x="8820" y="124939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rgbClr val="AA0000">
                    <a:alpha val="92000"/>
                  </a:srgbClr>
                </a:gs>
                <a:gs pos="74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AA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 flipH="1">
              <a:off x="4335950" y="675294"/>
              <a:ext cx="1388268" cy="5666439"/>
            </a:xfrm>
            <a:custGeom>
              <a:avLst/>
              <a:gdLst>
                <a:gd name="connsiteX0" fmla="*/ 0 w 1836187"/>
                <a:gd name="connsiteY0" fmla="*/ 0 h 5703539"/>
                <a:gd name="connsiteX1" fmla="*/ 8820 w 1836187"/>
                <a:gd name="connsiteY1" fmla="*/ 5688359 h 5703539"/>
                <a:gd name="connsiteX2" fmla="*/ 652671 w 1836187"/>
                <a:gd name="connsiteY2" fmla="*/ 5697178 h 5703539"/>
                <a:gd name="connsiteX3" fmla="*/ 652671 w 1836187"/>
                <a:gd name="connsiteY3" fmla="*/ 5653083 h 5703539"/>
                <a:gd name="connsiteX4" fmla="*/ 1076024 w 1836187"/>
                <a:gd name="connsiteY4" fmla="*/ 5159210 h 5703539"/>
                <a:gd name="connsiteX5" fmla="*/ 1746335 w 1836187"/>
                <a:gd name="connsiteY5" fmla="*/ 4180283 h 5703539"/>
                <a:gd name="connsiteX6" fmla="*/ 1693415 w 1836187"/>
                <a:gd name="connsiteY6" fmla="*/ 3033792 h 5703539"/>
                <a:gd name="connsiteX7" fmla="*/ 502733 w 1836187"/>
                <a:gd name="connsiteY7" fmla="*/ 1375790 h 5703539"/>
                <a:gd name="connsiteX8" fmla="*/ 70559 w 1836187"/>
                <a:gd name="connsiteY8" fmla="*/ 458597 h 5703539"/>
                <a:gd name="connsiteX9" fmla="*/ 0 w 1836187"/>
                <a:gd name="connsiteY9" fmla="*/ 0 h 5703539"/>
                <a:gd name="connsiteX0" fmla="*/ 0 w 1836187"/>
                <a:gd name="connsiteY0" fmla="*/ 0 h 5697178"/>
                <a:gd name="connsiteX1" fmla="*/ 8820 w 1836187"/>
                <a:gd name="connsiteY1" fmla="*/ 5688359 h 5697178"/>
                <a:gd name="connsiteX2" fmla="*/ 652671 w 1836187"/>
                <a:gd name="connsiteY2" fmla="*/ 5697178 h 5697178"/>
                <a:gd name="connsiteX3" fmla="*/ 687950 w 1836187"/>
                <a:gd name="connsiteY3" fmla="*/ 5635444 h 5697178"/>
                <a:gd name="connsiteX4" fmla="*/ 1076024 w 1836187"/>
                <a:gd name="connsiteY4" fmla="*/ 5159210 h 5697178"/>
                <a:gd name="connsiteX5" fmla="*/ 1746335 w 1836187"/>
                <a:gd name="connsiteY5" fmla="*/ 4180283 h 5697178"/>
                <a:gd name="connsiteX6" fmla="*/ 1693415 w 1836187"/>
                <a:gd name="connsiteY6" fmla="*/ 3033792 h 5697178"/>
                <a:gd name="connsiteX7" fmla="*/ 502733 w 1836187"/>
                <a:gd name="connsiteY7" fmla="*/ 1375790 h 5697178"/>
                <a:gd name="connsiteX8" fmla="*/ 70559 w 1836187"/>
                <a:gd name="connsiteY8" fmla="*/ 458597 h 5697178"/>
                <a:gd name="connsiteX9" fmla="*/ 0 w 1836187"/>
                <a:gd name="connsiteY9" fmla="*/ 0 h 5697178"/>
                <a:gd name="connsiteX0" fmla="*/ 0 w 1836187"/>
                <a:gd name="connsiteY0" fmla="*/ 0 h 5697178"/>
                <a:gd name="connsiteX1" fmla="*/ 8820 w 1836187"/>
                <a:gd name="connsiteY1" fmla="*/ 5688359 h 5697178"/>
                <a:gd name="connsiteX2" fmla="*/ 652671 w 1836187"/>
                <a:gd name="connsiteY2" fmla="*/ 5697178 h 5697178"/>
                <a:gd name="connsiteX3" fmla="*/ 793789 w 1836187"/>
                <a:gd name="connsiteY3" fmla="*/ 5556071 h 5697178"/>
                <a:gd name="connsiteX4" fmla="*/ 1076024 w 1836187"/>
                <a:gd name="connsiteY4" fmla="*/ 5159210 h 5697178"/>
                <a:gd name="connsiteX5" fmla="*/ 1746335 w 1836187"/>
                <a:gd name="connsiteY5" fmla="*/ 4180283 h 5697178"/>
                <a:gd name="connsiteX6" fmla="*/ 1693415 w 1836187"/>
                <a:gd name="connsiteY6" fmla="*/ 3033792 h 5697178"/>
                <a:gd name="connsiteX7" fmla="*/ 502733 w 1836187"/>
                <a:gd name="connsiteY7" fmla="*/ 1375790 h 5697178"/>
                <a:gd name="connsiteX8" fmla="*/ 70559 w 1836187"/>
                <a:gd name="connsiteY8" fmla="*/ 458597 h 5697178"/>
                <a:gd name="connsiteX9" fmla="*/ 0 w 1836187"/>
                <a:gd name="connsiteY9" fmla="*/ 0 h 5697178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793789 w 1836187"/>
                <a:gd name="connsiteY3" fmla="*/ 5556071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793789 w 1836187"/>
                <a:gd name="connsiteY3" fmla="*/ 5556071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793789 w 1836187"/>
                <a:gd name="connsiteY3" fmla="*/ 5556071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776149 w 1836187"/>
                <a:gd name="connsiteY3" fmla="*/ 5573709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70310 w 1836187"/>
                <a:gd name="connsiteY2" fmla="*/ 5679539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705997"/>
                <a:gd name="connsiteX1" fmla="*/ 8820 w 1836187"/>
                <a:gd name="connsiteY1" fmla="*/ 5688359 h 5705997"/>
                <a:gd name="connsiteX2" fmla="*/ 687949 w 1836187"/>
                <a:gd name="connsiteY2" fmla="*/ 5705997 h 5705997"/>
                <a:gd name="connsiteX3" fmla="*/ 829069 w 1836187"/>
                <a:gd name="connsiteY3" fmla="*/ 5529613 h 5705997"/>
                <a:gd name="connsiteX4" fmla="*/ 1076024 w 1836187"/>
                <a:gd name="connsiteY4" fmla="*/ 5159210 h 5705997"/>
                <a:gd name="connsiteX5" fmla="*/ 1746335 w 1836187"/>
                <a:gd name="connsiteY5" fmla="*/ 4180283 h 5705997"/>
                <a:gd name="connsiteX6" fmla="*/ 1693415 w 1836187"/>
                <a:gd name="connsiteY6" fmla="*/ 3033792 h 5705997"/>
                <a:gd name="connsiteX7" fmla="*/ 502733 w 1836187"/>
                <a:gd name="connsiteY7" fmla="*/ 1375790 h 5705997"/>
                <a:gd name="connsiteX8" fmla="*/ 70559 w 1836187"/>
                <a:gd name="connsiteY8" fmla="*/ 458597 h 5705997"/>
                <a:gd name="connsiteX9" fmla="*/ 0 w 1836187"/>
                <a:gd name="connsiteY9" fmla="*/ 0 h 5705997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9676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9676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69676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706001"/>
                <a:gd name="connsiteX1" fmla="*/ 8820 w 1836187"/>
                <a:gd name="connsiteY1" fmla="*/ 5688359 h 5706001"/>
                <a:gd name="connsiteX2" fmla="*/ 705589 w 1836187"/>
                <a:gd name="connsiteY2" fmla="*/ 5705998 h 5706001"/>
                <a:gd name="connsiteX3" fmla="*/ 829069 w 1836187"/>
                <a:gd name="connsiteY3" fmla="*/ 5529613 h 5706001"/>
                <a:gd name="connsiteX4" fmla="*/ 1076024 w 1836187"/>
                <a:gd name="connsiteY4" fmla="*/ 5159210 h 5706001"/>
                <a:gd name="connsiteX5" fmla="*/ 1746335 w 1836187"/>
                <a:gd name="connsiteY5" fmla="*/ 4180283 h 5706001"/>
                <a:gd name="connsiteX6" fmla="*/ 1693415 w 1836187"/>
                <a:gd name="connsiteY6" fmla="*/ 3033792 h 5706001"/>
                <a:gd name="connsiteX7" fmla="*/ 502733 w 1836187"/>
                <a:gd name="connsiteY7" fmla="*/ 1375790 h 5706001"/>
                <a:gd name="connsiteX8" fmla="*/ 70559 w 1836187"/>
                <a:gd name="connsiteY8" fmla="*/ 458597 h 5706001"/>
                <a:gd name="connsiteX9" fmla="*/ 0 w 1836187"/>
                <a:gd name="connsiteY9" fmla="*/ 0 h 5706001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71440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71440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5688359"/>
                <a:gd name="connsiteX1" fmla="*/ 8820 w 1836187"/>
                <a:gd name="connsiteY1" fmla="*/ 5688359 h 5688359"/>
                <a:gd name="connsiteX2" fmla="*/ 714409 w 1836187"/>
                <a:gd name="connsiteY2" fmla="*/ 5679540 h 5688359"/>
                <a:gd name="connsiteX3" fmla="*/ 829069 w 1836187"/>
                <a:gd name="connsiteY3" fmla="*/ 5529613 h 5688359"/>
                <a:gd name="connsiteX4" fmla="*/ 1076024 w 1836187"/>
                <a:gd name="connsiteY4" fmla="*/ 5159210 h 5688359"/>
                <a:gd name="connsiteX5" fmla="*/ 1746335 w 1836187"/>
                <a:gd name="connsiteY5" fmla="*/ 4180283 h 5688359"/>
                <a:gd name="connsiteX6" fmla="*/ 1693415 w 1836187"/>
                <a:gd name="connsiteY6" fmla="*/ 3033792 h 5688359"/>
                <a:gd name="connsiteX7" fmla="*/ 502733 w 1836187"/>
                <a:gd name="connsiteY7" fmla="*/ 1375790 h 5688359"/>
                <a:gd name="connsiteX8" fmla="*/ 70559 w 1836187"/>
                <a:gd name="connsiteY8" fmla="*/ 458597 h 5688359"/>
                <a:gd name="connsiteX9" fmla="*/ 0 w 1836187"/>
                <a:gd name="connsiteY9" fmla="*/ 0 h 5688359"/>
                <a:gd name="connsiteX0" fmla="*/ 0 w 1836187"/>
                <a:gd name="connsiteY0" fmla="*/ 0 h 9163030"/>
                <a:gd name="connsiteX1" fmla="*/ 8820 w 1836187"/>
                <a:gd name="connsiteY1" fmla="*/ 5688359 h 9163030"/>
                <a:gd name="connsiteX2" fmla="*/ 643850 w 1836187"/>
                <a:gd name="connsiteY2" fmla="*/ 9163030 h 9163030"/>
                <a:gd name="connsiteX3" fmla="*/ 829069 w 1836187"/>
                <a:gd name="connsiteY3" fmla="*/ 5529613 h 9163030"/>
                <a:gd name="connsiteX4" fmla="*/ 1076024 w 1836187"/>
                <a:gd name="connsiteY4" fmla="*/ 5159210 h 9163030"/>
                <a:gd name="connsiteX5" fmla="*/ 1746335 w 1836187"/>
                <a:gd name="connsiteY5" fmla="*/ 4180283 h 9163030"/>
                <a:gd name="connsiteX6" fmla="*/ 1693415 w 1836187"/>
                <a:gd name="connsiteY6" fmla="*/ 3033792 h 9163030"/>
                <a:gd name="connsiteX7" fmla="*/ 502733 w 1836187"/>
                <a:gd name="connsiteY7" fmla="*/ 1375790 h 9163030"/>
                <a:gd name="connsiteX8" fmla="*/ 70559 w 1836187"/>
                <a:gd name="connsiteY8" fmla="*/ 458597 h 9163030"/>
                <a:gd name="connsiteX9" fmla="*/ 0 w 1836187"/>
                <a:gd name="connsiteY9" fmla="*/ 0 h 9163030"/>
                <a:gd name="connsiteX0" fmla="*/ 8820 w 1845007"/>
                <a:gd name="connsiteY0" fmla="*/ 0 h 9460040"/>
                <a:gd name="connsiteX1" fmla="*/ 0 w 1845007"/>
                <a:gd name="connsiteY1" fmla="*/ 9243820 h 9460040"/>
                <a:gd name="connsiteX2" fmla="*/ 652670 w 1845007"/>
                <a:gd name="connsiteY2" fmla="*/ 9163030 h 9460040"/>
                <a:gd name="connsiteX3" fmla="*/ 837889 w 1845007"/>
                <a:gd name="connsiteY3" fmla="*/ 5529613 h 9460040"/>
                <a:gd name="connsiteX4" fmla="*/ 1084844 w 1845007"/>
                <a:gd name="connsiteY4" fmla="*/ 5159210 h 9460040"/>
                <a:gd name="connsiteX5" fmla="*/ 1755155 w 1845007"/>
                <a:gd name="connsiteY5" fmla="*/ 4180283 h 9460040"/>
                <a:gd name="connsiteX6" fmla="*/ 1702235 w 1845007"/>
                <a:gd name="connsiteY6" fmla="*/ 3033792 h 9460040"/>
                <a:gd name="connsiteX7" fmla="*/ 511553 w 1845007"/>
                <a:gd name="connsiteY7" fmla="*/ 1375790 h 9460040"/>
                <a:gd name="connsiteX8" fmla="*/ 79379 w 1845007"/>
                <a:gd name="connsiteY8" fmla="*/ 458597 h 9460040"/>
                <a:gd name="connsiteX9" fmla="*/ 8820 w 1845007"/>
                <a:gd name="connsiteY9" fmla="*/ 0 h 9460040"/>
                <a:gd name="connsiteX0" fmla="*/ 8820 w 1845007"/>
                <a:gd name="connsiteY0" fmla="*/ 0 h 9375536"/>
                <a:gd name="connsiteX1" fmla="*/ 0 w 1845007"/>
                <a:gd name="connsiteY1" fmla="*/ 9243820 h 9375536"/>
                <a:gd name="connsiteX2" fmla="*/ 652670 w 1845007"/>
                <a:gd name="connsiteY2" fmla="*/ 9163030 h 9375536"/>
                <a:gd name="connsiteX3" fmla="*/ 829070 w 1845007"/>
                <a:gd name="connsiteY3" fmla="*/ 6681180 h 9375536"/>
                <a:gd name="connsiteX4" fmla="*/ 1084844 w 1845007"/>
                <a:gd name="connsiteY4" fmla="*/ 5159210 h 9375536"/>
                <a:gd name="connsiteX5" fmla="*/ 1755155 w 1845007"/>
                <a:gd name="connsiteY5" fmla="*/ 4180283 h 9375536"/>
                <a:gd name="connsiteX6" fmla="*/ 1702235 w 1845007"/>
                <a:gd name="connsiteY6" fmla="*/ 3033792 h 9375536"/>
                <a:gd name="connsiteX7" fmla="*/ 511553 w 1845007"/>
                <a:gd name="connsiteY7" fmla="*/ 1375790 h 9375536"/>
                <a:gd name="connsiteX8" fmla="*/ 79379 w 1845007"/>
                <a:gd name="connsiteY8" fmla="*/ 458597 h 9375536"/>
                <a:gd name="connsiteX9" fmla="*/ 8820 w 1845007"/>
                <a:gd name="connsiteY9" fmla="*/ 0 h 9375536"/>
                <a:gd name="connsiteX0" fmla="*/ 8820 w 1845007"/>
                <a:gd name="connsiteY0" fmla="*/ 0 h 9297731"/>
                <a:gd name="connsiteX1" fmla="*/ 0 w 1845007"/>
                <a:gd name="connsiteY1" fmla="*/ 9243820 h 9297731"/>
                <a:gd name="connsiteX2" fmla="*/ 361614 w 1845007"/>
                <a:gd name="connsiteY2" fmla="*/ 9033479 h 9297731"/>
                <a:gd name="connsiteX3" fmla="*/ 829070 w 1845007"/>
                <a:gd name="connsiteY3" fmla="*/ 6681180 h 9297731"/>
                <a:gd name="connsiteX4" fmla="*/ 1084844 w 1845007"/>
                <a:gd name="connsiteY4" fmla="*/ 5159210 h 9297731"/>
                <a:gd name="connsiteX5" fmla="*/ 1755155 w 1845007"/>
                <a:gd name="connsiteY5" fmla="*/ 4180283 h 9297731"/>
                <a:gd name="connsiteX6" fmla="*/ 1702235 w 1845007"/>
                <a:gd name="connsiteY6" fmla="*/ 3033792 h 9297731"/>
                <a:gd name="connsiteX7" fmla="*/ 511553 w 1845007"/>
                <a:gd name="connsiteY7" fmla="*/ 1375790 h 9297731"/>
                <a:gd name="connsiteX8" fmla="*/ 79379 w 1845007"/>
                <a:gd name="connsiteY8" fmla="*/ 458597 h 9297731"/>
                <a:gd name="connsiteX9" fmla="*/ 8820 w 1845007"/>
                <a:gd name="connsiteY9" fmla="*/ 0 h 9297731"/>
                <a:gd name="connsiteX0" fmla="*/ 8820 w 1845007"/>
                <a:gd name="connsiteY0" fmla="*/ 0 h 9297731"/>
                <a:gd name="connsiteX1" fmla="*/ 0 w 1845007"/>
                <a:gd name="connsiteY1" fmla="*/ 9243820 h 9297731"/>
                <a:gd name="connsiteX2" fmla="*/ 176397 w 1845007"/>
                <a:gd name="connsiteY2" fmla="*/ 9033479 h 9297731"/>
                <a:gd name="connsiteX3" fmla="*/ 829070 w 1845007"/>
                <a:gd name="connsiteY3" fmla="*/ 6681180 h 9297731"/>
                <a:gd name="connsiteX4" fmla="*/ 1084844 w 1845007"/>
                <a:gd name="connsiteY4" fmla="*/ 5159210 h 9297731"/>
                <a:gd name="connsiteX5" fmla="*/ 1755155 w 1845007"/>
                <a:gd name="connsiteY5" fmla="*/ 4180283 h 9297731"/>
                <a:gd name="connsiteX6" fmla="*/ 1702235 w 1845007"/>
                <a:gd name="connsiteY6" fmla="*/ 3033792 h 9297731"/>
                <a:gd name="connsiteX7" fmla="*/ 511553 w 1845007"/>
                <a:gd name="connsiteY7" fmla="*/ 1375790 h 9297731"/>
                <a:gd name="connsiteX8" fmla="*/ 79379 w 1845007"/>
                <a:gd name="connsiteY8" fmla="*/ 458597 h 9297731"/>
                <a:gd name="connsiteX9" fmla="*/ 8820 w 1845007"/>
                <a:gd name="connsiteY9" fmla="*/ 0 h 9297731"/>
                <a:gd name="connsiteX0" fmla="*/ 8820 w 1845007"/>
                <a:gd name="connsiteY0" fmla="*/ 0 h 9297731"/>
                <a:gd name="connsiteX1" fmla="*/ 0 w 1845007"/>
                <a:gd name="connsiteY1" fmla="*/ 9243820 h 9297731"/>
                <a:gd name="connsiteX2" fmla="*/ 176397 w 1845007"/>
                <a:gd name="connsiteY2" fmla="*/ 9033479 h 9297731"/>
                <a:gd name="connsiteX3" fmla="*/ 486132 w 1845007"/>
                <a:gd name="connsiteY3" fmla="*/ 8005999 h 9297731"/>
                <a:gd name="connsiteX4" fmla="*/ 829070 w 1845007"/>
                <a:gd name="connsiteY4" fmla="*/ 6681180 h 9297731"/>
                <a:gd name="connsiteX5" fmla="*/ 1084844 w 1845007"/>
                <a:gd name="connsiteY5" fmla="*/ 5159210 h 9297731"/>
                <a:gd name="connsiteX6" fmla="*/ 1755155 w 1845007"/>
                <a:gd name="connsiteY6" fmla="*/ 4180283 h 9297731"/>
                <a:gd name="connsiteX7" fmla="*/ 1702235 w 1845007"/>
                <a:gd name="connsiteY7" fmla="*/ 3033792 h 9297731"/>
                <a:gd name="connsiteX8" fmla="*/ 511553 w 1845007"/>
                <a:gd name="connsiteY8" fmla="*/ 1375790 h 9297731"/>
                <a:gd name="connsiteX9" fmla="*/ 79379 w 1845007"/>
                <a:gd name="connsiteY9" fmla="*/ 458597 h 9297731"/>
                <a:gd name="connsiteX10" fmla="*/ 8820 w 1845007"/>
                <a:gd name="connsiteY10" fmla="*/ 0 h 9297731"/>
                <a:gd name="connsiteX0" fmla="*/ 8820 w 1845007"/>
                <a:gd name="connsiteY0" fmla="*/ 0 h 9247424"/>
                <a:gd name="connsiteX1" fmla="*/ 0 w 1845007"/>
                <a:gd name="connsiteY1" fmla="*/ 9243820 h 9247424"/>
                <a:gd name="connsiteX2" fmla="*/ 176397 w 1845007"/>
                <a:gd name="connsiteY2" fmla="*/ 9033479 h 9247424"/>
                <a:gd name="connsiteX3" fmla="*/ 450852 w 1845007"/>
                <a:gd name="connsiteY3" fmla="*/ 7646135 h 9247424"/>
                <a:gd name="connsiteX4" fmla="*/ 829070 w 1845007"/>
                <a:gd name="connsiteY4" fmla="*/ 6681180 h 9247424"/>
                <a:gd name="connsiteX5" fmla="*/ 1084844 w 1845007"/>
                <a:gd name="connsiteY5" fmla="*/ 5159210 h 9247424"/>
                <a:gd name="connsiteX6" fmla="*/ 1755155 w 1845007"/>
                <a:gd name="connsiteY6" fmla="*/ 4180283 h 9247424"/>
                <a:gd name="connsiteX7" fmla="*/ 1702235 w 1845007"/>
                <a:gd name="connsiteY7" fmla="*/ 3033792 h 9247424"/>
                <a:gd name="connsiteX8" fmla="*/ 511553 w 1845007"/>
                <a:gd name="connsiteY8" fmla="*/ 1375790 h 9247424"/>
                <a:gd name="connsiteX9" fmla="*/ 79379 w 1845007"/>
                <a:gd name="connsiteY9" fmla="*/ 458597 h 9247424"/>
                <a:gd name="connsiteX10" fmla="*/ 8820 w 1845007"/>
                <a:gd name="connsiteY10" fmla="*/ 0 h 9247424"/>
                <a:gd name="connsiteX0" fmla="*/ 8820 w 1845007"/>
                <a:gd name="connsiteY0" fmla="*/ 0 h 9243882"/>
                <a:gd name="connsiteX1" fmla="*/ 0 w 1845007"/>
                <a:gd name="connsiteY1" fmla="*/ 9243820 h 9243882"/>
                <a:gd name="connsiteX2" fmla="*/ 176397 w 1845007"/>
                <a:gd name="connsiteY2" fmla="*/ 9033479 h 9243882"/>
                <a:gd name="connsiteX3" fmla="*/ 380293 w 1845007"/>
                <a:gd name="connsiteY3" fmla="*/ 7804474 h 9243882"/>
                <a:gd name="connsiteX4" fmla="*/ 829070 w 1845007"/>
                <a:gd name="connsiteY4" fmla="*/ 6681180 h 9243882"/>
                <a:gd name="connsiteX5" fmla="*/ 1084844 w 1845007"/>
                <a:gd name="connsiteY5" fmla="*/ 5159210 h 9243882"/>
                <a:gd name="connsiteX6" fmla="*/ 1755155 w 1845007"/>
                <a:gd name="connsiteY6" fmla="*/ 4180283 h 9243882"/>
                <a:gd name="connsiteX7" fmla="*/ 1702235 w 1845007"/>
                <a:gd name="connsiteY7" fmla="*/ 3033792 h 9243882"/>
                <a:gd name="connsiteX8" fmla="*/ 511553 w 1845007"/>
                <a:gd name="connsiteY8" fmla="*/ 1375790 h 9243882"/>
                <a:gd name="connsiteX9" fmla="*/ 79379 w 1845007"/>
                <a:gd name="connsiteY9" fmla="*/ 458597 h 9243882"/>
                <a:gd name="connsiteX10" fmla="*/ 8820 w 1845007"/>
                <a:gd name="connsiteY10" fmla="*/ 0 h 9243882"/>
                <a:gd name="connsiteX0" fmla="*/ 8820 w 1845007"/>
                <a:gd name="connsiteY0" fmla="*/ 0 h 9243882"/>
                <a:gd name="connsiteX1" fmla="*/ 0 w 1845007"/>
                <a:gd name="connsiteY1" fmla="*/ 9243820 h 9243882"/>
                <a:gd name="connsiteX2" fmla="*/ 176397 w 1845007"/>
                <a:gd name="connsiteY2" fmla="*/ 9033479 h 9243882"/>
                <a:gd name="connsiteX3" fmla="*/ 380293 w 1845007"/>
                <a:gd name="connsiteY3" fmla="*/ 7804474 h 9243882"/>
                <a:gd name="connsiteX4" fmla="*/ 670313 w 1845007"/>
                <a:gd name="connsiteY4" fmla="*/ 6594813 h 9243882"/>
                <a:gd name="connsiteX5" fmla="*/ 1084844 w 1845007"/>
                <a:gd name="connsiteY5" fmla="*/ 5159210 h 9243882"/>
                <a:gd name="connsiteX6" fmla="*/ 1755155 w 1845007"/>
                <a:gd name="connsiteY6" fmla="*/ 4180283 h 9243882"/>
                <a:gd name="connsiteX7" fmla="*/ 1702235 w 1845007"/>
                <a:gd name="connsiteY7" fmla="*/ 3033792 h 9243882"/>
                <a:gd name="connsiteX8" fmla="*/ 511553 w 1845007"/>
                <a:gd name="connsiteY8" fmla="*/ 1375790 h 9243882"/>
                <a:gd name="connsiteX9" fmla="*/ 79379 w 1845007"/>
                <a:gd name="connsiteY9" fmla="*/ 458597 h 9243882"/>
                <a:gd name="connsiteX10" fmla="*/ 8820 w 1845007"/>
                <a:gd name="connsiteY10" fmla="*/ 0 h 9243882"/>
                <a:gd name="connsiteX0" fmla="*/ 8820 w 1847786"/>
                <a:gd name="connsiteY0" fmla="*/ 0 h 9243882"/>
                <a:gd name="connsiteX1" fmla="*/ 0 w 1847786"/>
                <a:gd name="connsiteY1" fmla="*/ 9243820 h 9243882"/>
                <a:gd name="connsiteX2" fmla="*/ 176397 w 1847786"/>
                <a:gd name="connsiteY2" fmla="*/ 9033479 h 9243882"/>
                <a:gd name="connsiteX3" fmla="*/ 380293 w 1847786"/>
                <a:gd name="connsiteY3" fmla="*/ 7804474 h 9243882"/>
                <a:gd name="connsiteX4" fmla="*/ 670313 w 1847786"/>
                <a:gd name="connsiteY4" fmla="*/ 6594813 h 9243882"/>
                <a:gd name="connsiteX5" fmla="*/ 1040744 w 1847786"/>
                <a:gd name="connsiteY5" fmla="*/ 5519074 h 9243882"/>
                <a:gd name="connsiteX6" fmla="*/ 1755155 w 1847786"/>
                <a:gd name="connsiteY6" fmla="*/ 4180283 h 9243882"/>
                <a:gd name="connsiteX7" fmla="*/ 1702235 w 1847786"/>
                <a:gd name="connsiteY7" fmla="*/ 3033792 h 9243882"/>
                <a:gd name="connsiteX8" fmla="*/ 511553 w 1847786"/>
                <a:gd name="connsiteY8" fmla="*/ 1375790 h 9243882"/>
                <a:gd name="connsiteX9" fmla="*/ 79379 w 1847786"/>
                <a:gd name="connsiteY9" fmla="*/ 458597 h 9243882"/>
                <a:gd name="connsiteX10" fmla="*/ 8820 w 1847786"/>
                <a:gd name="connsiteY10" fmla="*/ 0 h 9243882"/>
                <a:gd name="connsiteX0" fmla="*/ 8820 w 1847786"/>
                <a:gd name="connsiteY0" fmla="*/ 0 h 9243820"/>
                <a:gd name="connsiteX1" fmla="*/ 0 w 1847786"/>
                <a:gd name="connsiteY1" fmla="*/ 9243820 h 9243820"/>
                <a:gd name="connsiteX2" fmla="*/ 176397 w 1847786"/>
                <a:gd name="connsiteY2" fmla="*/ 9033479 h 9243820"/>
                <a:gd name="connsiteX3" fmla="*/ 256816 w 1847786"/>
                <a:gd name="connsiteY3" fmla="*/ 8538599 h 9243820"/>
                <a:gd name="connsiteX4" fmla="*/ 380293 w 1847786"/>
                <a:gd name="connsiteY4" fmla="*/ 7804474 h 9243820"/>
                <a:gd name="connsiteX5" fmla="*/ 670313 w 1847786"/>
                <a:gd name="connsiteY5" fmla="*/ 6594813 h 9243820"/>
                <a:gd name="connsiteX6" fmla="*/ 1040744 w 1847786"/>
                <a:gd name="connsiteY6" fmla="*/ 5519074 h 9243820"/>
                <a:gd name="connsiteX7" fmla="*/ 1755155 w 1847786"/>
                <a:gd name="connsiteY7" fmla="*/ 4180283 h 9243820"/>
                <a:gd name="connsiteX8" fmla="*/ 1702235 w 1847786"/>
                <a:gd name="connsiteY8" fmla="*/ 3033792 h 9243820"/>
                <a:gd name="connsiteX9" fmla="*/ 511553 w 1847786"/>
                <a:gd name="connsiteY9" fmla="*/ 1375790 h 9243820"/>
                <a:gd name="connsiteX10" fmla="*/ 79379 w 1847786"/>
                <a:gd name="connsiteY10" fmla="*/ 458597 h 9243820"/>
                <a:gd name="connsiteX11" fmla="*/ 8820 w 1847786"/>
                <a:gd name="connsiteY11" fmla="*/ 0 h 9243820"/>
                <a:gd name="connsiteX0" fmla="*/ 8820 w 1847786"/>
                <a:gd name="connsiteY0" fmla="*/ 0 h 9243820"/>
                <a:gd name="connsiteX1" fmla="*/ 0 w 1847786"/>
                <a:gd name="connsiteY1" fmla="*/ 9243820 h 9243820"/>
                <a:gd name="connsiteX2" fmla="*/ 167577 w 1847786"/>
                <a:gd name="connsiteY2" fmla="*/ 9119847 h 9243820"/>
                <a:gd name="connsiteX3" fmla="*/ 256816 w 1847786"/>
                <a:gd name="connsiteY3" fmla="*/ 8538599 h 9243820"/>
                <a:gd name="connsiteX4" fmla="*/ 380293 w 1847786"/>
                <a:gd name="connsiteY4" fmla="*/ 7804474 h 9243820"/>
                <a:gd name="connsiteX5" fmla="*/ 670313 w 1847786"/>
                <a:gd name="connsiteY5" fmla="*/ 6594813 h 9243820"/>
                <a:gd name="connsiteX6" fmla="*/ 1040744 w 1847786"/>
                <a:gd name="connsiteY6" fmla="*/ 5519074 h 9243820"/>
                <a:gd name="connsiteX7" fmla="*/ 1755155 w 1847786"/>
                <a:gd name="connsiteY7" fmla="*/ 4180283 h 9243820"/>
                <a:gd name="connsiteX8" fmla="*/ 1702235 w 1847786"/>
                <a:gd name="connsiteY8" fmla="*/ 3033792 h 9243820"/>
                <a:gd name="connsiteX9" fmla="*/ 511553 w 1847786"/>
                <a:gd name="connsiteY9" fmla="*/ 1375790 h 9243820"/>
                <a:gd name="connsiteX10" fmla="*/ 79379 w 1847786"/>
                <a:gd name="connsiteY10" fmla="*/ 458597 h 9243820"/>
                <a:gd name="connsiteX11" fmla="*/ 8820 w 1847786"/>
                <a:gd name="connsiteY11" fmla="*/ 0 h 9243820"/>
                <a:gd name="connsiteX0" fmla="*/ 8820 w 1847786"/>
                <a:gd name="connsiteY0" fmla="*/ 0 h 9254024"/>
                <a:gd name="connsiteX1" fmla="*/ 0 w 1847786"/>
                <a:gd name="connsiteY1" fmla="*/ 9243820 h 9254024"/>
                <a:gd name="connsiteX2" fmla="*/ 160443 w 1847786"/>
                <a:gd name="connsiteY2" fmla="*/ 9178075 h 9254024"/>
                <a:gd name="connsiteX3" fmla="*/ 256816 w 1847786"/>
                <a:gd name="connsiteY3" fmla="*/ 8538599 h 9254024"/>
                <a:gd name="connsiteX4" fmla="*/ 380293 w 1847786"/>
                <a:gd name="connsiteY4" fmla="*/ 7804474 h 9254024"/>
                <a:gd name="connsiteX5" fmla="*/ 670313 w 1847786"/>
                <a:gd name="connsiteY5" fmla="*/ 6594813 h 9254024"/>
                <a:gd name="connsiteX6" fmla="*/ 1040744 w 1847786"/>
                <a:gd name="connsiteY6" fmla="*/ 5519074 h 9254024"/>
                <a:gd name="connsiteX7" fmla="*/ 1755155 w 1847786"/>
                <a:gd name="connsiteY7" fmla="*/ 4180283 h 9254024"/>
                <a:gd name="connsiteX8" fmla="*/ 1702235 w 1847786"/>
                <a:gd name="connsiteY8" fmla="*/ 3033792 h 9254024"/>
                <a:gd name="connsiteX9" fmla="*/ 511553 w 1847786"/>
                <a:gd name="connsiteY9" fmla="*/ 1375790 h 9254024"/>
                <a:gd name="connsiteX10" fmla="*/ 79379 w 1847786"/>
                <a:gd name="connsiteY10" fmla="*/ 458597 h 9254024"/>
                <a:gd name="connsiteX11" fmla="*/ 8820 w 1847786"/>
                <a:gd name="connsiteY11" fmla="*/ 0 h 9254024"/>
                <a:gd name="connsiteX0" fmla="*/ 8820 w 1847786"/>
                <a:gd name="connsiteY0" fmla="*/ 0 h 9267362"/>
                <a:gd name="connsiteX1" fmla="*/ 0 w 1847786"/>
                <a:gd name="connsiteY1" fmla="*/ 9243820 h 9267362"/>
                <a:gd name="connsiteX2" fmla="*/ 160443 w 1847786"/>
                <a:gd name="connsiteY2" fmla="*/ 9178075 h 9267362"/>
                <a:gd name="connsiteX3" fmla="*/ 256816 w 1847786"/>
                <a:gd name="connsiteY3" fmla="*/ 8538599 h 9267362"/>
                <a:gd name="connsiteX4" fmla="*/ 380293 w 1847786"/>
                <a:gd name="connsiteY4" fmla="*/ 7804474 h 9267362"/>
                <a:gd name="connsiteX5" fmla="*/ 670313 w 1847786"/>
                <a:gd name="connsiteY5" fmla="*/ 6594813 h 9267362"/>
                <a:gd name="connsiteX6" fmla="*/ 1040744 w 1847786"/>
                <a:gd name="connsiteY6" fmla="*/ 5519074 h 9267362"/>
                <a:gd name="connsiteX7" fmla="*/ 1755155 w 1847786"/>
                <a:gd name="connsiteY7" fmla="*/ 4180283 h 9267362"/>
                <a:gd name="connsiteX8" fmla="*/ 1702235 w 1847786"/>
                <a:gd name="connsiteY8" fmla="*/ 3033792 h 9267362"/>
                <a:gd name="connsiteX9" fmla="*/ 511553 w 1847786"/>
                <a:gd name="connsiteY9" fmla="*/ 1375790 h 9267362"/>
                <a:gd name="connsiteX10" fmla="*/ 79379 w 1847786"/>
                <a:gd name="connsiteY10" fmla="*/ 458597 h 9267362"/>
                <a:gd name="connsiteX11" fmla="*/ 8820 w 1847786"/>
                <a:gd name="connsiteY11" fmla="*/ 0 h 9267362"/>
                <a:gd name="connsiteX0" fmla="*/ 8820 w 1847786"/>
                <a:gd name="connsiteY0" fmla="*/ 0 h 9249034"/>
                <a:gd name="connsiteX1" fmla="*/ 0 w 1847786"/>
                <a:gd name="connsiteY1" fmla="*/ 9243820 h 9249034"/>
                <a:gd name="connsiteX2" fmla="*/ 156875 w 1847786"/>
                <a:gd name="connsiteY2" fmla="*/ 9137317 h 9249034"/>
                <a:gd name="connsiteX3" fmla="*/ 256816 w 1847786"/>
                <a:gd name="connsiteY3" fmla="*/ 8538599 h 9249034"/>
                <a:gd name="connsiteX4" fmla="*/ 380293 w 1847786"/>
                <a:gd name="connsiteY4" fmla="*/ 7804474 h 9249034"/>
                <a:gd name="connsiteX5" fmla="*/ 670313 w 1847786"/>
                <a:gd name="connsiteY5" fmla="*/ 6594813 h 9249034"/>
                <a:gd name="connsiteX6" fmla="*/ 1040744 w 1847786"/>
                <a:gd name="connsiteY6" fmla="*/ 5519074 h 9249034"/>
                <a:gd name="connsiteX7" fmla="*/ 1755155 w 1847786"/>
                <a:gd name="connsiteY7" fmla="*/ 4180283 h 9249034"/>
                <a:gd name="connsiteX8" fmla="*/ 1702235 w 1847786"/>
                <a:gd name="connsiteY8" fmla="*/ 3033792 h 9249034"/>
                <a:gd name="connsiteX9" fmla="*/ 511553 w 1847786"/>
                <a:gd name="connsiteY9" fmla="*/ 1375790 h 9249034"/>
                <a:gd name="connsiteX10" fmla="*/ 79379 w 1847786"/>
                <a:gd name="connsiteY10" fmla="*/ 458597 h 9249034"/>
                <a:gd name="connsiteX11" fmla="*/ 8820 w 1847786"/>
                <a:gd name="connsiteY11" fmla="*/ 0 h 9249034"/>
                <a:gd name="connsiteX0" fmla="*/ 8820 w 1847786"/>
                <a:gd name="connsiteY0" fmla="*/ 0 h 9245038"/>
                <a:gd name="connsiteX1" fmla="*/ 0 w 1847786"/>
                <a:gd name="connsiteY1" fmla="*/ 9243820 h 9245038"/>
                <a:gd name="connsiteX2" fmla="*/ 156875 w 1847786"/>
                <a:gd name="connsiteY2" fmla="*/ 9137317 h 9245038"/>
                <a:gd name="connsiteX3" fmla="*/ 256816 w 1847786"/>
                <a:gd name="connsiteY3" fmla="*/ 8538599 h 9245038"/>
                <a:gd name="connsiteX4" fmla="*/ 380293 w 1847786"/>
                <a:gd name="connsiteY4" fmla="*/ 7804474 h 9245038"/>
                <a:gd name="connsiteX5" fmla="*/ 670313 w 1847786"/>
                <a:gd name="connsiteY5" fmla="*/ 6594813 h 9245038"/>
                <a:gd name="connsiteX6" fmla="*/ 1040744 w 1847786"/>
                <a:gd name="connsiteY6" fmla="*/ 5519074 h 9245038"/>
                <a:gd name="connsiteX7" fmla="*/ 1755155 w 1847786"/>
                <a:gd name="connsiteY7" fmla="*/ 4180283 h 9245038"/>
                <a:gd name="connsiteX8" fmla="*/ 1702235 w 1847786"/>
                <a:gd name="connsiteY8" fmla="*/ 3033792 h 9245038"/>
                <a:gd name="connsiteX9" fmla="*/ 511553 w 1847786"/>
                <a:gd name="connsiteY9" fmla="*/ 1375790 h 9245038"/>
                <a:gd name="connsiteX10" fmla="*/ 79379 w 1847786"/>
                <a:gd name="connsiteY10" fmla="*/ 458597 h 9245038"/>
                <a:gd name="connsiteX11" fmla="*/ 8820 w 1847786"/>
                <a:gd name="connsiteY11" fmla="*/ 0 h 9245038"/>
                <a:gd name="connsiteX0" fmla="*/ 8820 w 1847786"/>
                <a:gd name="connsiteY0" fmla="*/ 0 h 9245400"/>
                <a:gd name="connsiteX1" fmla="*/ 0 w 1847786"/>
                <a:gd name="connsiteY1" fmla="*/ 9243820 h 9245400"/>
                <a:gd name="connsiteX2" fmla="*/ 156875 w 1847786"/>
                <a:gd name="connsiteY2" fmla="*/ 9137317 h 9245400"/>
                <a:gd name="connsiteX3" fmla="*/ 256816 w 1847786"/>
                <a:gd name="connsiteY3" fmla="*/ 8538599 h 9245400"/>
                <a:gd name="connsiteX4" fmla="*/ 380293 w 1847786"/>
                <a:gd name="connsiteY4" fmla="*/ 7804474 h 9245400"/>
                <a:gd name="connsiteX5" fmla="*/ 670313 w 1847786"/>
                <a:gd name="connsiteY5" fmla="*/ 6594813 h 9245400"/>
                <a:gd name="connsiteX6" fmla="*/ 1040744 w 1847786"/>
                <a:gd name="connsiteY6" fmla="*/ 5519074 h 9245400"/>
                <a:gd name="connsiteX7" fmla="*/ 1755155 w 1847786"/>
                <a:gd name="connsiteY7" fmla="*/ 4180283 h 9245400"/>
                <a:gd name="connsiteX8" fmla="*/ 1702235 w 1847786"/>
                <a:gd name="connsiteY8" fmla="*/ 3033792 h 9245400"/>
                <a:gd name="connsiteX9" fmla="*/ 511553 w 1847786"/>
                <a:gd name="connsiteY9" fmla="*/ 1375790 h 9245400"/>
                <a:gd name="connsiteX10" fmla="*/ 79379 w 1847786"/>
                <a:gd name="connsiteY10" fmla="*/ 458597 h 9245400"/>
                <a:gd name="connsiteX11" fmla="*/ 8820 w 1847786"/>
                <a:gd name="connsiteY11" fmla="*/ 0 h 9245400"/>
                <a:gd name="connsiteX0" fmla="*/ 8820 w 1847786"/>
                <a:gd name="connsiteY0" fmla="*/ 0 h 9243820"/>
                <a:gd name="connsiteX1" fmla="*/ 0 w 1847786"/>
                <a:gd name="connsiteY1" fmla="*/ 9243820 h 9243820"/>
                <a:gd name="connsiteX2" fmla="*/ 188982 w 1847786"/>
                <a:gd name="connsiteY2" fmla="*/ 8962634 h 9243820"/>
                <a:gd name="connsiteX3" fmla="*/ 256816 w 1847786"/>
                <a:gd name="connsiteY3" fmla="*/ 8538599 h 9243820"/>
                <a:gd name="connsiteX4" fmla="*/ 380293 w 1847786"/>
                <a:gd name="connsiteY4" fmla="*/ 7804474 h 9243820"/>
                <a:gd name="connsiteX5" fmla="*/ 670313 w 1847786"/>
                <a:gd name="connsiteY5" fmla="*/ 6594813 h 9243820"/>
                <a:gd name="connsiteX6" fmla="*/ 1040744 w 1847786"/>
                <a:gd name="connsiteY6" fmla="*/ 5519074 h 9243820"/>
                <a:gd name="connsiteX7" fmla="*/ 1755155 w 1847786"/>
                <a:gd name="connsiteY7" fmla="*/ 4180283 h 9243820"/>
                <a:gd name="connsiteX8" fmla="*/ 1702235 w 1847786"/>
                <a:gd name="connsiteY8" fmla="*/ 3033792 h 9243820"/>
                <a:gd name="connsiteX9" fmla="*/ 511553 w 1847786"/>
                <a:gd name="connsiteY9" fmla="*/ 1375790 h 9243820"/>
                <a:gd name="connsiteX10" fmla="*/ 79379 w 1847786"/>
                <a:gd name="connsiteY10" fmla="*/ 458597 h 9243820"/>
                <a:gd name="connsiteX11" fmla="*/ 8820 w 1847786"/>
                <a:gd name="connsiteY11" fmla="*/ 0 h 9243820"/>
                <a:gd name="connsiteX0" fmla="*/ 8820 w 1847786"/>
                <a:gd name="connsiteY0" fmla="*/ 0 h 9243820"/>
                <a:gd name="connsiteX1" fmla="*/ 0 w 1847786"/>
                <a:gd name="connsiteY1" fmla="*/ 9243820 h 9243820"/>
                <a:gd name="connsiteX2" fmla="*/ 188982 w 1847786"/>
                <a:gd name="connsiteY2" fmla="*/ 8962634 h 9243820"/>
                <a:gd name="connsiteX3" fmla="*/ 256816 w 1847786"/>
                <a:gd name="connsiteY3" fmla="*/ 8538599 h 9243820"/>
                <a:gd name="connsiteX4" fmla="*/ 380293 w 1847786"/>
                <a:gd name="connsiteY4" fmla="*/ 7804474 h 9243820"/>
                <a:gd name="connsiteX5" fmla="*/ 670313 w 1847786"/>
                <a:gd name="connsiteY5" fmla="*/ 6594813 h 9243820"/>
                <a:gd name="connsiteX6" fmla="*/ 1040744 w 1847786"/>
                <a:gd name="connsiteY6" fmla="*/ 5519074 h 9243820"/>
                <a:gd name="connsiteX7" fmla="*/ 1755155 w 1847786"/>
                <a:gd name="connsiteY7" fmla="*/ 4180283 h 9243820"/>
                <a:gd name="connsiteX8" fmla="*/ 1702235 w 1847786"/>
                <a:gd name="connsiteY8" fmla="*/ 3033792 h 9243820"/>
                <a:gd name="connsiteX9" fmla="*/ 511553 w 1847786"/>
                <a:gd name="connsiteY9" fmla="*/ 1375790 h 9243820"/>
                <a:gd name="connsiteX10" fmla="*/ 79379 w 1847786"/>
                <a:gd name="connsiteY10" fmla="*/ 458597 h 9243820"/>
                <a:gd name="connsiteX11" fmla="*/ 8820 w 1847786"/>
                <a:gd name="connsiteY11" fmla="*/ 0 h 9243820"/>
                <a:gd name="connsiteX0" fmla="*/ 8820 w 1847786"/>
                <a:gd name="connsiteY0" fmla="*/ 0 h 9925073"/>
                <a:gd name="connsiteX1" fmla="*/ 0 w 1847786"/>
                <a:gd name="connsiteY1" fmla="*/ 9243820 h 9925073"/>
                <a:gd name="connsiteX2" fmla="*/ 162724 w 1847786"/>
                <a:gd name="connsiteY2" fmla="*/ 9202144 h 9925073"/>
                <a:gd name="connsiteX3" fmla="*/ 188982 w 1847786"/>
                <a:gd name="connsiteY3" fmla="*/ 8962634 h 9925073"/>
                <a:gd name="connsiteX4" fmla="*/ 256816 w 1847786"/>
                <a:gd name="connsiteY4" fmla="*/ 8538599 h 9925073"/>
                <a:gd name="connsiteX5" fmla="*/ 380293 w 1847786"/>
                <a:gd name="connsiteY5" fmla="*/ 7804474 h 9925073"/>
                <a:gd name="connsiteX6" fmla="*/ 670313 w 1847786"/>
                <a:gd name="connsiteY6" fmla="*/ 6594813 h 9925073"/>
                <a:gd name="connsiteX7" fmla="*/ 1040744 w 1847786"/>
                <a:gd name="connsiteY7" fmla="*/ 5519074 h 9925073"/>
                <a:gd name="connsiteX8" fmla="*/ 1755155 w 1847786"/>
                <a:gd name="connsiteY8" fmla="*/ 4180283 h 9925073"/>
                <a:gd name="connsiteX9" fmla="*/ 1702235 w 1847786"/>
                <a:gd name="connsiteY9" fmla="*/ 3033792 h 9925073"/>
                <a:gd name="connsiteX10" fmla="*/ 511553 w 1847786"/>
                <a:gd name="connsiteY10" fmla="*/ 1375790 h 9925073"/>
                <a:gd name="connsiteX11" fmla="*/ 79379 w 1847786"/>
                <a:gd name="connsiteY11" fmla="*/ 458597 h 9925073"/>
                <a:gd name="connsiteX12" fmla="*/ 8820 w 1847786"/>
                <a:gd name="connsiteY12" fmla="*/ 0 h 9925073"/>
                <a:gd name="connsiteX0" fmla="*/ 8820 w 1847786"/>
                <a:gd name="connsiteY0" fmla="*/ 0 h 9925073"/>
                <a:gd name="connsiteX1" fmla="*/ 0 w 1847786"/>
                <a:gd name="connsiteY1" fmla="*/ 9243820 h 9925073"/>
                <a:gd name="connsiteX2" fmla="*/ 162724 w 1847786"/>
                <a:gd name="connsiteY2" fmla="*/ 9202144 h 9925073"/>
                <a:gd name="connsiteX3" fmla="*/ 188982 w 1847786"/>
                <a:gd name="connsiteY3" fmla="*/ 8962634 h 9925073"/>
                <a:gd name="connsiteX4" fmla="*/ 256816 w 1847786"/>
                <a:gd name="connsiteY4" fmla="*/ 8538599 h 9925073"/>
                <a:gd name="connsiteX5" fmla="*/ 380293 w 1847786"/>
                <a:gd name="connsiteY5" fmla="*/ 7804474 h 9925073"/>
                <a:gd name="connsiteX6" fmla="*/ 670313 w 1847786"/>
                <a:gd name="connsiteY6" fmla="*/ 6594813 h 9925073"/>
                <a:gd name="connsiteX7" fmla="*/ 1040744 w 1847786"/>
                <a:gd name="connsiteY7" fmla="*/ 5519074 h 9925073"/>
                <a:gd name="connsiteX8" fmla="*/ 1755155 w 1847786"/>
                <a:gd name="connsiteY8" fmla="*/ 4180283 h 9925073"/>
                <a:gd name="connsiteX9" fmla="*/ 1702235 w 1847786"/>
                <a:gd name="connsiteY9" fmla="*/ 3033792 h 9925073"/>
                <a:gd name="connsiteX10" fmla="*/ 511553 w 1847786"/>
                <a:gd name="connsiteY10" fmla="*/ 1375790 h 9925073"/>
                <a:gd name="connsiteX11" fmla="*/ 79379 w 1847786"/>
                <a:gd name="connsiteY11" fmla="*/ 458597 h 9925073"/>
                <a:gd name="connsiteX12" fmla="*/ 8820 w 1847786"/>
                <a:gd name="connsiteY12" fmla="*/ 0 h 9925073"/>
                <a:gd name="connsiteX0" fmla="*/ 8820 w 1847786"/>
                <a:gd name="connsiteY0" fmla="*/ 0 h 9243820"/>
                <a:gd name="connsiteX1" fmla="*/ 0 w 1847786"/>
                <a:gd name="connsiteY1" fmla="*/ 9243820 h 9243820"/>
                <a:gd name="connsiteX2" fmla="*/ 162724 w 1847786"/>
                <a:gd name="connsiteY2" fmla="*/ 9202144 h 9243820"/>
                <a:gd name="connsiteX3" fmla="*/ 188982 w 1847786"/>
                <a:gd name="connsiteY3" fmla="*/ 8962634 h 9243820"/>
                <a:gd name="connsiteX4" fmla="*/ 256816 w 1847786"/>
                <a:gd name="connsiteY4" fmla="*/ 8538599 h 9243820"/>
                <a:gd name="connsiteX5" fmla="*/ 380293 w 1847786"/>
                <a:gd name="connsiteY5" fmla="*/ 7804474 h 9243820"/>
                <a:gd name="connsiteX6" fmla="*/ 670313 w 1847786"/>
                <a:gd name="connsiteY6" fmla="*/ 6594813 h 9243820"/>
                <a:gd name="connsiteX7" fmla="*/ 1040744 w 1847786"/>
                <a:gd name="connsiteY7" fmla="*/ 5519074 h 9243820"/>
                <a:gd name="connsiteX8" fmla="*/ 1755155 w 1847786"/>
                <a:gd name="connsiteY8" fmla="*/ 4180283 h 9243820"/>
                <a:gd name="connsiteX9" fmla="*/ 1702235 w 1847786"/>
                <a:gd name="connsiteY9" fmla="*/ 3033792 h 9243820"/>
                <a:gd name="connsiteX10" fmla="*/ 511553 w 1847786"/>
                <a:gd name="connsiteY10" fmla="*/ 1375790 h 9243820"/>
                <a:gd name="connsiteX11" fmla="*/ 79379 w 1847786"/>
                <a:gd name="connsiteY11" fmla="*/ 458597 h 9243820"/>
                <a:gd name="connsiteX12" fmla="*/ 8820 w 1847786"/>
                <a:gd name="connsiteY12" fmla="*/ 0 h 9243820"/>
                <a:gd name="connsiteX0" fmla="*/ 8820 w 1847786"/>
                <a:gd name="connsiteY0" fmla="*/ 0 h 9248728"/>
                <a:gd name="connsiteX1" fmla="*/ 0 w 1847786"/>
                <a:gd name="connsiteY1" fmla="*/ 9243820 h 9248728"/>
                <a:gd name="connsiteX2" fmla="*/ 159157 w 1847786"/>
                <a:gd name="connsiteY2" fmla="*/ 9248728 h 9248728"/>
                <a:gd name="connsiteX3" fmla="*/ 188982 w 1847786"/>
                <a:gd name="connsiteY3" fmla="*/ 8962634 h 9248728"/>
                <a:gd name="connsiteX4" fmla="*/ 256816 w 1847786"/>
                <a:gd name="connsiteY4" fmla="*/ 8538599 h 9248728"/>
                <a:gd name="connsiteX5" fmla="*/ 380293 w 1847786"/>
                <a:gd name="connsiteY5" fmla="*/ 7804474 h 9248728"/>
                <a:gd name="connsiteX6" fmla="*/ 670313 w 1847786"/>
                <a:gd name="connsiteY6" fmla="*/ 6594813 h 9248728"/>
                <a:gd name="connsiteX7" fmla="*/ 1040744 w 1847786"/>
                <a:gd name="connsiteY7" fmla="*/ 5519074 h 9248728"/>
                <a:gd name="connsiteX8" fmla="*/ 1755155 w 1847786"/>
                <a:gd name="connsiteY8" fmla="*/ 4180283 h 9248728"/>
                <a:gd name="connsiteX9" fmla="*/ 1702235 w 1847786"/>
                <a:gd name="connsiteY9" fmla="*/ 3033792 h 9248728"/>
                <a:gd name="connsiteX10" fmla="*/ 511553 w 1847786"/>
                <a:gd name="connsiteY10" fmla="*/ 1375790 h 9248728"/>
                <a:gd name="connsiteX11" fmla="*/ 79379 w 1847786"/>
                <a:gd name="connsiteY11" fmla="*/ 458597 h 9248728"/>
                <a:gd name="connsiteX12" fmla="*/ 8820 w 1847786"/>
                <a:gd name="connsiteY12" fmla="*/ 0 h 924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47786" h="9248728">
                  <a:moveTo>
                    <a:pt x="8820" y="0"/>
                  </a:moveTo>
                  <a:lnTo>
                    <a:pt x="0" y="9243820"/>
                  </a:lnTo>
                  <a:lnTo>
                    <a:pt x="159157" y="9248728"/>
                  </a:lnTo>
                  <a:cubicBezTo>
                    <a:pt x="169099" y="9153363"/>
                    <a:pt x="172706" y="9080989"/>
                    <a:pt x="188982" y="8962634"/>
                  </a:cubicBezTo>
                  <a:cubicBezTo>
                    <a:pt x="205258" y="8844279"/>
                    <a:pt x="222833" y="8743433"/>
                    <a:pt x="256816" y="8538599"/>
                  </a:cubicBezTo>
                  <a:cubicBezTo>
                    <a:pt x="290799" y="8333765"/>
                    <a:pt x="331957" y="8013282"/>
                    <a:pt x="380293" y="7804474"/>
                  </a:cubicBezTo>
                  <a:cubicBezTo>
                    <a:pt x="428630" y="7595666"/>
                    <a:pt x="560238" y="6975713"/>
                    <a:pt x="670313" y="6594813"/>
                  </a:cubicBezTo>
                  <a:cubicBezTo>
                    <a:pt x="780388" y="6213913"/>
                    <a:pt x="859937" y="5921496"/>
                    <a:pt x="1040744" y="5519074"/>
                  </a:cubicBezTo>
                  <a:cubicBezTo>
                    <a:pt x="1221551" y="5116652"/>
                    <a:pt x="1644906" y="4594497"/>
                    <a:pt x="1755155" y="4180283"/>
                  </a:cubicBezTo>
                  <a:cubicBezTo>
                    <a:pt x="1865404" y="3766069"/>
                    <a:pt x="1909502" y="3501208"/>
                    <a:pt x="1702235" y="3033792"/>
                  </a:cubicBezTo>
                  <a:cubicBezTo>
                    <a:pt x="1494968" y="2566377"/>
                    <a:pt x="782029" y="1804989"/>
                    <a:pt x="511553" y="1375790"/>
                  </a:cubicBezTo>
                  <a:cubicBezTo>
                    <a:pt x="241077" y="946591"/>
                    <a:pt x="158758" y="684956"/>
                    <a:pt x="79379" y="458597"/>
                  </a:cubicBezTo>
                  <a:cubicBezTo>
                    <a:pt x="0" y="232239"/>
                    <a:pt x="17640" y="124939"/>
                    <a:pt x="8820" y="0"/>
                  </a:cubicBezTo>
                  <a:close/>
                </a:path>
              </a:pathLst>
            </a:custGeom>
            <a:gradFill>
              <a:gsLst>
                <a:gs pos="40000">
                  <a:srgbClr val="092182"/>
                </a:gs>
                <a:gs pos="81000">
                  <a:schemeClr val="bg1">
                    <a:alpha val="0"/>
                  </a:schemeClr>
                </a:gs>
              </a:gsLst>
            </a:gradFill>
            <a:ln>
              <a:solidFill>
                <a:srgbClr val="09218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623583" y="445408"/>
              <a:ext cx="1487590" cy="4131530"/>
              <a:chOff x="5222516" y="115453"/>
              <a:chExt cx="1487590" cy="4131530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6035469" y="2633491"/>
                <a:ext cx="72537" cy="659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 rot="19800000">
                <a:off x="5724003" y="2650176"/>
                <a:ext cx="72537" cy="659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377229" y="2466891"/>
                <a:ext cx="72537" cy="659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 rot="19800000">
                <a:off x="5525827" y="2659387"/>
                <a:ext cx="72537" cy="659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578581" y="2363030"/>
                <a:ext cx="87770" cy="797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426431" y="2071003"/>
                <a:ext cx="87770" cy="797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 rot="19800000">
                <a:off x="6241854" y="2776877"/>
                <a:ext cx="72537" cy="659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 rot="19800000">
                <a:off x="5861015" y="3073220"/>
                <a:ext cx="72537" cy="7253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417215" y="1439926"/>
                <a:ext cx="106202" cy="10619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5304456" y="1245127"/>
                <a:ext cx="106202" cy="10619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 rot="19800000">
                <a:off x="6246628" y="3157990"/>
                <a:ext cx="59948" cy="54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 rot="19800000">
                <a:off x="5484227" y="3546689"/>
                <a:ext cx="59948" cy="54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 rot="19800000">
                <a:off x="5698171" y="3469521"/>
                <a:ext cx="59948" cy="54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95"/>
              <p:cNvCxnSpPr>
                <a:stCxn id="136" idx="4"/>
                <a:endCxn id="92" idx="0"/>
              </p:cNvCxnSpPr>
              <p:nvPr/>
            </p:nvCxnSpPr>
            <p:spPr>
              <a:xfrm>
                <a:off x="5316587" y="303585"/>
                <a:ext cx="40970" cy="941542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91" idx="0"/>
              </p:cNvCxnSpPr>
              <p:nvPr/>
            </p:nvCxnSpPr>
            <p:spPr>
              <a:xfrm>
                <a:off x="5313710" y="259977"/>
                <a:ext cx="156606" cy="1179949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88" idx="4"/>
                <a:endCxn id="86" idx="0"/>
              </p:cNvCxnSpPr>
              <p:nvPr/>
            </p:nvCxnSpPr>
            <p:spPr>
              <a:xfrm>
                <a:off x="5470316" y="2150789"/>
                <a:ext cx="75295" cy="513015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86" idx="4"/>
              </p:cNvCxnSpPr>
              <p:nvPr/>
            </p:nvCxnSpPr>
            <p:spPr>
              <a:xfrm>
                <a:off x="5578581" y="2720909"/>
                <a:ext cx="295598" cy="368706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86" idx="4"/>
                <a:endCxn id="94" idx="7"/>
              </p:cNvCxnSpPr>
              <p:nvPr/>
            </p:nvCxnSpPr>
            <p:spPr>
              <a:xfrm flipH="1">
                <a:off x="5522923" y="2720909"/>
                <a:ext cx="55658" cy="825745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86" idx="4"/>
                <a:endCxn id="111" idx="0"/>
              </p:cNvCxnSpPr>
              <p:nvPr/>
            </p:nvCxnSpPr>
            <p:spPr>
              <a:xfrm>
                <a:off x="5578581" y="2720909"/>
                <a:ext cx="383891" cy="848250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92" idx="4"/>
                <a:endCxn id="88" idx="0"/>
              </p:cNvCxnSpPr>
              <p:nvPr/>
            </p:nvCxnSpPr>
            <p:spPr>
              <a:xfrm>
                <a:off x="5357557" y="1351323"/>
                <a:ext cx="112759" cy="719680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92" idx="4"/>
                <a:endCxn id="85" idx="0"/>
              </p:cNvCxnSpPr>
              <p:nvPr/>
            </p:nvCxnSpPr>
            <p:spPr>
              <a:xfrm>
                <a:off x="5357557" y="1351323"/>
                <a:ext cx="55941" cy="1115568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5761619" y="2122640"/>
                <a:ext cx="87770" cy="797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 rot="19800000">
                <a:off x="5978913" y="2950646"/>
                <a:ext cx="72537" cy="659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6" name="Straight Connector 105"/>
              <p:cNvCxnSpPr>
                <a:stCxn id="91" idx="4"/>
                <a:endCxn id="104" idx="1"/>
              </p:cNvCxnSpPr>
              <p:nvPr/>
            </p:nvCxnSpPr>
            <p:spPr>
              <a:xfrm>
                <a:off x="5470316" y="1546122"/>
                <a:ext cx="304157" cy="588202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91" idx="4"/>
                <a:endCxn id="87" idx="0"/>
              </p:cNvCxnSpPr>
              <p:nvPr/>
            </p:nvCxnSpPr>
            <p:spPr>
              <a:xfrm>
                <a:off x="5470316" y="1546122"/>
                <a:ext cx="152150" cy="816908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endCxn id="113" idx="0"/>
              </p:cNvCxnSpPr>
              <p:nvPr/>
            </p:nvCxnSpPr>
            <p:spPr>
              <a:xfrm>
                <a:off x="5410658" y="2532830"/>
                <a:ext cx="259772" cy="635245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85" idx="4"/>
                <a:endCxn id="112" idx="7"/>
              </p:cNvCxnSpPr>
              <p:nvPr/>
            </p:nvCxnSpPr>
            <p:spPr>
              <a:xfrm>
                <a:off x="5413498" y="2532830"/>
                <a:ext cx="67984" cy="677876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85" idx="4"/>
                <a:endCxn id="95" idx="0"/>
              </p:cNvCxnSpPr>
              <p:nvPr/>
            </p:nvCxnSpPr>
            <p:spPr>
              <a:xfrm>
                <a:off x="5413498" y="2532830"/>
                <a:ext cx="301023" cy="940341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 rot="19800000">
                <a:off x="5946122" y="3565509"/>
                <a:ext cx="59948" cy="54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 rot="19800000">
                <a:off x="5435826" y="3209471"/>
                <a:ext cx="72537" cy="7253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 rot="19800000">
                <a:off x="5652294" y="3163216"/>
                <a:ext cx="72537" cy="7253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Connector 113"/>
              <p:cNvCxnSpPr>
                <a:stCxn id="104" idx="4"/>
                <a:endCxn id="89" idx="0"/>
              </p:cNvCxnSpPr>
              <p:nvPr/>
            </p:nvCxnSpPr>
            <p:spPr>
              <a:xfrm>
                <a:off x="5805504" y="2202426"/>
                <a:ext cx="456134" cy="578868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endCxn id="84" idx="7"/>
              </p:cNvCxnSpPr>
              <p:nvPr/>
            </p:nvCxnSpPr>
            <p:spPr>
              <a:xfrm flipH="1">
                <a:off x="5770825" y="2202426"/>
                <a:ext cx="37341" cy="447708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endCxn id="93" idx="0"/>
              </p:cNvCxnSpPr>
              <p:nvPr/>
            </p:nvCxnSpPr>
            <p:spPr>
              <a:xfrm>
                <a:off x="5808166" y="2202426"/>
                <a:ext cx="454812" cy="959214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91" idx="4"/>
                <a:endCxn id="105" idx="0"/>
              </p:cNvCxnSpPr>
              <p:nvPr/>
            </p:nvCxnSpPr>
            <p:spPr>
              <a:xfrm>
                <a:off x="5470316" y="1546122"/>
                <a:ext cx="528381" cy="1408941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94" idx="3"/>
              </p:cNvCxnSpPr>
              <p:nvPr/>
            </p:nvCxnSpPr>
            <p:spPr>
              <a:xfrm flipH="1">
                <a:off x="5422551" y="3601219"/>
                <a:ext cx="82928" cy="493364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94" idx="3"/>
              </p:cNvCxnSpPr>
              <p:nvPr/>
            </p:nvCxnSpPr>
            <p:spPr>
              <a:xfrm>
                <a:off x="5505479" y="3601219"/>
                <a:ext cx="69472" cy="645764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94" idx="3"/>
              </p:cNvCxnSpPr>
              <p:nvPr/>
            </p:nvCxnSpPr>
            <p:spPr>
              <a:xfrm>
                <a:off x="5505479" y="3601219"/>
                <a:ext cx="300025" cy="362383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1" idx="4"/>
              </p:cNvCxnSpPr>
              <p:nvPr/>
            </p:nvCxnSpPr>
            <p:spPr>
              <a:xfrm>
                <a:off x="5989720" y="3616354"/>
                <a:ext cx="193922" cy="210572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1" idx="4"/>
              </p:cNvCxnSpPr>
              <p:nvPr/>
            </p:nvCxnSpPr>
            <p:spPr>
              <a:xfrm flipH="1">
                <a:off x="5874179" y="3616354"/>
                <a:ext cx="115541" cy="210572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11" idx="4"/>
              </p:cNvCxnSpPr>
              <p:nvPr/>
            </p:nvCxnSpPr>
            <p:spPr>
              <a:xfrm>
                <a:off x="5989720" y="3616354"/>
                <a:ext cx="36860" cy="362972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93" idx="4"/>
              </p:cNvCxnSpPr>
              <p:nvPr/>
            </p:nvCxnSpPr>
            <p:spPr>
              <a:xfrm flipH="1">
                <a:off x="6237020" y="3208835"/>
                <a:ext cx="53206" cy="754767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93" idx="4"/>
              </p:cNvCxnSpPr>
              <p:nvPr/>
            </p:nvCxnSpPr>
            <p:spPr>
              <a:xfrm>
                <a:off x="6290226" y="3208835"/>
                <a:ext cx="293169" cy="392384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>
              <a:xfrm rot="19800000">
                <a:off x="6553421" y="3602768"/>
                <a:ext cx="59948" cy="54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 rot="19800000">
                <a:off x="5964809" y="3330709"/>
                <a:ext cx="59948" cy="54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 rot="19800000">
                <a:off x="6476548" y="3216795"/>
                <a:ext cx="59948" cy="54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 rot="19800000">
                <a:off x="6117209" y="3483109"/>
                <a:ext cx="59948" cy="5449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Connector 129"/>
              <p:cNvCxnSpPr>
                <a:stCxn id="89" idx="4"/>
                <a:endCxn id="127" idx="7"/>
              </p:cNvCxnSpPr>
              <p:nvPr/>
            </p:nvCxnSpPr>
            <p:spPr>
              <a:xfrm flipH="1">
                <a:off x="6003505" y="2838399"/>
                <a:ext cx="291103" cy="492275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89" idx="4"/>
                <a:endCxn id="128" idx="0"/>
              </p:cNvCxnSpPr>
              <p:nvPr/>
            </p:nvCxnSpPr>
            <p:spPr>
              <a:xfrm>
                <a:off x="6294608" y="2838399"/>
                <a:ext cx="198290" cy="382046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05" idx="4"/>
                <a:endCxn id="129" idx="6"/>
              </p:cNvCxnSpPr>
              <p:nvPr/>
            </p:nvCxnSpPr>
            <p:spPr>
              <a:xfrm>
                <a:off x="6031667" y="3012168"/>
                <a:ext cx="141474" cy="483202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128" idx="5"/>
              </p:cNvCxnSpPr>
              <p:nvPr/>
            </p:nvCxnSpPr>
            <p:spPr>
              <a:xfrm>
                <a:off x="6534511" y="3250130"/>
                <a:ext cx="175595" cy="322077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26" idx="3"/>
              </p:cNvCxnSpPr>
              <p:nvPr/>
            </p:nvCxnSpPr>
            <p:spPr>
              <a:xfrm flipH="1">
                <a:off x="6540975" y="3657298"/>
                <a:ext cx="33698" cy="226577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6" idx="3"/>
              </p:cNvCxnSpPr>
              <p:nvPr/>
            </p:nvCxnSpPr>
            <p:spPr>
              <a:xfrm flipH="1">
                <a:off x="6458107" y="3657298"/>
                <a:ext cx="116566" cy="306304"/>
              </a:xfrm>
              <a:prstGeom prst="line">
                <a:avLst/>
              </a:prstGeom>
              <a:ln w="31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Oval 135"/>
              <p:cNvSpPr/>
              <p:nvPr/>
            </p:nvSpPr>
            <p:spPr>
              <a:xfrm>
                <a:off x="5222516" y="115453"/>
                <a:ext cx="188142" cy="1881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470857" y="949732"/>
              <a:ext cx="1293633" cy="3396153"/>
              <a:chOff x="4052799" y="381530"/>
              <a:chExt cx="1293633" cy="3396153"/>
            </a:xfrm>
          </p:grpSpPr>
          <p:grpSp>
            <p:nvGrpSpPr>
              <p:cNvPr id="23" name="Group 22"/>
              <p:cNvGrpSpPr/>
              <p:nvPr/>
            </p:nvGrpSpPr>
            <p:grpSpPr>
              <a:xfrm flipH="1">
                <a:off x="4254854" y="381530"/>
                <a:ext cx="1091578" cy="3396153"/>
                <a:chOff x="5293672" y="736930"/>
                <a:chExt cx="1091578" cy="3396153"/>
              </a:xfrm>
              <a:solidFill>
                <a:srgbClr val="092182"/>
              </a:solidFill>
            </p:grpSpPr>
            <p:sp>
              <p:nvSpPr>
                <p:cNvPr id="32" name="Oval 31"/>
                <p:cNvSpPr/>
                <p:nvPr/>
              </p:nvSpPr>
              <p:spPr>
                <a:xfrm>
                  <a:off x="6310792" y="2320618"/>
                  <a:ext cx="72537" cy="6593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 rot="19800000">
                  <a:off x="5900246" y="2164506"/>
                  <a:ext cx="72537" cy="6593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377229" y="2068073"/>
                  <a:ext cx="72537" cy="6593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 rot="19800000">
                  <a:off x="5599610" y="2346161"/>
                  <a:ext cx="72537" cy="6593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493592" y="2270792"/>
                  <a:ext cx="87770" cy="7978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5380915" y="1552773"/>
                  <a:ext cx="87770" cy="7978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 rot="19800000">
                  <a:off x="5887951" y="2435064"/>
                  <a:ext cx="72537" cy="6593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 rot="19800000">
                  <a:off x="5811472" y="2878552"/>
                  <a:ext cx="72537" cy="7253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426431" y="1041212"/>
                  <a:ext cx="106202" cy="10619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293672" y="736930"/>
                  <a:ext cx="106202" cy="10619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 rot="19800000">
                  <a:off x="6172872" y="2463644"/>
                  <a:ext cx="59948" cy="5449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 rot="19800000">
                  <a:off x="5478532" y="3432789"/>
                  <a:ext cx="59948" cy="5449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 rot="19800000">
                  <a:off x="5698171" y="3469521"/>
                  <a:ext cx="59948" cy="5449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/>
                <p:cNvCxnSpPr>
                  <a:stCxn id="37" idx="4"/>
                  <a:endCxn id="35" idx="0"/>
                </p:cNvCxnSpPr>
                <p:nvPr/>
              </p:nvCxnSpPr>
              <p:spPr>
                <a:xfrm>
                  <a:off x="5424800" y="1632559"/>
                  <a:ext cx="194594" cy="718019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35" idx="4"/>
                  <a:endCxn id="39" idx="0"/>
                </p:cNvCxnSpPr>
                <p:nvPr/>
              </p:nvCxnSpPr>
              <p:spPr>
                <a:xfrm>
                  <a:off x="5652364" y="2407683"/>
                  <a:ext cx="177244" cy="475728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35" idx="4"/>
                  <a:endCxn id="43" idx="7"/>
                </p:cNvCxnSpPr>
                <p:nvPr/>
              </p:nvCxnSpPr>
              <p:spPr>
                <a:xfrm flipH="1">
                  <a:off x="5517228" y="2407683"/>
                  <a:ext cx="135136" cy="1025071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35" idx="4"/>
                  <a:endCxn id="58" idx="0"/>
                </p:cNvCxnSpPr>
                <p:nvPr/>
              </p:nvCxnSpPr>
              <p:spPr>
                <a:xfrm>
                  <a:off x="5652364" y="2407683"/>
                  <a:ext cx="167733" cy="933676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41" idx="4"/>
                  <a:endCxn id="37" idx="0"/>
                </p:cNvCxnSpPr>
                <p:nvPr/>
              </p:nvCxnSpPr>
              <p:spPr>
                <a:xfrm>
                  <a:off x="5346773" y="843126"/>
                  <a:ext cx="78027" cy="709647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41" idx="4"/>
                  <a:endCxn id="34" idx="0"/>
                </p:cNvCxnSpPr>
                <p:nvPr/>
              </p:nvCxnSpPr>
              <p:spPr>
                <a:xfrm>
                  <a:off x="5346773" y="843126"/>
                  <a:ext cx="66725" cy="1224947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5915735" y="1780950"/>
                  <a:ext cx="87770" cy="7978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 rot="19800000">
                  <a:off x="5630101" y="1815582"/>
                  <a:ext cx="72537" cy="6593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3" name="Straight Connector 52"/>
                <p:cNvCxnSpPr>
                  <a:stCxn id="40" idx="4"/>
                  <a:endCxn id="51" idx="1"/>
                </p:cNvCxnSpPr>
                <p:nvPr/>
              </p:nvCxnSpPr>
              <p:spPr>
                <a:xfrm>
                  <a:off x="5479532" y="1147408"/>
                  <a:ext cx="449057" cy="645226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40" idx="4"/>
                  <a:endCxn id="36" idx="0"/>
                </p:cNvCxnSpPr>
                <p:nvPr/>
              </p:nvCxnSpPr>
              <p:spPr>
                <a:xfrm>
                  <a:off x="5479532" y="1147408"/>
                  <a:ext cx="57945" cy="1123384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76" idx="3"/>
                  <a:endCxn id="60" idx="0"/>
                </p:cNvCxnSpPr>
                <p:nvPr/>
              </p:nvCxnSpPr>
              <p:spPr>
                <a:xfrm flipH="1">
                  <a:off x="5670430" y="2227673"/>
                  <a:ext cx="62055" cy="940402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34" idx="4"/>
                  <a:endCxn id="59" idx="7"/>
                </p:cNvCxnSpPr>
                <p:nvPr/>
              </p:nvCxnSpPr>
              <p:spPr>
                <a:xfrm>
                  <a:off x="5413498" y="2134012"/>
                  <a:ext cx="67984" cy="1076694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34" idx="4"/>
                  <a:endCxn id="44" idx="0"/>
                </p:cNvCxnSpPr>
                <p:nvPr/>
              </p:nvCxnSpPr>
              <p:spPr>
                <a:xfrm>
                  <a:off x="5413498" y="2134012"/>
                  <a:ext cx="301023" cy="1339159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 rot="19800000">
                  <a:off x="5803747" y="3337709"/>
                  <a:ext cx="59948" cy="5449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 rot="19800000">
                  <a:off x="5435826" y="3209471"/>
                  <a:ext cx="72537" cy="7253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 rot="19800000">
                  <a:off x="5652294" y="3163216"/>
                  <a:ext cx="72537" cy="7253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1" name="Straight Connector 60"/>
                <p:cNvCxnSpPr>
                  <a:stCxn id="51" idx="4"/>
                  <a:endCxn id="32" idx="1"/>
                </p:cNvCxnSpPr>
                <p:nvPr/>
              </p:nvCxnSpPr>
              <p:spPr>
                <a:xfrm>
                  <a:off x="5959620" y="1860736"/>
                  <a:ext cx="361795" cy="469539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51" idx="4"/>
                  <a:endCxn id="33" idx="7"/>
                </p:cNvCxnSpPr>
                <p:nvPr/>
              </p:nvCxnSpPr>
              <p:spPr>
                <a:xfrm flipH="1">
                  <a:off x="5947068" y="1860736"/>
                  <a:ext cx="12552" cy="303728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51" idx="4"/>
                  <a:endCxn id="42" idx="0"/>
                </p:cNvCxnSpPr>
                <p:nvPr/>
              </p:nvCxnSpPr>
              <p:spPr>
                <a:xfrm>
                  <a:off x="5959620" y="1860736"/>
                  <a:ext cx="229602" cy="606558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stCxn id="40" idx="4"/>
                  <a:endCxn id="52" idx="0"/>
                </p:cNvCxnSpPr>
                <p:nvPr/>
              </p:nvCxnSpPr>
              <p:spPr>
                <a:xfrm>
                  <a:off x="5479532" y="1147408"/>
                  <a:ext cx="170353" cy="672591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43" idx="3"/>
                </p:cNvCxnSpPr>
                <p:nvPr/>
              </p:nvCxnSpPr>
              <p:spPr>
                <a:xfrm flipH="1">
                  <a:off x="5416856" y="3487319"/>
                  <a:ext cx="82928" cy="493364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3" idx="3"/>
                </p:cNvCxnSpPr>
                <p:nvPr/>
              </p:nvCxnSpPr>
              <p:spPr>
                <a:xfrm>
                  <a:off x="5499784" y="3487319"/>
                  <a:ext cx="69472" cy="645764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stCxn id="43" idx="3"/>
                </p:cNvCxnSpPr>
                <p:nvPr/>
              </p:nvCxnSpPr>
              <p:spPr>
                <a:xfrm>
                  <a:off x="5499784" y="3487319"/>
                  <a:ext cx="300025" cy="362383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58" idx="4"/>
                </p:cNvCxnSpPr>
                <p:nvPr/>
              </p:nvCxnSpPr>
              <p:spPr>
                <a:xfrm>
                  <a:off x="5847345" y="3388554"/>
                  <a:ext cx="193922" cy="210572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>
                  <a:stCxn id="58" idx="4"/>
                </p:cNvCxnSpPr>
                <p:nvPr/>
              </p:nvCxnSpPr>
              <p:spPr>
                <a:xfrm flipH="1">
                  <a:off x="5731804" y="3388554"/>
                  <a:ext cx="115541" cy="210572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>
                  <a:stCxn id="58" idx="4"/>
                </p:cNvCxnSpPr>
                <p:nvPr/>
              </p:nvCxnSpPr>
              <p:spPr>
                <a:xfrm>
                  <a:off x="5847345" y="3388554"/>
                  <a:ext cx="36860" cy="362972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42" idx="4"/>
                </p:cNvCxnSpPr>
                <p:nvPr/>
              </p:nvCxnSpPr>
              <p:spPr>
                <a:xfrm flipH="1">
                  <a:off x="6163264" y="2514489"/>
                  <a:ext cx="53206" cy="754767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>
                  <a:stCxn id="42" idx="4"/>
                  <a:endCxn id="73" idx="0"/>
                </p:cNvCxnSpPr>
                <p:nvPr/>
              </p:nvCxnSpPr>
              <p:spPr>
                <a:xfrm>
                  <a:off x="6216470" y="2514489"/>
                  <a:ext cx="125182" cy="280454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 rot="19800000">
                  <a:off x="6325302" y="2791293"/>
                  <a:ext cx="59948" cy="5449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 rot="19800000">
                  <a:off x="5964809" y="3330709"/>
                  <a:ext cx="59948" cy="5449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 rot="19800000">
                  <a:off x="6055118" y="2846620"/>
                  <a:ext cx="59948" cy="5449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 rot="19800000">
                  <a:off x="5711233" y="2173143"/>
                  <a:ext cx="59948" cy="5449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7" name="Straight Connector 76"/>
                <p:cNvCxnSpPr>
                  <a:stCxn id="38" idx="4"/>
                  <a:endCxn id="74" idx="7"/>
                </p:cNvCxnSpPr>
                <p:nvPr/>
              </p:nvCxnSpPr>
              <p:spPr>
                <a:xfrm>
                  <a:off x="5940705" y="2496586"/>
                  <a:ext cx="62800" cy="834088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38" idx="4"/>
                  <a:endCxn id="75" idx="0"/>
                </p:cNvCxnSpPr>
                <p:nvPr/>
              </p:nvCxnSpPr>
              <p:spPr>
                <a:xfrm>
                  <a:off x="5940705" y="2496586"/>
                  <a:ext cx="130763" cy="353684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52" idx="4"/>
                  <a:endCxn id="76" idx="7"/>
                </p:cNvCxnSpPr>
                <p:nvPr/>
              </p:nvCxnSpPr>
              <p:spPr>
                <a:xfrm>
                  <a:off x="5682855" y="1877104"/>
                  <a:ext cx="67074" cy="296004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>
                  <a:stCxn id="75" idx="4"/>
                </p:cNvCxnSpPr>
                <p:nvPr/>
              </p:nvCxnSpPr>
              <p:spPr>
                <a:xfrm>
                  <a:off x="6098716" y="2897465"/>
                  <a:ext cx="25957" cy="149276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>
                  <a:stCxn id="73" idx="3"/>
                </p:cNvCxnSpPr>
                <p:nvPr/>
              </p:nvCxnSpPr>
              <p:spPr>
                <a:xfrm flipH="1">
                  <a:off x="6312856" y="2845823"/>
                  <a:ext cx="33698" cy="226577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73" idx="3"/>
                </p:cNvCxnSpPr>
                <p:nvPr/>
              </p:nvCxnSpPr>
              <p:spPr>
                <a:xfrm flipH="1">
                  <a:off x="6229988" y="2845823"/>
                  <a:ext cx="116566" cy="306304"/>
                </a:xfrm>
                <a:prstGeom prst="line">
                  <a:avLst/>
                </a:prstGeom>
                <a:grpFill/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052799" y="1521704"/>
                <a:ext cx="904450" cy="1526739"/>
                <a:chOff x="4052799" y="1521704"/>
                <a:chExt cx="904450" cy="1526739"/>
              </a:xfrm>
            </p:grpSpPr>
            <p:cxnSp>
              <p:nvCxnSpPr>
                <p:cNvPr id="25" name="Straight Connector 24"/>
                <p:cNvCxnSpPr>
                  <a:stCxn id="52" idx="4"/>
                  <a:endCxn id="38" idx="7"/>
                </p:cNvCxnSpPr>
                <p:nvPr/>
              </p:nvCxnSpPr>
              <p:spPr>
                <a:xfrm flipH="1">
                  <a:off x="4705331" y="1521704"/>
                  <a:ext cx="251918" cy="557918"/>
                </a:xfrm>
                <a:prstGeom prst="line">
                  <a:avLst/>
                </a:prstGeom>
                <a:solidFill>
                  <a:srgbClr val="092182"/>
                </a:solidFill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75" idx="4"/>
                </p:cNvCxnSpPr>
                <p:nvPr/>
              </p:nvCxnSpPr>
              <p:spPr>
                <a:xfrm>
                  <a:off x="4541388" y="2542065"/>
                  <a:ext cx="27248" cy="398247"/>
                </a:xfrm>
                <a:prstGeom prst="line">
                  <a:avLst/>
                </a:prstGeom>
                <a:solidFill>
                  <a:srgbClr val="092182"/>
                </a:solidFill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32" idx="4"/>
                  <a:endCxn id="30" idx="0"/>
                </p:cNvCxnSpPr>
                <p:nvPr/>
              </p:nvCxnSpPr>
              <p:spPr>
                <a:xfrm flipH="1">
                  <a:off x="4217357" y="2031157"/>
                  <a:ext cx="75686" cy="663296"/>
                </a:xfrm>
                <a:prstGeom prst="line">
                  <a:avLst/>
                </a:prstGeom>
                <a:solidFill>
                  <a:srgbClr val="092182"/>
                </a:solidFill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32" idx="4"/>
                </p:cNvCxnSpPr>
                <p:nvPr/>
              </p:nvCxnSpPr>
              <p:spPr>
                <a:xfrm>
                  <a:off x="4293043" y="2031157"/>
                  <a:ext cx="130591" cy="1017286"/>
                </a:xfrm>
                <a:prstGeom prst="line">
                  <a:avLst/>
                </a:prstGeom>
                <a:solidFill>
                  <a:srgbClr val="092182"/>
                </a:solidFill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32" idx="4"/>
                  <a:endCxn id="31" idx="0"/>
                </p:cNvCxnSpPr>
                <p:nvPr/>
              </p:nvCxnSpPr>
              <p:spPr>
                <a:xfrm flipH="1">
                  <a:off x="4096397" y="2031157"/>
                  <a:ext cx="196646" cy="508166"/>
                </a:xfrm>
                <a:prstGeom prst="line">
                  <a:avLst/>
                </a:prstGeom>
                <a:solidFill>
                  <a:srgbClr val="092182"/>
                </a:solidFill>
                <a:ln w="317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 rot="1800000" flipH="1">
                  <a:off x="4173759" y="2690803"/>
                  <a:ext cx="59948" cy="54495"/>
                </a:xfrm>
                <a:prstGeom prst="ellipse">
                  <a:avLst/>
                </a:prstGeom>
                <a:solidFill>
                  <a:srgbClr val="092182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 rot="1800000" flipH="1">
                  <a:off x="4052799" y="2535673"/>
                  <a:ext cx="59948" cy="54495"/>
                </a:xfrm>
                <a:prstGeom prst="ellipse">
                  <a:avLst/>
                </a:prstGeom>
                <a:solidFill>
                  <a:srgbClr val="092182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8" name="Can 7"/>
          <p:cNvSpPr/>
          <p:nvPr/>
        </p:nvSpPr>
        <p:spPr>
          <a:xfrm>
            <a:off x="3104172" y="5401688"/>
            <a:ext cx="493693" cy="228456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an 136"/>
          <p:cNvSpPr/>
          <p:nvPr/>
        </p:nvSpPr>
        <p:spPr>
          <a:xfrm>
            <a:off x="1905742" y="5871474"/>
            <a:ext cx="657105" cy="304075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an 137"/>
          <p:cNvSpPr/>
          <p:nvPr/>
        </p:nvSpPr>
        <p:spPr>
          <a:xfrm>
            <a:off x="1087613" y="5404540"/>
            <a:ext cx="337199" cy="156038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ST_A_CMYK_Pos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34" y="5864958"/>
            <a:ext cx="1379181" cy="533430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1824450" y="44970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eX Gyre Chorus"/>
                <a:cs typeface="TeX Gyre Chorus"/>
              </a:rPr>
              <a:t>μ</a:t>
            </a:r>
            <a:endParaRPr lang="en-US" sz="1200" b="1" dirty="0">
              <a:latin typeface="TeX Gyre Chorus"/>
              <a:cs typeface="TeX Gyre Chorus"/>
            </a:endParaRPr>
          </a:p>
        </p:txBody>
      </p:sp>
    </p:spTree>
    <p:extLst>
      <p:ext uri="{BB962C8B-B14F-4D97-AF65-F5344CB8AC3E}">
        <p14:creationId xmlns:p14="http://schemas.microsoft.com/office/powerpoint/2010/main" val="257252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Muonic</a:t>
            </a:r>
            <a:r>
              <a:rPr lang="en-US" dirty="0">
                <a:solidFill>
                  <a:schemeClr val="bg1"/>
                </a:solidFill>
              </a:rPr>
              <a:t> Distributions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pic>
        <p:nvPicPr>
          <p:cNvPr id="3" name="Picture 2" descr="E186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8" y="843380"/>
            <a:ext cx="2998359" cy="2908460"/>
          </a:xfrm>
          <a:prstGeom prst="rect">
            <a:avLst/>
          </a:prstGeom>
        </p:spPr>
      </p:pic>
      <p:pic>
        <p:nvPicPr>
          <p:cNvPr id="5" name="Picture 4" descr="E188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r="2517"/>
          <a:stretch/>
        </p:blipFill>
        <p:spPr>
          <a:xfrm>
            <a:off x="3208867" y="843380"/>
            <a:ext cx="2838236" cy="2908460"/>
          </a:xfrm>
          <a:prstGeom prst="rect">
            <a:avLst/>
          </a:prstGeom>
        </p:spPr>
      </p:pic>
      <p:pic>
        <p:nvPicPr>
          <p:cNvPr id="6" name="Picture 5" descr="E190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843380"/>
            <a:ext cx="2998359" cy="2908460"/>
          </a:xfrm>
          <a:prstGeom prst="rect">
            <a:avLst/>
          </a:prstGeom>
        </p:spPr>
      </p:pic>
      <p:pic>
        <p:nvPicPr>
          <p:cNvPr id="7" name="Picture 6" descr="E192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8" y="3652497"/>
            <a:ext cx="2998359" cy="2908460"/>
          </a:xfrm>
          <a:prstGeom prst="rect">
            <a:avLst/>
          </a:prstGeom>
        </p:spPr>
      </p:pic>
      <p:pic>
        <p:nvPicPr>
          <p:cNvPr id="8" name="Picture 7" descr="E194.ep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"/>
          <a:stretch/>
        </p:blipFill>
        <p:spPr>
          <a:xfrm>
            <a:off x="3208867" y="3652497"/>
            <a:ext cx="2913692" cy="2908460"/>
          </a:xfrm>
          <a:prstGeom prst="rect">
            <a:avLst/>
          </a:prstGeom>
        </p:spPr>
      </p:pic>
      <p:pic>
        <p:nvPicPr>
          <p:cNvPr id="9" name="Picture 8" descr="E195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52497"/>
            <a:ext cx="2998359" cy="29084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97556" y="1258450"/>
            <a:ext cx="82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b="1" baseline="30000" dirty="0" smtClean="0">
                <a:solidFill>
                  <a:schemeClr val="tx2">
                    <a:lumMod val="75000"/>
                  </a:schemeClr>
                </a:solidFill>
              </a:rPr>
              <a:t>18.6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33256" y="1256727"/>
            <a:ext cx="82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b="1" baseline="30000" dirty="0" smtClean="0">
                <a:solidFill>
                  <a:schemeClr val="tx2">
                    <a:lumMod val="75000"/>
                  </a:schemeClr>
                </a:solidFill>
              </a:rPr>
              <a:t>18.8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9334" y="1256727"/>
            <a:ext cx="82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b="1" baseline="30000" dirty="0" smtClean="0">
                <a:solidFill>
                  <a:schemeClr val="tx2">
                    <a:lumMod val="75000"/>
                  </a:schemeClr>
                </a:solidFill>
              </a:rPr>
              <a:t>19.0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3969" y="4033110"/>
            <a:ext cx="82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b="1" baseline="30000" dirty="0" smtClean="0">
                <a:solidFill>
                  <a:schemeClr val="tx2">
                    <a:lumMod val="75000"/>
                  </a:schemeClr>
                </a:solidFill>
              </a:rPr>
              <a:t>19.2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6973" y="4033110"/>
            <a:ext cx="82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b="1" baseline="30000" dirty="0" smtClean="0">
                <a:solidFill>
                  <a:schemeClr val="tx2">
                    <a:lumMod val="75000"/>
                  </a:schemeClr>
                </a:solidFill>
              </a:rPr>
              <a:t>19.4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3778" y="4033110"/>
            <a:ext cx="82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b="1" baseline="30000" dirty="0" smtClean="0">
                <a:solidFill>
                  <a:schemeClr val="tx2">
                    <a:lumMod val="75000"/>
                  </a:schemeClr>
                </a:solidFill>
              </a:rPr>
              <a:t>19.5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5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Elongation Rate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10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pic>
        <p:nvPicPr>
          <p:cNvPr id="2" name="Picture 1" descr="RMSSD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19" y="1192024"/>
            <a:ext cx="4438315" cy="425827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50547" y="1192024"/>
            <a:ext cx="4118998" cy="4258277"/>
            <a:chOff x="250547" y="1299862"/>
            <a:chExt cx="4118998" cy="4258277"/>
          </a:xfrm>
        </p:grpSpPr>
        <p:pic>
          <p:nvPicPr>
            <p:cNvPr id="8" name="Picture 7" descr="MuSD.eps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4"/>
            <a:stretch/>
          </p:blipFill>
          <p:spPr>
            <a:xfrm>
              <a:off x="250547" y="1299862"/>
              <a:ext cx="4118998" cy="4258277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46015" y="3735571"/>
              <a:ext cx="3796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/>
                <a:t>600</a:t>
              </a:r>
              <a:endParaRPr lang="en-US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13199" y="3260205"/>
              <a:ext cx="3796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 smtClean="0"/>
                <a:t>261</a:t>
              </a:r>
              <a:endParaRPr lang="en-US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8632" y="2339647"/>
              <a:ext cx="3146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 smtClean="0"/>
                <a:t>47</a:t>
              </a:r>
              <a:endParaRPr lang="en-US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19391" y="2818858"/>
              <a:ext cx="3796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 smtClean="0"/>
                <a:t>113</a:t>
              </a:r>
              <a:endParaRPr lang="en-US" sz="1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2226" y="1995412"/>
              <a:ext cx="3146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 smtClean="0"/>
                <a:t>15</a:t>
              </a:r>
              <a:endParaRPr lang="en-US" sz="1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9761" y="1761173"/>
              <a:ext cx="249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 smtClean="0"/>
                <a:t>5</a:t>
              </a:r>
              <a:endParaRPr lang="en-US" sz="10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7686071" y="3315402"/>
            <a:ext cx="754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75000"/>
                  </a:schemeClr>
                </a:solidFill>
              </a:rPr>
              <a:t>Resolution</a:t>
            </a:r>
            <a:endParaRPr lang="en-US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2277" y="5513364"/>
            <a:ext cx="2451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β </a:t>
            </a:r>
            <a:r>
              <a:rPr lang="en-US" dirty="0" smtClean="0">
                <a:solidFill>
                  <a:srgbClr val="FF0000"/>
                </a:solidFill>
              </a:rPr>
              <a:t>(proton)</a:t>
            </a:r>
            <a:r>
              <a:rPr lang="en-US" dirty="0" smtClean="0"/>
              <a:t> = 0.91</a:t>
            </a:r>
          </a:p>
          <a:p>
            <a:r>
              <a:rPr lang="en-US" dirty="0"/>
              <a:t>β </a:t>
            </a:r>
            <a:r>
              <a:rPr lang="en-US" dirty="0" smtClean="0">
                <a:solidFill>
                  <a:srgbClr val="0000FF"/>
                </a:solidFill>
              </a:rPr>
              <a:t>(iron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     = </a:t>
            </a:r>
            <a:r>
              <a:rPr lang="en-US" dirty="0" smtClean="0"/>
              <a:t>0.91</a:t>
            </a:r>
            <a:endParaRPr lang="en-US" dirty="0"/>
          </a:p>
          <a:p>
            <a:r>
              <a:rPr lang="en-US" dirty="0"/>
              <a:t>β </a:t>
            </a:r>
            <a:r>
              <a:rPr lang="en-US" dirty="0" smtClean="0"/>
              <a:t>(data)     = 0.95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24916" y="583506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Preliminary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1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Application to Data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1864" y="1066607"/>
            <a:ext cx="546027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to </a:t>
            </a:r>
            <a:r>
              <a:rPr lang="en-US" b="1" dirty="0" err="1" smtClean="0"/>
              <a:t>GoldenRec</a:t>
            </a:r>
            <a:r>
              <a:rPr lang="en-US" b="1" dirty="0" smtClean="0"/>
              <a:t> Data</a:t>
            </a:r>
            <a:r>
              <a:rPr lang="en-US" dirty="0" smtClean="0"/>
              <a:t> (2004-2012 except 2009)</a:t>
            </a:r>
          </a:p>
          <a:p>
            <a:r>
              <a:rPr lang="en-US" dirty="0" smtClean="0"/>
              <a:t>Cuts: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Energy </a:t>
            </a:r>
            <a:r>
              <a:rPr lang="en-US" dirty="0"/>
              <a:t>[E +/- 0.05</a:t>
            </a:r>
            <a:r>
              <a:rPr lang="en-US" dirty="0" smtClean="0"/>
              <a:t>]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Theta   [</a:t>
            </a:r>
            <a:r>
              <a:rPr lang="en-US" b="1" dirty="0" smtClean="0"/>
              <a:t>57. – 63.</a:t>
            </a:r>
            <a:r>
              <a:rPr lang="en-US" dirty="0" smtClean="0"/>
              <a:t>]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T5 Trigger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FD </a:t>
            </a:r>
            <a:r>
              <a:rPr lang="en-US" b="1" dirty="0" err="1" smtClean="0"/>
              <a:t>HasEnergy</a:t>
            </a:r>
            <a:endParaRPr lang="en-US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42751"/>
              </p:ext>
            </p:extLst>
          </p:nvPr>
        </p:nvGraphicFramePr>
        <p:xfrm>
          <a:off x="458845" y="3218290"/>
          <a:ext cx="8226310" cy="29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024"/>
                <a:gridCol w="741802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</a:tblGrid>
              <a:tr h="355408"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cap="small" normalizeH="0" dirty="0" smtClean="0"/>
                        <a:t>Energy</a:t>
                      </a:r>
                      <a:endParaRPr lang="en-US" sz="14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18.6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trike="noStrike" cap="small" normalizeH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18.8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19.0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19.2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19.4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19.5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</a:tr>
              <a:tr h="355408"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cap="small" normalizeH="0" dirty="0" smtClean="0"/>
                        <a:t>Events</a:t>
                      </a:r>
                      <a:endParaRPr lang="en-US" sz="1400" b="1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168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88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48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24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14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7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8164"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noStrike" cap="small" normalizeH="0" dirty="0" smtClean="0"/>
                        <a:t>Mean x10</a:t>
                      </a:r>
                      <a:r>
                        <a:rPr lang="en-US" sz="1200" strike="noStrike" cap="small" normalizeH="0" baseline="30000" dirty="0" smtClean="0"/>
                        <a:t>6</a:t>
                      </a:r>
                      <a:endParaRPr lang="en-US" sz="12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noStrike" cap="small" normalizeH="0" dirty="0" smtClean="0"/>
                        <a:t>RMS </a:t>
                      </a:r>
                      <a:r>
                        <a:rPr lang="en-US" sz="1200" strike="noStrike" cap="small" normalizeH="0" dirty="0" smtClean="0"/>
                        <a:t>x10</a:t>
                      </a:r>
                      <a:r>
                        <a:rPr lang="en-US" sz="1200" strike="noStrike" cap="small" normalizeH="0" baseline="30000" dirty="0" smtClean="0"/>
                        <a:t>6</a:t>
                      </a:r>
                      <a:endParaRPr lang="en-US" sz="12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</a:tr>
              <a:tr h="61388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strike="noStrike" cap="small" normalizeH="0" dirty="0" smtClean="0"/>
                        <a:t>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4.96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1.08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6.72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1.54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10.2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1.94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15.6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2.33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25.0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4.11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30.9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5.02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1388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strike="noStrike" cap="small" normalizeH="0" dirty="0" smtClean="0"/>
                        <a:t>Fe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cap="small" normalizeH="0" dirty="0" smtClean="0"/>
                        <a:t>6.13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0.97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8.60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1.21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13.1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1.70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19.8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2.34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30.9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2.89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39.8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3.61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78386"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DATA</a:t>
                      </a:r>
                      <a:endParaRPr lang="en-US" sz="1600" b="1" strike="noStrike" cap="small" normalizeH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7.75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3.22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12.6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5.13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19.2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10.4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30.1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11.6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47.5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8.65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66.9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11.3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39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Elongation Rate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pic>
        <p:nvPicPr>
          <p:cNvPr id="3" name="Picture 2" descr="RMSGolden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85" y="1220489"/>
            <a:ext cx="4438315" cy="425827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8173" y="1220489"/>
            <a:ext cx="4438315" cy="4258277"/>
            <a:chOff x="128173" y="1352291"/>
            <a:chExt cx="4438315" cy="4258277"/>
          </a:xfrm>
        </p:grpSpPr>
        <p:pic>
          <p:nvPicPr>
            <p:cNvPr id="2" name="Picture 1" descr="MuGolden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73" y="1352291"/>
              <a:ext cx="4438315" cy="425827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74135" y="3963229"/>
              <a:ext cx="3796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 smtClean="0"/>
                <a:t>168</a:t>
              </a:r>
              <a:endParaRPr lang="en-US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41319" y="3451917"/>
              <a:ext cx="3146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 smtClean="0"/>
                <a:t>88</a:t>
              </a:r>
              <a:endParaRPr lang="en-US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8832" y="2603251"/>
              <a:ext cx="3146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 smtClean="0"/>
                <a:t>24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11571" y="3058498"/>
              <a:ext cx="3146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 smtClean="0"/>
                <a:t>48</a:t>
              </a:r>
              <a:endParaRPr lang="en-US" sz="1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87981" y="1988831"/>
              <a:ext cx="249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25226" y="2252359"/>
              <a:ext cx="3146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cap="small" dirty="0" smtClean="0"/>
                <a:t>14</a:t>
              </a:r>
              <a:endParaRPr lang="en-US" sz="10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7674091" y="4118196"/>
            <a:ext cx="754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75000"/>
                  </a:schemeClr>
                </a:solidFill>
              </a:rPr>
              <a:t>Resolution</a:t>
            </a:r>
            <a:endParaRPr lang="en-US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4357" y="5501382"/>
            <a:ext cx="2451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β </a:t>
            </a:r>
            <a:r>
              <a:rPr lang="en-US" dirty="0" smtClean="0">
                <a:solidFill>
                  <a:srgbClr val="FF0000"/>
                </a:solidFill>
              </a:rPr>
              <a:t>(proton)</a:t>
            </a:r>
            <a:r>
              <a:rPr lang="en-US" dirty="0" smtClean="0"/>
              <a:t> = </a:t>
            </a:r>
            <a:r>
              <a:rPr lang="en-US" dirty="0" smtClean="0"/>
              <a:t>0.91</a:t>
            </a:r>
            <a:endParaRPr lang="en-US" dirty="0" smtClean="0"/>
          </a:p>
          <a:p>
            <a:r>
              <a:rPr lang="en-US" dirty="0"/>
              <a:t>β </a:t>
            </a:r>
            <a:r>
              <a:rPr lang="en-US" dirty="0" smtClean="0">
                <a:solidFill>
                  <a:srgbClr val="0000FF"/>
                </a:solidFill>
              </a:rPr>
              <a:t>(iron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     = </a:t>
            </a:r>
            <a:r>
              <a:rPr lang="en-US" dirty="0" smtClean="0"/>
              <a:t>0.91</a:t>
            </a:r>
            <a:endParaRPr lang="en-US" dirty="0"/>
          </a:p>
          <a:p>
            <a:r>
              <a:rPr lang="en-US" dirty="0"/>
              <a:t>β </a:t>
            </a:r>
            <a:r>
              <a:rPr lang="en-US" dirty="0" smtClean="0"/>
              <a:t>(data)     = </a:t>
            </a:r>
            <a:r>
              <a:rPr lang="en-US" dirty="0" smtClean="0"/>
              <a:t>0.91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24916" y="583506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Preliminary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333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Umbrella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13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029" y="5331323"/>
            <a:ext cx="8261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Two first momenta of the distribution </a:t>
            </a:r>
            <a:r>
              <a:rPr lang="en-US" dirty="0" err="1" smtClean="0">
                <a:solidFill>
                  <a:srgbClr val="000000"/>
                </a:solidFill>
              </a:rPr>
              <a:t>N</a:t>
            </a:r>
            <a:r>
              <a:rPr lang="en-US" baseline="-25000" dirty="0" err="1" smtClean="0">
                <a:solidFill>
                  <a:srgbClr val="000000"/>
                </a:solidFill>
              </a:rPr>
              <a:t>μ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and RMS(</a:t>
            </a:r>
            <a:r>
              <a:rPr lang="en-US" dirty="0" err="1">
                <a:solidFill>
                  <a:srgbClr val="000000"/>
                </a:solidFill>
              </a:rPr>
              <a:t>N</a:t>
            </a:r>
            <a:r>
              <a:rPr lang="en-US" baseline="-25000" dirty="0" err="1">
                <a:solidFill>
                  <a:srgbClr val="000000"/>
                </a:solidFill>
              </a:rPr>
              <a:t>μ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result obtained is </a:t>
            </a:r>
            <a:r>
              <a:rPr lang="en-US" b="1" dirty="0" smtClean="0">
                <a:solidFill>
                  <a:srgbClr val="800000"/>
                </a:solidFill>
              </a:rPr>
              <a:t>not compatible</a:t>
            </a:r>
            <a:r>
              <a:rPr lang="en-US" dirty="0" smtClean="0"/>
              <a:t> with any of the </a:t>
            </a:r>
            <a:r>
              <a:rPr lang="en-US" dirty="0" err="1" smtClean="0"/>
              <a:t>hadronic</a:t>
            </a:r>
            <a:r>
              <a:rPr lang="en-US" dirty="0" smtClean="0"/>
              <a:t> interaction models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Systematics to be included</a:t>
            </a:r>
          </a:p>
        </p:txBody>
      </p:sp>
      <p:pic>
        <p:nvPicPr>
          <p:cNvPr id="7" name="Picture 6" descr="finalumbrell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8" y="934600"/>
            <a:ext cx="7557025" cy="44743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64345" y="694647"/>
            <a:ext cx="2861089" cy="64633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These parabolas define a closed </a:t>
            </a:r>
            <a:r>
              <a:rPr lang="en-US" sz="1200" b="1" dirty="0" smtClean="0">
                <a:solidFill>
                  <a:srgbClr val="FF0000"/>
                </a:solidFill>
              </a:rPr>
              <a:t>contour </a:t>
            </a:r>
            <a:r>
              <a:rPr lang="en-US" sz="1200" b="1" dirty="0">
                <a:solidFill>
                  <a:srgbClr val="FF0000"/>
                </a:solidFill>
              </a:rPr>
              <a:t>that contain all possible combinations of mass </a:t>
            </a:r>
            <a:r>
              <a:rPr lang="en-US" sz="1200" b="1" dirty="0" smtClean="0">
                <a:solidFill>
                  <a:srgbClr val="FF0000"/>
                </a:solidFill>
              </a:rPr>
              <a:t>mixtures for A[1-56]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834" y="4265469"/>
            <a:ext cx="130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 = 10</a:t>
            </a:r>
            <a:r>
              <a:rPr lang="en-US" b="1" baseline="30000" dirty="0" smtClean="0"/>
              <a:t>19</a:t>
            </a:r>
            <a:r>
              <a:rPr lang="en-US" b="1" dirty="0" smtClean="0"/>
              <a:t>eV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333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Umbrella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14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pic>
        <p:nvPicPr>
          <p:cNvPr id="6" name="Picture 5" descr="umbrella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/>
          <a:stretch/>
        </p:blipFill>
        <p:spPr>
          <a:xfrm>
            <a:off x="611505" y="838863"/>
            <a:ext cx="7920990" cy="55028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76264" y="3630442"/>
            <a:ext cx="109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569BE"/>
                </a:solidFill>
              </a:rPr>
              <a:t>QGSJET II</a:t>
            </a:r>
          </a:p>
          <a:p>
            <a:pPr algn="ctr"/>
            <a:r>
              <a:rPr lang="en-US" b="1" dirty="0" smtClean="0">
                <a:solidFill>
                  <a:srgbClr val="5569BE"/>
                </a:solidFill>
              </a:rPr>
              <a:t>10</a:t>
            </a:r>
            <a:r>
              <a:rPr lang="en-US" b="1" baseline="30000" dirty="0" smtClean="0">
                <a:solidFill>
                  <a:srgbClr val="5569BE"/>
                </a:solidFill>
              </a:rPr>
              <a:t>19</a:t>
            </a:r>
            <a:endParaRPr lang="en-US" b="1" dirty="0">
              <a:solidFill>
                <a:srgbClr val="5569B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7332" y="3837177"/>
            <a:ext cx="621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10</a:t>
            </a:r>
            <a:r>
              <a:rPr lang="en-US" sz="1000" b="1" baseline="30000" dirty="0" smtClean="0">
                <a:solidFill>
                  <a:srgbClr val="000000"/>
                </a:solidFill>
              </a:rPr>
              <a:t>18.6</a:t>
            </a:r>
            <a:endParaRPr lang="en-US" sz="1000" b="1" baseline="30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5240" y="3011234"/>
            <a:ext cx="621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10</a:t>
            </a:r>
            <a:r>
              <a:rPr lang="en-US" sz="1000" b="1" baseline="30000" dirty="0" smtClean="0">
                <a:solidFill>
                  <a:srgbClr val="000000"/>
                </a:solidFill>
              </a:rPr>
              <a:t>18.8</a:t>
            </a:r>
            <a:endParaRPr lang="en-US" sz="1000" b="1" baseline="30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8884" y="2631667"/>
            <a:ext cx="621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10</a:t>
            </a:r>
            <a:r>
              <a:rPr lang="en-US" sz="1000" b="1" baseline="30000" dirty="0" smtClean="0">
                <a:solidFill>
                  <a:srgbClr val="000000"/>
                </a:solidFill>
              </a:rPr>
              <a:t>19.0</a:t>
            </a:r>
            <a:endParaRPr lang="en-US" sz="1000" b="1" baseline="300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2964" y="1832399"/>
            <a:ext cx="621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10</a:t>
            </a:r>
            <a:r>
              <a:rPr lang="en-US" sz="1000" b="1" baseline="30000" dirty="0" smtClean="0">
                <a:solidFill>
                  <a:srgbClr val="000000"/>
                </a:solidFill>
              </a:rPr>
              <a:t>19.2</a:t>
            </a:r>
            <a:endParaRPr lang="en-US" sz="1000" b="1" baseline="300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33154" y="1443830"/>
            <a:ext cx="621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10</a:t>
            </a:r>
            <a:r>
              <a:rPr lang="en-US" sz="1000" b="1" baseline="30000" dirty="0" smtClean="0">
                <a:solidFill>
                  <a:srgbClr val="000000"/>
                </a:solidFill>
              </a:rPr>
              <a:t>19.4</a:t>
            </a:r>
            <a:endParaRPr lang="en-US" sz="1000" b="1" baseline="30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2404" y="2708141"/>
            <a:ext cx="621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10</a:t>
            </a:r>
            <a:r>
              <a:rPr lang="en-US" sz="1000" b="1" baseline="30000" dirty="0" smtClean="0">
                <a:solidFill>
                  <a:srgbClr val="000000"/>
                </a:solidFill>
              </a:rPr>
              <a:t>19.5</a:t>
            </a:r>
            <a:endParaRPr lang="en-US" sz="1000" b="1" baseline="30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94606" y="502031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Preliminary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653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Conclusions and Prospects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15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2264" y="1720840"/>
            <a:ext cx="79994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Encouraging </a:t>
            </a:r>
            <a:r>
              <a:rPr lang="en-US" b="1" dirty="0" smtClean="0">
                <a:solidFill>
                  <a:srgbClr val="000000"/>
                </a:solidFill>
              </a:rPr>
              <a:t>preliminary results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Simple </a:t>
            </a:r>
            <a:r>
              <a:rPr lang="en-US" dirty="0" smtClean="0">
                <a:solidFill>
                  <a:srgbClr val="000000"/>
                </a:solidFill>
              </a:rPr>
              <a:t>method that allows to obtain the distribution of the number of </a:t>
            </a:r>
            <a:r>
              <a:rPr lang="en-US" dirty="0" err="1" smtClean="0">
                <a:solidFill>
                  <a:srgbClr val="000000"/>
                </a:solidFill>
              </a:rPr>
              <a:t>muons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Study of their shape, analysis of the momenta of the distribution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Measure more </a:t>
            </a:r>
            <a:r>
              <a:rPr lang="en-US" dirty="0" err="1" smtClean="0">
                <a:solidFill>
                  <a:srgbClr val="000000"/>
                </a:solidFill>
              </a:rPr>
              <a:t>muons</a:t>
            </a:r>
            <a:r>
              <a:rPr lang="en-US" dirty="0" smtClean="0">
                <a:solidFill>
                  <a:srgbClr val="000000"/>
                </a:solidFill>
              </a:rPr>
              <a:t> than the previsions of the models, in accordance with previous works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None of the models gives an accurate description of the number of </a:t>
            </a:r>
            <a:r>
              <a:rPr lang="en-US" dirty="0" err="1" smtClean="0">
                <a:solidFill>
                  <a:srgbClr val="000000"/>
                </a:solidFill>
              </a:rPr>
              <a:t>muons</a:t>
            </a:r>
            <a:r>
              <a:rPr lang="en-US" dirty="0" smtClean="0">
                <a:solidFill>
                  <a:srgbClr val="000000"/>
                </a:solidFill>
              </a:rPr>
              <a:t> in Auger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Integrate the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30000" dirty="0" err="1"/>
              <a:t>μ</a:t>
            </a:r>
            <a:r>
              <a:rPr lang="en-US" baseline="-25000" dirty="0" err="1" smtClean="0">
                <a:solidFill>
                  <a:srgbClr val="000000"/>
                </a:solidFill>
              </a:rPr>
              <a:t>max</a:t>
            </a:r>
            <a:r>
              <a:rPr lang="en-US" dirty="0" smtClean="0">
                <a:solidFill>
                  <a:srgbClr val="000000"/>
                </a:solidFill>
              </a:rPr>
              <a:t>, obtain a better resolution</a:t>
            </a:r>
            <a:endParaRPr lang="en-US" dirty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2200" b="1" dirty="0" smtClean="0">
                <a:solidFill>
                  <a:srgbClr val="800000"/>
                </a:solidFill>
              </a:rPr>
              <a:t>Better understanding of the </a:t>
            </a:r>
            <a:r>
              <a:rPr lang="en-US" sz="2200" b="1" dirty="0" err="1" smtClean="0">
                <a:solidFill>
                  <a:srgbClr val="800000"/>
                </a:solidFill>
              </a:rPr>
              <a:t>hadronic</a:t>
            </a:r>
            <a:r>
              <a:rPr lang="en-US" sz="2200" b="1" dirty="0" smtClean="0">
                <a:solidFill>
                  <a:srgbClr val="800000"/>
                </a:solidFill>
              </a:rPr>
              <a:t> models</a:t>
            </a:r>
          </a:p>
          <a:p>
            <a:r>
              <a:rPr lang="en-US" sz="2200" b="1" dirty="0" smtClean="0">
                <a:solidFill>
                  <a:srgbClr val="800000"/>
                </a:solidFill>
              </a:rPr>
              <a:t>High Precision measurements of the </a:t>
            </a:r>
            <a:r>
              <a:rPr lang="en-US" sz="2200" b="1" dirty="0" err="1" smtClean="0">
                <a:solidFill>
                  <a:srgbClr val="800000"/>
                </a:solidFill>
              </a:rPr>
              <a:t>muonic</a:t>
            </a:r>
            <a:r>
              <a:rPr lang="en-US" sz="2200" b="1" dirty="0" smtClean="0">
                <a:solidFill>
                  <a:srgbClr val="800000"/>
                </a:solidFill>
              </a:rPr>
              <a:t> component of the EAS, Detector Enhancements</a:t>
            </a:r>
          </a:p>
        </p:txBody>
      </p:sp>
    </p:spTree>
    <p:extLst>
      <p:ext uri="{BB962C8B-B14F-4D97-AF65-F5344CB8AC3E}">
        <p14:creationId xmlns:p14="http://schemas.microsoft.com/office/powerpoint/2010/main" val="321333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080038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612" y="3222242"/>
            <a:ext cx="552778" cy="37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0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080038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BackUp</a:t>
            </a:r>
            <a:r>
              <a:rPr lang="en-US" dirty="0" smtClean="0">
                <a:solidFill>
                  <a:schemeClr val="bg1"/>
                </a:solidFill>
              </a:rPr>
              <a:t>!!!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612" y="3222242"/>
            <a:ext cx="552778" cy="37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4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Umbrella Plot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Oliveira, MEFT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18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43745" y="5497196"/>
            <a:ext cx="585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Phase space allowed for all primaries 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Different </a:t>
            </a:r>
            <a:r>
              <a:rPr lang="en-US" b="1" dirty="0" err="1" smtClean="0"/>
              <a:t>hadronic</a:t>
            </a:r>
            <a:r>
              <a:rPr lang="en-US" b="1" dirty="0" smtClean="0"/>
              <a:t> models have different umbrella plots</a:t>
            </a:r>
          </a:p>
        </p:txBody>
      </p:sp>
      <p:sp>
        <p:nvSpPr>
          <p:cNvPr id="33" name="Freeform 32"/>
          <p:cNvSpPr/>
          <p:nvPr/>
        </p:nvSpPr>
        <p:spPr>
          <a:xfrm>
            <a:off x="2041336" y="1094572"/>
            <a:ext cx="4859855" cy="3666830"/>
          </a:xfrm>
          <a:custGeom>
            <a:avLst/>
            <a:gdLst>
              <a:gd name="connsiteX0" fmla="*/ 0 w 2845650"/>
              <a:gd name="connsiteY0" fmla="*/ 1174081 h 3666830"/>
              <a:gd name="connsiteX1" fmla="*/ 987747 w 2845650"/>
              <a:gd name="connsiteY1" fmla="*/ 10014 h 3666830"/>
              <a:gd name="connsiteX2" fmla="*/ 2022528 w 2845650"/>
              <a:gd name="connsiteY2" fmla="*/ 739026 h 3666830"/>
              <a:gd name="connsiteX3" fmla="*/ 2657508 w 2845650"/>
              <a:gd name="connsiteY3" fmla="*/ 2843753 h 3666830"/>
              <a:gd name="connsiteX4" fmla="*/ 2845650 w 2845650"/>
              <a:gd name="connsiteY4" fmla="*/ 3666830 h 366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5650" h="3666830">
                <a:moveTo>
                  <a:pt x="0" y="1174081"/>
                </a:moveTo>
                <a:cubicBezTo>
                  <a:pt x="325329" y="628302"/>
                  <a:pt x="650659" y="82523"/>
                  <a:pt x="987747" y="10014"/>
                </a:cubicBezTo>
                <a:cubicBezTo>
                  <a:pt x="1324835" y="-62495"/>
                  <a:pt x="1744235" y="266736"/>
                  <a:pt x="2022528" y="739026"/>
                </a:cubicBezTo>
                <a:cubicBezTo>
                  <a:pt x="2300821" y="1211316"/>
                  <a:pt x="2520321" y="2355786"/>
                  <a:pt x="2657508" y="2843753"/>
                </a:cubicBezTo>
                <a:cubicBezTo>
                  <a:pt x="2794695" y="3331720"/>
                  <a:pt x="2771177" y="3474779"/>
                  <a:pt x="2845650" y="3666830"/>
                </a:cubicBezTo>
              </a:path>
            </a:pathLst>
          </a:custGeom>
          <a:ln w="508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444081" y="3357007"/>
            <a:ext cx="1646243" cy="816483"/>
          </a:xfrm>
          <a:custGeom>
            <a:avLst/>
            <a:gdLst>
              <a:gd name="connsiteX0" fmla="*/ 0 w 1646243"/>
              <a:gd name="connsiteY0" fmla="*/ 40438 h 816483"/>
              <a:gd name="connsiteX1" fmla="*/ 940710 w 1646243"/>
              <a:gd name="connsiteY1" fmla="*/ 87471 h 816483"/>
              <a:gd name="connsiteX2" fmla="*/ 1646243 w 1646243"/>
              <a:gd name="connsiteY2" fmla="*/ 816483 h 81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6243" h="816483">
                <a:moveTo>
                  <a:pt x="0" y="40438"/>
                </a:moveTo>
                <a:cubicBezTo>
                  <a:pt x="333168" y="-716"/>
                  <a:pt x="666336" y="-41870"/>
                  <a:pt x="940710" y="87471"/>
                </a:cubicBezTo>
                <a:cubicBezTo>
                  <a:pt x="1215084" y="216812"/>
                  <a:pt x="1524734" y="694981"/>
                  <a:pt x="1646243" y="816483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090324" y="4135530"/>
            <a:ext cx="1799109" cy="614114"/>
          </a:xfrm>
          <a:custGeom>
            <a:avLst/>
            <a:gdLst>
              <a:gd name="connsiteX0" fmla="*/ 0 w 1799109"/>
              <a:gd name="connsiteY0" fmla="*/ 37960 h 614114"/>
              <a:gd name="connsiteX1" fmla="*/ 987746 w 1799109"/>
              <a:gd name="connsiteY1" fmla="*/ 61476 h 614114"/>
              <a:gd name="connsiteX2" fmla="*/ 1799109 w 1799109"/>
              <a:gd name="connsiteY2" fmla="*/ 614114 h 61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109" h="614114">
                <a:moveTo>
                  <a:pt x="0" y="37960"/>
                </a:moveTo>
                <a:cubicBezTo>
                  <a:pt x="343947" y="1705"/>
                  <a:pt x="687895" y="-34550"/>
                  <a:pt x="987746" y="61476"/>
                </a:cubicBezTo>
                <a:cubicBezTo>
                  <a:pt x="1287597" y="157502"/>
                  <a:pt x="1799109" y="614114"/>
                  <a:pt x="1799109" y="614114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68293" y="1912400"/>
            <a:ext cx="3022032" cy="2261089"/>
          </a:xfrm>
          <a:custGeom>
            <a:avLst/>
            <a:gdLst>
              <a:gd name="connsiteX0" fmla="*/ 0 w 3033791"/>
              <a:gd name="connsiteY0" fmla="*/ 344494 h 2225814"/>
              <a:gd name="connsiteX1" fmla="*/ 2104839 w 3033791"/>
              <a:gd name="connsiteY1" fmla="*/ 144603 h 2225814"/>
              <a:gd name="connsiteX2" fmla="*/ 3033791 w 3033791"/>
              <a:gd name="connsiteY2" fmla="*/ 2225814 h 222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1" h="2225814">
                <a:moveTo>
                  <a:pt x="0" y="344494"/>
                </a:moveTo>
                <a:cubicBezTo>
                  <a:pt x="799603" y="87772"/>
                  <a:pt x="1599207" y="-168950"/>
                  <a:pt x="2104839" y="144603"/>
                </a:cubicBezTo>
                <a:cubicBezTo>
                  <a:pt x="2610471" y="458156"/>
                  <a:pt x="3033791" y="2225814"/>
                  <a:pt x="3033791" y="2225814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624093" y="2260996"/>
            <a:ext cx="30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096553" y="3488153"/>
            <a:ext cx="44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935248" y="4340611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955280" y="4793901"/>
            <a:ext cx="40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</a:t>
            </a:r>
            <a:endParaRPr lang="en-US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1134068" y="869467"/>
            <a:ext cx="7356387" cy="4409662"/>
            <a:chOff x="1121191" y="938237"/>
            <a:chExt cx="7356387" cy="4409662"/>
          </a:xfrm>
        </p:grpSpPr>
        <p:cxnSp>
          <p:nvCxnSpPr>
            <p:cNvPr id="54" name="Straight Arrow Connector 53"/>
            <p:cNvCxnSpPr/>
            <p:nvPr/>
          </p:nvCxnSpPr>
          <p:spPr>
            <a:xfrm flipV="1">
              <a:off x="1121191" y="938237"/>
              <a:ext cx="22882" cy="44096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121191" y="5347899"/>
              <a:ext cx="73563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8277225" y="5394219"/>
            <a:ext cx="64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N</a:t>
            </a:r>
            <a:r>
              <a:rPr lang="en-US" b="1" baseline="-25000" dirty="0" err="1" smtClean="0"/>
              <a:t>μ</a:t>
            </a:r>
            <a:r>
              <a:rPr lang="en-US" b="1" dirty="0"/>
              <a:t>&gt;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3631" y="860458"/>
            <a:ext cx="578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σ</a:t>
            </a:r>
            <a:r>
              <a:rPr lang="en-US" sz="1000" b="1" dirty="0" err="1" smtClean="0"/>
              <a:t>N</a:t>
            </a:r>
            <a:r>
              <a:rPr lang="en-US" sz="1200" b="1" baseline="-25000" dirty="0" err="1" smtClean="0"/>
              <a:t>μ</a:t>
            </a:r>
            <a:endParaRPr lang="en-US" sz="1200" b="1" dirty="0"/>
          </a:p>
        </p:txBody>
      </p:sp>
      <p:sp>
        <p:nvSpPr>
          <p:cNvPr id="23" name="Rectangle 22"/>
          <p:cNvSpPr/>
          <p:nvPr/>
        </p:nvSpPr>
        <p:spPr>
          <a:xfrm>
            <a:off x="6069710" y="1094572"/>
            <a:ext cx="2861089" cy="64633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These parabolas define a closed </a:t>
            </a:r>
            <a:r>
              <a:rPr lang="en-US" sz="1200" b="1" dirty="0" smtClean="0">
                <a:solidFill>
                  <a:srgbClr val="FF0000"/>
                </a:solidFill>
              </a:rPr>
              <a:t>contour </a:t>
            </a:r>
            <a:r>
              <a:rPr lang="en-US" sz="1200" b="1" dirty="0">
                <a:solidFill>
                  <a:srgbClr val="FF0000"/>
                </a:solidFill>
              </a:rPr>
              <a:t>that contain all possible combinations of mass </a:t>
            </a:r>
            <a:r>
              <a:rPr lang="en-US" sz="1200" b="1" dirty="0" smtClean="0">
                <a:solidFill>
                  <a:srgbClr val="FF0000"/>
                </a:solidFill>
              </a:rPr>
              <a:t>mixtures for A[1-56]</a:t>
            </a:r>
            <a:endParaRPr lang="en-US" sz="1200" b="1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533531" y="2280411"/>
            <a:ext cx="1910550" cy="1382275"/>
            <a:chOff x="1533531" y="2280411"/>
            <a:chExt cx="1910550" cy="1382275"/>
          </a:xfrm>
        </p:grpSpPr>
        <p:sp>
          <p:nvSpPr>
            <p:cNvPr id="39" name="Freeform 38"/>
            <p:cNvSpPr/>
            <p:nvPr/>
          </p:nvSpPr>
          <p:spPr>
            <a:xfrm>
              <a:off x="2056533" y="2280411"/>
              <a:ext cx="1387548" cy="1105276"/>
            </a:xfrm>
            <a:custGeom>
              <a:avLst/>
              <a:gdLst>
                <a:gd name="connsiteX0" fmla="*/ 0 w 1387548"/>
                <a:gd name="connsiteY0" fmla="*/ 0 h 1105276"/>
                <a:gd name="connsiteX1" fmla="*/ 999505 w 1387548"/>
                <a:gd name="connsiteY1" fmla="*/ 305715 h 1105276"/>
                <a:gd name="connsiteX2" fmla="*/ 1387548 w 1387548"/>
                <a:gd name="connsiteY2" fmla="*/ 1105276 h 110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7548" h="1105276">
                  <a:moveTo>
                    <a:pt x="0" y="0"/>
                  </a:moveTo>
                  <a:cubicBezTo>
                    <a:pt x="384123" y="60751"/>
                    <a:pt x="768247" y="121502"/>
                    <a:pt x="999505" y="305715"/>
                  </a:cubicBezTo>
                  <a:cubicBezTo>
                    <a:pt x="1230763" y="489928"/>
                    <a:pt x="1387548" y="1105276"/>
                    <a:pt x="1387548" y="1105276"/>
                  </a:cubicBezTo>
                </a:path>
              </a:pathLst>
            </a:cu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2933848" y="2460641"/>
              <a:ext cx="144976" cy="1449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269955" y="2630328"/>
              <a:ext cx="663893" cy="7553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33531" y="3385687"/>
              <a:ext cx="1069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50-50 mixture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46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animBg="1"/>
      <p:bldP spid="40" grpId="0" animBg="1"/>
      <p:bldP spid="43" grpId="0" animBg="1"/>
      <p:bldP spid="46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8990" y="2078521"/>
            <a:ext cx="71260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smtClean="0"/>
              <a:t>Reconstruction  </a:t>
            </a:r>
            <a:r>
              <a:rPr lang="en-US" sz="2400" smtClean="0"/>
              <a:t>Method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EM contamination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Calibration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Bias and Resolution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Application to Data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Conclusions and Prospects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252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Umbrella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19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pic>
        <p:nvPicPr>
          <p:cNvPr id="2" name="Picture 1" descr="UmbrellaF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18" y="1049601"/>
            <a:ext cx="7920990" cy="48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3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Muonic</a:t>
            </a:r>
            <a:r>
              <a:rPr lang="en-US" dirty="0" smtClean="0">
                <a:solidFill>
                  <a:schemeClr val="bg1"/>
                </a:solidFill>
              </a:rPr>
              <a:t> Distributions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20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pic>
        <p:nvPicPr>
          <p:cNvPr id="2" name="Picture 1" descr="E186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8" y="843380"/>
            <a:ext cx="2998359" cy="2908460"/>
          </a:xfrm>
          <a:prstGeom prst="rect">
            <a:avLst/>
          </a:prstGeom>
        </p:spPr>
      </p:pic>
      <p:pic>
        <p:nvPicPr>
          <p:cNvPr id="10" name="Picture 9" descr="E188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"/>
          <a:stretch/>
        </p:blipFill>
        <p:spPr>
          <a:xfrm>
            <a:off x="3187700" y="843380"/>
            <a:ext cx="2934859" cy="2908460"/>
          </a:xfrm>
          <a:prstGeom prst="rect">
            <a:avLst/>
          </a:prstGeom>
        </p:spPr>
      </p:pic>
      <p:pic>
        <p:nvPicPr>
          <p:cNvPr id="11" name="Picture 10" descr="E190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843380"/>
            <a:ext cx="2998359" cy="2908460"/>
          </a:xfrm>
          <a:prstGeom prst="rect">
            <a:avLst/>
          </a:prstGeom>
        </p:spPr>
      </p:pic>
      <p:pic>
        <p:nvPicPr>
          <p:cNvPr id="15" name="Picture 14" descr="E192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8" y="3652497"/>
            <a:ext cx="2998359" cy="2908460"/>
          </a:xfrm>
          <a:prstGeom prst="rect">
            <a:avLst/>
          </a:prstGeom>
        </p:spPr>
      </p:pic>
      <p:pic>
        <p:nvPicPr>
          <p:cNvPr id="16" name="Picture 15" descr="E194.ep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"/>
          <a:stretch/>
        </p:blipFill>
        <p:spPr>
          <a:xfrm>
            <a:off x="3187700" y="3652497"/>
            <a:ext cx="2934859" cy="2908460"/>
          </a:xfrm>
          <a:prstGeom prst="rect">
            <a:avLst/>
          </a:prstGeom>
        </p:spPr>
      </p:pic>
      <p:pic>
        <p:nvPicPr>
          <p:cNvPr id="17" name="Picture 16" descr="E195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52497"/>
            <a:ext cx="2998359" cy="29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7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Backup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Oliveira, MEFT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21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501" y="4114386"/>
            <a:ext cx="84049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Number of </a:t>
            </a:r>
            <a:r>
              <a:rPr lang="en-US" sz="2000" b="1" dirty="0" err="1" smtClean="0">
                <a:solidFill>
                  <a:srgbClr val="800000"/>
                </a:solidFill>
              </a:rPr>
              <a:t>muons</a:t>
            </a:r>
            <a:r>
              <a:rPr lang="en-US" sz="2000" b="1" dirty="0" smtClean="0">
                <a:solidFill>
                  <a:srgbClr val="800000"/>
                </a:solidFill>
              </a:rPr>
              <a:t> from the auger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Inclined showers: 62° - 80°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EM component is absorbed in the atmosphere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Signal on the ground is mainly due to </a:t>
            </a:r>
            <a:r>
              <a:rPr lang="en-US" dirty="0" err="1" smtClean="0"/>
              <a:t>muons</a:t>
            </a:r>
            <a:r>
              <a:rPr lang="en-US" dirty="0" smtClean="0"/>
              <a:t>; there is an EM component from </a:t>
            </a:r>
            <a:r>
              <a:rPr lang="en-US" dirty="0" err="1" smtClean="0"/>
              <a:t>muon</a:t>
            </a:r>
            <a:r>
              <a:rPr lang="en-US" dirty="0" smtClean="0"/>
              <a:t> decay ~20%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 integral of the signal on the ground gives the number of </a:t>
            </a:r>
            <a:r>
              <a:rPr lang="en-US" dirty="0" err="1" smtClean="0"/>
              <a:t>muons</a:t>
            </a:r>
            <a:r>
              <a:rPr lang="en-US" dirty="0" smtClean="0"/>
              <a:t> on the ground</a:t>
            </a:r>
          </a:p>
        </p:txBody>
      </p:sp>
      <p:pic>
        <p:nvPicPr>
          <p:cNvPr id="10" name="Picture 9" descr="mu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078" y="781120"/>
            <a:ext cx="4331844" cy="336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7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R-cut </a:t>
            </a:r>
            <a:r>
              <a:rPr lang="en-US" sz="3100" dirty="0" smtClean="0">
                <a:solidFill>
                  <a:schemeClr val="bg1"/>
                </a:solidFill>
              </a:rPr>
              <a:t>[500-2000]</a:t>
            </a: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Oliveira, MEFT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22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pic>
        <p:nvPicPr>
          <p:cNvPr id="18" name="Picture 17" descr="ines_hal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48" y="745704"/>
            <a:ext cx="5677705" cy="4176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4099" y="5091655"/>
            <a:ext cx="4916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Evolution of the EM contamination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Decreases with the distance to the shower core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Decreases with increasing zenith angle</a:t>
            </a:r>
          </a:p>
        </p:txBody>
      </p:sp>
    </p:spTree>
    <p:extLst>
      <p:ext uri="{BB962C8B-B14F-4D97-AF65-F5344CB8AC3E}">
        <p14:creationId xmlns:p14="http://schemas.microsoft.com/office/powerpoint/2010/main" val="381964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R-cut </a:t>
            </a:r>
            <a:r>
              <a:rPr lang="en-US" sz="3100" dirty="0" smtClean="0">
                <a:solidFill>
                  <a:schemeClr val="bg1"/>
                </a:solidFill>
              </a:rPr>
              <a:t>[500-2000]</a:t>
            </a: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Oliveira, MEFT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23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737920" y="810125"/>
            <a:ext cx="5668160" cy="5237751"/>
            <a:chOff x="3256294" y="845822"/>
            <a:chExt cx="5668160" cy="5237751"/>
          </a:xfrm>
        </p:grpSpPr>
        <p:pic>
          <p:nvPicPr>
            <p:cNvPr id="10" name="Picture 9" descr="mutrue500200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294" y="845822"/>
              <a:ext cx="2775486" cy="2608628"/>
            </a:xfrm>
            <a:prstGeom prst="rect">
              <a:avLst/>
            </a:prstGeom>
          </p:spPr>
        </p:pic>
        <p:pic>
          <p:nvPicPr>
            <p:cNvPr id="15" name="Picture 14" descr="contamination500200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8968" y="845822"/>
              <a:ext cx="2775486" cy="2608628"/>
            </a:xfrm>
            <a:prstGeom prst="rect">
              <a:avLst/>
            </a:prstGeom>
          </p:spPr>
        </p:pic>
        <p:pic>
          <p:nvPicPr>
            <p:cNvPr id="16" name="Picture 15" descr="bias5002000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294" y="3454450"/>
              <a:ext cx="2775486" cy="2608628"/>
            </a:xfrm>
            <a:prstGeom prst="rect">
              <a:avLst/>
            </a:prstGeom>
          </p:spPr>
        </p:pic>
        <p:pic>
          <p:nvPicPr>
            <p:cNvPr id="17" name="Picture 16" descr="murec500200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8968" y="3474945"/>
              <a:ext cx="2775486" cy="2608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0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R-cut </a:t>
            </a:r>
            <a:r>
              <a:rPr lang="en-US" sz="3100" dirty="0">
                <a:solidFill>
                  <a:schemeClr val="bg1"/>
                </a:solidFill>
              </a:rPr>
              <a:t>[500</a:t>
            </a:r>
            <a:r>
              <a:rPr lang="en-US" sz="3100" dirty="0" smtClean="0">
                <a:solidFill>
                  <a:schemeClr val="bg1"/>
                </a:solidFill>
              </a:rPr>
              <a:t>-1500</a:t>
            </a:r>
            <a:r>
              <a:rPr lang="en-US" sz="31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Oliveira, MEFT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24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737920" y="820372"/>
            <a:ext cx="5668160" cy="5217256"/>
            <a:chOff x="3256294" y="845822"/>
            <a:chExt cx="5668160" cy="5217256"/>
          </a:xfrm>
        </p:grpSpPr>
        <p:pic>
          <p:nvPicPr>
            <p:cNvPr id="2" name="Picture 1" descr="murec500150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8968" y="3454450"/>
              <a:ext cx="2775486" cy="2608628"/>
            </a:xfrm>
            <a:prstGeom prst="rect">
              <a:avLst/>
            </a:prstGeom>
          </p:spPr>
        </p:pic>
        <p:pic>
          <p:nvPicPr>
            <p:cNvPr id="3" name="Picture 2" descr="mutrue500150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294" y="845822"/>
              <a:ext cx="2775486" cy="2608628"/>
            </a:xfrm>
            <a:prstGeom prst="rect">
              <a:avLst/>
            </a:prstGeom>
          </p:spPr>
        </p:pic>
        <p:pic>
          <p:nvPicPr>
            <p:cNvPr id="6" name="Picture 5" descr="contamination5001500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8968" y="845822"/>
              <a:ext cx="2775486" cy="2608628"/>
            </a:xfrm>
            <a:prstGeom prst="rect">
              <a:avLst/>
            </a:prstGeom>
          </p:spPr>
        </p:pic>
        <p:pic>
          <p:nvPicPr>
            <p:cNvPr id="7" name="Picture 6" descr="bias500150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294" y="3454450"/>
              <a:ext cx="2775486" cy="2608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19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Reconstruction Method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443" y="973807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Method to recover the number of </a:t>
            </a:r>
            <a:r>
              <a:rPr lang="en-US" dirty="0" err="1" smtClean="0"/>
              <a:t>muons</a:t>
            </a:r>
            <a:r>
              <a:rPr lang="en-US" dirty="0" smtClean="0"/>
              <a:t> on the ground from the LDF</a:t>
            </a:r>
          </a:p>
        </p:txBody>
      </p:sp>
      <p:pic>
        <p:nvPicPr>
          <p:cNvPr id="7" name="Picture 6" descr="LDF 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" t="3774" r="5461"/>
          <a:stretch/>
        </p:blipFill>
        <p:spPr>
          <a:xfrm>
            <a:off x="4768752" y="2456491"/>
            <a:ext cx="4141242" cy="26096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6443" y="3015849"/>
            <a:ext cx="41745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At theta=60 the EM component is small, the signal in the tanks is </a:t>
            </a:r>
            <a:r>
              <a:rPr lang="en-US" b="1" dirty="0" smtClean="0"/>
              <a:t>dominated by </a:t>
            </a:r>
            <a:r>
              <a:rPr lang="en-US" b="1" dirty="0" err="1" smtClean="0"/>
              <a:t>muons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Muons</a:t>
            </a:r>
            <a:r>
              <a:rPr lang="en-US" dirty="0" smtClean="0"/>
              <a:t> give signals proportional to their tracks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muonic</a:t>
            </a:r>
            <a:r>
              <a:rPr lang="en-US" dirty="0" smtClean="0"/>
              <a:t> signal in the tanks can be expressed as: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31" y="2446247"/>
            <a:ext cx="3682623" cy="3075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6443" y="1789657"/>
            <a:ext cx="512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 on the ground is due to various components: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248" y="5558818"/>
            <a:ext cx="4537863" cy="68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88792" y="5742876"/>
            <a:ext cx="66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NKG: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5625" y="5066132"/>
            <a:ext cx="1347738" cy="3727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66318" y="1513967"/>
            <a:ext cx="284592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B40000"/>
                </a:solidFill>
              </a:rPr>
              <a:t>Signal as a function of r the distance to the shower core in the perpendicular plane</a:t>
            </a:r>
            <a:endParaRPr lang="en-US" sz="1600" b="1" dirty="0">
              <a:solidFill>
                <a:srgbClr val="B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9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Reconstruction Method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3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794" y="1793338"/>
            <a:ext cx="4301292" cy="279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640" y="1286250"/>
            <a:ext cx="215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Averaging the Signal: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640" y="2244473"/>
            <a:ext cx="292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from the projected area: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6892" y="4017295"/>
            <a:ext cx="649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Finally we get the number of </a:t>
            </a:r>
            <a:r>
              <a:rPr lang="en-US" dirty="0" err="1" smtClean="0"/>
              <a:t>muons</a:t>
            </a:r>
            <a:r>
              <a:rPr lang="en-US" dirty="0" smtClean="0"/>
              <a:t> on the ground from the Signal: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482" y="4565056"/>
            <a:ext cx="3053917" cy="13190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494" y="2625371"/>
            <a:ext cx="2415892" cy="13262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0095" y="5678336"/>
            <a:ext cx="2845921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B40000"/>
                </a:solidFill>
              </a:rPr>
              <a:t>Number of </a:t>
            </a:r>
            <a:r>
              <a:rPr lang="en-US" sz="1600" b="1" dirty="0" err="1" smtClean="0">
                <a:solidFill>
                  <a:srgbClr val="B40000"/>
                </a:solidFill>
              </a:rPr>
              <a:t>muons</a:t>
            </a:r>
            <a:r>
              <a:rPr lang="en-US" sz="1600" b="1" dirty="0" smtClean="0">
                <a:solidFill>
                  <a:srgbClr val="B40000"/>
                </a:solidFill>
              </a:rPr>
              <a:t> from the fit to the signal sampled by the SD</a:t>
            </a:r>
            <a:endParaRPr lang="en-US" sz="1600" b="1" dirty="0">
              <a:solidFill>
                <a:srgbClr val="B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19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Simulations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4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4908" y="2529746"/>
            <a:ext cx="742901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50 Shower </a:t>
            </a:r>
            <a:r>
              <a:rPr lang="en-US" dirty="0"/>
              <a:t>Simulations with </a:t>
            </a:r>
            <a:r>
              <a:rPr lang="en-US" dirty="0" smtClean="0"/>
              <a:t>CORSIKA for proton and iron </a:t>
            </a:r>
            <a:r>
              <a:rPr lang="en-US" b="1" cap="small" dirty="0" smtClean="0"/>
              <a:t>Qgsjet-</a:t>
            </a:r>
            <a:r>
              <a:rPr lang="en-US" b="1" cap="small" dirty="0" smtClean="0"/>
              <a:t>II.03</a:t>
            </a:r>
            <a:r>
              <a:rPr lang="en-US" b="1" dirty="0" smtClean="0"/>
              <a:t> 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Energy =  10</a:t>
            </a:r>
            <a:r>
              <a:rPr lang="en-US" baseline="30000" dirty="0" smtClean="0"/>
              <a:t>18.6</a:t>
            </a:r>
            <a:r>
              <a:rPr lang="en-US" dirty="0"/>
              <a:t> </a:t>
            </a:r>
            <a:r>
              <a:rPr lang="en-US" dirty="0" smtClean="0"/>
              <a:t>– 10</a:t>
            </a:r>
            <a:r>
              <a:rPr lang="en-US" baseline="30000" dirty="0" smtClean="0"/>
              <a:t>19.5 </a:t>
            </a:r>
            <a:r>
              <a:rPr lang="en-US" dirty="0" err="1" smtClean="0"/>
              <a:t>eV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Theta = 60°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random Phi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5 different realizations for each CORSIKA simulation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Total of 250 Reconstructed events for </a:t>
            </a:r>
            <a:r>
              <a:rPr lang="en-US" b="1" dirty="0" smtClean="0">
                <a:solidFill>
                  <a:srgbClr val="FF0000"/>
                </a:solidFill>
              </a:rPr>
              <a:t>Proton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Iron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4975" y="1248527"/>
            <a:ext cx="7468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integral of the LDF will be evaluated for  </a:t>
            </a:r>
            <a:r>
              <a:rPr lang="en-US" b="1" dirty="0" smtClean="0">
                <a:solidFill>
                  <a:srgbClr val="800000"/>
                </a:solidFill>
              </a:rPr>
              <a:t>various r-cuts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Assess the best r-cuts for the resolution and bias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Good separation between the Proton and Iron </a:t>
            </a:r>
            <a:r>
              <a:rPr lang="en-US" dirty="0" err="1" smtClean="0"/>
              <a:t>muon</a:t>
            </a:r>
            <a:r>
              <a:rPr lang="en-US" dirty="0" smtClean="0"/>
              <a:t> distributions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235" y="4639909"/>
            <a:ext cx="7426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800000"/>
                </a:solidFill>
              </a:rPr>
              <a:t>N</a:t>
            </a:r>
            <a:r>
              <a:rPr lang="en-US" b="1" baseline="-25000" dirty="0" err="1">
                <a:solidFill>
                  <a:srgbClr val="800000"/>
                </a:solidFill>
              </a:rPr>
              <a:t>μ</a:t>
            </a:r>
            <a:r>
              <a:rPr lang="en-US" b="1" dirty="0">
                <a:solidFill>
                  <a:srgbClr val="800000"/>
                </a:solidFill>
              </a:rPr>
              <a:t> TRUE</a:t>
            </a:r>
            <a:r>
              <a:rPr lang="en-US" dirty="0">
                <a:solidFill>
                  <a:srgbClr val="800000"/>
                </a:solidFill>
              </a:rPr>
              <a:t>:</a:t>
            </a:r>
            <a:r>
              <a:rPr lang="en-US" dirty="0"/>
              <a:t> Number of </a:t>
            </a:r>
            <a:r>
              <a:rPr lang="en-US" dirty="0" err="1"/>
              <a:t>Muons</a:t>
            </a:r>
            <a:r>
              <a:rPr lang="en-US" dirty="0"/>
              <a:t> obtained from the </a:t>
            </a:r>
            <a:r>
              <a:rPr lang="en-US" dirty="0" smtClean="0"/>
              <a:t>CORSIKA simulated </a:t>
            </a:r>
            <a:r>
              <a:rPr lang="en-US" dirty="0"/>
              <a:t>files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800000"/>
                </a:solidFill>
              </a:rPr>
              <a:t>N</a:t>
            </a:r>
            <a:r>
              <a:rPr lang="en-US" b="1" baseline="-25000" dirty="0" err="1">
                <a:solidFill>
                  <a:srgbClr val="800000"/>
                </a:solidFill>
              </a:rPr>
              <a:t>μ</a:t>
            </a:r>
            <a:r>
              <a:rPr lang="en-US" b="1" dirty="0">
                <a:solidFill>
                  <a:srgbClr val="800000"/>
                </a:solidFill>
              </a:rPr>
              <a:t> REC</a:t>
            </a:r>
            <a:r>
              <a:rPr lang="en-US" dirty="0" smtClean="0">
                <a:solidFill>
                  <a:srgbClr val="800000"/>
                </a:solidFill>
              </a:rPr>
              <a:t>:  </a:t>
            </a:r>
            <a:r>
              <a:rPr lang="en-US" dirty="0" smtClean="0"/>
              <a:t>  Number </a:t>
            </a:r>
            <a:r>
              <a:rPr lang="en-US" dirty="0"/>
              <a:t>of </a:t>
            </a:r>
            <a:r>
              <a:rPr lang="en-US" dirty="0" err="1"/>
              <a:t>Muons</a:t>
            </a:r>
            <a:r>
              <a:rPr lang="en-US" dirty="0"/>
              <a:t> obtained from our reconstruction using the LDF</a:t>
            </a:r>
          </a:p>
        </p:txBody>
      </p:sp>
    </p:spTree>
    <p:extLst>
      <p:ext uri="{BB962C8B-B14F-4D97-AF65-F5344CB8AC3E}">
        <p14:creationId xmlns:p14="http://schemas.microsoft.com/office/powerpoint/2010/main" val="1361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Signal Contamination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2536" y="1025459"/>
            <a:ext cx="7918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Electromagnetic halo decreases with the distance to the shower core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method considers all the signal in the stations, EM halo included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Need for a Calibration in order to </a:t>
            </a:r>
            <a:r>
              <a:rPr lang="en-US" dirty="0" smtClean="0"/>
              <a:t>attenuate the </a:t>
            </a:r>
            <a:r>
              <a:rPr lang="en-US" dirty="0"/>
              <a:t>electromagnetic </a:t>
            </a:r>
            <a:r>
              <a:rPr lang="en-US" dirty="0" smtClean="0"/>
              <a:t>halo</a:t>
            </a:r>
            <a:endParaRPr lang="en-US" dirty="0"/>
          </a:p>
        </p:txBody>
      </p:sp>
      <p:pic>
        <p:nvPicPr>
          <p:cNvPr id="11" name="Picture 10" descr="contamination50020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066" y="2517262"/>
            <a:ext cx="4063590" cy="38192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2536" y="3658061"/>
            <a:ext cx="4104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EM contamination:   </a:t>
            </a:r>
            <a:r>
              <a:rPr lang="en-US" b="1" dirty="0" smtClean="0"/>
              <a:t>15% - 30%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Depends on Primary Energy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Depends on zenith 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Calibration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015" y="1341232"/>
            <a:ext cx="3856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 to </a:t>
            </a:r>
            <a:r>
              <a:rPr lang="en-US" b="1" dirty="0" err="1" smtClean="0"/>
              <a:t>N</a:t>
            </a:r>
            <a:r>
              <a:rPr lang="en-US" b="1" baseline="-25000" dirty="0" err="1" smtClean="0"/>
              <a:t>μ</a:t>
            </a:r>
            <a:r>
              <a:rPr lang="en-US" b="1" dirty="0" smtClean="0"/>
              <a:t>(Rec)  </a:t>
            </a:r>
            <a:r>
              <a:rPr lang="en-US" b="1" dirty="0" err="1" smtClean="0"/>
              <a:t>vs</a:t>
            </a:r>
            <a:r>
              <a:rPr lang="en-US" b="1" dirty="0" smtClean="0"/>
              <a:t>  </a:t>
            </a:r>
            <a:r>
              <a:rPr lang="en-US" b="1" dirty="0" err="1" smtClean="0"/>
              <a:t>N</a:t>
            </a:r>
            <a:r>
              <a:rPr lang="en-US" b="1" baseline="-25000" dirty="0" err="1" smtClean="0"/>
              <a:t>μ</a:t>
            </a:r>
            <a:r>
              <a:rPr lang="en-US" b="1" dirty="0" smtClean="0"/>
              <a:t>(True)</a:t>
            </a:r>
            <a:r>
              <a:rPr lang="en-US" b="1" baseline="-25000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g</a:t>
            </a:r>
            <a:r>
              <a:rPr lang="en-US" dirty="0" smtClean="0"/>
              <a:t>et parameters in order to attenuate the EM component.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481" y="2637947"/>
            <a:ext cx="2594394" cy="6939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2014" y="3727619"/>
            <a:ext cx="38561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Calibration relative to the True number of </a:t>
            </a:r>
            <a:r>
              <a:rPr lang="en-US" dirty="0" err="1"/>
              <a:t>m</a:t>
            </a:r>
            <a:r>
              <a:rPr lang="en-US" dirty="0" err="1" smtClean="0"/>
              <a:t>uons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Number of </a:t>
            </a:r>
            <a:r>
              <a:rPr lang="en-US" dirty="0" err="1" smtClean="0"/>
              <a:t>muons</a:t>
            </a:r>
            <a:r>
              <a:rPr lang="en-US" dirty="0" smtClean="0"/>
              <a:t> without the EM component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lpha </a:t>
            </a:r>
            <a:r>
              <a:rPr lang="en-US" dirty="0" smtClean="0"/>
              <a:t>an </a:t>
            </a:r>
            <a:r>
              <a:rPr lang="en-US" dirty="0" smtClean="0"/>
              <a:t>beta </a:t>
            </a:r>
            <a:r>
              <a:rPr lang="en-US" dirty="0" smtClean="0"/>
              <a:t>are the </a:t>
            </a:r>
            <a:r>
              <a:rPr lang="en-US" b="1" dirty="0" smtClean="0"/>
              <a:t>calibration parameters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Fit to </a:t>
            </a:r>
            <a:r>
              <a:rPr lang="en-US" dirty="0" smtClean="0"/>
              <a:t>alpha </a:t>
            </a:r>
            <a:r>
              <a:rPr lang="en-US" dirty="0"/>
              <a:t>an </a:t>
            </a:r>
            <a:r>
              <a:rPr lang="en-US" dirty="0" smtClean="0"/>
              <a:t>beta </a:t>
            </a:r>
            <a:r>
              <a:rPr lang="en-US" dirty="0" smtClean="0"/>
              <a:t>in order to recover values for all energies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 descr="CalibBeta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6"/>
          <a:stretch/>
        </p:blipFill>
        <p:spPr>
          <a:xfrm>
            <a:off x="5252626" y="770265"/>
            <a:ext cx="3334572" cy="3047125"/>
          </a:xfrm>
          <a:prstGeom prst="rect">
            <a:avLst/>
          </a:prstGeom>
        </p:spPr>
      </p:pic>
      <p:pic>
        <p:nvPicPr>
          <p:cNvPr id="3" name="Picture 2" descr="CalibAlpha.eps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9"/>
          <a:stretch/>
        </p:blipFill>
        <p:spPr>
          <a:xfrm>
            <a:off x="5252626" y="3627976"/>
            <a:ext cx="3334572" cy="2975698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Bias &amp; Resolution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7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9336" y="1082994"/>
            <a:ext cx="6834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apply the Proton primary calibration to Proton and </a:t>
            </a:r>
            <a:r>
              <a:rPr lang="en-US" dirty="0"/>
              <a:t>Iron </a:t>
            </a:r>
            <a:r>
              <a:rPr lang="en-US" dirty="0" smtClean="0"/>
              <a:t>primaries</a:t>
            </a:r>
          </a:p>
          <a:p>
            <a:r>
              <a:rPr lang="en-US" dirty="0" smtClean="0"/>
              <a:t>After </a:t>
            </a:r>
            <a:r>
              <a:rPr lang="en-US" dirty="0"/>
              <a:t>the calibration: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Pull </a:t>
            </a:r>
            <a:r>
              <a:rPr lang="en-US" dirty="0" smtClean="0"/>
              <a:t>Distributions give </a:t>
            </a:r>
            <a:r>
              <a:rPr lang="en-US" dirty="0"/>
              <a:t>the </a:t>
            </a:r>
            <a:r>
              <a:rPr lang="en-US" b="1" dirty="0"/>
              <a:t>Bias and the </a:t>
            </a:r>
            <a:r>
              <a:rPr lang="en-US" b="1" dirty="0" smtClean="0"/>
              <a:t>Resolution </a:t>
            </a:r>
            <a:r>
              <a:rPr lang="en-US" dirty="0"/>
              <a:t>of the </a:t>
            </a:r>
            <a:r>
              <a:rPr lang="en-US" dirty="0" smtClean="0"/>
              <a:t>Method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Fit in order to determine the distribution for any given energy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0309" y="2699288"/>
            <a:ext cx="7623383" cy="3519237"/>
            <a:chOff x="1033142" y="2699288"/>
            <a:chExt cx="7623383" cy="3519237"/>
          </a:xfrm>
        </p:grpSpPr>
        <p:pic>
          <p:nvPicPr>
            <p:cNvPr id="2" name="Picture 1" descr="Resolution.ep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8496" y="2699288"/>
              <a:ext cx="3668029" cy="3519237"/>
            </a:xfrm>
            <a:prstGeom prst="rect">
              <a:avLst/>
            </a:prstGeom>
          </p:spPr>
        </p:pic>
        <p:pic>
          <p:nvPicPr>
            <p:cNvPr id="9" name="Picture 8" descr="Bias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42" y="2699288"/>
              <a:ext cx="3668029" cy="3519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1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"/>
            <a:ext cx="9144000" cy="697925"/>
          </a:xfrm>
          <a:prstGeom prst="rect">
            <a:avLst/>
          </a:prstGeom>
          <a:gradFill flip="none" rotWithShape="1">
            <a:gsLst>
              <a:gs pos="32000">
                <a:srgbClr val="000077"/>
              </a:gs>
              <a:gs pos="75000">
                <a:schemeClr val="tx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Application to Data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Micael Oliveira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D92D-4361-3641-9460-BC78D8905E31}" type="slidenum">
              <a:rPr lang="en-US" smtClean="0"/>
              <a:t>8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56" y="193013"/>
            <a:ext cx="552778" cy="37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1864" y="1124862"/>
            <a:ext cx="5460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to </a:t>
            </a:r>
            <a:r>
              <a:rPr lang="en-US" b="1" dirty="0" err="1" smtClean="0"/>
              <a:t>SDHASRec</a:t>
            </a:r>
            <a:r>
              <a:rPr lang="en-US" b="1" dirty="0" smtClean="0"/>
              <a:t> </a:t>
            </a:r>
            <a:r>
              <a:rPr lang="en-US" b="1" dirty="0" smtClean="0"/>
              <a:t>Data</a:t>
            </a:r>
            <a:r>
              <a:rPr lang="en-US" dirty="0" smtClean="0"/>
              <a:t> (2004-2012 except 2009)</a:t>
            </a:r>
          </a:p>
          <a:p>
            <a:r>
              <a:rPr lang="en-US" dirty="0" smtClean="0"/>
              <a:t>Cuts: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Energy [E +/- 0.05]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Theta   [</a:t>
            </a:r>
            <a:r>
              <a:rPr lang="en-US" b="1" dirty="0" smtClean="0"/>
              <a:t>58.5 – 61.5</a:t>
            </a:r>
            <a:r>
              <a:rPr lang="en-US" dirty="0" smtClean="0"/>
              <a:t>]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T5 Trigger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65586"/>
              </p:ext>
            </p:extLst>
          </p:nvPr>
        </p:nvGraphicFramePr>
        <p:xfrm>
          <a:off x="458845" y="3115848"/>
          <a:ext cx="8226310" cy="2853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024"/>
                <a:gridCol w="741802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  <a:gridCol w="620044"/>
              </a:tblGrid>
              <a:tr h="295244"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cap="small" normalizeH="0" dirty="0" smtClean="0"/>
                        <a:t>Energy</a:t>
                      </a:r>
                      <a:endParaRPr lang="en-US" sz="14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18.6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trike="noStrike" cap="small" normalizeH="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18.8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19.0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19.2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19.4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19.5</a:t>
                      </a:r>
                      <a:endParaRPr lang="en-US" sz="1600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</a:tr>
              <a:tr h="295244"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cap="small" normalizeH="0" dirty="0" smtClean="0"/>
                        <a:t>Events</a:t>
                      </a:r>
                      <a:endParaRPr lang="en-US" sz="1400" b="1" strike="noStrike" cap="small" normalizeH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600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261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113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47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15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/>
                        <a:t>5</a:t>
                      </a:r>
                      <a:endParaRPr lang="en-US" sz="1600" b="1" strike="noStrike" cap="small" normalizeH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9063"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noStrike" cap="small" normalizeH="0" dirty="0" smtClean="0"/>
                        <a:t>Mean x10</a:t>
                      </a:r>
                      <a:r>
                        <a:rPr lang="en-US" sz="1200" strike="noStrike" cap="small" normalizeH="0" baseline="30000" dirty="0" smtClean="0"/>
                        <a:t>6</a:t>
                      </a:r>
                      <a:endParaRPr lang="en-US" sz="12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noStrike" cap="small" normalizeH="0" dirty="0" smtClean="0"/>
                        <a:t>RMS x10</a:t>
                      </a:r>
                      <a:r>
                        <a:rPr lang="en-US" sz="1200" strike="noStrike" cap="small" normalizeH="0" baseline="30000" dirty="0" smtClean="0"/>
                        <a:t>6</a:t>
                      </a:r>
                      <a:endParaRPr lang="en-US" sz="12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strike="noStrike" cap="small" normalizeH="0" dirty="0"/>
                    </a:p>
                  </a:txBody>
                  <a:tcPr/>
                </a:tc>
              </a:tr>
              <a:tr h="5456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strike="noStrike" cap="small" normalizeH="0" dirty="0" smtClean="0"/>
                        <a:t>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4.96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1.08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6.72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1.54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10.2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1.94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15.6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2.33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25.0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4.11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30.9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5.02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456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strike="noStrike" cap="small" normalizeH="0" dirty="0" smtClean="0"/>
                        <a:t>Fe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cap="small" normalizeH="0" dirty="0" smtClean="0"/>
                        <a:t>6.13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0.97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8.60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1.21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13.1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1.70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19.8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2.34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30.9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2.89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39.8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cap="small" normalizeH="0" dirty="0" smtClean="0"/>
                        <a:t>3.61</a:t>
                      </a:r>
                      <a:endParaRPr lang="en-US" sz="1600" strike="noStrike" cap="small" normalizeH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5630"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DATA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9.85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1.17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15.2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1.56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23.5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2.23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3.35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56.3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4.20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69.7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cap="small" normalizeH="0" dirty="0" smtClean="0">
                          <a:solidFill>
                            <a:srgbClr val="000000"/>
                          </a:solidFill>
                        </a:rPr>
                        <a:t>4.78</a:t>
                      </a:r>
                      <a:endParaRPr lang="en-US" sz="1600" b="1" strike="noStrike" cap="small" normalizeH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31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1078</Words>
  <Application>Microsoft Macintosh PowerPoint</Application>
  <PresentationFormat>On-screen Show (4:3)</PresentationFormat>
  <Paragraphs>336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Micael Oliveira</dc:creator>
  <cp:lastModifiedBy>Micael Oliveira</cp:lastModifiedBy>
  <cp:revision>832</cp:revision>
  <dcterms:created xsi:type="dcterms:W3CDTF">2012-07-12T11:58:08Z</dcterms:created>
  <dcterms:modified xsi:type="dcterms:W3CDTF">2012-10-19T14:04:00Z</dcterms:modified>
</cp:coreProperties>
</file>