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7"/>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5791" autoAdjust="0"/>
  </p:normalViewPr>
  <p:slideViewPr>
    <p:cSldViewPr snapToGrid="0">
      <p:cViewPr>
        <p:scale>
          <a:sx n="40" d="100"/>
          <a:sy n="40" d="100"/>
        </p:scale>
        <p:origin x="1896"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6A4EDF-A248-41BB-8236-94A4566C344D}" type="doc">
      <dgm:prSet loTypeId="urn:microsoft.com/office/officeart/2005/8/layout/hProcess9" loCatId="process" qsTypeId="urn:microsoft.com/office/officeart/2005/8/quickstyle/simple1" qsCatId="simple" csTypeId="urn:microsoft.com/office/officeart/2005/8/colors/accent1_2" csCatId="accent1" phldr="1"/>
      <dgm:spPr/>
    </dgm:pt>
    <dgm:pt modelId="{C54A69C5-F05E-4CFA-972A-70835FCD60D6}">
      <dgm:prSet phldrT="[Text]"/>
      <dgm:spPr/>
      <dgm:t>
        <a:bodyPr/>
        <a:lstStyle/>
        <a:p>
          <a:r>
            <a:rPr lang="en-US" dirty="0"/>
            <a:t>Product Backlog</a:t>
          </a:r>
        </a:p>
      </dgm:t>
    </dgm:pt>
    <dgm:pt modelId="{5394E8D9-564F-48C1-82E9-2BACD5F0372E}" type="parTrans" cxnId="{2FD7C258-65AE-4669-BB9E-3990B9874A6A}">
      <dgm:prSet/>
      <dgm:spPr/>
      <dgm:t>
        <a:bodyPr/>
        <a:lstStyle/>
        <a:p>
          <a:endParaRPr lang="en-US"/>
        </a:p>
      </dgm:t>
    </dgm:pt>
    <dgm:pt modelId="{CADEF56E-8BA6-407E-B19B-3551529F5A96}" type="sibTrans" cxnId="{2FD7C258-65AE-4669-BB9E-3990B9874A6A}">
      <dgm:prSet/>
      <dgm:spPr/>
      <dgm:t>
        <a:bodyPr/>
        <a:lstStyle/>
        <a:p>
          <a:endParaRPr lang="en-US"/>
        </a:p>
      </dgm:t>
    </dgm:pt>
    <dgm:pt modelId="{834DEA19-8EFB-45AA-8169-4AFABB628B9B}">
      <dgm:prSet phldrT="[Text]"/>
      <dgm:spPr/>
      <dgm:t>
        <a:bodyPr/>
        <a:lstStyle/>
        <a:p>
          <a:r>
            <a:rPr lang="en-US" dirty="0"/>
            <a:t>Sprint Planning</a:t>
          </a:r>
        </a:p>
      </dgm:t>
    </dgm:pt>
    <dgm:pt modelId="{2E0B9201-E51B-4EA3-BDA4-5636BB34636B}" type="parTrans" cxnId="{4433E457-24BA-4CBC-B5E8-EAF7BC4F6D6B}">
      <dgm:prSet/>
      <dgm:spPr/>
      <dgm:t>
        <a:bodyPr/>
        <a:lstStyle/>
        <a:p>
          <a:endParaRPr lang="en-US"/>
        </a:p>
      </dgm:t>
    </dgm:pt>
    <dgm:pt modelId="{B4D53203-8D01-4276-B8D8-D246597B7DC1}" type="sibTrans" cxnId="{4433E457-24BA-4CBC-B5E8-EAF7BC4F6D6B}">
      <dgm:prSet/>
      <dgm:spPr/>
      <dgm:t>
        <a:bodyPr/>
        <a:lstStyle/>
        <a:p>
          <a:endParaRPr lang="en-US"/>
        </a:p>
      </dgm:t>
    </dgm:pt>
    <dgm:pt modelId="{AECB7290-95DF-4510-8AEC-180464F752D8}">
      <dgm:prSet phldrT="[Text]"/>
      <dgm:spPr/>
      <dgm:t>
        <a:bodyPr/>
        <a:lstStyle/>
        <a:p>
          <a:r>
            <a:rPr lang="en-US" dirty="0"/>
            <a:t>Sprint Backlog</a:t>
          </a:r>
        </a:p>
      </dgm:t>
    </dgm:pt>
    <dgm:pt modelId="{A3152C8D-8A68-41CC-A9BA-DD03EEA277E8}" type="parTrans" cxnId="{0E140B22-76B4-46E9-B040-63A62376713C}">
      <dgm:prSet/>
      <dgm:spPr/>
      <dgm:t>
        <a:bodyPr/>
        <a:lstStyle/>
        <a:p>
          <a:endParaRPr lang="en-US"/>
        </a:p>
      </dgm:t>
    </dgm:pt>
    <dgm:pt modelId="{DC835E72-50B8-4899-9BEC-3E85582DE7BA}" type="sibTrans" cxnId="{0E140B22-76B4-46E9-B040-63A62376713C}">
      <dgm:prSet/>
      <dgm:spPr/>
      <dgm:t>
        <a:bodyPr/>
        <a:lstStyle/>
        <a:p>
          <a:endParaRPr lang="en-US"/>
        </a:p>
      </dgm:t>
    </dgm:pt>
    <dgm:pt modelId="{E6E1A26D-29A0-4278-BE1B-5AC275899691}" type="pres">
      <dgm:prSet presAssocID="{E76A4EDF-A248-41BB-8236-94A4566C344D}" presName="CompostProcess" presStyleCnt="0">
        <dgm:presLayoutVars>
          <dgm:dir/>
          <dgm:resizeHandles val="exact"/>
        </dgm:presLayoutVars>
      </dgm:prSet>
      <dgm:spPr/>
    </dgm:pt>
    <dgm:pt modelId="{0E95EF56-2E3F-43A3-B457-D52CDAAD1D5D}" type="pres">
      <dgm:prSet presAssocID="{E76A4EDF-A248-41BB-8236-94A4566C344D}" presName="arrow" presStyleLbl="bgShp" presStyleIdx="0" presStyleCnt="1" custLinFactNeighborX="-19982" custLinFactNeighborY="14387"/>
      <dgm:spPr/>
    </dgm:pt>
    <dgm:pt modelId="{868AA89B-DDFA-4DF5-B368-C644C3452522}" type="pres">
      <dgm:prSet presAssocID="{E76A4EDF-A248-41BB-8236-94A4566C344D}" presName="linearProcess" presStyleCnt="0"/>
      <dgm:spPr/>
    </dgm:pt>
    <dgm:pt modelId="{7EFBAD91-D0F9-42E6-B9BE-1FEC35C49253}" type="pres">
      <dgm:prSet presAssocID="{C54A69C5-F05E-4CFA-972A-70835FCD60D6}" presName="textNode" presStyleLbl="node1" presStyleIdx="0" presStyleCnt="3">
        <dgm:presLayoutVars>
          <dgm:bulletEnabled val="1"/>
        </dgm:presLayoutVars>
      </dgm:prSet>
      <dgm:spPr/>
    </dgm:pt>
    <dgm:pt modelId="{F267A8E1-E1B8-440B-8C09-E85F0227D23D}" type="pres">
      <dgm:prSet presAssocID="{CADEF56E-8BA6-407E-B19B-3551529F5A96}" presName="sibTrans" presStyleCnt="0"/>
      <dgm:spPr/>
    </dgm:pt>
    <dgm:pt modelId="{E0EE1D44-A7A9-4C01-BD97-39F17346C858}" type="pres">
      <dgm:prSet presAssocID="{834DEA19-8EFB-45AA-8169-4AFABB628B9B}" presName="textNode" presStyleLbl="node1" presStyleIdx="1" presStyleCnt="3">
        <dgm:presLayoutVars>
          <dgm:bulletEnabled val="1"/>
        </dgm:presLayoutVars>
      </dgm:prSet>
      <dgm:spPr/>
    </dgm:pt>
    <dgm:pt modelId="{00B03B85-7E1E-418F-A488-E18ADCC17DEA}" type="pres">
      <dgm:prSet presAssocID="{B4D53203-8D01-4276-B8D8-D246597B7DC1}" presName="sibTrans" presStyleCnt="0"/>
      <dgm:spPr/>
    </dgm:pt>
    <dgm:pt modelId="{D42B9ACB-A76B-43C4-AA81-3E0AAF7F0889}" type="pres">
      <dgm:prSet presAssocID="{AECB7290-95DF-4510-8AEC-180464F752D8}" presName="textNode" presStyleLbl="node1" presStyleIdx="2" presStyleCnt="3">
        <dgm:presLayoutVars>
          <dgm:bulletEnabled val="1"/>
        </dgm:presLayoutVars>
      </dgm:prSet>
      <dgm:spPr/>
    </dgm:pt>
  </dgm:ptLst>
  <dgm:cxnLst>
    <dgm:cxn modelId="{1DAB1913-FDA0-4D99-9E6A-8EC774E42B8C}" type="presOf" srcId="{E76A4EDF-A248-41BB-8236-94A4566C344D}" destId="{E6E1A26D-29A0-4278-BE1B-5AC275899691}" srcOrd="0" destOrd="0" presId="urn:microsoft.com/office/officeart/2005/8/layout/hProcess9"/>
    <dgm:cxn modelId="{0E140B22-76B4-46E9-B040-63A62376713C}" srcId="{E76A4EDF-A248-41BB-8236-94A4566C344D}" destId="{AECB7290-95DF-4510-8AEC-180464F752D8}" srcOrd="2" destOrd="0" parTransId="{A3152C8D-8A68-41CC-A9BA-DD03EEA277E8}" sibTransId="{DC835E72-50B8-4899-9BEC-3E85582DE7BA}"/>
    <dgm:cxn modelId="{0567B562-44C1-412B-A3D5-DB79B98FA6CD}" type="presOf" srcId="{C54A69C5-F05E-4CFA-972A-70835FCD60D6}" destId="{7EFBAD91-D0F9-42E6-B9BE-1FEC35C49253}" srcOrd="0" destOrd="0" presId="urn:microsoft.com/office/officeart/2005/8/layout/hProcess9"/>
    <dgm:cxn modelId="{4433E457-24BA-4CBC-B5E8-EAF7BC4F6D6B}" srcId="{E76A4EDF-A248-41BB-8236-94A4566C344D}" destId="{834DEA19-8EFB-45AA-8169-4AFABB628B9B}" srcOrd="1" destOrd="0" parTransId="{2E0B9201-E51B-4EA3-BDA4-5636BB34636B}" sibTransId="{B4D53203-8D01-4276-B8D8-D246597B7DC1}"/>
    <dgm:cxn modelId="{2FD7C258-65AE-4669-BB9E-3990B9874A6A}" srcId="{E76A4EDF-A248-41BB-8236-94A4566C344D}" destId="{C54A69C5-F05E-4CFA-972A-70835FCD60D6}" srcOrd="0" destOrd="0" parTransId="{5394E8D9-564F-48C1-82E9-2BACD5F0372E}" sibTransId="{CADEF56E-8BA6-407E-B19B-3551529F5A96}"/>
    <dgm:cxn modelId="{367520AE-9C25-4DC5-B8CC-51FDA55394F9}" type="presOf" srcId="{834DEA19-8EFB-45AA-8169-4AFABB628B9B}" destId="{E0EE1D44-A7A9-4C01-BD97-39F17346C858}" srcOrd="0" destOrd="0" presId="urn:microsoft.com/office/officeart/2005/8/layout/hProcess9"/>
    <dgm:cxn modelId="{BD0367E6-BED2-4297-85CE-18D95FB5C815}" type="presOf" srcId="{AECB7290-95DF-4510-8AEC-180464F752D8}" destId="{D42B9ACB-A76B-43C4-AA81-3E0AAF7F0889}" srcOrd="0" destOrd="0" presId="urn:microsoft.com/office/officeart/2005/8/layout/hProcess9"/>
    <dgm:cxn modelId="{03841021-23C6-4B27-8B17-494E1EE4B472}" type="presParOf" srcId="{E6E1A26D-29A0-4278-BE1B-5AC275899691}" destId="{0E95EF56-2E3F-43A3-B457-D52CDAAD1D5D}" srcOrd="0" destOrd="0" presId="urn:microsoft.com/office/officeart/2005/8/layout/hProcess9"/>
    <dgm:cxn modelId="{BB093DF4-63DE-46C9-98EA-F339F2D320A5}" type="presParOf" srcId="{E6E1A26D-29A0-4278-BE1B-5AC275899691}" destId="{868AA89B-DDFA-4DF5-B368-C644C3452522}" srcOrd="1" destOrd="0" presId="urn:microsoft.com/office/officeart/2005/8/layout/hProcess9"/>
    <dgm:cxn modelId="{5E4D015C-D81B-4518-9FE0-1C6B73920AF6}" type="presParOf" srcId="{868AA89B-DDFA-4DF5-B368-C644C3452522}" destId="{7EFBAD91-D0F9-42E6-B9BE-1FEC35C49253}" srcOrd="0" destOrd="0" presId="urn:microsoft.com/office/officeart/2005/8/layout/hProcess9"/>
    <dgm:cxn modelId="{6C640647-E1F9-49DB-AA30-0914EEFB462C}" type="presParOf" srcId="{868AA89B-DDFA-4DF5-B368-C644C3452522}" destId="{F267A8E1-E1B8-440B-8C09-E85F0227D23D}" srcOrd="1" destOrd="0" presId="urn:microsoft.com/office/officeart/2005/8/layout/hProcess9"/>
    <dgm:cxn modelId="{3E42820F-EC54-4F33-8BFD-203E822CF8DD}" type="presParOf" srcId="{868AA89B-DDFA-4DF5-B368-C644C3452522}" destId="{E0EE1D44-A7A9-4C01-BD97-39F17346C858}" srcOrd="2" destOrd="0" presId="urn:microsoft.com/office/officeart/2005/8/layout/hProcess9"/>
    <dgm:cxn modelId="{0132572F-A6E0-4472-AA3B-96B066C4D564}" type="presParOf" srcId="{868AA89B-DDFA-4DF5-B368-C644C3452522}" destId="{00B03B85-7E1E-418F-A488-E18ADCC17DEA}" srcOrd="3" destOrd="0" presId="urn:microsoft.com/office/officeart/2005/8/layout/hProcess9"/>
    <dgm:cxn modelId="{EC05DBF4-D5AB-4DBE-8354-CBA6A6C60757}" type="presParOf" srcId="{868AA89B-DDFA-4DF5-B368-C644C3452522}" destId="{D42B9ACB-A76B-43C4-AA81-3E0AAF7F0889}"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193624-7758-4D66-B578-B60286290C04}" type="doc">
      <dgm:prSet loTypeId="urn:microsoft.com/office/officeart/2005/8/layout/hProcess9" loCatId="process" qsTypeId="urn:microsoft.com/office/officeart/2005/8/quickstyle/simple1" qsCatId="simple" csTypeId="urn:microsoft.com/office/officeart/2005/8/colors/accent1_2" csCatId="accent1" phldr="1"/>
      <dgm:spPr/>
    </dgm:pt>
    <dgm:pt modelId="{9D20B56E-5961-4F4F-9CC2-88365D002EDB}">
      <dgm:prSet phldrT="[Text]"/>
      <dgm:spPr/>
      <dgm:t>
        <a:bodyPr/>
        <a:lstStyle/>
        <a:p>
          <a:r>
            <a:rPr lang="en-US" dirty="0"/>
            <a:t>Sprint</a:t>
          </a:r>
        </a:p>
      </dgm:t>
    </dgm:pt>
    <dgm:pt modelId="{6CD03F0C-CBAC-4457-95EA-1BF45F059677}" type="parTrans" cxnId="{8DDCA89A-34CB-4E78-8838-EF69419AA00F}">
      <dgm:prSet/>
      <dgm:spPr/>
      <dgm:t>
        <a:bodyPr/>
        <a:lstStyle/>
        <a:p>
          <a:endParaRPr lang="en-US"/>
        </a:p>
      </dgm:t>
    </dgm:pt>
    <dgm:pt modelId="{27EE66C5-75F9-4180-AD1A-5BF112F3D389}" type="sibTrans" cxnId="{8DDCA89A-34CB-4E78-8838-EF69419AA00F}">
      <dgm:prSet/>
      <dgm:spPr/>
      <dgm:t>
        <a:bodyPr/>
        <a:lstStyle/>
        <a:p>
          <a:endParaRPr lang="en-US"/>
        </a:p>
      </dgm:t>
    </dgm:pt>
    <dgm:pt modelId="{99AD7BBC-FC92-40D8-AF13-88213BB7430D}">
      <dgm:prSet phldrT="[Text]"/>
      <dgm:spPr/>
      <dgm:t>
        <a:bodyPr/>
        <a:lstStyle/>
        <a:p>
          <a:r>
            <a:rPr lang="en-US" dirty="0"/>
            <a:t>Sprint Review</a:t>
          </a:r>
        </a:p>
      </dgm:t>
    </dgm:pt>
    <dgm:pt modelId="{48318F92-0B9B-439A-BD56-DB6FE4787461}" type="parTrans" cxnId="{373F2CE7-92D9-44F0-9875-DBFF75E498F0}">
      <dgm:prSet/>
      <dgm:spPr/>
      <dgm:t>
        <a:bodyPr/>
        <a:lstStyle/>
        <a:p>
          <a:endParaRPr lang="en-US"/>
        </a:p>
      </dgm:t>
    </dgm:pt>
    <dgm:pt modelId="{8A5CF4A2-337F-4501-96F1-1A035DAF6DC0}" type="sibTrans" cxnId="{373F2CE7-92D9-44F0-9875-DBFF75E498F0}">
      <dgm:prSet/>
      <dgm:spPr/>
      <dgm:t>
        <a:bodyPr/>
        <a:lstStyle/>
        <a:p>
          <a:endParaRPr lang="en-US"/>
        </a:p>
      </dgm:t>
    </dgm:pt>
    <dgm:pt modelId="{B4CD0FD5-98CC-45C2-BD25-1575D1169653}">
      <dgm:prSet phldrT="[Text]"/>
      <dgm:spPr/>
      <dgm:t>
        <a:bodyPr/>
        <a:lstStyle/>
        <a:p>
          <a:r>
            <a:rPr lang="en-US" dirty="0"/>
            <a:t>Potentially shippable product increment</a:t>
          </a:r>
        </a:p>
      </dgm:t>
    </dgm:pt>
    <dgm:pt modelId="{502760E5-E6C4-4CA2-A5FE-A1B1D2701B15}" type="parTrans" cxnId="{B36A4DE6-081F-4FAE-8842-B8CB725171E0}">
      <dgm:prSet/>
      <dgm:spPr/>
      <dgm:t>
        <a:bodyPr/>
        <a:lstStyle/>
        <a:p>
          <a:endParaRPr lang="en-US"/>
        </a:p>
      </dgm:t>
    </dgm:pt>
    <dgm:pt modelId="{F8DE4991-4856-4A22-AB7B-C0E2103E41C7}" type="sibTrans" cxnId="{B36A4DE6-081F-4FAE-8842-B8CB725171E0}">
      <dgm:prSet/>
      <dgm:spPr/>
      <dgm:t>
        <a:bodyPr/>
        <a:lstStyle/>
        <a:p>
          <a:endParaRPr lang="en-US"/>
        </a:p>
      </dgm:t>
    </dgm:pt>
    <dgm:pt modelId="{2CB4E95D-2A1D-4024-9D15-C706669558CD}" type="pres">
      <dgm:prSet presAssocID="{AE193624-7758-4D66-B578-B60286290C04}" presName="CompostProcess" presStyleCnt="0">
        <dgm:presLayoutVars>
          <dgm:dir/>
          <dgm:resizeHandles val="exact"/>
        </dgm:presLayoutVars>
      </dgm:prSet>
      <dgm:spPr/>
    </dgm:pt>
    <dgm:pt modelId="{E6B4D8BA-353B-4B85-863E-46A037C62C33}" type="pres">
      <dgm:prSet presAssocID="{AE193624-7758-4D66-B578-B60286290C04}" presName="arrow" presStyleLbl="bgShp" presStyleIdx="0" presStyleCnt="1"/>
      <dgm:spPr/>
    </dgm:pt>
    <dgm:pt modelId="{0CE4BB2B-C110-4B70-AEFC-221DC68F6200}" type="pres">
      <dgm:prSet presAssocID="{AE193624-7758-4D66-B578-B60286290C04}" presName="linearProcess" presStyleCnt="0"/>
      <dgm:spPr/>
    </dgm:pt>
    <dgm:pt modelId="{8EB261DD-69B3-4357-8F42-368F58528602}" type="pres">
      <dgm:prSet presAssocID="{9D20B56E-5961-4F4F-9CC2-88365D002EDB}" presName="textNode" presStyleLbl="node1" presStyleIdx="0" presStyleCnt="3">
        <dgm:presLayoutVars>
          <dgm:bulletEnabled val="1"/>
        </dgm:presLayoutVars>
      </dgm:prSet>
      <dgm:spPr/>
    </dgm:pt>
    <dgm:pt modelId="{EA296011-13B2-4250-A5DF-76E24335D504}" type="pres">
      <dgm:prSet presAssocID="{27EE66C5-75F9-4180-AD1A-5BF112F3D389}" presName="sibTrans" presStyleCnt="0"/>
      <dgm:spPr/>
    </dgm:pt>
    <dgm:pt modelId="{BC7F2D47-6322-4898-9CBB-70827CE827CF}" type="pres">
      <dgm:prSet presAssocID="{99AD7BBC-FC92-40D8-AF13-88213BB7430D}" presName="textNode" presStyleLbl="node1" presStyleIdx="1" presStyleCnt="3">
        <dgm:presLayoutVars>
          <dgm:bulletEnabled val="1"/>
        </dgm:presLayoutVars>
      </dgm:prSet>
      <dgm:spPr/>
    </dgm:pt>
    <dgm:pt modelId="{0DD7C28B-46B4-4BA1-B62F-698F9612ECDA}" type="pres">
      <dgm:prSet presAssocID="{8A5CF4A2-337F-4501-96F1-1A035DAF6DC0}" presName="sibTrans" presStyleCnt="0"/>
      <dgm:spPr/>
    </dgm:pt>
    <dgm:pt modelId="{2A7E801C-6D11-4874-8337-67CB1691D88A}" type="pres">
      <dgm:prSet presAssocID="{B4CD0FD5-98CC-45C2-BD25-1575D1169653}" presName="textNode" presStyleLbl="node1" presStyleIdx="2" presStyleCnt="3">
        <dgm:presLayoutVars>
          <dgm:bulletEnabled val="1"/>
        </dgm:presLayoutVars>
      </dgm:prSet>
      <dgm:spPr/>
    </dgm:pt>
  </dgm:ptLst>
  <dgm:cxnLst>
    <dgm:cxn modelId="{A2556B07-C642-4763-9741-FAC68E9A9F90}" type="presOf" srcId="{99AD7BBC-FC92-40D8-AF13-88213BB7430D}" destId="{BC7F2D47-6322-4898-9CBB-70827CE827CF}" srcOrd="0" destOrd="0" presId="urn:microsoft.com/office/officeart/2005/8/layout/hProcess9"/>
    <dgm:cxn modelId="{94C85A1E-3B33-4DB6-888C-38EF4CF34A81}" type="presOf" srcId="{B4CD0FD5-98CC-45C2-BD25-1575D1169653}" destId="{2A7E801C-6D11-4874-8337-67CB1691D88A}" srcOrd="0" destOrd="0" presId="urn:microsoft.com/office/officeart/2005/8/layout/hProcess9"/>
    <dgm:cxn modelId="{8DDCA89A-34CB-4E78-8838-EF69419AA00F}" srcId="{AE193624-7758-4D66-B578-B60286290C04}" destId="{9D20B56E-5961-4F4F-9CC2-88365D002EDB}" srcOrd="0" destOrd="0" parTransId="{6CD03F0C-CBAC-4457-95EA-1BF45F059677}" sibTransId="{27EE66C5-75F9-4180-AD1A-5BF112F3D389}"/>
    <dgm:cxn modelId="{DACE68A7-CB35-44F0-81F4-C6E4AE577114}" type="presOf" srcId="{9D20B56E-5961-4F4F-9CC2-88365D002EDB}" destId="{8EB261DD-69B3-4357-8F42-368F58528602}" srcOrd="0" destOrd="0" presId="urn:microsoft.com/office/officeart/2005/8/layout/hProcess9"/>
    <dgm:cxn modelId="{B36A4DE6-081F-4FAE-8842-B8CB725171E0}" srcId="{AE193624-7758-4D66-B578-B60286290C04}" destId="{B4CD0FD5-98CC-45C2-BD25-1575D1169653}" srcOrd="2" destOrd="0" parTransId="{502760E5-E6C4-4CA2-A5FE-A1B1D2701B15}" sibTransId="{F8DE4991-4856-4A22-AB7B-C0E2103E41C7}"/>
    <dgm:cxn modelId="{373F2CE7-92D9-44F0-9875-DBFF75E498F0}" srcId="{AE193624-7758-4D66-B578-B60286290C04}" destId="{99AD7BBC-FC92-40D8-AF13-88213BB7430D}" srcOrd="1" destOrd="0" parTransId="{48318F92-0B9B-439A-BD56-DB6FE4787461}" sibTransId="{8A5CF4A2-337F-4501-96F1-1A035DAF6DC0}"/>
    <dgm:cxn modelId="{A4EE3FEA-63D2-4046-AB37-F7FE2FB2C95C}" type="presOf" srcId="{AE193624-7758-4D66-B578-B60286290C04}" destId="{2CB4E95D-2A1D-4024-9D15-C706669558CD}" srcOrd="0" destOrd="0" presId="urn:microsoft.com/office/officeart/2005/8/layout/hProcess9"/>
    <dgm:cxn modelId="{1A35A3D4-E43E-4111-83E7-94916FC490E3}" type="presParOf" srcId="{2CB4E95D-2A1D-4024-9D15-C706669558CD}" destId="{E6B4D8BA-353B-4B85-863E-46A037C62C33}" srcOrd="0" destOrd="0" presId="urn:microsoft.com/office/officeart/2005/8/layout/hProcess9"/>
    <dgm:cxn modelId="{B043283D-EDFA-45D3-9B05-6022397D9D4F}" type="presParOf" srcId="{2CB4E95D-2A1D-4024-9D15-C706669558CD}" destId="{0CE4BB2B-C110-4B70-AEFC-221DC68F6200}" srcOrd="1" destOrd="0" presId="urn:microsoft.com/office/officeart/2005/8/layout/hProcess9"/>
    <dgm:cxn modelId="{62D97A21-7EBE-4B1F-ADCF-8BEFF261DC6D}" type="presParOf" srcId="{0CE4BB2B-C110-4B70-AEFC-221DC68F6200}" destId="{8EB261DD-69B3-4357-8F42-368F58528602}" srcOrd="0" destOrd="0" presId="urn:microsoft.com/office/officeart/2005/8/layout/hProcess9"/>
    <dgm:cxn modelId="{DFB08E69-586B-4BDE-8CE5-B63AEFF414EC}" type="presParOf" srcId="{0CE4BB2B-C110-4B70-AEFC-221DC68F6200}" destId="{EA296011-13B2-4250-A5DF-76E24335D504}" srcOrd="1" destOrd="0" presId="urn:microsoft.com/office/officeart/2005/8/layout/hProcess9"/>
    <dgm:cxn modelId="{D30F8B46-7C89-4E28-AC46-65F12A0EA54D}" type="presParOf" srcId="{0CE4BB2B-C110-4B70-AEFC-221DC68F6200}" destId="{BC7F2D47-6322-4898-9CBB-70827CE827CF}" srcOrd="2" destOrd="0" presId="urn:microsoft.com/office/officeart/2005/8/layout/hProcess9"/>
    <dgm:cxn modelId="{0AA98B4D-F92C-4BF7-8B42-C50D777180AA}" type="presParOf" srcId="{0CE4BB2B-C110-4B70-AEFC-221DC68F6200}" destId="{0DD7C28B-46B4-4BA1-B62F-698F9612ECDA}" srcOrd="3" destOrd="0" presId="urn:microsoft.com/office/officeart/2005/8/layout/hProcess9"/>
    <dgm:cxn modelId="{D1F29677-BA02-4911-9546-B719A5EC9549}" type="presParOf" srcId="{0CE4BB2B-C110-4B70-AEFC-221DC68F6200}" destId="{2A7E801C-6D11-4874-8337-67CB1691D88A}" srcOrd="4" destOrd="0" presId="urn:microsoft.com/office/officeart/2005/8/layout/hProcess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95EF56-2E3F-43A3-B457-D52CDAAD1D5D}">
      <dsp:nvSpPr>
        <dsp:cNvPr id="0" name=""/>
        <dsp:cNvSpPr/>
      </dsp:nvSpPr>
      <dsp:spPr>
        <a:xfrm>
          <a:off x="0" y="0"/>
          <a:ext cx="4286182" cy="168664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FBAD91-D0F9-42E6-B9BE-1FEC35C49253}">
      <dsp:nvSpPr>
        <dsp:cNvPr id="0" name=""/>
        <dsp:cNvSpPr/>
      </dsp:nvSpPr>
      <dsp:spPr>
        <a:xfrm>
          <a:off x="170876" y="505994"/>
          <a:ext cx="1512770" cy="67465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Product Backlog</a:t>
          </a:r>
        </a:p>
      </dsp:txBody>
      <dsp:txXfrm>
        <a:off x="203810" y="538928"/>
        <a:ext cx="1446902" cy="608791"/>
      </dsp:txXfrm>
    </dsp:sp>
    <dsp:sp modelId="{E0EE1D44-A7A9-4C01-BD97-39F17346C858}">
      <dsp:nvSpPr>
        <dsp:cNvPr id="0" name=""/>
        <dsp:cNvSpPr/>
      </dsp:nvSpPr>
      <dsp:spPr>
        <a:xfrm>
          <a:off x="1764898" y="505994"/>
          <a:ext cx="1512770" cy="67465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Sprint Planning</a:t>
          </a:r>
        </a:p>
      </dsp:txBody>
      <dsp:txXfrm>
        <a:off x="1797832" y="538928"/>
        <a:ext cx="1446902" cy="608791"/>
      </dsp:txXfrm>
    </dsp:sp>
    <dsp:sp modelId="{D42B9ACB-A76B-43C4-AA81-3E0AAF7F0889}">
      <dsp:nvSpPr>
        <dsp:cNvPr id="0" name=""/>
        <dsp:cNvSpPr/>
      </dsp:nvSpPr>
      <dsp:spPr>
        <a:xfrm>
          <a:off x="3358921" y="505994"/>
          <a:ext cx="1512770" cy="67465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Sprint Backlog</a:t>
          </a:r>
        </a:p>
      </dsp:txBody>
      <dsp:txXfrm>
        <a:off x="3391855" y="538928"/>
        <a:ext cx="1446902" cy="6087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B4D8BA-353B-4B85-863E-46A037C62C33}">
      <dsp:nvSpPr>
        <dsp:cNvPr id="0" name=""/>
        <dsp:cNvSpPr/>
      </dsp:nvSpPr>
      <dsp:spPr>
        <a:xfrm>
          <a:off x="417434" y="0"/>
          <a:ext cx="4730929" cy="168664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B261DD-69B3-4357-8F42-368F58528602}">
      <dsp:nvSpPr>
        <dsp:cNvPr id="0" name=""/>
        <dsp:cNvSpPr/>
      </dsp:nvSpPr>
      <dsp:spPr>
        <a:xfrm>
          <a:off x="188606" y="505994"/>
          <a:ext cx="1669739" cy="67465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Sprint</a:t>
          </a:r>
        </a:p>
      </dsp:txBody>
      <dsp:txXfrm>
        <a:off x="221540" y="538928"/>
        <a:ext cx="1603871" cy="608791"/>
      </dsp:txXfrm>
    </dsp:sp>
    <dsp:sp modelId="{BC7F2D47-6322-4898-9CBB-70827CE827CF}">
      <dsp:nvSpPr>
        <dsp:cNvPr id="0" name=""/>
        <dsp:cNvSpPr/>
      </dsp:nvSpPr>
      <dsp:spPr>
        <a:xfrm>
          <a:off x="1948029" y="505994"/>
          <a:ext cx="1669739" cy="67465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Sprint Review</a:t>
          </a:r>
        </a:p>
      </dsp:txBody>
      <dsp:txXfrm>
        <a:off x="1980963" y="538928"/>
        <a:ext cx="1603871" cy="608791"/>
      </dsp:txXfrm>
    </dsp:sp>
    <dsp:sp modelId="{2A7E801C-6D11-4874-8337-67CB1691D88A}">
      <dsp:nvSpPr>
        <dsp:cNvPr id="0" name=""/>
        <dsp:cNvSpPr/>
      </dsp:nvSpPr>
      <dsp:spPr>
        <a:xfrm>
          <a:off x="3707452" y="505994"/>
          <a:ext cx="1669739" cy="67465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Potentially shippable product increment</a:t>
          </a:r>
        </a:p>
      </dsp:txBody>
      <dsp:txXfrm>
        <a:off x="3740386" y="538928"/>
        <a:ext cx="1603871" cy="60879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84724C-933E-4680-A7EB-F0FA2C9C8D3E}" type="datetimeFigureOut">
              <a:rPr lang="en-IE" smtClean="0"/>
              <a:t>05/12/2017</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14043-02CB-4816-A507-A9CC118495C7}" type="slidenum">
              <a:rPr lang="en-IE" smtClean="0"/>
              <a:t>‹#›</a:t>
            </a:fld>
            <a:endParaRPr lang="en-IE"/>
          </a:p>
        </p:txBody>
      </p:sp>
    </p:spTree>
    <p:extLst>
      <p:ext uri="{BB962C8B-B14F-4D97-AF65-F5344CB8AC3E}">
        <p14:creationId xmlns:p14="http://schemas.microsoft.com/office/powerpoint/2010/main" val="185207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Reviews at end of sprints can clear up what went well and wrong in the sprint so adjustments can be made on the following sprint</a:t>
            </a:r>
          </a:p>
          <a:p>
            <a:endParaRPr lang="en-IE" dirty="0"/>
          </a:p>
        </p:txBody>
      </p:sp>
      <p:sp>
        <p:nvSpPr>
          <p:cNvPr id="4" name="Slide Number Placeholder 3"/>
          <p:cNvSpPr>
            <a:spLocks noGrp="1"/>
          </p:cNvSpPr>
          <p:nvPr>
            <p:ph type="sldNum" sz="quarter" idx="10"/>
          </p:nvPr>
        </p:nvSpPr>
        <p:spPr/>
        <p:txBody>
          <a:bodyPr/>
          <a:lstStyle/>
          <a:p>
            <a:fld id="{E7014043-02CB-4816-A507-A9CC118495C7}" type="slidenum">
              <a:rPr lang="en-IE" smtClean="0"/>
              <a:t>4</a:t>
            </a:fld>
            <a:endParaRPr lang="en-IE"/>
          </a:p>
        </p:txBody>
      </p:sp>
    </p:spTree>
    <p:extLst>
      <p:ext uri="{BB962C8B-B14F-4D97-AF65-F5344CB8AC3E}">
        <p14:creationId xmlns:p14="http://schemas.microsoft.com/office/powerpoint/2010/main" val="3457461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A9D689-58B5-4C37-B2CB-F845B837FF96}" type="datetimeFigureOut">
              <a:rPr lang="en-IE" smtClean="0"/>
              <a:t>05/12/2017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E17E1D6-E11C-470C-A8D6-C16AA491551B}" type="slidenum">
              <a:rPr lang="en-IE" smtClean="0"/>
              <a:t>‹#›</a:t>
            </a:fld>
            <a:endParaRPr lang="en-IE"/>
          </a:p>
        </p:txBody>
      </p:sp>
    </p:spTree>
    <p:extLst>
      <p:ext uri="{BB962C8B-B14F-4D97-AF65-F5344CB8AC3E}">
        <p14:creationId xmlns:p14="http://schemas.microsoft.com/office/powerpoint/2010/main" val="2790188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EA9D689-58B5-4C37-B2CB-F845B837FF96}" type="datetimeFigureOut">
              <a:rPr lang="en-IE" smtClean="0"/>
              <a:t>05/12/2017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6E17E1D6-E11C-470C-A8D6-C16AA491551B}" type="slidenum">
              <a:rPr lang="en-IE" smtClean="0"/>
              <a:t>‹#›</a:t>
            </a:fld>
            <a:endParaRPr lang="en-IE"/>
          </a:p>
        </p:txBody>
      </p:sp>
    </p:spTree>
    <p:extLst>
      <p:ext uri="{BB962C8B-B14F-4D97-AF65-F5344CB8AC3E}">
        <p14:creationId xmlns:p14="http://schemas.microsoft.com/office/powerpoint/2010/main" val="3201465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EA9D689-58B5-4C37-B2CB-F845B837FF96}" type="datetimeFigureOut">
              <a:rPr lang="en-IE" smtClean="0"/>
              <a:t>05/12/2017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E17E1D6-E11C-470C-A8D6-C16AA491551B}" type="slidenum">
              <a:rPr lang="en-IE" smtClean="0"/>
              <a:t>‹#›</a:t>
            </a:fld>
            <a:endParaRPr lang="en-IE"/>
          </a:p>
        </p:txBody>
      </p:sp>
    </p:spTree>
    <p:extLst>
      <p:ext uri="{BB962C8B-B14F-4D97-AF65-F5344CB8AC3E}">
        <p14:creationId xmlns:p14="http://schemas.microsoft.com/office/powerpoint/2010/main" val="2299463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EA9D689-58B5-4C37-B2CB-F845B837FF96}" type="datetimeFigureOut">
              <a:rPr lang="en-IE" smtClean="0"/>
              <a:t>05/12/2017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E17E1D6-E11C-470C-A8D6-C16AA491551B}" type="slidenum">
              <a:rPr lang="en-IE" smtClean="0"/>
              <a:t>‹#›</a:t>
            </a:fld>
            <a:endParaRPr lang="en-IE"/>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78527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A9D689-58B5-4C37-B2CB-F845B837FF96}" type="datetimeFigureOut">
              <a:rPr lang="en-IE" smtClean="0"/>
              <a:t>05/12/2017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E17E1D6-E11C-470C-A8D6-C16AA491551B}" type="slidenum">
              <a:rPr lang="en-IE" smtClean="0"/>
              <a:t>‹#›</a:t>
            </a:fld>
            <a:endParaRPr lang="en-IE"/>
          </a:p>
        </p:txBody>
      </p:sp>
    </p:spTree>
    <p:extLst>
      <p:ext uri="{BB962C8B-B14F-4D97-AF65-F5344CB8AC3E}">
        <p14:creationId xmlns:p14="http://schemas.microsoft.com/office/powerpoint/2010/main" val="1820392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EA9D689-58B5-4C37-B2CB-F845B837FF96}" type="datetimeFigureOut">
              <a:rPr lang="en-IE" smtClean="0"/>
              <a:t>05/12/2017</a:t>
            </a:fld>
            <a:endParaRPr lang="en-IE"/>
          </a:p>
        </p:txBody>
      </p:sp>
      <p:sp>
        <p:nvSpPr>
          <p:cNvPr id="4"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E17E1D6-E11C-470C-A8D6-C16AA491551B}" type="slidenum">
              <a:rPr lang="en-IE" smtClean="0"/>
              <a:t>‹#›</a:t>
            </a:fld>
            <a:endParaRPr lang="en-IE"/>
          </a:p>
        </p:txBody>
      </p:sp>
    </p:spTree>
    <p:extLst>
      <p:ext uri="{BB962C8B-B14F-4D97-AF65-F5344CB8AC3E}">
        <p14:creationId xmlns:p14="http://schemas.microsoft.com/office/powerpoint/2010/main" val="2404492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EA9D689-58B5-4C37-B2CB-F845B837FF96}" type="datetimeFigureOut">
              <a:rPr lang="en-IE" smtClean="0"/>
              <a:t>05/12/2017</a:t>
            </a:fld>
            <a:endParaRPr lang="en-IE"/>
          </a:p>
        </p:txBody>
      </p:sp>
      <p:sp>
        <p:nvSpPr>
          <p:cNvPr id="4"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E17E1D6-E11C-470C-A8D6-C16AA491551B}" type="slidenum">
              <a:rPr lang="en-IE" smtClean="0"/>
              <a:t>‹#›</a:t>
            </a:fld>
            <a:endParaRPr lang="en-IE"/>
          </a:p>
        </p:txBody>
      </p:sp>
    </p:spTree>
    <p:extLst>
      <p:ext uri="{BB962C8B-B14F-4D97-AF65-F5344CB8AC3E}">
        <p14:creationId xmlns:p14="http://schemas.microsoft.com/office/powerpoint/2010/main" val="613263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A9D689-58B5-4C37-B2CB-F845B837FF96}" type="datetimeFigureOut">
              <a:rPr lang="en-IE" smtClean="0"/>
              <a:t>05/12/2017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E17E1D6-E11C-470C-A8D6-C16AA491551B}" type="slidenum">
              <a:rPr lang="en-IE" smtClean="0"/>
              <a:t>‹#›</a:t>
            </a:fld>
            <a:endParaRPr lang="en-IE"/>
          </a:p>
        </p:txBody>
      </p:sp>
    </p:spTree>
    <p:extLst>
      <p:ext uri="{BB962C8B-B14F-4D97-AF65-F5344CB8AC3E}">
        <p14:creationId xmlns:p14="http://schemas.microsoft.com/office/powerpoint/2010/main" val="39094378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A9D689-58B5-4C37-B2CB-F845B837FF96}" type="datetimeFigureOut">
              <a:rPr lang="en-IE" smtClean="0"/>
              <a:t>05/12/2017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E17E1D6-E11C-470C-A8D6-C16AA491551B}" type="slidenum">
              <a:rPr lang="en-IE" smtClean="0"/>
              <a:t>‹#›</a:t>
            </a:fld>
            <a:endParaRPr lang="en-IE"/>
          </a:p>
        </p:txBody>
      </p:sp>
    </p:spTree>
    <p:extLst>
      <p:ext uri="{BB962C8B-B14F-4D97-AF65-F5344CB8AC3E}">
        <p14:creationId xmlns:p14="http://schemas.microsoft.com/office/powerpoint/2010/main" val="1313020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EA9D689-58B5-4C37-B2CB-F845B837FF96}" type="datetimeFigureOut">
              <a:rPr lang="en-IE" smtClean="0"/>
              <a:t>05/12/2017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E17E1D6-E11C-470C-A8D6-C16AA491551B}" type="slidenum">
              <a:rPr lang="en-IE" smtClean="0"/>
              <a:t>‹#›</a:t>
            </a:fld>
            <a:endParaRPr lang="en-IE"/>
          </a:p>
        </p:txBody>
      </p:sp>
    </p:spTree>
    <p:extLst>
      <p:ext uri="{BB962C8B-B14F-4D97-AF65-F5344CB8AC3E}">
        <p14:creationId xmlns:p14="http://schemas.microsoft.com/office/powerpoint/2010/main" val="3493539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A9D689-58B5-4C37-B2CB-F845B837FF96}" type="datetimeFigureOut">
              <a:rPr lang="en-IE" smtClean="0"/>
              <a:t>05/12/2017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E17E1D6-E11C-470C-A8D6-C16AA491551B}" type="slidenum">
              <a:rPr lang="en-IE" smtClean="0"/>
              <a:t>‹#›</a:t>
            </a:fld>
            <a:endParaRPr lang="en-IE"/>
          </a:p>
        </p:txBody>
      </p:sp>
    </p:spTree>
    <p:extLst>
      <p:ext uri="{BB962C8B-B14F-4D97-AF65-F5344CB8AC3E}">
        <p14:creationId xmlns:p14="http://schemas.microsoft.com/office/powerpoint/2010/main" val="272915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A9D689-58B5-4C37-B2CB-F845B837FF96}" type="datetimeFigureOut">
              <a:rPr lang="en-IE" smtClean="0"/>
              <a:t>05/12/2017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6E17E1D6-E11C-470C-A8D6-C16AA491551B}" type="slidenum">
              <a:rPr lang="en-IE" smtClean="0"/>
              <a:t>‹#›</a:t>
            </a:fld>
            <a:endParaRPr lang="en-IE"/>
          </a:p>
        </p:txBody>
      </p:sp>
    </p:spTree>
    <p:extLst>
      <p:ext uri="{BB962C8B-B14F-4D97-AF65-F5344CB8AC3E}">
        <p14:creationId xmlns:p14="http://schemas.microsoft.com/office/powerpoint/2010/main" val="897658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A9D689-58B5-4C37-B2CB-F845B837FF96}" type="datetimeFigureOut">
              <a:rPr lang="en-IE" smtClean="0"/>
              <a:t>05/12/2017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6E17E1D6-E11C-470C-A8D6-C16AA491551B}" type="slidenum">
              <a:rPr lang="en-IE" smtClean="0"/>
              <a:t>‹#›</a:t>
            </a:fld>
            <a:endParaRPr lang="en-IE"/>
          </a:p>
        </p:txBody>
      </p:sp>
    </p:spTree>
    <p:extLst>
      <p:ext uri="{BB962C8B-B14F-4D97-AF65-F5344CB8AC3E}">
        <p14:creationId xmlns:p14="http://schemas.microsoft.com/office/powerpoint/2010/main" val="4241654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EA9D689-58B5-4C37-B2CB-F845B837FF96}" type="datetimeFigureOut">
              <a:rPr lang="en-IE" smtClean="0"/>
              <a:t>05/12/2017</a:t>
            </a:fld>
            <a:endParaRPr lang="en-IE"/>
          </a:p>
        </p:txBody>
      </p:sp>
      <p:sp>
        <p:nvSpPr>
          <p:cNvPr id="5" name="Footer Placeholder 3"/>
          <p:cNvSpPr>
            <a:spLocks noGrp="1"/>
          </p:cNvSpPr>
          <p:nvPr>
            <p:ph type="ftr" sz="quarter" idx="11"/>
          </p:nvPr>
        </p:nvSpPr>
        <p:spPr/>
        <p:txBody>
          <a:bodyPr/>
          <a:lstStyle/>
          <a:p>
            <a:endParaRPr lang="en-IE"/>
          </a:p>
        </p:txBody>
      </p:sp>
      <p:sp>
        <p:nvSpPr>
          <p:cNvPr id="6" name="Slide Number Placeholder 4"/>
          <p:cNvSpPr>
            <a:spLocks noGrp="1"/>
          </p:cNvSpPr>
          <p:nvPr>
            <p:ph type="sldNum" sz="quarter" idx="12"/>
          </p:nvPr>
        </p:nvSpPr>
        <p:spPr/>
        <p:txBody>
          <a:bodyPr/>
          <a:lstStyle/>
          <a:p>
            <a:fld id="{6E17E1D6-E11C-470C-A8D6-C16AA491551B}" type="slidenum">
              <a:rPr lang="en-IE" smtClean="0"/>
              <a:t>‹#›</a:t>
            </a:fld>
            <a:endParaRPr lang="en-IE"/>
          </a:p>
        </p:txBody>
      </p:sp>
    </p:spTree>
    <p:extLst>
      <p:ext uri="{BB962C8B-B14F-4D97-AF65-F5344CB8AC3E}">
        <p14:creationId xmlns:p14="http://schemas.microsoft.com/office/powerpoint/2010/main" val="2602341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EA9D689-58B5-4C37-B2CB-F845B837FF96}" type="datetimeFigureOut">
              <a:rPr lang="en-IE" smtClean="0"/>
              <a:t>05/12/2017</a:t>
            </a:fld>
            <a:endParaRPr lang="en-IE"/>
          </a:p>
        </p:txBody>
      </p:sp>
      <p:sp>
        <p:nvSpPr>
          <p:cNvPr id="5" name="Footer Placeholder 2"/>
          <p:cNvSpPr>
            <a:spLocks noGrp="1"/>
          </p:cNvSpPr>
          <p:nvPr>
            <p:ph type="ftr" sz="quarter" idx="11"/>
          </p:nvPr>
        </p:nvSpPr>
        <p:spPr/>
        <p:txBody>
          <a:bodyPr/>
          <a:lstStyle/>
          <a:p>
            <a:endParaRPr lang="en-IE"/>
          </a:p>
        </p:txBody>
      </p:sp>
      <p:sp>
        <p:nvSpPr>
          <p:cNvPr id="6" name="Slide Number Placeholder 3"/>
          <p:cNvSpPr>
            <a:spLocks noGrp="1"/>
          </p:cNvSpPr>
          <p:nvPr>
            <p:ph type="sldNum" sz="quarter" idx="12"/>
          </p:nvPr>
        </p:nvSpPr>
        <p:spPr/>
        <p:txBody>
          <a:bodyPr/>
          <a:lstStyle/>
          <a:p>
            <a:fld id="{6E17E1D6-E11C-470C-A8D6-C16AA491551B}" type="slidenum">
              <a:rPr lang="en-IE" smtClean="0"/>
              <a:t>‹#›</a:t>
            </a:fld>
            <a:endParaRPr lang="en-IE"/>
          </a:p>
        </p:txBody>
      </p:sp>
    </p:spTree>
    <p:extLst>
      <p:ext uri="{BB962C8B-B14F-4D97-AF65-F5344CB8AC3E}">
        <p14:creationId xmlns:p14="http://schemas.microsoft.com/office/powerpoint/2010/main" val="3314828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EA9D689-58B5-4C37-B2CB-F845B837FF96}" type="datetimeFigureOut">
              <a:rPr lang="en-IE" smtClean="0"/>
              <a:t>05/12/2017</a:t>
            </a:fld>
            <a:endParaRPr lang="en-IE"/>
          </a:p>
        </p:txBody>
      </p:sp>
      <p:sp>
        <p:nvSpPr>
          <p:cNvPr id="5" name="Footer Placeholder 5"/>
          <p:cNvSpPr>
            <a:spLocks noGrp="1"/>
          </p:cNvSpPr>
          <p:nvPr>
            <p:ph type="ftr" sz="quarter" idx="11"/>
          </p:nvPr>
        </p:nvSpPr>
        <p:spPr/>
        <p:txBody>
          <a:bodyPr/>
          <a:lstStyle/>
          <a:p>
            <a:endParaRPr lang="en-IE"/>
          </a:p>
        </p:txBody>
      </p:sp>
      <p:sp>
        <p:nvSpPr>
          <p:cNvPr id="6" name="Slide Number Placeholder 6"/>
          <p:cNvSpPr>
            <a:spLocks noGrp="1"/>
          </p:cNvSpPr>
          <p:nvPr>
            <p:ph type="sldNum" sz="quarter" idx="12"/>
          </p:nvPr>
        </p:nvSpPr>
        <p:spPr/>
        <p:txBody>
          <a:bodyPr/>
          <a:lstStyle/>
          <a:p>
            <a:fld id="{6E17E1D6-E11C-470C-A8D6-C16AA491551B}" type="slidenum">
              <a:rPr lang="en-IE" smtClean="0"/>
              <a:t>‹#›</a:t>
            </a:fld>
            <a:endParaRPr lang="en-IE"/>
          </a:p>
        </p:txBody>
      </p:sp>
    </p:spTree>
    <p:extLst>
      <p:ext uri="{BB962C8B-B14F-4D97-AF65-F5344CB8AC3E}">
        <p14:creationId xmlns:p14="http://schemas.microsoft.com/office/powerpoint/2010/main" val="1006494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EA9D689-58B5-4C37-B2CB-F845B837FF96}" type="datetimeFigureOut">
              <a:rPr lang="en-IE" smtClean="0"/>
              <a:t>05/12/2017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6E17E1D6-E11C-470C-A8D6-C16AA491551B}" type="slidenum">
              <a:rPr lang="en-IE" smtClean="0"/>
              <a:t>‹#›</a:t>
            </a:fld>
            <a:endParaRPr lang="en-IE"/>
          </a:p>
        </p:txBody>
      </p:sp>
    </p:spTree>
    <p:extLst>
      <p:ext uri="{BB962C8B-B14F-4D97-AF65-F5344CB8AC3E}">
        <p14:creationId xmlns:p14="http://schemas.microsoft.com/office/powerpoint/2010/main" val="1379468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EA9D689-58B5-4C37-B2CB-F845B837FF96}" type="datetimeFigureOut">
              <a:rPr lang="en-IE" smtClean="0"/>
              <a:t>05/12/2017</a:t>
            </a:fld>
            <a:endParaRPr lang="en-I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E"/>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E17E1D6-E11C-470C-A8D6-C16AA491551B}" type="slidenum">
              <a:rPr lang="en-IE" smtClean="0"/>
              <a:t>‹#›</a:t>
            </a:fld>
            <a:endParaRPr lang="en-IE"/>
          </a:p>
        </p:txBody>
      </p:sp>
    </p:spTree>
    <p:extLst>
      <p:ext uri="{BB962C8B-B14F-4D97-AF65-F5344CB8AC3E}">
        <p14:creationId xmlns:p14="http://schemas.microsoft.com/office/powerpoint/2010/main" val="1467206156"/>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2.JPG"/><Relationship Id="rId4" Type="http://schemas.openxmlformats.org/officeDocument/2006/relationships/image" Target="../media/image3.png"/><Relationship Id="rId9" Type="http://schemas.openxmlformats.org/officeDocument/2006/relationships/image" Target="../media/image11.JPG"/></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cxnSp>
        <p:nvCxnSpPr>
          <p:cNvPr id="35" name="Straight Connector 7">
            <a:extLst>
              <a:ext uri="{FF2B5EF4-FFF2-40B4-BE49-F238E27FC236}">
                <a16:creationId xmlns:a16="http://schemas.microsoft.com/office/drawing/2014/main" id="{179C4C8E-197B-4679-AE96-B5147F971C9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bg2">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9ADC0A2-AA3B-4B2E-B084-3E6403812BAB}"/>
              </a:ext>
            </a:extLst>
          </p:cNvPr>
          <p:cNvSpPr>
            <a:spLocks noGrp="1"/>
          </p:cNvSpPr>
          <p:nvPr>
            <p:ph type="ctrTitle"/>
          </p:nvPr>
        </p:nvSpPr>
        <p:spPr>
          <a:xfrm>
            <a:off x="4654295" y="1266958"/>
            <a:ext cx="6808362" cy="4528457"/>
          </a:xfrm>
        </p:spPr>
        <p:txBody>
          <a:bodyPr anchor="ctr">
            <a:normAutofit/>
          </a:bodyPr>
          <a:lstStyle/>
          <a:p>
            <a:pPr>
              <a:lnSpc>
                <a:spcPct val="90000"/>
              </a:lnSpc>
            </a:pPr>
            <a:r>
              <a:rPr lang="en-IE" sz="5600"/>
              <a:t>Final Year Project:</a:t>
            </a:r>
            <a:br>
              <a:rPr lang="en-IE" sz="5600"/>
            </a:br>
            <a:br>
              <a:rPr lang="en-IE" sz="5600"/>
            </a:br>
            <a:r>
              <a:rPr lang="en-IE" sz="5600"/>
              <a:t>Photo Retrieval Program Using Facial Recognition</a:t>
            </a:r>
            <a:endParaRPr lang="en-IE" sz="5600" dirty="0"/>
          </a:p>
        </p:txBody>
      </p:sp>
      <p:sp>
        <p:nvSpPr>
          <p:cNvPr id="3" name="Subtitle 2">
            <a:extLst>
              <a:ext uri="{FF2B5EF4-FFF2-40B4-BE49-F238E27FC236}">
                <a16:creationId xmlns:a16="http://schemas.microsoft.com/office/drawing/2014/main" id="{A5CE4907-0753-40D4-8192-137A0391F01F}"/>
              </a:ext>
            </a:extLst>
          </p:cNvPr>
          <p:cNvSpPr>
            <a:spLocks noGrp="1"/>
          </p:cNvSpPr>
          <p:nvPr>
            <p:ph type="subTitle" idx="1"/>
          </p:nvPr>
        </p:nvSpPr>
        <p:spPr>
          <a:xfrm>
            <a:off x="1154955" y="1266958"/>
            <a:ext cx="2904124" cy="4528457"/>
          </a:xfrm>
        </p:spPr>
        <p:txBody>
          <a:bodyPr anchor="ctr">
            <a:normAutofit/>
          </a:bodyPr>
          <a:lstStyle/>
          <a:p>
            <a:pPr algn="r"/>
            <a:r>
              <a:rPr lang="en-IE"/>
              <a:t>Michael Angelo Angeles C13403418</a:t>
            </a:r>
          </a:p>
        </p:txBody>
      </p:sp>
    </p:spTree>
    <p:extLst>
      <p:ext uri="{BB962C8B-B14F-4D97-AF65-F5344CB8AC3E}">
        <p14:creationId xmlns:p14="http://schemas.microsoft.com/office/powerpoint/2010/main" val="3198366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5" name="Picture 4" descr="A screen shot of a person&#10;&#10;Description generated with very high confidence">
            <a:extLst>
              <a:ext uri="{FF2B5EF4-FFF2-40B4-BE49-F238E27FC236}">
                <a16:creationId xmlns:a16="http://schemas.microsoft.com/office/drawing/2014/main" id="{E3C7CD22-5366-47E4-A0AD-68C68F1E5F0E}"/>
              </a:ext>
            </a:extLst>
          </p:cNvPr>
          <p:cNvPicPr>
            <a:picLocks noChangeAspect="1"/>
          </p:cNvPicPr>
          <p:nvPr/>
        </p:nvPicPr>
        <p:blipFill rotWithShape="1">
          <a:blip r:embed="rId3">
            <a:extLst>
              <a:ext uri="{28A0092B-C50C-407E-A947-70E740481C1C}">
                <a14:useLocalDpi xmlns:a14="http://schemas.microsoft.com/office/drawing/2010/main" val="0"/>
              </a:ext>
            </a:extLst>
          </a:blip>
          <a:srcRect r="1" b="1596"/>
          <a:stretch/>
        </p:blipFill>
        <p:spPr>
          <a:xfrm>
            <a:off x="4619544" y="609601"/>
            <a:ext cx="6924756" cy="5638797"/>
          </a:xfrm>
          <a:prstGeom prst="rect">
            <a:avLst/>
          </a:prstGeom>
          <a:effectLst>
            <a:outerShdw blurRad="50800" dist="38100" dir="5400000" algn="t" rotWithShape="0">
              <a:prstClr val="black">
                <a:alpha val="43000"/>
              </a:prstClr>
            </a:outerShdw>
          </a:effectLst>
        </p:spPr>
      </p:pic>
      <p:sp>
        <p:nvSpPr>
          <p:cNvPr id="8" name="Rectangle 9">
            <a:extLst>
              <a:ext uri="{FF2B5EF4-FFF2-40B4-BE49-F238E27FC236}">
                <a16:creationId xmlns:a16="http://schemas.microsoft.com/office/drawing/2014/main" id="{A93A089E-0A16-452C-B341-0F769780D26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2750FE4-275F-4A10-9605-7C9003CB887E}"/>
              </a:ext>
            </a:extLst>
          </p:cNvPr>
          <p:cNvSpPr>
            <a:spLocks noGrp="1"/>
          </p:cNvSpPr>
          <p:nvPr>
            <p:ph type="title"/>
          </p:nvPr>
        </p:nvSpPr>
        <p:spPr>
          <a:xfrm>
            <a:off x="648930" y="629267"/>
            <a:ext cx="3322912" cy="982966"/>
          </a:xfrm>
        </p:spPr>
        <p:txBody>
          <a:bodyPr>
            <a:normAutofit/>
          </a:bodyPr>
          <a:lstStyle/>
          <a:p>
            <a:r>
              <a:rPr lang="en-IE"/>
              <a:t>Prediction</a:t>
            </a:r>
            <a:endParaRPr lang="en-IE" dirty="0"/>
          </a:p>
        </p:txBody>
      </p:sp>
      <p:sp>
        <p:nvSpPr>
          <p:cNvPr id="3" name="Content Placeholder 2">
            <a:extLst>
              <a:ext uri="{FF2B5EF4-FFF2-40B4-BE49-F238E27FC236}">
                <a16:creationId xmlns:a16="http://schemas.microsoft.com/office/drawing/2014/main" id="{4A458133-0B91-413C-8946-B459D50BD43A}"/>
              </a:ext>
            </a:extLst>
          </p:cNvPr>
          <p:cNvSpPr>
            <a:spLocks noGrp="1"/>
          </p:cNvSpPr>
          <p:nvPr>
            <p:ph idx="1"/>
          </p:nvPr>
        </p:nvSpPr>
        <p:spPr>
          <a:xfrm>
            <a:off x="647701" y="1828800"/>
            <a:ext cx="3324141" cy="4419599"/>
          </a:xfrm>
        </p:spPr>
        <p:txBody>
          <a:bodyPr>
            <a:normAutofit/>
          </a:bodyPr>
          <a:lstStyle/>
          <a:p>
            <a:r>
              <a:rPr lang="en-IE" dirty="0"/>
              <a:t>The created recogniser in the training part also has a prediction function</a:t>
            </a:r>
          </a:p>
          <a:p>
            <a:endParaRPr lang="en-IE" dirty="0"/>
          </a:p>
          <a:p>
            <a:r>
              <a:rPr lang="en-IE" dirty="0"/>
              <a:t>This will predict which person is currently in the picture if it is the one we chose in our base picture or not if they are, then the photo is retrieved </a:t>
            </a:r>
          </a:p>
          <a:p>
            <a:endParaRPr lang="en-IE" dirty="0"/>
          </a:p>
        </p:txBody>
      </p:sp>
    </p:spTree>
    <p:extLst>
      <p:ext uri="{BB962C8B-B14F-4D97-AF65-F5344CB8AC3E}">
        <p14:creationId xmlns:p14="http://schemas.microsoft.com/office/powerpoint/2010/main" val="1698016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BCADA-A9B0-42AA-ADFC-C5C93FEF311A}"/>
              </a:ext>
            </a:extLst>
          </p:cNvPr>
          <p:cNvSpPr>
            <a:spLocks noGrp="1"/>
          </p:cNvSpPr>
          <p:nvPr>
            <p:ph type="title"/>
          </p:nvPr>
        </p:nvSpPr>
        <p:spPr/>
        <p:txBody>
          <a:bodyPr/>
          <a:lstStyle/>
          <a:p>
            <a:r>
              <a:rPr lang="en-IE" dirty="0"/>
              <a:t>Risks</a:t>
            </a:r>
          </a:p>
        </p:txBody>
      </p:sp>
      <p:sp>
        <p:nvSpPr>
          <p:cNvPr id="3" name="Content Placeholder 2">
            <a:extLst>
              <a:ext uri="{FF2B5EF4-FFF2-40B4-BE49-F238E27FC236}">
                <a16:creationId xmlns:a16="http://schemas.microsoft.com/office/drawing/2014/main" id="{0CD6A435-C659-4140-B8FB-948EDC86CDF5}"/>
              </a:ext>
            </a:extLst>
          </p:cNvPr>
          <p:cNvSpPr>
            <a:spLocks noGrp="1"/>
          </p:cNvSpPr>
          <p:nvPr>
            <p:ph idx="1"/>
          </p:nvPr>
        </p:nvSpPr>
        <p:spPr/>
        <p:txBody>
          <a:bodyPr>
            <a:normAutofit fontScale="92500" lnSpcReduction="10000"/>
          </a:bodyPr>
          <a:lstStyle/>
          <a:p>
            <a:r>
              <a:rPr lang="en-IE" dirty="0"/>
              <a:t>Main risk of this project is not being able to deliver the program</a:t>
            </a:r>
          </a:p>
          <a:p>
            <a:r>
              <a:rPr lang="en-IE" dirty="0"/>
              <a:t>There is a learning curve associated as the developer has no previous experience in machine learning</a:t>
            </a:r>
          </a:p>
          <a:p>
            <a:r>
              <a:rPr lang="en-IE" dirty="0"/>
              <a:t>OpenCV is also fairly new to the user, only being taken up this start of semester</a:t>
            </a:r>
          </a:p>
          <a:p>
            <a:r>
              <a:rPr lang="en-IE" dirty="0"/>
              <a:t>Installing libraries and other modules needed to get facial recognition part working is difficult and involves installing other components and environments</a:t>
            </a:r>
          </a:p>
          <a:p>
            <a:r>
              <a:rPr lang="en-IE" dirty="0"/>
              <a:t>Training with a big dataset in mind can be time and possibly financially consuming</a:t>
            </a:r>
          </a:p>
          <a:p>
            <a:r>
              <a:rPr lang="en-IE" dirty="0"/>
              <a:t>Other problems such as problems with importing OpenCV to Android Studio must be considered as a possibility</a:t>
            </a:r>
          </a:p>
        </p:txBody>
      </p:sp>
    </p:spTree>
    <p:extLst>
      <p:ext uri="{BB962C8B-B14F-4D97-AF65-F5344CB8AC3E}">
        <p14:creationId xmlns:p14="http://schemas.microsoft.com/office/powerpoint/2010/main" val="3777211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03A-957E-46CA-A4F2-E81FBB3D7212}"/>
              </a:ext>
            </a:extLst>
          </p:cNvPr>
          <p:cNvSpPr>
            <a:spLocks noGrp="1"/>
          </p:cNvSpPr>
          <p:nvPr>
            <p:ph type="title"/>
          </p:nvPr>
        </p:nvSpPr>
        <p:spPr/>
        <p:txBody>
          <a:bodyPr/>
          <a:lstStyle/>
          <a:p>
            <a:r>
              <a:rPr lang="en-IE" dirty="0"/>
              <a:t>Solutions</a:t>
            </a:r>
          </a:p>
        </p:txBody>
      </p:sp>
      <p:sp>
        <p:nvSpPr>
          <p:cNvPr id="3" name="Content Placeholder 2">
            <a:extLst>
              <a:ext uri="{FF2B5EF4-FFF2-40B4-BE49-F238E27FC236}">
                <a16:creationId xmlns:a16="http://schemas.microsoft.com/office/drawing/2014/main" id="{BB7664BA-3931-450C-B746-C82F2AF2307D}"/>
              </a:ext>
            </a:extLst>
          </p:cNvPr>
          <p:cNvSpPr>
            <a:spLocks noGrp="1"/>
          </p:cNvSpPr>
          <p:nvPr>
            <p:ph idx="1"/>
          </p:nvPr>
        </p:nvSpPr>
        <p:spPr/>
        <p:txBody>
          <a:bodyPr>
            <a:normAutofit/>
          </a:bodyPr>
          <a:lstStyle/>
          <a:p>
            <a:r>
              <a:rPr lang="en-IE" dirty="0"/>
              <a:t>Problems with installation of required libraries and modules maybe due to using old versions of python and OpenCV, A fresh installation of the latest programs may fix the issues</a:t>
            </a:r>
          </a:p>
          <a:p>
            <a:r>
              <a:rPr lang="en-IE" dirty="0"/>
              <a:t>Rather than training our own classifier using API can save time but cut down complexity of the project. Adding a variable such as e.g. only find male faces or such may make it more complex</a:t>
            </a:r>
          </a:p>
          <a:p>
            <a:r>
              <a:rPr lang="en-IE" dirty="0"/>
              <a:t>Instead of using a control picture to choose the subject of photo retrieval it may be better to use the camera and take pictures of the current user as the base for comparison to other pictures.</a:t>
            </a:r>
          </a:p>
        </p:txBody>
      </p:sp>
    </p:spTree>
    <p:extLst>
      <p:ext uri="{BB962C8B-B14F-4D97-AF65-F5344CB8AC3E}">
        <p14:creationId xmlns:p14="http://schemas.microsoft.com/office/powerpoint/2010/main" val="1863366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E2D54-B792-4D08-84CA-A53750D82D7A}"/>
              </a:ext>
            </a:extLst>
          </p:cNvPr>
          <p:cNvSpPr>
            <a:spLocks noGrp="1"/>
          </p:cNvSpPr>
          <p:nvPr>
            <p:ph type="title"/>
          </p:nvPr>
        </p:nvSpPr>
        <p:spPr/>
        <p:txBody>
          <a:bodyPr/>
          <a:lstStyle/>
          <a:p>
            <a:endParaRPr lang="en-IE"/>
          </a:p>
        </p:txBody>
      </p:sp>
      <p:sp>
        <p:nvSpPr>
          <p:cNvPr id="3" name="Content Placeholder 2">
            <a:extLst>
              <a:ext uri="{FF2B5EF4-FFF2-40B4-BE49-F238E27FC236}">
                <a16:creationId xmlns:a16="http://schemas.microsoft.com/office/drawing/2014/main" id="{A4C67DED-BE36-4655-92CD-C51E8D746213}"/>
              </a:ext>
            </a:extLst>
          </p:cNvPr>
          <p:cNvSpPr>
            <a:spLocks noGrp="1"/>
          </p:cNvSpPr>
          <p:nvPr>
            <p:ph idx="1"/>
          </p:nvPr>
        </p:nvSpPr>
        <p:spPr/>
        <p:txBody>
          <a:bodyPr/>
          <a:lstStyle/>
          <a:p>
            <a:r>
              <a:rPr lang="en-IE" dirty="0"/>
              <a:t>Android implementation was introduced for ease of use and accessibility to users in mind however if this proves to be a problem it may be dropped or replaced</a:t>
            </a:r>
          </a:p>
          <a:p>
            <a:endParaRPr lang="en-IE" dirty="0"/>
          </a:p>
          <a:p>
            <a:r>
              <a:rPr lang="en-IE" dirty="0"/>
              <a:t>Training with a large amount of images will make the face recognition more accurate however the process of training will be slower a solution would be to use Linux VPS to train our classifiers.</a:t>
            </a:r>
          </a:p>
        </p:txBody>
      </p:sp>
    </p:spTree>
    <p:extLst>
      <p:ext uri="{BB962C8B-B14F-4D97-AF65-F5344CB8AC3E}">
        <p14:creationId xmlns:p14="http://schemas.microsoft.com/office/powerpoint/2010/main" val="1316526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530DCFF-08F5-434A-A0D5-F3E89407A61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8" name="Picture 17">
            <a:extLst>
              <a:ext uri="{FF2B5EF4-FFF2-40B4-BE49-F238E27FC236}">
                <a16:creationId xmlns:a16="http://schemas.microsoft.com/office/drawing/2014/main" id="{24011A3A-9884-40BF-94F6-0625A0ADD326}"/>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0" name="Oval 19">
            <a:extLst>
              <a:ext uri="{FF2B5EF4-FFF2-40B4-BE49-F238E27FC236}">
                <a16:creationId xmlns:a16="http://schemas.microsoft.com/office/drawing/2014/main" id="{D6573690-978D-48A4-8645-0E01F8211B7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2" name="Picture 21">
            <a:extLst>
              <a:ext uri="{FF2B5EF4-FFF2-40B4-BE49-F238E27FC236}">
                <a16:creationId xmlns:a16="http://schemas.microsoft.com/office/drawing/2014/main" id="{D4B84446-184D-45CE-9532-48179EAE58C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4" name="Picture 23">
            <a:extLst>
              <a:ext uri="{FF2B5EF4-FFF2-40B4-BE49-F238E27FC236}">
                <a16:creationId xmlns:a16="http://schemas.microsoft.com/office/drawing/2014/main" id="{C9229660-8639-44E7-B486-7436516E6B6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6" name="Rectangle 25">
            <a:extLst>
              <a:ext uri="{FF2B5EF4-FFF2-40B4-BE49-F238E27FC236}">
                <a16:creationId xmlns:a16="http://schemas.microsoft.com/office/drawing/2014/main" id="{858084FA-40DB-44FC-94DA-93AA71CD692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9" name="Picture 8">
            <a:extLst>
              <a:ext uri="{FF2B5EF4-FFF2-40B4-BE49-F238E27FC236}">
                <a16:creationId xmlns:a16="http://schemas.microsoft.com/office/drawing/2014/main" id="{95D7823B-3EE5-4E0A-856D-ECF161B775C6}"/>
              </a:ext>
            </a:extLst>
          </p:cNvPr>
          <p:cNvPicPr>
            <a:picLocks noChangeAspect="1"/>
          </p:cNvPicPr>
          <p:nvPr/>
        </p:nvPicPr>
        <p:blipFill rotWithShape="1">
          <a:blip r:embed="rId7">
            <a:extLst>
              <a:ext uri="{28A0092B-C50C-407E-A947-70E740481C1C}">
                <a14:useLocalDpi xmlns:a14="http://schemas.microsoft.com/office/drawing/2010/main" val="0"/>
              </a:ext>
            </a:extLst>
          </a:blip>
          <a:srcRect t="6358" b="8800"/>
          <a:stretch/>
        </p:blipFill>
        <p:spPr>
          <a:xfrm>
            <a:off x="5721493" y="752777"/>
            <a:ext cx="2176272" cy="3602736"/>
          </a:xfrm>
          <a:prstGeom prst="rect">
            <a:avLst/>
          </a:prstGeom>
          <a:effectLst>
            <a:outerShdw blurRad="50800" dist="38100" dir="5400000" algn="t" rotWithShape="0">
              <a:prstClr val="black">
                <a:alpha val="43000"/>
              </a:prstClr>
            </a:outerShdw>
          </a:effectLst>
        </p:spPr>
      </p:pic>
      <p:pic>
        <p:nvPicPr>
          <p:cNvPr id="5" name="Content Placeholder 4">
            <a:extLst>
              <a:ext uri="{FF2B5EF4-FFF2-40B4-BE49-F238E27FC236}">
                <a16:creationId xmlns:a16="http://schemas.microsoft.com/office/drawing/2014/main" id="{0C238CF3-073D-46D7-8D2E-4E2ECC0662A2}"/>
              </a:ext>
            </a:extLst>
          </p:cNvPr>
          <p:cNvPicPr>
            <a:picLocks noGrp="1" noChangeAspect="1"/>
          </p:cNvPicPr>
          <p:nvPr>
            <p:ph idx="1"/>
          </p:nvPr>
        </p:nvPicPr>
        <p:blipFill rotWithShape="1">
          <a:blip r:embed="rId8">
            <a:extLst>
              <a:ext uri="{28A0092B-C50C-407E-A947-70E740481C1C}">
                <a14:useLocalDpi xmlns:a14="http://schemas.microsoft.com/office/drawing/2010/main" val="0"/>
              </a:ext>
            </a:extLst>
          </a:blip>
          <a:srcRect t="6419" r="-2" b="6667"/>
          <a:stretch/>
        </p:blipFill>
        <p:spPr>
          <a:xfrm>
            <a:off x="763023" y="746716"/>
            <a:ext cx="2176272" cy="3602736"/>
          </a:xfrm>
          <a:prstGeom prst="rect">
            <a:avLst/>
          </a:prstGeom>
          <a:effectLst>
            <a:outerShdw blurRad="50800" dist="38100" dir="5400000" algn="t" rotWithShape="0">
              <a:prstClr val="black">
                <a:alpha val="43000"/>
              </a:prstClr>
            </a:outerShdw>
          </a:effectLst>
        </p:spPr>
      </p:pic>
      <p:pic>
        <p:nvPicPr>
          <p:cNvPr id="7" name="Picture 6">
            <a:extLst>
              <a:ext uri="{FF2B5EF4-FFF2-40B4-BE49-F238E27FC236}">
                <a16:creationId xmlns:a16="http://schemas.microsoft.com/office/drawing/2014/main" id="{88B24B43-7E15-41F2-835E-E19C0C44D190}"/>
              </a:ext>
            </a:extLst>
          </p:cNvPr>
          <p:cNvPicPr>
            <a:picLocks noChangeAspect="1"/>
          </p:cNvPicPr>
          <p:nvPr/>
        </p:nvPicPr>
        <p:blipFill rotWithShape="1">
          <a:blip r:embed="rId9">
            <a:extLst>
              <a:ext uri="{28A0092B-C50C-407E-A947-70E740481C1C}">
                <a14:useLocalDpi xmlns:a14="http://schemas.microsoft.com/office/drawing/2010/main" val="0"/>
              </a:ext>
            </a:extLst>
          </a:blip>
          <a:srcRect t="6753" r="-1" b="5921"/>
          <a:stretch/>
        </p:blipFill>
        <p:spPr>
          <a:xfrm>
            <a:off x="3242258" y="746716"/>
            <a:ext cx="2176272" cy="3602736"/>
          </a:xfrm>
          <a:prstGeom prst="rect">
            <a:avLst/>
          </a:prstGeom>
          <a:effectLst>
            <a:outerShdw blurRad="50800" dist="38100" dir="5400000" algn="t" rotWithShape="0">
              <a:prstClr val="black">
                <a:alpha val="43000"/>
              </a:prstClr>
            </a:outerShdw>
          </a:effectLst>
        </p:spPr>
      </p:pic>
      <p:pic>
        <p:nvPicPr>
          <p:cNvPr id="11" name="Picture 10" descr="A screenshot of a cell phone&#10;&#10;Description generated with very high confidence">
            <a:extLst>
              <a:ext uri="{FF2B5EF4-FFF2-40B4-BE49-F238E27FC236}">
                <a16:creationId xmlns:a16="http://schemas.microsoft.com/office/drawing/2014/main" id="{6B4C967F-349F-4519-801A-A63F04626C25}"/>
              </a:ext>
            </a:extLst>
          </p:cNvPr>
          <p:cNvPicPr>
            <a:picLocks noChangeAspect="1"/>
          </p:cNvPicPr>
          <p:nvPr/>
        </p:nvPicPr>
        <p:blipFill rotWithShape="1">
          <a:blip r:embed="rId10">
            <a:extLst>
              <a:ext uri="{28A0092B-C50C-407E-A947-70E740481C1C}">
                <a14:useLocalDpi xmlns:a14="http://schemas.microsoft.com/office/drawing/2010/main" val="0"/>
              </a:ext>
            </a:extLst>
          </a:blip>
          <a:srcRect t="14744" r="-4" b="-4"/>
          <a:stretch/>
        </p:blipFill>
        <p:spPr>
          <a:xfrm>
            <a:off x="8265022" y="746716"/>
            <a:ext cx="2176272" cy="3602736"/>
          </a:xfrm>
          <a:prstGeom prst="rect">
            <a:avLst/>
          </a:prstGeom>
          <a:effectLst>
            <a:outerShdw blurRad="50800" dist="38100" dir="5400000" algn="t" rotWithShape="0">
              <a:prstClr val="black">
                <a:alpha val="43000"/>
              </a:prstClr>
            </a:outerShdw>
          </a:effectLst>
        </p:spPr>
      </p:pic>
      <p:sp>
        <p:nvSpPr>
          <p:cNvPr id="2" name="Title 1">
            <a:extLst>
              <a:ext uri="{FF2B5EF4-FFF2-40B4-BE49-F238E27FC236}">
                <a16:creationId xmlns:a16="http://schemas.microsoft.com/office/drawing/2014/main" id="{3A767878-06BD-4D73-A4FF-168C0798BE2A}"/>
              </a:ext>
            </a:extLst>
          </p:cNvPr>
          <p:cNvSpPr>
            <a:spLocks noGrp="1"/>
          </p:cNvSpPr>
          <p:nvPr>
            <p:ph type="title"/>
          </p:nvPr>
        </p:nvSpPr>
        <p:spPr>
          <a:xfrm>
            <a:off x="635458" y="4542502"/>
            <a:ext cx="9181185" cy="1189985"/>
          </a:xfrm>
        </p:spPr>
        <p:txBody>
          <a:bodyPr vert="horz" lIns="91440" tIns="45720" rIns="91440" bIns="45720" rtlCol="0" anchor="b">
            <a:normAutofit/>
          </a:bodyPr>
          <a:lstStyle/>
          <a:p>
            <a:r>
              <a:rPr lang="en-US" sz="6500" dirty="0"/>
              <a:t>Prototype</a:t>
            </a:r>
          </a:p>
        </p:txBody>
      </p:sp>
      <p:sp>
        <p:nvSpPr>
          <p:cNvPr id="12" name="TextBox 11">
            <a:extLst>
              <a:ext uri="{FF2B5EF4-FFF2-40B4-BE49-F238E27FC236}">
                <a16:creationId xmlns:a16="http://schemas.microsoft.com/office/drawing/2014/main" id="{46F8A2D1-9B80-4690-9D25-649AB54275A6}"/>
              </a:ext>
            </a:extLst>
          </p:cNvPr>
          <p:cNvSpPr txBox="1"/>
          <p:nvPr/>
        </p:nvSpPr>
        <p:spPr>
          <a:xfrm>
            <a:off x="8154990" y="5137494"/>
            <a:ext cx="3856538" cy="553998"/>
          </a:xfrm>
          <a:prstGeom prst="rect">
            <a:avLst/>
          </a:prstGeom>
          <a:noFill/>
        </p:spPr>
        <p:txBody>
          <a:bodyPr wrap="square" rtlCol="0">
            <a:spAutoFit/>
          </a:bodyPr>
          <a:lstStyle/>
          <a:p>
            <a:r>
              <a:rPr lang="en-IE" sz="3000" dirty="0"/>
              <a:t>Screen Flow</a:t>
            </a:r>
          </a:p>
        </p:txBody>
      </p:sp>
    </p:spTree>
    <p:extLst>
      <p:ext uri="{BB962C8B-B14F-4D97-AF65-F5344CB8AC3E}">
        <p14:creationId xmlns:p14="http://schemas.microsoft.com/office/powerpoint/2010/main" val="4045370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52" name="Content Placeholder 6">
            <a:extLst>
              <a:ext uri="{FF2B5EF4-FFF2-40B4-BE49-F238E27FC236}">
                <a16:creationId xmlns:a16="http://schemas.microsoft.com/office/drawing/2014/main" id="{926FF135-9552-4079-8F12-7A70C8B0C322}"/>
              </a:ext>
            </a:extLst>
          </p:cNvPr>
          <p:cNvPicPr>
            <a:picLocks noChangeAspect="1"/>
          </p:cNvPicPr>
          <p:nvPr/>
        </p:nvPicPr>
        <p:blipFill rotWithShape="1">
          <a:blip r:embed="rId3">
            <a:extLst>
              <a:ext uri="{28A0092B-C50C-407E-A947-70E740481C1C}">
                <a14:useLocalDpi xmlns:a14="http://schemas.microsoft.com/office/drawing/2010/main" val="0"/>
              </a:ext>
            </a:extLst>
          </a:blip>
          <a:srcRect t="7990" r="1" b="3500"/>
          <a:stretch/>
        </p:blipFill>
        <p:spPr>
          <a:xfrm>
            <a:off x="4691734" y="850414"/>
            <a:ext cx="6924756" cy="5526503"/>
          </a:xfrm>
          <a:prstGeom prst="rect">
            <a:avLst/>
          </a:prstGeom>
          <a:effectLst>
            <a:outerShdw blurRad="50800" dist="38100" dir="5400000" algn="t" rotWithShape="0">
              <a:prstClr val="black">
                <a:alpha val="43000"/>
              </a:prstClr>
            </a:outerShdw>
          </a:effectLst>
        </p:spPr>
      </p:pic>
      <p:sp>
        <p:nvSpPr>
          <p:cNvPr id="53" name="Rectangle 14">
            <a:extLst>
              <a:ext uri="{FF2B5EF4-FFF2-40B4-BE49-F238E27FC236}">
                <a16:creationId xmlns:a16="http://schemas.microsoft.com/office/drawing/2014/main" id="{A93A089E-0A16-452C-B341-0F769780D26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A34BF2AC-CCC7-408A-833D-7F6289A3B0AE}"/>
              </a:ext>
            </a:extLst>
          </p:cNvPr>
          <p:cNvSpPr/>
          <p:nvPr/>
        </p:nvSpPr>
        <p:spPr>
          <a:xfrm>
            <a:off x="358360" y="1608038"/>
            <a:ext cx="4333374" cy="1092607"/>
          </a:xfrm>
          <a:prstGeom prst="rect">
            <a:avLst/>
          </a:prstGeom>
        </p:spPr>
        <p:txBody>
          <a:bodyPr wrap="square">
            <a:spAutoFit/>
          </a:bodyPr>
          <a:lstStyle/>
          <a:p>
            <a:r>
              <a:rPr lang="en-US" sz="6500" dirty="0">
                <a:latin typeface="+mj-lt"/>
              </a:rPr>
              <a:t>Prototype</a:t>
            </a:r>
            <a:endParaRPr lang="en-IE" sz="6500" dirty="0">
              <a:latin typeface="+mj-lt"/>
            </a:endParaRPr>
          </a:p>
        </p:txBody>
      </p:sp>
      <p:sp>
        <p:nvSpPr>
          <p:cNvPr id="11" name="TextBox 10">
            <a:extLst>
              <a:ext uri="{FF2B5EF4-FFF2-40B4-BE49-F238E27FC236}">
                <a16:creationId xmlns:a16="http://schemas.microsoft.com/office/drawing/2014/main" id="{C76847CD-232F-4111-B275-02D7BAB3B51A}"/>
              </a:ext>
            </a:extLst>
          </p:cNvPr>
          <p:cNvSpPr txBox="1"/>
          <p:nvPr/>
        </p:nvSpPr>
        <p:spPr>
          <a:xfrm>
            <a:off x="575510" y="3075444"/>
            <a:ext cx="2714164" cy="1015663"/>
          </a:xfrm>
          <a:prstGeom prst="rect">
            <a:avLst/>
          </a:prstGeom>
          <a:noFill/>
        </p:spPr>
        <p:txBody>
          <a:bodyPr wrap="square" rtlCol="0">
            <a:spAutoFit/>
          </a:bodyPr>
          <a:lstStyle/>
          <a:p>
            <a:r>
              <a:rPr lang="en-IE" sz="3000" dirty="0"/>
              <a:t>System Architecture</a:t>
            </a:r>
          </a:p>
        </p:txBody>
      </p:sp>
    </p:spTree>
    <p:extLst>
      <p:ext uri="{BB962C8B-B14F-4D97-AF65-F5344CB8AC3E}">
        <p14:creationId xmlns:p14="http://schemas.microsoft.com/office/powerpoint/2010/main" val="2345468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D9974-38C6-40E9-9F89-AB4B1DE37831}"/>
              </a:ext>
            </a:extLst>
          </p:cNvPr>
          <p:cNvSpPr>
            <a:spLocks noGrp="1"/>
          </p:cNvSpPr>
          <p:nvPr>
            <p:ph type="title"/>
          </p:nvPr>
        </p:nvSpPr>
        <p:spPr/>
        <p:txBody>
          <a:bodyPr/>
          <a:lstStyle/>
          <a:p>
            <a:r>
              <a:rPr lang="en-IE" dirty="0"/>
              <a:t>Table of Contents</a:t>
            </a:r>
          </a:p>
        </p:txBody>
      </p:sp>
      <p:sp>
        <p:nvSpPr>
          <p:cNvPr id="3" name="Content Placeholder 2">
            <a:extLst>
              <a:ext uri="{FF2B5EF4-FFF2-40B4-BE49-F238E27FC236}">
                <a16:creationId xmlns:a16="http://schemas.microsoft.com/office/drawing/2014/main" id="{F0C52339-7438-4D25-A481-C238BF8AD5B0}"/>
              </a:ext>
            </a:extLst>
          </p:cNvPr>
          <p:cNvSpPr>
            <a:spLocks noGrp="1"/>
          </p:cNvSpPr>
          <p:nvPr>
            <p:ph idx="1"/>
          </p:nvPr>
        </p:nvSpPr>
        <p:spPr/>
        <p:txBody>
          <a:bodyPr/>
          <a:lstStyle/>
          <a:p>
            <a:r>
              <a:rPr lang="en-IE" dirty="0"/>
              <a:t>Project Statement</a:t>
            </a:r>
          </a:p>
          <a:p>
            <a:r>
              <a:rPr lang="en-IE" dirty="0"/>
              <a:t>Management</a:t>
            </a:r>
          </a:p>
          <a:p>
            <a:r>
              <a:rPr lang="en-IE" dirty="0"/>
              <a:t>Design and Implementation</a:t>
            </a:r>
          </a:p>
          <a:p>
            <a:r>
              <a:rPr lang="en-IE" dirty="0"/>
              <a:t>Risks</a:t>
            </a:r>
          </a:p>
          <a:p>
            <a:r>
              <a:rPr lang="en-IE" dirty="0"/>
              <a:t>Solutions</a:t>
            </a:r>
          </a:p>
          <a:p>
            <a:r>
              <a:rPr lang="en-IE" dirty="0"/>
              <a:t>Prototype</a:t>
            </a:r>
          </a:p>
          <a:p>
            <a:endParaRPr lang="en-IE" dirty="0"/>
          </a:p>
        </p:txBody>
      </p:sp>
    </p:spTree>
    <p:extLst>
      <p:ext uri="{BB962C8B-B14F-4D97-AF65-F5344CB8AC3E}">
        <p14:creationId xmlns:p14="http://schemas.microsoft.com/office/powerpoint/2010/main" val="4191523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4DBD4-51AA-4FF7-A03C-6DD8F7439906}"/>
              </a:ext>
            </a:extLst>
          </p:cNvPr>
          <p:cNvSpPr>
            <a:spLocks noGrp="1"/>
          </p:cNvSpPr>
          <p:nvPr>
            <p:ph type="title"/>
          </p:nvPr>
        </p:nvSpPr>
        <p:spPr/>
        <p:txBody>
          <a:bodyPr/>
          <a:lstStyle/>
          <a:p>
            <a:r>
              <a:rPr lang="en-IE" dirty="0"/>
              <a:t>Statement</a:t>
            </a:r>
          </a:p>
        </p:txBody>
      </p:sp>
      <p:sp>
        <p:nvSpPr>
          <p:cNvPr id="3" name="Content Placeholder 2">
            <a:extLst>
              <a:ext uri="{FF2B5EF4-FFF2-40B4-BE49-F238E27FC236}">
                <a16:creationId xmlns:a16="http://schemas.microsoft.com/office/drawing/2014/main" id="{0F6499C7-4DB8-4A88-A2F2-4C3C492CA38F}"/>
              </a:ext>
            </a:extLst>
          </p:cNvPr>
          <p:cNvSpPr>
            <a:spLocks noGrp="1"/>
          </p:cNvSpPr>
          <p:nvPr>
            <p:ph idx="1"/>
          </p:nvPr>
        </p:nvSpPr>
        <p:spPr/>
        <p:txBody>
          <a:bodyPr/>
          <a:lstStyle/>
          <a:p>
            <a:r>
              <a:rPr lang="en-IE" dirty="0"/>
              <a:t>The main goal of the project is to deliver a working program/prototype which works as our with specifications.</a:t>
            </a:r>
          </a:p>
          <a:p>
            <a:endParaRPr lang="en-IE" dirty="0"/>
          </a:p>
          <a:p>
            <a:r>
              <a:rPr lang="en-IE" dirty="0"/>
              <a:t>The program must be complex but feasible enough</a:t>
            </a:r>
          </a:p>
          <a:p>
            <a:endParaRPr lang="en-IE" dirty="0"/>
          </a:p>
          <a:p>
            <a:r>
              <a:rPr lang="en-IE" dirty="0"/>
              <a:t>It should be easy and intuitive for the user</a:t>
            </a:r>
          </a:p>
          <a:p>
            <a:endParaRPr lang="en-IE" dirty="0"/>
          </a:p>
          <a:p>
            <a:endParaRPr lang="en-IE" dirty="0"/>
          </a:p>
        </p:txBody>
      </p:sp>
    </p:spTree>
    <p:extLst>
      <p:ext uri="{BB962C8B-B14F-4D97-AF65-F5344CB8AC3E}">
        <p14:creationId xmlns:p14="http://schemas.microsoft.com/office/powerpoint/2010/main" val="2220028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1CB35-5D16-4BE5-B1CA-482090B22F8D}"/>
              </a:ext>
            </a:extLst>
          </p:cNvPr>
          <p:cNvSpPr>
            <a:spLocks noGrp="1"/>
          </p:cNvSpPr>
          <p:nvPr>
            <p:ph type="title"/>
          </p:nvPr>
        </p:nvSpPr>
        <p:spPr/>
        <p:txBody>
          <a:bodyPr/>
          <a:lstStyle/>
          <a:p>
            <a:r>
              <a:rPr lang="en-IE" dirty="0"/>
              <a:t>Management</a:t>
            </a:r>
          </a:p>
        </p:txBody>
      </p:sp>
      <p:sp>
        <p:nvSpPr>
          <p:cNvPr id="3" name="Content Placeholder 2">
            <a:extLst>
              <a:ext uri="{FF2B5EF4-FFF2-40B4-BE49-F238E27FC236}">
                <a16:creationId xmlns:a16="http://schemas.microsoft.com/office/drawing/2014/main" id="{0C76BBF2-AE67-4A26-8E6D-C79C08A2AF82}"/>
              </a:ext>
            </a:extLst>
          </p:cNvPr>
          <p:cNvSpPr>
            <a:spLocks noGrp="1"/>
          </p:cNvSpPr>
          <p:nvPr>
            <p:ph idx="1"/>
          </p:nvPr>
        </p:nvSpPr>
        <p:spPr/>
        <p:txBody>
          <a:bodyPr/>
          <a:lstStyle/>
          <a:p>
            <a:r>
              <a:rPr lang="en-IE" dirty="0"/>
              <a:t>A scrum based agile approach will be used </a:t>
            </a:r>
          </a:p>
          <a:p>
            <a:r>
              <a:rPr lang="en-IE" dirty="0"/>
              <a:t>Scrums help with outputting features and backlog items consistently</a:t>
            </a:r>
          </a:p>
          <a:p>
            <a:r>
              <a:rPr lang="en-IE" dirty="0"/>
              <a:t>Project might be subject to changes so scrum will be good at dealing with such problems</a:t>
            </a:r>
          </a:p>
          <a:p>
            <a:r>
              <a:rPr lang="en-IE" dirty="0"/>
              <a:t>Schedule has been made with the help of a </a:t>
            </a:r>
            <a:r>
              <a:rPr lang="en-IE" dirty="0" err="1"/>
              <a:t>gantt</a:t>
            </a:r>
            <a:r>
              <a:rPr lang="en-IE" dirty="0"/>
              <a:t> chart</a:t>
            </a:r>
          </a:p>
        </p:txBody>
      </p:sp>
      <p:graphicFrame>
        <p:nvGraphicFramePr>
          <p:cNvPr id="4" name="Diagram 3">
            <a:extLst>
              <a:ext uri="{FF2B5EF4-FFF2-40B4-BE49-F238E27FC236}">
                <a16:creationId xmlns:a16="http://schemas.microsoft.com/office/drawing/2014/main" id="{58DBEECF-F391-4D18-B771-EB20AFAA9059}"/>
              </a:ext>
            </a:extLst>
          </p:cNvPr>
          <p:cNvGraphicFramePr/>
          <p:nvPr>
            <p:extLst>
              <p:ext uri="{D42A27DB-BD31-4B8C-83A1-F6EECF244321}">
                <p14:modId xmlns:p14="http://schemas.microsoft.com/office/powerpoint/2010/main" val="2074585710"/>
              </p:ext>
            </p:extLst>
          </p:nvPr>
        </p:nvGraphicFramePr>
        <p:xfrm>
          <a:off x="1103312" y="4319101"/>
          <a:ext cx="5042568" cy="1686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a:extLst>
              <a:ext uri="{FF2B5EF4-FFF2-40B4-BE49-F238E27FC236}">
                <a16:creationId xmlns:a16="http://schemas.microsoft.com/office/drawing/2014/main" id="{7ADFD4B7-B2C7-422E-8D66-1298D9AD0F65}"/>
              </a:ext>
            </a:extLst>
          </p:cNvPr>
          <p:cNvGraphicFramePr/>
          <p:nvPr>
            <p:extLst>
              <p:ext uri="{D42A27DB-BD31-4B8C-83A1-F6EECF244321}">
                <p14:modId xmlns:p14="http://schemas.microsoft.com/office/powerpoint/2010/main" val="1621379609"/>
              </p:ext>
            </p:extLst>
          </p:nvPr>
        </p:nvGraphicFramePr>
        <p:xfrm>
          <a:off x="6321401" y="4319101"/>
          <a:ext cx="5565799" cy="168664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926724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82E98-ACD5-46C1-999C-ABD1A8DC5DE4}"/>
              </a:ext>
            </a:extLst>
          </p:cNvPr>
          <p:cNvSpPr>
            <a:spLocks noGrp="1"/>
          </p:cNvSpPr>
          <p:nvPr>
            <p:ph type="title"/>
          </p:nvPr>
        </p:nvSpPr>
        <p:spPr/>
        <p:txBody>
          <a:bodyPr/>
          <a:lstStyle/>
          <a:p>
            <a:r>
              <a:rPr lang="en-IE" dirty="0"/>
              <a:t>Design and Implementation</a:t>
            </a:r>
          </a:p>
        </p:txBody>
      </p:sp>
      <p:sp>
        <p:nvSpPr>
          <p:cNvPr id="3" name="Content Placeholder 2">
            <a:extLst>
              <a:ext uri="{FF2B5EF4-FFF2-40B4-BE49-F238E27FC236}">
                <a16:creationId xmlns:a16="http://schemas.microsoft.com/office/drawing/2014/main" id="{A47E8CE0-B5C6-4D11-B4D6-623696489C90}"/>
              </a:ext>
            </a:extLst>
          </p:cNvPr>
          <p:cNvSpPr>
            <a:spLocks noGrp="1"/>
          </p:cNvSpPr>
          <p:nvPr>
            <p:ph idx="1"/>
          </p:nvPr>
        </p:nvSpPr>
        <p:spPr/>
        <p:txBody>
          <a:bodyPr/>
          <a:lstStyle/>
          <a:p>
            <a:r>
              <a:rPr lang="en-IE" dirty="0"/>
              <a:t>Project is divided into 6 parts</a:t>
            </a:r>
          </a:p>
          <a:p>
            <a:pPr lvl="1"/>
            <a:r>
              <a:rPr lang="en-IE" dirty="0"/>
              <a:t>UI and integrations of OpenCV to Android Studio</a:t>
            </a:r>
          </a:p>
          <a:p>
            <a:pPr lvl="1"/>
            <a:r>
              <a:rPr lang="en-IE" dirty="0"/>
              <a:t>Face Detection</a:t>
            </a:r>
          </a:p>
          <a:p>
            <a:pPr lvl="1"/>
            <a:r>
              <a:rPr lang="en-IE" dirty="0"/>
              <a:t>Analysis</a:t>
            </a:r>
          </a:p>
          <a:p>
            <a:pPr lvl="1"/>
            <a:r>
              <a:rPr lang="en-IE" dirty="0"/>
              <a:t>Training</a:t>
            </a:r>
          </a:p>
          <a:p>
            <a:pPr lvl="1"/>
            <a:r>
              <a:rPr lang="en-IE" dirty="0"/>
              <a:t>Comparison</a:t>
            </a:r>
          </a:p>
          <a:p>
            <a:pPr lvl="1"/>
            <a:r>
              <a:rPr lang="en-IE" dirty="0"/>
              <a:t>Prediction and retrieval</a:t>
            </a:r>
          </a:p>
        </p:txBody>
      </p:sp>
    </p:spTree>
    <p:extLst>
      <p:ext uri="{BB962C8B-B14F-4D97-AF65-F5344CB8AC3E}">
        <p14:creationId xmlns:p14="http://schemas.microsoft.com/office/powerpoint/2010/main" val="3620158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1F45E-BA20-4478-9623-77FC5A986BEE}"/>
              </a:ext>
            </a:extLst>
          </p:cNvPr>
          <p:cNvSpPr>
            <a:spLocks noGrp="1"/>
          </p:cNvSpPr>
          <p:nvPr>
            <p:ph type="title"/>
          </p:nvPr>
        </p:nvSpPr>
        <p:spPr/>
        <p:txBody>
          <a:bodyPr/>
          <a:lstStyle/>
          <a:p>
            <a:r>
              <a:rPr lang="en-IE" dirty="0"/>
              <a:t>Integration of OpenCV to Android Studio</a:t>
            </a:r>
          </a:p>
        </p:txBody>
      </p:sp>
      <p:sp>
        <p:nvSpPr>
          <p:cNvPr id="3" name="Content Placeholder 2">
            <a:extLst>
              <a:ext uri="{FF2B5EF4-FFF2-40B4-BE49-F238E27FC236}">
                <a16:creationId xmlns:a16="http://schemas.microsoft.com/office/drawing/2014/main" id="{DF5734D0-29B4-4857-AD17-4E3CACBAD2DB}"/>
              </a:ext>
            </a:extLst>
          </p:cNvPr>
          <p:cNvSpPr>
            <a:spLocks noGrp="1"/>
          </p:cNvSpPr>
          <p:nvPr>
            <p:ph idx="1"/>
          </p:nvPr>
        </p:nvSpPr>
        <p:spPr/>
        <p:txBody>
          <a:bodyPr/>
          <a:lstStyle/>
          <a:p>
            <a:r>
              <a:rPr lang="en-IE" dirty="0"/>
              <a:t>This has been accomplished as of just recently</a:t>
            </a:r>
          </a:p>
          <a:p>
            <a:endParaRPr lang="en-IE" dirty="0"/>
          </a:p>
          <a:p>
            <a:r>
              <a:rPr lang="en-IE" dirty="0"/>
              <a:t>Done by importing an android compatible library of OpenCV to an  android project</a:t>
            </a:r>
          </a:p>
          <a:p>
            <a:endParaRPr lang="en-IE" dirty="0"/>
          </a:p>
          <a:p>
            <a:r>
              <a:rPr lang="en-IE" dirty="0"/>
              <a:t>UI has yet to be made and photo upload function to follow</a:t>
            </a:r>
          </a:p>
          <a:p>
            <a:endParaRPr lang="en-IE" dirty="0"/>
          </a:p>
          <a:p>
            <a:r>
              <a:rPr lang="en-IE" dirty="0"/>
              <a:t>Design mock up for screens will follow in the prototype slides</a:t>
            </a:r>
          </a:p>
        </p:txBody>
      </p:sp>
    </p:spTree>
    <p:extLst>
      <p:ext uri="{BB962C8B-B14F-4D97-AF65-F5344CB8AC3E}">
        <p14:creationId xmlns:p14="http://schemas.microsoft.com/office/powerpoint/2010/main" val="1755716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5" name="Picture 4" descr="A picture containing person, table, child, boy&#10;&#10;Description generated with very high confidence">
            <a:extLst>
              <a:ext uri="{FF2B5EF4-FFF2-40B4-BE49-F238E27FC236}">
                <a16:creationId xmlns:a16="http://schemas.microsoft.com/office/drawing/2014/main" id="{4048013A-B86C-4C0D-B9FF-1E0DD3367EEC}"/>
              </a:ext>
            </a:extLst>
          </p:cNvPr>
          <p:cNvPicPr>
            <a:picLocks noChangeAspect="1"/>
          </p:cNvPicPr>
          <p:nvPr/>
        </p:nvPicPr>
        <p:blipFill rotWithShape="1">
          <a:blip r:embed="rId3">
            <a:extLst>
              <a:ext uri="{28A0092B-C50C-407E-A947-70E740481C1C}">
                <a14:useLocalDpi xmlns:a14="http://schemas.microsoft.com/office/drawing/2010/main" val="0"/>
              </a:ext>
            </a:extLst>
          </a:blip>
          <a:srcRect l="13173" r="9069" b="-1"/>
          <a:stretch/>
        </p:blipFill>
        <p:spPr>
          <a:xfrm>
            <a:off x="6100398" y="10"/>
            <a:ext cx="6094412" cy="6857990"/>
          </a:xfrm>
          <a:prstGeom prst="rect">
            <a:avLst/>
          </a:prstGeom>
        </p:spPr>
      </p:pic>
      <p:sp>
        <p:nvSpPr>
          <p:cNvPr id="10" name="Rectangle 9">
            <a:extLst>
              <a:ext uri="{FF2B5EF4-FFF2-40B4-BE49-F238E27FC236}">
                <a16:creationId xmlns:a16="http://schemas.microsoft.com/office/drawing/2014/main" id="{495DDCFA-D3DE-4CEB-8AFF-C6501187E43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6A61DF0-D1D4-4527-8131-85F319733151}"/>
              </a:ext>
            </a:extLst>
          </p:cNvPr>
          <p:cNvSpPr>
            <a:spLocks noGrp="1"/>
          </p:cNvSpPr>
          <p:nvPr>
            <p:ph type="title"/>
          </p:nvPr>
        </p:nvSpPr>
        <p:spPr>
          <a:xfrm>
            <a:off x="650668" y="629266"/>
            <a:ext cx="4802031" cy="1641986"/>
          </a:xfrm>
        </p:spPr>
        <p:txBody>
          <a:bodyPr>
            <a:normAutofit/>
          </a:bodyPr>
          <a:lstStyle/>
          <a:p>
            <a:r>
              <a:rPr lang="en-IE" dirty="0"/>
              <a:t>Face Detection</a:t>
            </a:r>
          </a:p>
        </p:txBody>
      </p:sp>
      <p:sp>
        <p:nvSpPr>
          <p:cNvPr id="3" name="Content Placeholder 2">
            <a:extLst>
              <a:ext uri="{FF2B5EF4-FFF2-40B4-BE49-F238E27FC236}">
                <a16:creationId xmlns:a16="http://schemas.microsoft.com/office/drawing/2014/main" id="{6BED71DA-D9F5-4CAD-A35A-CA09DD1940D9}"/>
              </a:ext>
            </a:extLst>
          </p:cNvPr>
          <p:cNvSpPr>
            <a:spLocks noGrp="1"/>
          </p:cNvSpPr>
          <p:nvPr>
            <p:ph idx="1"/>
          </p:nvPr>
        </p:nvSpPr>
        <p:spPr>
          <a:xfrm>
            <a:off x="650668" y="2438400"/>
            <a:ext cx="4802031" cy="3809999"/>
          </a:xfrm>
        </p:spPr>
        <p:txBody>
          <a:bodyPr>
            <a:normAutofit/>
          </a:bodyPr>
          <a:lstStyle/>
          <a:p>
            <a:r>
              <a:rPr lang="en-IE" dirty="0"/>
              <a:t>Face Detection has been achieved by using </a:t>
            </a:r>
            <a:r>
              <a:rPr lang="en-IE" dirty="0" err="1"/>
              <a:t>Haar</a:t>
            </a:r>
            <a:r>
              <a:rPr lang="en-IE" dirty="0"/>
              <a:t> cascade classifiers available already with the </a:t>
            </a:r>
            <a:r>
              <a:rPr lang="en-IE" dirty="0" err="1"/>
              <a:t>opencv</a:t>
            </a:r>
            <a:r>
              <a:rPr lang="en-IE" dirty="0"/>
              <a:t> package</a:t>
            </a:r>
          </a:p>
          <a:p>
            <a:r>
              <a:rPr lang="en-IE" dirty="0"/>
              <a:t> Implementation is very simple and run time is fast enough to run in real time</a:t>
            </a:r>
          </a:p>
          <a:p>
            <a:endParaRPr lang="en-IE" dirty="0"/>
          </a:p>
        </p:txBody>
      </p:sp>
    </p:spTree>
    <p:extLst>
      <p:ext uri="{BB962C8B-B14F-4D97-AF65-F5344CB8AC3E}">
        <p14:creationId xmlns:p14="http://schemas.microsoft.com/office/powerpoint/2010/main" val="447134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5" name="Picture 4" descr="A person posing for the camera&#10;&#10;Description generated with very high confidence">
            <a:extLst>
              <a:ext uri="{FF2B5EF4-FFF2-40B4-BE49-F238E27FC236}">
                <a16:creationId xmlns:a16="http://schemas.microsoft.com/office/drawing/2014/main" id="{9C87C7A1-18E2-40BD-B75E-58BE5B41E5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1720" y="2479389"/>
            <a:ext cx="6469543" cy="1899222"/>
          </a:xfrm>
          <a:prstGeom prst="rect">
            <a:avLst/>
          </a:prstGeom>
          <a:effectLst>
            <a:outerShdw blurRad="50800" dist="38100" dir="5400000" algn="t" rotWithShape="0">
              <a:prstClr val="black">
                <a:alpha val="43000"/>
              </a:prstClr>
            </a:outerShdw>
          </a:effectLst>
        </p:spPr>
      </p:pic>
      <p:sp>
        <p:nvSpPr>
          <p:cNvPr id="2" name="Title 1">
            <a:extLst>
              <a:ext uri="{FF2B5EF4-FFF2-40B4-BE49-F238E27FC236}">
                <a16:creationId xmlns:a16="http://schemas.microsoft.com/office/drawing/2014/main" id="{9DEBDA96-9A30-4F7C-AB65-444FD6B19C3F}"/>
              </a:ext>
            </a:extLst>
          </p:cNvPr>
          <p:cNvSpPr>
            <a:spLocks noGrp="1"/>
          </p:cNvSpPr>
          <p:nvPr>
            <p:ph type="title"/>
          </p:nvPr>
        </p:nvSpPr>
        <p:spPr>
          <a:xfrm>
            <a:off x="648930" y="629266"/>
            <a:ext cx="9252154" cy="1223983"/>
          </a:xfrm>
        </p:spPr>
        <p:txBody>
          <a:bodyPr>
            <a:normAutofit/>
          </a:bodyPr>
          <a:lstStyle/>
          <a:p>
            <a:r>
              <a:rPr lang="en-IE" dirty="0"/>
              <a:t>Facial Analysis</a:t>
            </a:r>
          </a:p>
        </p:txBody>
      </p:sp>
      <p:sp>
        <p:nvSpPr>
          <p:cNvPr id="3" name="Content Placeholder 2">
            <a:extLst>
              <a:ext uri="{FF2B5EF4-FFF2-40B4-BE49-F238E27FC236}">
                <a16:creationId xmlns:a16="http://schemas.microsoft.com/office/drawing/2014/main" id="{2C2A0E3C-014C-44C6-A670-339AF8CE2155}"/>
              </a:ext>
            </a:extLst>
          </p:cNvPr>
          <p:cNvSpPr>
            <a:spLocks noGrp="1"/>
          </p:cNvSpPr>
          <p:nvPr>
            <p:ph idx="1"/>
          </p:nvPr>
        </p:nvSpPr>
        <p:spPr>
          <a:xfrm>
            <a:off x="1103311" y="2052214"/>
            <a:ext cx="4338409" cy="4196185"/>
          </a:xfrm>
        </p:spPr>
        <p:txBody>
          <a:bodyPr>
            <a:normAutofit/>
          </a:bodyPr>
          <a:lstStyle/>
          <a:p>
            <a:r>
              <a:rPr lang="en-IE" dirty="0"/>
              <a:t>Face landmark estimation technique will be used</a:t>
            </a:r>
          </a:p>
          <a:p>
            <a:endParaRPr lang="en-IE" dirty="0"/>
          </a:p>
          <a:p>
            <a:r>
              <a:rPr lang="en-IE" dirty="0"/>
              <a:t>Will be done using the help of </a:t>
            </a:r>
            <a:r>
              <a:rPr lang="en-IE" dirty="0" err="1"/>
              <a:t>dlib</a:t>
            </a:r>
            <a:r>
              <a:rPr lang="en-IE" dirty="0"/>
              <a:t> library</a:t>
            </a:r>
          </a:p>
          <a:p>
            <a:endParaRPr lang="en-IE" dirty="0"/>
          </a:p>
          <a:p>
            <a:r>
              <a:rPr lang="en-IE" dirty="0"/>
              <a:t>Transformations will then be made to make face as </a:t>
            </a:r>
            <a:r>
              <a:rPr lang="en-IE" dirty="0" err="1"/>
              <a:t>centered</a:t>
            </a:r>
            <a:r>
              <a:rPr lang="en-IE" dirty="0"/>
              <a:t> as possible</a:t>
            </a:r>
          </a:p>
        </p:txBody>
      </p:sp>
    </p:spTree>
    <p:extLst>
      <p:ext uri="{BB962C8B-B14F-4D97-AF65-F5344CB8AC3E}">
        <p14:creationId xmlns:p14="http://schemas.microsoft.com/office/powerpoint/2010/main" val="2436560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07D14-EBA2-437A-BEC5-35F54A0F4C83}"/>
              </a:ext>
            </a:extLst>
          </p:cNvPr>
          <p:cNvSpPr>
            <a:spLocks noGrp="1"/>
          </p:cNvSpPr>
          <p:nvPr>
            <p:ph type="title"/>
          </p:nvPr>
        </p:nvSpPr>
        <p:spPr/>
        <p:txBody>
          <a:bodyPr/>
          <a:lstStyle/>
          <a:p>
            <a:r>
              <a:rPr lang="en-IE" dirty="0"/>
              <a:t>Training</a:t>
            </a:r>
          </a:p>
        </p:txBody>
      </p:sp>
      <p:sp>
        <p:nvSpPr>
          <p:cNvPr id="3" name="Content Placeholder 2">
            <a:extLst>
              <a:ext uri="{FF2B5EF4-FFF2-40B4-BE49-F238E27FC236}">
                <a16:creationId xmlns:a16="http://schemas.microsoft.com/office/drawing/2014/main" id="{1802F8BE-CD5A-4AB6-9CDF-4D32AB4EC9F7}"/>
              </a:ext>
            </a:extLst>
          </p:cNvPr>
          <p:cNvSpPr>
            <a:spLocks noGrp="1"/>
          </p:cNvSpPr>
          <p:nvPr>
            <p:ph idx="1"/>
          </p:nvPr>
        </p:nvSpPr>
        <p:spPr/>
        <p:txBody>
          <a:bodyPr>
            <a:normAutofit lnSpcReduction="10000"/>
          </a:bodyPr>
          <a:lstStyle/>
          <a:p>
            <a:r>
              <a:rPr lang="en-IE" dirty="0"/>
              <a:t>Done using OpenCV training function</a:t>
            </a:r>
          </a:p>
          <a:p>
            <a:endParaRPr lang="en-IE" dirty="0"/>
          </a:p>
          <a:p>
            <a:r>
              <a:rPr lang="en-IE" dirty="0"/>
              <a:t>Takes in a dataset of pictures of the same person and trains the program to recognise it</a:t>
            </a:r>
          </a:p>
          <a:p>
            <a:endParaRPr lang="en-IE" dirty="0"/>
          </a:p>
          <a:p>
            <a:r>
              <a:rPr lang="en-IE" dirty="0"/>
              <a:t>The main part of this is creating a recogniser</a:t>
            </a:r>
          </a:p>
          <a:p>
            <a:endParaRPr lang="en-IE" dirty="0"/>
          </a:p>
          <a:p>
            <a:r>
              <a:rPr lang="en-IE" dirty="0"/>
              <a:t>Can be done using different algorithms such as eigen, fisher, and LBPH</a:t>
            </a:r>
          </a:p>
          <a:p>
            <a:endParaRPr lang="en-IE" dirty="0"/>
          </a:p>
          <a:p>
            <a:r>
              <a:rPr lang="en-IE" dirty="0"/>
              <a:t>A module has to be added to OpenCV to use this function</a:t>
            </a:r>
          </a:p>
        </p:txBody>
      </p:sp>
    </p:spTree>
    <p:extLst>
      <p:ext uri="{BB962C8B-B14F-4D97-AF65-F5344CB8AC3E}">
        <p14:creationId xmlns:p14="http://schemas.microsoft.com/office/powerpoint/2010/main" val="11739067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212</TotalTime>
  <Words>660</Words>
  <Application>Microsoft Office PowerPoint</Application>
  <PresentationFormat>Widescreen</PresentationFormat>
  <Paragraphs>85</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Ion</vt:lpstr>
      <vt:lpstr>Final Year Project:  Photo Retrieval Program Using Facial Recognition</vt:lpstr>
      <vt:lpstr>Table of Contents</vt:lpstr>
      <vt:lpstr>Statement</vt:lpstr>
      <vt:lpstr>Management</vt:lpstr>
      <vt:lpstr>Design and Implementation</vt:lpstr>
      <vt:lpstr>Integration of OpenCV to Android Studio</vt:lpstr>
      <vt:lpstr>Face Detection</vt:lpstr>
      <vt:lpstr>Facial Analysis</vt:lpstr>
      <vt:lpstr>Training</vt:lpstr>
      <vt:lpstr>Prediction</vt:lpstr>
      <vt:lpstr>Risks</vt:lpstr>
      <vt:lpstr>Solutions</vt:lpstr>
      <vt:lpstr>PowerPoint Presentation</vt:lpstr>
      <vt:lpstr>Prototype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Photo Retrieval Program Using Facial Recognition</dc:title>
  <dc:creator>Michael Angelo Angeles</dc:creator>
  <cp:lastModifiedBy>Michael Angelo Angeles</cp:lastModifiedBy>
  <cp:revision>16</cp:revision>
  <dcterms:created xsi:type="dcterms:W3CDTF">2017-12-05T02:50:47Z</dcterms:created>
  <dcterms:modified xsi:type="dcterms:W3CDTF">2017-12-05T14:21:57Z</dcterms:modified>
</cp:coreProperties>
</file>