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11/11/2017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11/11/2017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11/11/2017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11/11/2017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11/11/2017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11/11/2017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6A76-0610-4A2A-9747-4B37B816510D}"/>
              </a:ext>
            </a:extLst>
          </p:cNvPr>
          <p:cNvSpPr>
            <a:spLocks noGrp="1"/>
          </p:cNvSpPr>
          <p:nvPr>
            <p:ph type="ctrTitle"/>
          </p:nvPr>
        </p:nvSpPr>
        <p:spPr/>
        <p:txBody>
          <a:bodyPr>
            <a:normAutofit fontScale="90000"/>
          </a:bodyPr>
          <a:lstStyle/>
          <a:p>
            <a:r>
              <a:rPr lang="en-US" b="1" dirty="0"/>
              <a:t>Personalized Healthcare Estimates using Crowdsourcing Techniques</a:t>
            </a:r>
          </a:p>
        </p:txBody>
      </p:sp>
      <p:sp>
        <p:nvSpPr>
          <p:cNvPr id="3" name="Subtitle 2">
            <a:extLst>
              <a:ext uri="{FF2B5EF4-FFF2-40B4-BE49-F238E27FC236}">
                <a16:creationId xmlns:a16="http://schemas.microsoft.com/office/drawing/2014/main" id="{63008254-48CC-4111-95F2-1F3C50620872}"/>
              </a:ext>
            </a:extLst>
          </p:cNvPr>
          <p:cNvSpPr>
            <a:spLocks noGrp="1"/>
          </p:cNvSpPr>
          <p:nvPr>
            <p:ph type="subTitle" idx="1"/>
          </p:nvPr>
        </p:nvSpPr>
        <p:spPr/>
        <p:txBody>
          <a:bodyPr/>
          <a:lstStyle/>
          <a:p>
            <a:r>
              <a:rPr lang="en-US" dirty="0"/>
              <a:t>Maritza Mills, </a:t>
            </a:r>
            <a:r>
              <a:rPr lang="en-US" dirty="0" err="1"/>
              <a:t>Elexie</a:t>
            </a:r>
            <a:r>
              <a:rPr lang="en-US" dirty="0"/>
              <a:t> </a:t>
            </a:r>
            <a:r>
              <a:rPr lang="en-US" dirty="0" err="1"/>
              <a:t>Munyeneh</a:t>
            </a:r>
            <a:r>
              <a:rPr lang="en-US" dirty="0"/>
              <a:t>, Justin Robinson, Manuel Balbuena</a:t>
            </a:r>
          </a:p>
        </p:txBody>
      </p:sp>
    </p:spTree>
    <p:extLst>
      <p:ext uri="{BB962C8B-B14F-4D97-AF65-F5344CB8AC3E}">
        <p14:creationId xmlns:p14="http://schemas.microsoft.com/office/powerpoint/2010/main" val="255470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441A-37FA-4AF7-B646-CA79ECAF203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8097C7C-C584-4439-B36D-8D20F81EA53E}"/>
              </a:ext>
            </a:extLst>
          </p:cNvPr>
          <p:cNvSpPr>
            <a:spLocks noGrp="1"/>
          </p:cNvSpPr>
          <p:nvPr>
            <p:ph idx="1"/>
          </p:nvPr>
        </p:nvSpPr>
        <p:spPr>
          <a:xfrm>
            <a:off x="3682837" y="766453"/>
            <a:ext cx="7315200" cy="5120640"/>
          </a:xfrm>
        </p:spPr>
        <p:txBody>
          <a:bodyPr>
            <a:normAutofit/>
          </a:bodyPr>
          <a:lstStyle/>
          <a:p>
            <a:pPr marL="0" marR="0" indent="0">
              <a:spcBef>
                <a:spcPts val="0"/>
              </a:spcBef>
              <a:spcAft>
                <a:spcPts val="1600"/>
              </a:spcAft>
              <a:buNone/>
            </a:pPr>
            <a:r>
              <a:rPr lang="en-US" sz="3200" b="1" dirty="0">
                <a:solidFill>
                  <a:srgbClr val="E09B3B"/>
                </a:solidFill>
                <a:latin typeface="Tahoma" panose="020B0604030504040204" pitchFamily="34" charset="0"/>
                <a:ea typeface="Times New Roman" panose="02020603050405020304" pitchFamily="18" charset="0"/>
                <a:cs typeface="Times New Roman" panose="02020603050405020304" pitchFamily="18" charset="0"/>
              </a:rPr>
              <a:t>Problem</a:t>
            </a:r>
          </a:p>
          <a:p>
            <a:pPr marL="0" marR="0" indent="0">
              <a:lnSpc>
                <a:spcPct val="130000"/>
              </a:lnSpc>
              <a:spcBef>
                <a:spcPts val="1800"/>
              </a:spcBef>
              <a:spcAft>
                <a:spcPts val="1800"/>
              </a:spcAft>
              <a:buNone/>
            </a:pPr>
            <a:r>
              <a:rPr lang="en-US" dirty="0">
                <a:solidFill>
                  <a:srgbClr val="3E3E3E"/>
                </a:solidFill>
                <a:latin typeface="Tahoma" panose="020B0604030504040204" pitchFamily="34" charset="0"/>
                <a:ea typeface="Times New Roman" panose="02020603050405020304" pitchFamily="18" charset="0"/>
                <a:cs typeface="Times New Roman" panose="02020603050405020304" pitchFamily="18" charset="0"/>
              </a:rPr>
              <a:t>Patients in the US medical system are often unable to know direct medical costs at time of service. This leaves patients unable to compare costs across different types of services and healthcare providers resulting in higher costs than necessary due to a lack of information. Too many patients don’t seek preventative medical care for fear they cannot afford it.</a:t>
            </a:r>
            <a:endParaRPr lang="en-US" dirty="0"/>
          </a:p>
        </p:txBody>
      </p:sp>
    </p:spTree>
    <p:extLst>
      <p:ext uri="{BB962C8B-B14F-4D97-AF65-F5344CB8AC3E}">
        <p14:creationId xmlns:p14="http://schemas.microsoft.com/office/powerpoint/2010/main" val="378560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176A-DC44-444B-9B9D-6776ED6A41B3}"/>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B98C6EF5-6C43-4A7A-A313-2D139378D93C}"/>
              </a:ext>
            </a:extLst>
          </p:cNvPr>
          <p:cNvSpPr>
            <a:spLocks noGrp="1"/>
          </p:cNvSpPr>
          <p:nvPr>
            <p:ph idx="1"/>
          </p:nvPr>
        </p:nvSpPr>
        <p:spPr/>
        <p:txBody>
          <a:bodyPr>
            <a:normAutofit/>
          </a:bodyPr>
          <a:lstStyle/>
          <a:p>
            <a:pPr marL="0" indent="0">
              <a:lnSpc>
                <a:spcPct val="130000"/>
              </a:lnSpc>
              <a:spcBef>
                <a:spcPts val="1800"/>
              </a:spcBef>
              <a:spcAft>
                <a:spcPts val="1800"/>
              </a:spcAft>
              <a:buClr>
                <a:srgbClr val="40BAD2"/>
              </a:buClr>
              <a:buNone/>
            </a:pPr>
            <a:r>
              <a:rPr lang="en-US" sz="3200" b="1" dirty="0">
                <a:solidFill>
                  <a:srgbClr val="E09B3B"/>
                </a:solidFill>
                <a:latin typeface="Tahoma" panose="020B0604030504040204" pitchFamily="34" charset="0"/>
                <a:ea typeface="Times New Roman" panose="02020603050405020304" pitchFamily="18" charset="0"/>
                <a:cs typeface="Times New Roman" panose="02020603050405020304" pitchFamily="18" charset="0"/>
              </a:rPr>
              <a:t>Proposal </a:t>
            </a:r>
          </a:p>
          <a:p>
            <a:pPr marL="0" indent="0">
              <a:lnSpc>
                <a:spcPct val="130000"/>
              </a:lnSpc>
              <a:spcBef>
                <a:spcPts val="1800"/>
              </a:spcBef>
              <a:spcAft>
                <a:spcPts val="1800"/>
              </a:spcAft>
              <a:buClr>
                <a:srgbClr val="40BAD2"/>
              </a:buClr>
              <a:buNone/>
            </a:pPr>
            <a:r>
              <a:rPr lang="en-US" sz="1600" dirty="0">
                <a:solidFill>
                  <a:srgbClr val="3E3E3E"/>
                </a:solidFill>
                <a:latin typeface="Tahoma" panose="020B0604030504040204" pitchFamily="34" charset="0"/>
                <a:ea typeface="Times New Roman" panose="02020603050405020304" pitchFamily="18" charset="0"/>
                <a:cs typeface="Times New Roman" panose="02020603050405020304" pitchFamily="18" charset="0"/>
              </a:rPr>
              <a:t>Our solution aims to help bring more transparency to healthcare costs at the individual and aggregate level by collecting information for out of pocket costs, provided directly from patients themselves, cooperating healthcare entities and publicly available information, such as Medicare data or information about free clinic locations, urgent care facilities to help patients control their healthcare costs.</a:t>
            </a:r>
          </a:p>
          <a:p>
            <a:pPr marL="0" lvl="0" indent="0">
              <a:lnSpc>
                <a:spcPct val="130000"/>
              </a:lnSpc>
              <a:spcBef>
                <a:spcPts val="1800"/>
              </a:spcBef>
              <a:spcAft>
                <a:spcPts val="1800"/>
              </a:spcAft>
              <a:buClr>
                <a:srgbClr val="40BAD2"/>
              </a:buClr>
              <a:buNone/>
            </a:pPr>
            <a:r>
              <a:rPr lang="en-US" sz="1600" dirty="0">
                <a:solidFill>
                  <a:srgbClr val="3E3E3E"/>
                </a:solidFill>
                <a:latin typeface="Tahoma" panose="020B0604030504040204" pitchFamily="34" charset="0"/>
                <a:ea typeface="Times New Roman" panose="02020603050405020304" pitchFamily="18" charset="0"/>
                <a:cs typeface="Times New Roman" panose="02020603050405020304" pitchFamily="18" charset="0"/>
              </a:rPr>
              <a:t>This data is combined with the patient’s healthcare history to offer personalized estimates related to specific procedures, insurance costs and most affordable providers.</a:t>
            </a:r>
          </a:p>
          <a:p>
            <a:endParaRPr lang="en-US" dirty="0"/>
          </a:p>
        </p:txBody>
      </p:sp>
    </p:spTree>
    <p:extLst>
      <p:ext uri="{BB962C8B-B14F-4D97-AF65-F5344CB8AC3E}">
        <p14:creationId xmlns:p14="http://schemas.microsoft.com/office/powerpoint/2010/main" val="158400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2916-DC47-4C9C-8985-9914052249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83905D-A730-447E-965D-94B62164B452}"/>
              </a:ext>
            </a:extLst>
          </p:cNvPr>
          <p:cNvSpPr>
            <a:spLocks noGrp="1"/>
          </p:cNvSpPr>
          <p:nvPr>
            <p:ph idx="1"/>
          </p:nvPr>
        </p:nvSpPr>
        <p:spPr/>
        <p:txBody>
          <a:bodyPr/>
          <a:lstStyle/>
          <a:p>
            <a:pPr marL="0" marR="0" indent="0">
              <a:spcBef>
                <a:spcPts val="0"/>
              </a:spcBef>
              <a:spcAft>
                <a:spcPts val="1600"/>
              </a:spcAft>
              <a:buNone/>
            </a:pPr>
            <a:r>
              <a:rPr lang="en-US" sz="3200" b="1" dirty="0">
                <a:solidFill>
                  <a:srgbClr val="E09B3B"/>
                </a:solidFill>
                <a:latin typeface="Tahoma" panose="020B0604030504040204" pitchFamily="34" charset="0"/>
                <a:ea typeface="Times New Roman" panose="02020603050405020304" pitchFamily="18" charset="0"/>
                <a:cs typeface="Times New Roman" panose="02020603050405020304" pitchFamily="18" charset="0"/>
              </a:rPr>
              <a:t>How do we collect the data?</a:t>
            </a:r>
          </a:p>
          <a:p>
            <a:pPr marL="0" marR="0" indent="0">
              <a:lnSpc>
                <a:spcPct val="130000"/>
              </a:lnSpc>
              <a:spcBef>
                <a:spcPts val="1800"/>
              </a:spcBef>
              <a:spcAft>
                <a:spcPts val="1800"/>
              </a:spcAft>
              <a:buNone/>
            </a:pPr>
            <a:r>
              <a:rPr lang="en-US" dirty="0">
                <a:solidFill>
                  <a:srgbClr val="3E3E3E"/>
                </a:solidFill>
                <a:latin typeface="Tahoma" panose="020B0604030504040204" pitchFamily="34" charset="0"/>
                <a:ea typeface="Times New Roman" panose="02020603050405020304" pitchFamily="18" charset="0"/>
                <a:cs typeface="Times New Roman" panose="02020603050405020304" pitchFamily="18" charset="0"/>
              </a:rPr>
              <a:t>Data is collected in several ways:</a:t>
            </a:r>
          </a:p>
          <a:p>
            <a:pPr marL="342900" marR="0" lvl="0" indent="-342900">
              <a:lnSpc>
                <a:spcPct val="130000"/>
              </a:lnSpc>
              <a:spcBef>
                <a:spcPts val="1800"/>
              </a:spcBef>
              <a:spcAft>
                <a:spcPts val="1800"/>
              </a:spcAft>
              <a:buFont typeface="Symbol" panose="05050102010706020507" pitchFamily="18" charset="2"/>
              <a:buChar char=""/>
            </a:pPr>
            <a:r>
              <a:rPr lang="en-US" dirty="0">
                <a:solidFill>
                  <a:srgbClr val="3E3E3E"/>
                </a:solidFill>
                <a:latin typeface="Tahoma" panose="020B0604030504040204" pitchFamily="34" charset="0"/>
                <a:ea typeface="Times New Roman" panose="02020603050405020304" pitchFamily="18" charset="0"/>
                <a:cs typeface="Times New Roman" panose="02020603050405020304" pitchFamily="18" charset="0"/>
              </a:rPr>
              <a:t>Directly from patients via web app</a:t>
            </a:r>
          </a:p>
          <a:p>
            <a:pPr marL="342900" marR="0" lvl="0" indent="-342900">
              <a:lnSpc>
                <a:spcPct val="130000"/>
              </a:lnSpc>
              <a:spcBef>
                <a:spcPts val="1800"/>
              </a:spcBef>
              <a:spcAft>
                <a:spcPts val="1800"/>
              </a:spcAft>
              <a:buFont typeface="Symbol" panose="05050102010706020507" pitchFamily="18" charset="2"/>
              <a:buChar char=""/>
            </a:pPr>
            <a:r>
              <a:rPr lang="en-US" dirty="0">
                <a:solidFill>
                  <a:srgbClr val="3E3E3E"/>
                </a:solidFill>
                <a:latin typeface="Tahoma" panose="020B0604030504040204" pitchFamily="34" charset="0"/>
                <a:ea typeface="Times New Roman" panose="02020603050405020304" pitchFamily="18" charset="0"/>
                <a:cs typeface="Times New Roman" panose="02020603050405020304" pitchFamily="18" charset="0"/>
              </a:rPr>
              <a:t>Publicly available government data</a:t>
            </a:r>
          </a:p>
          <a:p>
            <a:pPr marL="342900" marR="0" lvl="0" indent="-342900">
              <a:lnSpc>
                <a:spcPct val="130000"/>
              </a:lnSpc>
              <a:spcBef>
                <a:spcPts val="1800"/>
              </a:spcBef>
              <a:spcAft>
                <a:spcPts val="1800"/>
              </a:spcAft>
              <a:buFont typeface="Symbol" panose="05050102010706020507" pitchFamily="18" charset="2"/>
              <a:buChar char=""/>
            </a:pPr>
            <a:r>
              <a:rPr lang="en-US" dirty="0">
                <a:solidFill>
                  <a:srgbClr val="3E3E3E"/>
                </a:solidFill>
                <a:latin typeface="Tahoma" panose="020B0604030504040204" pitchFamily="34" charset="0"/>
                <a:ea typeface="Times New Roman" panose="02020603050405020304" pitchFamily="18" charset="0"/>
                <a:cs typeface="Times New Roman" panose="02020603050405020304" pitchFamily="18" charset="0"/>
              </a:rPr>
              <a:t>Cooperating entities (hospitals and insurers)</a:t>
            </a:r>
          </a:p>
          <a:p>
            <a:endParaRPr lang="en-US" dirty="0"/>
          </a:p>
        </p:txBody>
      </p:sp>
    </p:spTree>
    <p:extLst>
      <p:ext uri="{BB962C8B-B14F-4D97-AF65-F5344CB8AC3E}">
        <p14:creationId xmlns:p14="http://schemas.microsoft.com/office/powerpoint/2010/main" val="265157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566E-E747-4FDB-9C77-6FD0CE6DC8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B9C06B-8D18-4F0E-8E53-B2C45251E6C2}"/>
              </a:ext>
            </a:extLst>
          </p:cNvPr>
          <p:cNvSpPr>
            <a:spLocks noGrp="1"/>
          </p:cNvSpPr>
          <p:nvPr>
            <p:ph idx="1"/>
          </p:nvPr>
        </p:nvSpPr>
        <p:spPr/>
        <p:txBody>
          <a:bodyPr>
            <a:normAutofit/>
          </a:bodyPr>
          <a:lstStyle/>
          <a:p>
            <a:pPr marL="0" marR="0" indent="0">
              <a:spcBef>
                <a:spcPts val="0"/>
              </a:spcBef>
              <a:spcAft>
                <a:spcPts val="1600"/>
              </a:spcAft>
              <a:buNone/>
            </a:pPr>
            <a:r>
              <a:rPr lang="en-US" sz="3200" b="1" dirty="0">
                <a:solidFill>
                  <a:srgbClr val="E09B3B"/>
                </a:solidFill>
                <a:latin typeface="Tahoma" panose="020B0604030504040204" pitchFamily="34" charset="0"/>
                <a:ea typeface="Times New Roman" panose="02020603050405020304" pitchFamily="18" charset="0"/>
                <a:cs typeface="Times New Roman" panose="02020603050405020304" pitchFamily="18" charset="0"/>
              </a:rPr>
              <a:t>How will it be used to help the patient?</a:t>
            </a:r>
          </a:p>
          <a:p>
            <a:pPr marL="0" marR="0" indent="0">
              <a:lnSpc>
                <a:spcPct val="130000"/>
              </a:lnSpc>
              <a:spcBef>
                <a:spcPts val="1800"/>
              </a:spcBef>
              <a:spcAft>
                <a:spcPts val="1800"/>
              </a:spcAft>
              <a:buNone/>
            </a:pPr>
            <a:r>
              <a:rPr lang="en-US" dirty="0">
                <a:solidFill>
                  <a:srgbClr val="3E3E3E"/>
                </a:solidFill>
                <a:latin typeface="Tahoma" panose="020B0604030504040204" pitchFamily="34" charset="0"/>
                <a:ea typeface="Times New Roman" panose="02020603050405020304" pitchFamily="18" charset="0"/>
                <a:cs typeface="Times New Roman" panose="02020603050405020304" pitchFamily="18" charset="0"/>
              </a:rPr>
              <a:t>Healthcare data can be provided in aggregate to show average costs for specific types of procedures and visits to specialists. The patient’s personal demographics can be compared with aggregated data to help the patient understand how their factors unique to them may affect these specific costs.</a:t>
            </a:r>
          </a:p>
          <a:p>
            <a:endParaRPr lang="en-US" dirty="0"/>
          </a:p>
        </p:txBody>
      </p:sp>
    </p:spTree>
    <p:extLst>
      <p:ext uri="{BB962C8B-B14F-4D97-AF65-F5344CB8AC3E}">
        <p14:creationId xmlns:p14="http://schemas.microsoft.com/office/powerpoint/2010/main" val="7630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6A32-7F6F-415F-ADFA-FE55549F6C3E}"/>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B336E719-96E6-4782-BF8B-2625E8FB8367}"/>
              </a:ext>
            </a:extLst>
          </p:cNvPr>
          <p:cNvGraphicFramePr>
            <a:graphicFrameLocks noGrp="1"/>
          </p:cNvGraphicFramePr>
          <p:nvPr>
            <p:ph idx="1"/>
            <p:extLst>
              <p:ext uri="{D42A27DB-BD31-4B8C-83A1-F6EECF244321}">
                <p14:modId xmlns:p14="http://schemas.microsoft.com/office/powerpoint/2010/main" val="1294979809"/>
              </p:ext>
            </p:extLst>
          </p:nvPr>
        </p:nvGraphicFramePr>
        <p:xfrm>
          <a:off x="3868738" y="2456496"/>
          <a:ext cx="7315200" cy="3471888"/>
        </p:xfrm>
        <a:graphic>
          <a:graphicData uri="http://schemas.openxmlformats.org/drawingml/2006/table">
            <a:tbl>
              <a:tblPr firstRow="1" firstCol="1" bandRow="1"/>
              <a:tblGrid>
                <a:gridCol w="433060">
                  <a:extLst>
                    <a:ext uri="{9D8B030D-6E8A-4147-A177-3AD203B41FA5}">
                      <a16:colId xmlns:a16="http://schemas.microsoft.com/office/drawing/2014/main" val="787068348"/>
                    </a:ext>
                  </a:extLst>
                </a:gridCol>
                <a:gridCol w="1983882">
                  <a:extLst>
                    <a:ext uri="{9D8B030D-6E8A-4147-A177-3AD203B41FA5}">
                      <a16:colId xmlns:a16="http://schemas.microsoft.com/office/drawing/2014/main" val="3429109250"/>
                    </a:ext>
                  </a:extLst>
                </a:gridCol>
                <a:gridCol w="4898258">
                  <a:extLst>
                    <a:ext uri="{9D8B030D-6E8A-4147-A177-3AD203B41FA5}">
                      <a16:colId xmlns:a16="http://schemas.microsoft.com/office/drawing/2014/main" val="1140216664"/>
                    </a:ext>
                  </a:extLst>
                </a:gridCol>
              </a:tblGrid>
              <a:tr h="342576">
                <a:tc>
                  <a:txBody>
                    <a:bodyPr/>
                    <a:lstStyle/>
                    <a:p>
                      <a:pPr marL="0" marR="0">
                        <a:lnSpc>
                          <a:spcPct val="90000"/>
                        </a:lnSpc>
                        <a:spcBef>
                          <a:spcPts val="2400"/>
                        </a:spcBef>
                        <a:spcAft>
                          <a:spcPts val="1800"/>
                        </a:spcAft>
                      </a:pPr>
                      <a:r>
                        <a:rPr lang="en-US" sz="1400" b="1">
                          <a:solidFill>
                            <a:srgbClr val="E09B3B"/>
                          </a:solidFill>
                          <a:effectLst/>
                          <a:latin typeface="Tahoma" panose="020B0604030504040204" pitchFamily="34" charset="0"/>
                          <a:ea typeface="Tahoma" panose="020B0604030504040204" pitchFamily="34" charset="0"/>
                          <a:cs typeface="Times New Roman" panose="02020603050405020304" pitchFamily="18" charset="0"/>
                        </a:rPr>
                        <a:t> </a:t>
                      </a:r>
                      <a:endParaRPr lang="en-US" sz="1100">
                        <a:solidFill>
                          <a:srgbClr val="2A2A2A"/>
                        </a:solidFill>
                        <a:effectLst/>
                        <a:latin typeface="Tahoma" panose="020B0604030504040204" pitchFamily="34" charset="0"/>
                        <a:ea typeface="Tahoma" panose="020B0604030504040204" pitchFamily="34" charset="0"/>
                        <a:cs typeface="Times New Roman" panose="02020603050405020304" pitchFamily="18" charset="0"/>
                      </a:endParaRPr>
                    </a:p>
                  </a:txBody>
                  <a:tcPr marR="274320" marT="0" marB="0" anchor="b">
                    <a:lnL>
                      <a:noFill/>
                    </a:lnL>
                    <a:lnR>
                      <a:noFill/>
                    </a:lnR>
                    <a:lnT>
                      <a:noFill/>
                    </a:lnT>
                    <a:lnB w="38100" cap="flat" cmpd="sng" algn="ctr">
                      <a:solidFill>
                        <a:srgbClr val="2A2A2A"/>
                      </a:solidFill>
                      <a:prstDash val="solid"/>
                      <a:round/>
                      <a:headEnd type="none" w="med" len="med"/>
                      <a:tailEnd type="none" w="med" len="med"/>
                    </a:lnB>
                  </a:tcPr>
                </a:tc>
                <a:tc>
                  <a:txBody>
                    <a:bodyPr/>
                    <a:lstStyle/>
                    <a:p>
                      <a:pPr marL="0" marR="0">
                        <a:lnSpc>
                          <a:spcPct val="90000"/>
                        </a:lnSpc>
                        <a:spcBef>
                          <a:spcPts val="2400"/>
                        </a:spcBef>
                        <a:spcAft>
                          <a:spcPts val="1800"/>
                        </a:spcAft>
                      </a:pPr>
                      <a:r>
                        <a:rPr lang="en-US" sz="1400" b="1">
                          <a:solidFill>
                            <a:srgbClr val="E09B3B"/>
                          </a:solidFill>
                          <a:effectLst/>
                          <a:latin typeface="Tahoma" panose="020B0604030504040204" pitchFamily="34" charset="0"/>
                          <a:ea typeface="Tahoma" panose="020B0604030504040204" pitchFamily="34" charset="0"/>
                          <a:cs typeface="Times New Roman" panose="02020603050405020304" pitchFamily="18" charset="0"/>
                        </a:rPr>
                        <a:t>Party Involved</a:t>
                      </a:r>
                      <a:endParaRPr lang="en-US" sz="1100">
                        <a:solidFill>
                          <a:srgbClr val="2A2A2A"/>
                        </a:solidFill>
                        <a:effectLst/>
                        <a:latin typeface="Tahoma" panose="020B0604030504040204" pitchFamily="34" charset="0"/>
                        <a:ea typeface="Tahoma" panose="020B0604030504040204" pitchFamily="34" charset="0"/>
                        <a:cs typeface="Times New Roman" panose="02020603050405020304" pitchFamily="18" charset="0"/>
                      </a:endParaRPr>
                    </a:p>
                  </a:txBody>
                  <a:tcPr marR="274320" marT="0" marB="0" anchor="b">
                    <a:lnL>
                      <a:noFill/>
                    </a:lnL>
                    <a:lnR>
                      <a:noFill/>
                    </a:lnR>
                    <a:lnT>
                      <a:noFill/>
                    </a:lnT>
                    <a:lnB w="38100" cap="flat" cmpd="sng" algn="ctr">
                      <a:solidFill>
                        <a:srgbClr val="2A2A2A"/>
                      </a:solidFill>
                      <a:prstDash val="solid"/>
                      <a:round/>
                      <a:headEnd type="none" w="med" len="med"/>
                      <a:tailEnd type="none" w="med" len="med"/>
                    </a:lnB>
                  </a:tcPr>
                </a:tc>
                <a:tc>
                  <a:txBody>
                    <a:bodyPr/>
                    <a:lstStyle/>
                    <a:p>
                      <a:pPr marL="0" marR="0">
                        <a:lnSpc>
                          <a:spcPct val="90000"/>
                        </a:lnSpc>
                        <a:spcBef>
                          <a:spcPts val="2400"/>
                        </a:spcBef>
                        <a:spcAft>
                          <a:spcPts val="1800"/>
                        </a:spcAft>
                      </a:pPr>
                      <a:r>
                        <a:rPr lang="en-US" sz="1400" b="1">
                          <a:solidFill>
                            <a:srgbClr val="E09B3B"/>
                          </a:solidFill>
                          <a:effectLst/>
                          <a:latin typeface="Tahoma" panose="020B0604030504040204" pitchFamily="34" charset="0"/>
                          <a:ea typeface="Tahoma" panose="020B0604030504040204" pitchFamily="34" charset="0"/>
                          <a:cs typeface="Times New Roman" panose="02020603050405020304" pitchFamily="18" charset="0"/>
                        </a:rPr>
                        <a:t>Benefit</a:t>
                      </a:r>
                      <a:endParaRPr lang="en-US" sz="1100">
                        <a:solidFill>
                          <a:srgbClr val="2A2A2A"/>
                        </a:solidFill>
                        <a:effectLst/>
                        <a:latin typeface="Tahoma" panose="020B0604030504040204" pitchFamily="34" charset="0"/>
                        <a:ea typeface="Tahoma" panose="020B0604030504040204" pitchFamily="34" charset="0"/>
                        <a:cs typeface="Times New Roman" panose="02020603050405020304" pitchFamily="18" charset="0"/>
                      </a:endParaRPr>
                    </a:p>
                  </a:txBody>
                  <a:tcPr marR="274320" marT="0" marB="0" anchor="b">
                    <a:lnL>
                      <a:noFill/>
                    </a:lnL>
                    <a:lnR>
                      <a:noFill/>
                    </a:lnR>
                    <a:lnT>
                      <a:noFill/>
                    </a:lnT>
                    <a:lnB w="38100" cap="flat" cmpd="sng" algn="ctr">
                      <a:solidFill>
                        <a:srgbClr val="2A2A2A"/>
                      </a:solidFill>
                      <a:prstDash val="solid"/>
                      <a:round/>
                      <a:headEnd type="none" w="med" len="med"/>
                      <a:tailEnd type="none" w="med" len="med"/>
                    </a:lnB>
                  </a:tcPr>
                </a:tc>
                <a:extLst>
                  <a:ext uri="{0D108BD9-81ED-4DB2-BD59-A6C34878D82A}">
                    <a16:rowId xmlns:a16="http://schemas.microsoft.com/office/drawing/2014/main" val="742272818"/>
                  </a:ext>
                </a:extLst>
              </a:tr>
              <a:tr h="731487">
                <a:tc>
                  <a:txBody>
                    <a:bodyPr/>
                    <a:lstStyle/>
                    <a:p>
                      <a:pPr marL="0" marR="0" algn="r">
                        <a:lnSpc>
                          <a:spcPct val="130000"/>
                        </a:lnSpc>
                        <a:spcBef>
                          <a:spcPts val="1000"/>
                        </a:spcBef>
                        <a:spcAft>
                          <a:spcPts val="1000"/>
                        </a:spcAft>
                      </a:pPr>
                      <a:r>
                        <a:rPr lang="en-US" sz="1100" b="1">
                          <a:solidFill>
                            <a:srgbClr val="2A2A2A"/>
                          </a:solidFill>
                          <a:effectLst/>
                          <a:latin typeface="Tahoma" panose="020B0604030504040204" pitchFamily="34" charset="0"/>
                          <a:ea typeface="Tahoma" panose="020B0604030504040204" pitchFamily="34" charset="0"/>
                          <a:cs typeface="Times New Roman" panose="02020603050405020304" pitchFamily="18" charset="0"/>
                        </a:rPr>
                        <a:t> </a:t>
                      </a:r>
                      <a:endParaRPr lang="en-US" sz="1100">
                        <a:solidFill>
                          <a:srgbClr val="2A2A2A"/>
                        </a:solidFill>
                        <a:effectLst/>
                        <a:latin typeface="Tahoma" panose="020B0604030504040204" pitchFamily="34" charset="0"/>
                        <a:ea typeface="Tahoma" panose="020B0604030504040204" pitchFamily="34" charset="0"/>
                        <a:cs typeface="Times New Roman" panose="02020603050405020304" pitchFamily="18" charset="0"/>
                      </a:endParaRPr>
                    </a:p>
                  </a:txBody>
                  <a:tcPr marR="274320" marT="0" marB="0" anchor="ctr">
                    <a:lnL>
                      <a:noFill/>
                    </a:lnL>
                    <a:lnR>
                      <a:noFill/>
                    </a:lnR>
                    <a:lnT w="38100" cap="flat" cmpd="sng" algn="ctr">
                      <a:solidFill>
                        <a:srgbClr val="2A2A2A"/>
                      </a:solidFill>
                      <a:prstDash val="solid"/>
                      <a:round/>
                      <a:headEnd type="none" w="med" len="med"/>
                      <a:tailEnd type="none" w="med" len="med"/>
                    </a:lnT>
                    <a:lnB w="12700" cap="flat" cmpd="sng" algn="ctr">
                      <a:solidFill>
                        <a:srgbClr val="2A2A2A"/>
                      </a:solidFill>
                      <a:prstDash val="solid"/>
                      <a:round/>
                      <a:headEnd type="none" w="med" len="med"/>
                      <a:tailEnd type="none" w="med" len="med"/>
                    </a:lnB>
                  </a:tcPr>
                </a:tc>
                <a:tc>
                  <a:txBody>
                    <a:bodyPr/>
                    <a:lstStyle/>
                    <a:p>
                      <a:pPr marL="0" marR="0">
                        <a:lnSpc>
                          <a:spcPct val="130000"/>
                        </a:lnSpc>
                        <a:spcBef>
                          <a:spcPts val="1000"/>
                        </a:spcBef>
                        <a:spcAft>
                          <a:spcPts val="1000"/>
                        </a:spcAft>
                      </a:pPr>
                      <a:r>
                        <a:rPr lang="en-US" sz="1400">
                          <a:solidFill>
                            <a:srgbClr val="2A2A2A"/>
                          </a:solidFill>
                          <a:effectLst/>
                          <a:latin typeface="Tahoma" panose="020B0604030504040204" pitchFamily="34" charset="0"/>
                          <a:ea typeface="Tahoma" panose="020B0604030504040204" pitchFamily="34" charset="0"/>
                          <a:cs typeface="Times New Roman" panose="02020603050405020304" pitchFamily="18" charset="0"/>
                        </a:rPr>
                        <a:t>Patient</a:t>
                      </a:r>
                    </a:p>
                  </a:txBody>
                  <a:tcPr marR="274320" marT="0" marB="0" anchor="ctr">
                    <a:lnL>
                      <a:noFill/>
                    </a:lnL>
                    <a:lnR>
                      <a:noFill/>
                    </a:lnR>
                    <a:lnT w="38100" cap="flat" cmpd="sng" algn="ctr">
                      <a:solidFill>
                        <a:srgbClr val="2A2A2A"/>
                      </a:solidFill>
                      <a:prstDash val="solid"/>
                      <a:round/>
                      <a:headEnd type="none" w="med" len="med"/>
                      <a:tailEnd type="none" w="med" len="med"/>
                    </a:lnT>
                    <a:lnB w="12700" cap="flat" cmpd="sng" algn="ctr">
                      <a:solidFill>
                        <a:srgbClr val="2A2A2A"/>
                      </a:solidFill>
                      <a:prstDash val="solid"/>
                      <a:round/>
                      <a:headEnd type="none" w="med" len="med"/>
                      <a:tailEnd type="none" w="med" len="med"/>
                    </a:lnB>
                  </a:tcPr>
                </a:tc>
                <a:tc>
                  <a:txBody>
                    <a:bodyPr/>
                    <a:lstStyle/>
                    <a:p>
                      <a:pPr marL="0" marR="0">
                        <a:lnSpc>
                          <a:spcPct val="130000"/>
                        </a:lnSpc>
                        <a:spcBef>
                          <a:spcPts val="1000"/>
                        </a:spcBef>
                        <a:spcAft>
                          <a:spcPts val="1000"/>
                        </a:spcAft>
                      </a:pPr>
                      <a:r>
                        <a:rPr lang="en-US" sz="1400" dirty="0">
                          <a:solidFill>
                            <a:srgbClr val="2A2A2A"/>
                          </a:solidFill>
                          <a:effectLst/>
                          <a:latin typeface="Tahoma" panose="020B0604030504040204" pitchFamily="34" charset="0"/>
                          <a:ea typeface="Tahoma" panose="020B0604030504040204" pitchFamily="34" charset="0"/>
                          <a:cs typeface="Times New Roman" panose="02020603050405020304" pitchFamily="18" charset="0"/>
                        </a:rPr>
                        <a:t>Patients can lower their out of pocket costs for healthcare and worry less about bills and more about getting quality healthcare.</a:t>
                      </a:r>
                    </a:p>
                  </a:txBody>
                  <a:tcPr marR="274320" marT="0" marB="0" anchor="ctr">
                    <a:lnL>
                      <a:noFill/>
                    </a:lnL>
                    <a:lnR>
                      <a:noFill/>
                    </a:lnR>
                    <a:lnT w="38100" cap="flat" cmpd="sng" algn="ctr">
                      <a:solidFill>
                        <a:srgbClr val="2A2A2A"/>
                      </a:solidFill>
                      <a:prstDash val="solid"/>
                      <a:round/>
                      <a:headEnd type="none" w="med" len="med"/>
                      <a:tailEnd type="none" w="med" len="med"/>
                    </a:lnT>
                    <a:lnB w="12700" cap="flat" cmpd="sng" algn="ctr">
                      <a:solidFill>
                        <a:srgbClr val="2A2A2A"/>
                      </a:solidFill>
                      <a:prstDash val="solid"/>
                      <a:round/>
                      <a:headEnd type="none" w="med" len="med"/>
                      <a:tailEnd type="none" w="med" len="med"/>
                    </a:lnB>
                  </a:tcPr>
                </a:tc>
                <a:extLst>
                  <a:ext uri="{0D108BD9-81ED-4DB2-BD59-A6C34878D82A}">
                    <a16:rowId xmlns:a16="http://schemas.microsoft.com/office/drawing/2014/main" val="2082063876"/>
                  </a:ext>
                </a:extLst>
              </a:tr>
              <a:tr h="731487">
                <a:tc>
                  <a:txBody>
                    <a:bodyPr/>
                    <a:lstStyle/>
                    <a:p>
                      <a:pPr marL="0" marR="0" algn="r">
                        <a:lnSpc>
                          <a:spcPct val="130000"/>
                        </a:lnSpc>
                        <a:spcBef>
                          <a:spcPts val="1000"/>
                        </a:spcBef>
                        <a:spcAft>
                          <a:spcPts val="1000"/>
                        </a:spcAft>
                      </a:pPr>
                      <a:r>
                        <a:rPr lang="en-US" sz="1100" b="1">
                          <a:solidFill>
                            <a:srgbClr val="2A2A2A"/>
                          </a:solidFill>
                          <a:effectLst/>
                          <a:latin typeface="Tahoma" panose="020B0604030504040204" pitchFamily="34" charset="0"/>
                          <a:ea typeface="Tahoma" panose="020B0604030504040204" pitchFamily="34" charset="0"/>
                          <a:cs typeface="Times New Roman" panose="02020603050405020304" pitchFamily="18" charset="0"/>
                        </a:rPr>
                        <a:t> </a:t>
                      </a:r>
                      <a:endParaRPr lang="en-US" sz="1100">
                        <a:solidFill>
                          <a:srgbClr val="2A2A2A"/>
                        </a:solidFill>
                        <a:effectLst/>
                        <a:latin typeface="Tahoma" panose="020B0604030504040204" pitchFamily="34" charset="0"/>
                        <a:ea typeface="Tahoma" panose="020B0604030504040204" pitchFamily="34" charset="0"/>
                        <a:cs typeface="Times New Roman" panose="02020603050405020304" pitchFamily="18" charset="0"/>
                      </a:endParaRPr>
                    </a:p>
                  </a:txBody>
                  <a:tcPr marR="274320" marT="0" marB="0" anchor="ctr">
                    <a:lnL>
                      <a:noFill/>
                    </a:lnL>
                    <a:lnR>
                      <a:noFill/>
                    </a:lnR>
                    <a:lnT w="12700" cap="flat" cmpd="sng" algn="ctr">
                      <a:solidFill>
                        <a:srgbClr val="2A2A2A"/>
                      </a:solidFill>
                      <a:prstDash val="solid"/>
                      <a:round/>
                      <a:headEnd type="none" w="med" len="med"/>
                      <a:tailEnd type="none" w="med" len="med"/>
                    </a:lnT>
                    <a:lnB w="12700" cap="flat" cmpd="sng" algn="ctr">
                      <a:solidFill>
                        <a:srgbClr val="2A2A2A"/>
                      </a:solidFill>
                      <a:prstDash val="solid"/>
                      <a:round/>
                      <a:headEnd type="none" w="med" len="med"/>
                      <a:tailEnd type="none" w="med" len="med"/>
                    </a:lnB>
                  </a:tcPr>
                </a:tc>
                <a:tc>
                  <a:txBody>
                    <a:bodyPr/>
                    <a:lstStyle/>
                    <a:p>
                      <a:pPr marL="0" marR="0">
                        <a:lnSpc>
                          <a:spcPct val="130000"/>
                        </a:lnSpc>
                        <a:spcBef>
                          <a:spcPts val="1000"/>
                        </a:spcBef>
                        <a:spcAft>
                          <a:spcPts val="1000"/>
                        </a:spcAft>
                      </a:pPr>
                      <a:r>
                        <a:rPr lang="en-US" sz="1400">
                          <a:solidFill>
                            <a:srgbClr val="2A2A2A"/>
                          </a:solidFill>
                          <a:effectLst/>
                          <a:latin typeface="Tahoma" panose="020B0604030504040204" pitchFamily="34" charset="0"/>
                          <a:ea typeface="Tahoma" panose="020B0604030504040204" pitchFamily="34" charset="0"/>
                          <a:cs typeface="Times New Roman" panose="02020603050405020304" pitchFamily="18" charset="0"/>
                        </a:rPr>
                        <a:t>Healthcare Providers</a:t>
                      </a:r>
                    </a:p>
                  </a:txBody>
                  <a:tcPr marR="274320" marT="0" marB="0" anchor="ctr">
                    <a:lnL>
                      <a:noFill/>
                    </a:lnL>
                    <a:lnR>
                      <a:noFill/>
                    </a:lnR>
                    <a:lnT w="12700" cap="flat" cmpd="sng" algn="ctr">
                      <a:solidFill>
                        <a:srgbClr val="2A2A2A"/>
                      </a:solidFill>
                      <a:prstDash val="solid"/>
                      <a:round/>
                      <a:headEnd type="none" w="med" len="med"/>
                      <a:tailEnd type="none" w="med" len="med"/>
                    </a:lnT>
                    <a:lnB w="12700" cap="flat" cmpd="sng" algn="ctr">
                      <a:solidFill>
                        <a:srgbClr val="2A2A2A"/>
                      </a:solidFill>
                      <a:prstDash val="solid"/>
                      <a:round/>
                      <a:headEnd type="none" w="med" len="med"/>
                      <a:tailEnd type="none" w="med" len="med"/>
                    </a:lnB>
                  </a:tcPr>
                </a:tc>
                <a:tc>
                  <a:txBody>
                    <a:bodyPr/>
                    <a:lstStyle/>
                    <a:p>
                      <a:pPr marL="0" marR="0">
                        <a:lnSpc>
                          <a:spcPct val="130000"/>
                        </a:lnSpc>
                        <a:spcBef>
                          <a:spcPts val="1000"/>
                        </a:spcBef>
                        <a:spcAft>
                          <a:spcPts val="1000"/>
                        </a:spcAft>
                      </a:pPr>
                      <a:r>
                        <a:rPr lang="en-US" sz="1400">
                          <a:solidFill>
                            <a:srgbClr val="2A2A2A"/>
                          </a:solidFill>
                          <a:effectLst/>
                          <a:latin typeface="Tahoma" panose="020B0604030504040204" pitchFamily="34" charset="0"/>
                          <a:ea typeface="Tahoma" panose="020B0604030504040204" pitchFamily="34" charset="0"/>
                          <a:cs typeface="Times New Roman" panose="02020603050405020304" pitchFamily="18" charset="0"/>
                        </a:rPr>
                        <a:t>Providers can benchmark their patients cost against averages to identify areas of improvement.</a:t>
                      </a:r>
                    </a:p>
                  </a:txBody>
                  <a:tcPr marR="274320" marT="0" marB="0" anchor="ctr">
                    <a:lnL>
                      <a:noFill/>
                    </a:lnL>
                    <a:lnR>
                      <a:noFill/>
                    </a:lnR>
                    <a:lnT w="12700" cap="flat" cmpd="sng" algn="ctr">
                      <a:solidFill>
                        <a:srgbClr val="2A2A2A"/>
                      </a:solidFill>
                      <a:prstDash val="solid"/>
                      <a:round/>
                      <a:headEnd type="none" w="med" len="med"/>
                      <a:tailEnd type="none" w="med" len="med"/>
                    </a:lnT>
                    <a:lnB w="12700" cap="flat" cmpd="sng" algn="ctr">
                      <a:solidFill>
                        <a:srgbClr val="2A2A2A"/>
                      </a:solidFill>
                      <a:prstDash val="solid"/>
                      <a:round/>
                      <a:headEnd type="none" w="med" len="med"/>
                      <a:tailEnd type="none" w="med" len="med"/>
                    </a:lnB>
                  </a:tcPr>
                </a:tc>
                <a:extLst>
                  <a:ext uri="{0D108BD9-81ED-4DB2-BD59-A6C34878D82A}">
                    <a16:rowId xmlns:a16="http://schemas.microsoft.com/office/drawing/2014/main" val="973784023"/>
                  </a:ext>
                </a:extLst>
              </a:tr>
              <a:tr h="731487">
                <a:tc>
                  <a:txBody>
                    <a:bodyPr/>
                    <a:lstStyle/>
                    <a:p>
                      <a:pPr marL="0" marR="0" algn="r">
                        <a:lnSpc>
                          <a:spcPct val="130000"/>
                        </a:lnSpc>
                        <a:spcBef>
                          <a:spcPts val="1000"/>
                        </a:spcBef>
                        <a:spcAft>
                          <a:spcPts val="1000"/>
                        </a:spcAft>
                      </a:pPr>
                      <a:r>
                        <a:rPr lang="en-US" sz="1100" b="1">
                          <a:solidFill>
                            <a:srgbClr val="2A2A2A"/>
                          </a:solidFill>
                          <a:effectLst/>
                          <a:latin typeface="Tahoma" panose="020B0604030504040204" pitchFamily="34" charset="0"/>
                          <a:ea typeface="Tahoma" panose="020B0604030504040204" pitchFamily="34" charset="0"/>
                          <a:cs typeface="Times New Roman" panose="02020603050405020304" pitchFamily="18" charset="0"/>
                        </a:rPr>
                        <a:t> </a:t>
                      </a:r>
                      <a:endParaRPr lang="en-US" sz="1100">
                        <a:solidFill>
                          <a:srgbClr val="2A2A2A"/>
                        </a:solidFill>
                        <a:effectLst/>
                        <a:latin typeface="Tahoma" panose="020B0604030504040204" pitchFamily="34" charset="0"/>
                        <a:ea typeface="Tahoma" panose="020B0604030504040204" pitchFamily="34" charset="0"/>
                        <a:cs typeface="Times New Roman" panose="02020603050405020304" pitchFamily="18" charset="0"/>
                      </a:endParaRPr>
                    </a:p>
                  </a:txBody>
                  <a:tcPr marR="274320" marT="0" marB="0" anchor="ctr">
                    <a:lnL>
                      <a:noFill/>
                    </a:lnL>
                    <a:lnR>
                      <a:noFill/>
                    </a:lnR>
                    <a:lnT w="12700" cap="flat" cmpd="sng" algn="ctr">
                      <a:solidFill>
                        <a:srgbClr val="2A2A2A"/>
                      </a:solidFill>
                      <a:prstDash val="solid"/>
                      <a:round/>
                      <a:headEnd type="none" w="med" len="med"/>
                      <a:tailEnd type="none" w="med" len="med"/>
                    </a:lnT>
                    <a:lnB w="12700" cap="flat" cmpd="sng" algn="ctr">
                      <a:solidFill>
                        <a:srgbClr val="2A2A2A"/>
                      </a:solidFill>
                      <a:prstDash val="solid"/>
                      <a:round/>
                      <a:headEnd type="none" w="med" len="med"/>
                      <a:tailEnd type="none" w="med" len="med"/>
                    </a:lnB>
                  </a:tcPr>
                </a:tc>
                <a:tc>
                  <a:txBody>
                    <a:bodyPr/>
                    <a:lstStyle/>
                    <a:p>
                      <a:pPr marL="0" marR="0">
                        <a:lnSpc>
                          <a:spcPct val="130000"/>
                        </a:lnSpc>
                        <a:spcBef>
                          <a:spcPts val="1000"/>
                        </a:spcBef>
                        <a:spcAft>
                          <a:spcPts val="1000"/>
                        </a:spcAft>
                      </a:pPr>
                      <a:r>
                        <a:rPr lang="en-US" sz="1400">
                          <a:solidFill>
                            <a:srgbClr val="2A2A2A"/>
                          </a:solidFill>
                          <a:effectLst/>
                          <a:latin typeface="Tahoma" panose="020B0604030504040204" pitchFamily="34" charset="0"/>
                          <a:ea typeface="Tahoma" panose="020B0604030504040204" pitchFamily="34" charset="0"/>
                          <a:cs typeface="Times New Roman" panose="02020603050405020304" pitchFamily="18" charset="0"/>
                        </a:rPr>
                        <a:t>Insurance Companies</a:t>
                      </a:r>
                    </a:p>
                  </a:txBody>
                  <a:tcPr marR="274320" marT="0" marB="0" anchor="ctr">
                    <a:lnL>
                      <a:noFill/>
                    </a:lnL>
                    <a:lnR>
                      <a:noFill/>
                    </a:lnR>
                    <a:lnT w="12700" cap="flat" cmpd="sng" algn="ctr">
                      <a:solidFill>
                        <a:srgbClr val="2A2A2A"/>
                      </a:solidFill>
                      <a:prstDash val="solid"/>
                      <a:round/>
                      <a:headEnd type="none" w="med" len="med"/>
                      <a:tailEnd type="none" w="med" len="med"/>
                    </a:lnT>
                    <a:lnB w="12700" cap="flat" cmpd="sng" algn="ctr">
                      <a:solidFill>
                        <a:srgbClr val="2A2A2A"/>
                      </a:solidFill>
                      <a:prstDash val="solid"/>
                      <a:round/>
                      <a:headEnd type="none" w="med" len="med"/>
                      <a:tailEnd type="none" w="med" len="med"/>
                    </a:lnB>
                  </a:tcPr>
                </a:tc>
                <a:tc>
                  <a:txBody>
                    <a:bodyPr/>
                    <a:lstStyle/>
                    <a:p>
                      <a:pPr marL="0" marR="0">
                        <a:lnSpc>
                          <a:spcPct val="130000"/>
                        </a:lnSpc>
                        <a:spcBef>
                          <a:spcPts val="1000"/>
                        </a:spcBef>
                        <a:spcAft>
                          <a:spcPts val="1000"/>
                        </a:spcAft>
                      </a:pPr>
                      <a:r>
                        <a:rPr lang="en-US" sz="1400" dirty="0">
                          <a:solidFill>
                            <a:srgbClr val="2A2A2A"/>
                          </a:solidFill>
                          <a:effectLst/>
                          <a:latin typeface="Tahoma" panose="020B0604030504040204" pitchFamily="34" charset="0"/>
                          <a:ea typeface="Tahoma" panose="020B0604030504040204" pitchFamily="34" charset="0"/>
                          <a:cs typeface="Times New Roman" panose="02020603050405020304" pitchFamily="18" charset="0"/>
                        </a:rPr>
                        <a:t>Insurance companies benefit by helping their customers lower overall healthcare costs, lowering payments for the insurer in the process.</a:t>
                      </a:r>
                    </a:p>
                  </a:txBody>
                  <a:tcPr marR="274320" marT="0" marB="0" anchor="ctr">
                    <a:lnL>
                      <a:noFill/>
                    </a:lnL>
                    <a:lnR>
                      <a:noFill/>
                    </a:lnR>
                    <a:lnT w="12700" cap="flat" cmpd="sng" algn="ctr">
                      <a:solidFill>
                        <a:srgbClr val="2A2A2A"/>
                      </a:solidFill>
                      <a:prstDash val="solid"/>
                      <a:round/>
                      <a:headEnd type="none" w="med" len="med"/>
                      <a:tailEnd type="none" w="med" len="med"/>
                    </a:lnT>
                    <a:lnB w="12700" cap="flat" cmpd="sng" algn="ctr">
                      <a:solidFill>
                        <a:srgbClr val="2A2A2A"/>
                      </a:solidFill>
                      <a:prstDash val="solid"/>
                      <a:round/>
                      <a:headEnd type="none" w="med" len="med"/>
                      <a:tailEnd type="none" w="med" len="med"/>
                    </a:lnB>
                  </a:tcPr>
                </a:tc>
                <a:extLst>
                  <a:ext uri="{0D108BD9-81ED-4DB2-BD59-A6C34878D82A}">
                    <a16:rowId xmlns:a16="http://schemas.microsoft.com/office/drawing/2014/main" val="2747410149"/>
                  </a:ext>
                </a:extLst>
              </a:tr>
              <a:tr h="731487">
                <a:tc>
                  <a:txBody>
                    <a:bodyPr/>
                    <a:lstStyle/>
                    <a:p>
                      <a:pPr marL="0" marR="0" algn="r">
                        <a:lnSpc>
                          <a:spcPct val="130000"/>
                        </a:lnSpc>
                        <a:spcBef>
                          <a:spcPts val="1000"/>
                        </a:spcBef>
                        <a:spcAft>
                          <a:spcPts val="1000"/>
                        </a:spcAft>
                      </a:pPr>
                      <a:r>
                        <a:rPr lang="en-US" sz="1100" b="1">
                          <a:solidFill>
                            <a:srgbClr val="2A2A2A"/>
                          </a:solidFill>
                          <a:effectLst/>
                          <a:latin typeface="Tahoma" panose="020B0604030504040204" pitchFamily="34" charset="0"/>
                          <a:ea typeface="Tahoma" panose="020B0604030504040204" pitchFamily="34" charset="0"/>
                          <a:cs typeface="Times New Roman" panose="02020603050405020304" pitchFamily="18" charset="0"/>
                        </a:rPr>
                        <a:t> </a:t>
                      </a:r>
                      <a:endParaRPr lang="en-US" sz="1100">
                        <a:solidFill>
                          <a:srgbClr val="2A2A2A"/>
                        </a:solidFill>
                        <a:effectLst/>
                        <a:latin typeface="Tahoma" panose="020B0604030504040204" pitchFamily="34" charset="0"/>
                        <a:ea typeface="Tahoma" panose="020B0604030504040204" pitchFamily="34" charset="0"/>
                        <a:cs typeface="Times New Roman" panose="02020603050405020304" pitchFamily="18" charset="0"/>
                      </a:endParaRPr>
                    </a:p>
                  </a:txBody>
                  <a:tcPr marR="274320" marT="0" marB="0" anchor="ctr">
                    <a:lnL>
                      <a:noFill/>
                    </a:lnL>
                    <a:lnR>
                      <a:noFill/>
                    </a:lnR>
                    <a:lnT w="12700" cap="flat" cmpd="sng" algn="ctr">
                      <a:solidFill>
                        <a:srgbClr val="2A2A2A"/>
                      </a:solidFill>
                      <a:prstDash val="solid"/>
                      <a:round/>
                      <a:headEnd type="none" w="med" len="med"/>
                      <a:tailEnd type="none" w="med" len="med"/>
                    </a:lnT>
                    <a:lnB>
                      <a:noFill/>
                    </a:lnB>
                  </a:tcPr>
                </a:tc>
                <a:tc>
                  <a:txBody>
                    <a:bodyPr/>
                    <a:lstStyle/>
                    <a:p>
                      <a:pPr marL="0" marR="0">
                        <a:lnSpc>
                          <a:spcPct val="130000"/>
                        </a:lnSpc>
                        <a:spcBef>
                          <a:spcPts val="1000"/>
                        </a:spcBef>
                        <a:spcAft>
                          <a:spcPts val="1000"/>
                        </a:spcAft>
                      </a:pPr>
                      <a:r>
                        <a:rPr lang="en-US" sz="1400">
                          <a:solidFill>
                            <a:srgbClr val="2A2A2A"/>
                          </a:solidFill>
                          <a:effectLst/>
                          <a:latin typeface="Tahoma" panose="020B0604030504040204" pitchFamily="34" charset="0"/>
                          <a:ea typeface="Tahoma" panose="020B0604030504040204" pitchFamily="34" charset="0"/>
                          <a:cs typeface="Times New Roman" panose="02020603050405020304" pitchFamily="18" charset="0"/>
                        </a:rPr>
                        <a:t>Government</a:t>
                      </a:r>
                    </a:p>
                  </a:txBody>
                  <a:tcPr marR="274320" marT="0" marB="0" anchor="ctr">
                    <a:lnL>
                      <a:noFill/>
                    </a:lnL>
                    <a:lnR>
                      <a:noFill/>
                    </a:lnR>
                    <a:lnT w="12700" cap="flat" cmpd="sng" algn="ctr">
                      <a:solidFill>
                        <a:srgbClr val="2A2A2A"/>
                      </a:solidFill>
                      <a:prstDash val="solid"/>
                      <a:round/>
                      <a:headEnd type="none" w="med" len="med"/>
                      <a:tailEnd type="none" w="med" len="med"/>
                    </a:lnT>
                    <a:lnB>
                      <a:noFill/>
                    </a:lnB>
                  </a:tcPr>
                </a:tc>
                <a:tc>
                  <a:txBody>
                    <a:bodyPr/>
                    <a:lstStyle/>
                    <a:p>
                      <a:pPr marL="0" marR="0">
                        <a:lnSpc>
                          <a:spcPct val="130000"/>
                        </a:lnSpc>
                        <a:spcBef>
                          <a:spcPts val="1000"/>
                        </a:spcBef>
                        <a:spcAft>
                          <a:spcPts val="1000"/>
                        </a:spcAft>
                      </a:pPr>
                      <a:r>
                        <a:rPr lang="en-US" sz="1400" dirty="0">
                          <a:solidFill>
                            <a:srgbClr val="2A2A2A"/>
                          </a:solidFill>
                          <a:effectLst/>
                          <a:latin typeface="Tahoma" panose="020B0604030504040204" pitchFamily="34" charset="0"/>
                          <a:ea typeface="Tahoma" panose="020B0604030504040204" pitchFamily="34" charset="0"/>
                          <a:cs typeface="Times New Roman" panose="02020603050405020304" pitchFamily="18" charset="0"/>
                        </a:rPr>
                        <a:t>The city of Charlotte can use this data to understand where inefficiencies are and make informed decisions about healthcare policy.</a:t>
                      </a:r>
                    </a:p>
                  </a:txBody>
                  <a:tcPr marR="274320" marT="0" marB="0" anchor="ctr">
                    <a:lnL>
                      <a:noFill/>
                    </a:lnL>
                    <a:lnR>
                      <a:noFill/>
                    </a:lnR>
                    <a:lnT w="12700" cap="flat" cmpd="sng" algn="ctr">
                      <a:solidFill>
                        <a:srgbClr val="2A2A2A"/>
                      </a:solidFill>
                      <a:prstDash val="solid"/>
                      <a:round/>
                      <a:headEnd type="none" w="med" len="med"/>
                      <a:tailEnd type="none" w="med" len="med"/>
                    </a:lnT>
                    <a:lnB>
                      <a:noFill/>
                    </a:lnB>
                  </a:tcPr>
                </a:tc>
                <a:extLst>
                  <a:ext uri="{0D108BD9-81ED-4DB2-BD59-A6C34878D82A}">
                    <a16:rowId xmlns:a16="http://schemas.microsoft.com/office/drawing/2014/main" val="3230530216"/>
                  </a:ext>
                </a:extLst>
              </a:tr>
            </a:tbl>
          </a:graphicData>
        </a:graphic>
      </p:graphicFrame>
      <p:sp>
        <p:nvSpPr>
          <p:cNvPr id="5" name="Rectangle 1">
            <a:extLst>
              <a:ext uri="{FF2B5EF4-FFF2-40B4-BE49-F238E27FC236}">
                <a16:creationId xmlns:a16="http://schemas.microsoft.com/office/drawing/2014/main" id="{45560E8D-584E-4922-B3E2-EC2F73F9D4E4}"/>
              </a:ext>
            </a:extLst>
          </p:cNvPr>
          <p:cNvSpPr>
            <a:spLocks noChangeArrowheads="1"/>
          </p:cNvSpPr>
          <p:nvPr/>
        </p:nvSpPr>
        <p:spPr bwMode="auto">
          <a:xfrm>
            <a:off x="3868738" y="723728"/>
            <a:ext cx="7315200" cy="191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03136" numCol="1" anchor="ctr" anchorCtr="0" compatLnSpc="1">
            <a:prstTxWarp prst="textNoShape">
              <a:avLst/>
            </a:prstTxWarp>
            <a:spAutoFit/>
          </a:bodyPr>
          <a:lstStyle>
            <a:lvl1pPr eaLnBrk="0" fontAlgn="base" hangingPunct="0">
              <a:spcBef>
                <a:spcPct val="0"/>
              </a:spcBef>
              <a:spcAft>
                <a:spcPct val="0"/>
              </a:spcAft>
              <a:tabLst>
                <a:tab pos="247650" algn="l"/>
              </a:tabLst>
              <a:defRPr>
                <a:solidFill>
                  <a:schemeClr val="tx1"/>
                </a:solidFill>
                <a:latin typeface="Arial" panose="020B0604020202020204" pitchFamily="34" charset="0"/>
              </a:defRPr>
            </a:lvl1pPr>
            <a:lvl2pPr eaLnBrk="0" fontAlgn="base" hangingPunct="0">
              <a:spcBef>
                <a:spcPct val="0"/>
              </a:spcBef>
              <a:spcAft>
                <a:spcPct val="0"/>
              </a:spcAft>
              <a:tabLst>
                <a:tab pos="247650" algn="l"/>
              </a:tabLst>
              <a:defRPr>
                <a:solidFill>
                  <a:schemeClr val="tx1"/>
                </a:solidFill>
                <a:latin typeface="Arial" panose="020B0604020202020204" pitchFamily="34" charset="0"/>
              </a:defRPr>
            </a:lvl2pPr>
            <a:lvl3pPr eaLnBrk="0" fontAlgn="base" hangingPunct="0">
              <a:spcBef>
                <a:spcPct val="0"/>
              </a:spcBef>
              <a:spcAft>
                <a:spcPct val="0"/>
              </a:spcAft>
              <a:tabLst>
                <a:tab pos="247650" algn="l"/>
              </a:tabLst>
              <a:defRPr>
                <a:solidFill>
                  <a:schemeClr val="tx1"/>
                </a:solidFill>
                <a:latin typeface="Arial" panose="020B0604020202020204" pitchFamily="34" charset="0"/>
              </a:defRPr>
            </a:lvl3pPr>
            <a:lvl4pPr eaLnBrk="0" fontAlgn="base" hangingPunct="0">
              <a:spcBef>
                <a:spcPct val="0"/>
              </a:spcBef>
              <a:spcAft>
                <a:spcPct val="0"/>
              </a:spcAft>
              <a:tabLst>
                <a:tab pos="247650" algn="l"/>
              </a:tabLst>
              <a:defRPr>
                <a:solidFill>
                  <a:schemeClr val="tx1"/>
                </a:solidFill>
                <a:latin typeface="Arial" panose="020B0604020202020204" pitchFamily="34" charset="0"/>
              </a:defRPr>
            </a:lvl4pPr>
            <a:lvl5pPr eaLnBrk="0" fontAlgn="base" hangingPunct="0">
              <a:spcBef>
                <a:spcPct val="0"/>
              </a:spcBef>
              <a:spcAft>
                <a:spcPct val="0"/>
              </a:spcAft>
              <a:tabLst>
                <a:tab pos="247650" algn="l"/>
              </a:tabLst>
              <a:defRPr>
                <a:solidFill>
                  <a:schemeClr val="tx1"/>
                </a:solidFill>
                <a:latin typeface="Arial" panose="020B0604020202020204" pitchFamily="34" charset="0"/>
              </a:defRPr>
            </a:lvl5pPr>
            <a:lvl6pPr eaLnBrk="0" fontAlgn="base" hangingPunct="0">
              <a:spcBef>
                <a:spcPct val="0"/>
              </a:spcBef>
              <a:spcAft>
                <a:spcPct val="0"/>
              </a:spcAft>
              <a:tabLst>
                <a:tab pos="247650" algn="l"/>
              </a:tabLst>
              <a:defRPr>
                <a:solidFill>
                  <a:schemeClr val="tx1"/>
                </a:solidFill>
                <a:latin typeface="Arial" panose="020B0604020202020204" pitchFamily="34" charset="0"/>
              </a:defRPr>
            </a:lvl6pPr>
            <a:lvl7pPr eaLnBrk="0" fontAlgn="base" hangingPunct="0">
              <a:spcBef>
                <a:spcPct val="0"/>
              </a:spcBef>
              <a:spcAft>
                <a:spcPct val="0"/>
              </a:spcAft>
              <a:tabLst>
                <a:tab pos="247650" algn="l"/>
              </a:tabLst>
              <a:defRPr>
                <a:solidFill>
                  <a:schemeClr val="tx1"/>
                </a:solidFill>
                <a:latin typeface="Arial" panose="020B0604020202020204" pitchFamily="34" charset="0"/>
              </a:defRPr>
            </a:lvl7pPr>
            <a:lvl8pPr eaLnBrk="0" fontAlgn="base" hangingPunct="0">
              <a:spcBef>
                <a:spcPct val="0"/>
              </a:spcBef>
              <a:spcAft>
                <a:spcPct val="0"/>
              </a:spcAft>
              <a:tabLst>
                <a:tab pos="247650" algn="l"/>
              </a:tabLst>
              <a:defRPr>
                <a:solidFill>
                  <a:schemeClr val="tx1"/>
                </a:solidFill>
                <a:latin typeface="Arial" panose="020B0604020202020204" pitchFamily="34" charset="0"/>
              </a:defRPr>
            </a:lvl8pPr>
            <a:lvl9pPr eaLnBrk="0" fontAlgn="base" hangingPunct="0">
              <a:spcBef>
                <a:spcPct val="0"/>
              </a:spcBef>
              <a:spcAft>
                <a:spcPct val="0"/>
              </a:spcAft>
              <a:tabLst>
                <a:tab pos="2476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47650" algn="l"/>
              </a:tabLst>
            </a:pPr>
            <a:r>
              <a:rPr kumimoji="0" lang="en-US" altLang="ja-JP" sz="2800" b="1" i="0" u="none" strike="noStrike" cap="none" normalizeH="0" baseline="0" dirty="0">
                <a:ln>
                  <a:noFill/>
                </a:ln>
                <a:solidFill>
                  <a:srgbClr val="E09B3B"/>
                </a:solidFill>
                <a:effectLst/>
                <a:latin typeface="Tahoma" panose="020B0604030504040204" pitchFamily="34" charset="0"/>
                <a:ea typeface="Times New Roman" panose="02020603050405020304" pitchFamily="18" charset="0"/>
                <a:cs typeface="Times New Roman" panose="02020603050405020304" pitchFamily="18" charset="0"/>
              </a:rPr>
              <a:t>Who else Benefits?</a:t>
            </a:r>
          </a:p>
          <a:p>
            <a:pPr marL="0" marR="0" lvl="0" indent="0" algn="l" defTabSz="914400" rtl="0" eaLnBrk="0" fontAlgn="base" latinLnBrk="0" hangingPunct="0">
              <a:lnSpc>
                <a:spcPct val="100000"/>
              </a:lnSpc>
              <a:spcBef>
                <a:spcPct val="0"/>
              </a:spcBef>
              <a:spcAft>
                <a:spcPct val="0"/>
              </a:spcAft>
              <a:buClrTx/>
              <a:buSzTx/>
              <a:tabLst>
                <a:tab pos="247650" algn="l"/>
              </a:tabLst>
            </a:pPr>
            <a:endParaRPr kumimoji="0" lang="en-US" altLang="ja-JP" sz="1100" b="0" i="0" u="none" strike="noStrike" cap="none" normalizeH="0" baseline="0" dirty="0">
              <a:ln>
                <a:noFill/>
              </a:ln>
              <a:solidFill>
                <a:srgbClr val="2A2A2A"/>
              </a:solidFill>
              <a:effectLst/>
              <a:latin typeface="Tahoma" panose="020B0604030504040204" pitchFamily="34"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247650" algn="l"/>
              </a:tabLst>
            </a:pPr>
            <a:r>
              <a:rPr kumimoji="0" lang="en-US" altLang="ja-JP" b="0" i="0" u="none" strike="noStrike" cap="none" normalizeH="0" baseline="0" dirty="0">
                <a:ln>
                  <a:noFill/>
                </a:ln>
                <a:solidFill>
                  <a:srgbClr val="2A2A2A"/>
                </a:solidFill>
                <a:effectLst/>
                <a:latin typeface="Tahoma" panose="020B0604030504040204" pitchFamily="34" charset="0"/>
                <a:ea typeface="Tahoma" panose="020B0604030504040204" pitchFamily="34" charset="0"/>
                <a:cs typeface="Tahoma" panose="020B0604030504040204" pitchFamily="34" charset="0"/>
              </a:rPr>
              <a:t>The patient isn’t the only one that benefits from this arrangement. Below are all relevant parties that benefit from crowdsourced healthcare data and more informed patients.</a:t>
            </a:r>
            <a:endParaRPr kumimoji="0" lang="en-US" altLang="ja-JP"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47650" algn="l"/>
              </a:tabLst>
            </a:pP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047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social media post&#10;&#10;Description generated with very high confidence">
            <a:extLst>
              <a:ext uri="{FF2B5EF4-FFF2-40B4-BE49-F238E27FC236}">
                <a16:creationId xmlns:a16="http://schemas.microsoft.com/office/drawing/2014/main" id="{5EC9C55A-9422-4C07-B227-6A55B8B53DE2}"/>
              </a:ext>
            </a:extLst>
          </p:cNvPr>
          <p:cNvPicPr>
            <a:picLocks noChangeAspect="1"/>
          </p:cNvPicPr>
          <p:nvPr/>
        </p:nvPicPr>
        <p:blipFill rotWithShape="1">
          <a:blip r:embed="rId2"/>
          <a:srcRect r="28943" b="-3"/>
          <a:stretch/>
        </p:blipFill>
        <p:spPr>
          <a:xfrm>
            <a:off x="7818120" y="758952"/>
            <a:ext cx="3617432" cy="5330952"/>
          </a:xfrm>
          <a:prstGeom prst="rect">
            <a:avLst/>
          </a:prstGeom>
        </p:spPr>
      </p:pic>
      <p:sp>
        <p:nvSpPr>
          <p:cNvPr id="2" name="Title 1">
            <a:extLst>
              <a:ext uri="{FF2B5EF4-FFF2-40B4-BE49-F238E27FC236}">
                <a16:creationId xmlns:a16="http://schemas.microsoft.com/office/drawing/2014/main" id="{781BD5AC-5DBA-473F-926E-5865B72B243D}"/>
              </a:ext>
            </a:extLst>
          </p:cNvPr>
          <p:cNvSpPr>
            <a:spLocks noGrp="1"/>
          </p:cNvSpPr>
          <p:nvPr>
            <p:ph type="title"/>
          </p:nvPr>
        </p:nvSpPr>
        <p:spPr>
          <a:xfrm>
            <a:off x="252919" y="1123837"/>
            <a:ext cx="2947482" cy="4601183"/>
          </a:xfrm>
        </p:spPr>
        <p:txBody>
          <a:bodyPr>
            <a:normAutofit/>
          </a:bodyPr>
          <a:lstStyle/>
          <a:p>
            <a:endParaRPr lang="en-US" dirty="0"/>
          </a:p>
        </p:txBody>
      </p:sp>
      <p:sp>
        <p:nvSpPr>
          <p:cNvPr id="3" name="Content Placeholder 2">
            <a:extLst>
              <a:ext uri="{FF2B5EF4-FFF2-40B4-BE49-F238E27FC236}">
                <a16:creationId xmlns:a16="http://schemas.microsoft.com/office/drawing/2014/main" id="{C541A354-088C-4E87-A115-9B25DDD3B9AE}"/>
              </a:ext>
            </a:extLst>
          </p:cNvPr>
          <p:cNvSpPr>
            <a:spLocks noGrp="1"/>
          </p:cNvSpPr>
          <p:nvPr>
            <p:ph idx="1"/>
          </p:nvPr>
        </p:nvSpPr>
        <p:spPr>
          <a:xfrm>
            <a:off x="3869267" y="864108"/>
            <a:ext cx="3585891" cy="5120640"/>
          </a:xfrm>
        </p:spPr>
        <p:txBody>
          <a:bodyPr>
            <a:normAutofit lnSpcReduction="10000"/>
          </a:bodyPr>
          <a:lstStyle/>
          <a:p>
            <a:pPr marL="0" lvl="0" indent="0" eaLnBrk="0" fontAlgn="base" hangingPunct="0">
              <a:lnSpc>
                <a:spcPct val="100000"/>
              </a:lnSpc>
              <a:spcBef>
                <a:spcPct val="0"/>
              </a:spcBef>
              <a:spcAft>
                <a:spcPct val="0"/>
              </a:spcAft>
              <a:buClrTx/>
              <a:buNone/>
              <a:tabLst>
                <a:tab pos="247650" algn="l"/>
              </a:tabLst>
            </a:pPr>
            <a:r>
              <a:rPr lang="en-US" altLang="ja-JP" sz="2800" b="1" dirty="0">
                <a:solidFill>
                  <a:srgbClr val="E09B3B"/>
                </a:solidFill>
                <a:latin typeface="Tahoma" panose="020B0604030504040204" pitchFamily="34" charset="0"/>
                <a:ea typeface="Times New Roman" panose="02020603050405020304" pitchFamily="18" charset="0"/>
                <a:cs typeface="Times New Roman" panose="02020603050405020304" pitchFamily="18" charset="0"/>
              </a:rPr>
              <a:t>What we built</a:t>
            </a:r>
          </a:p>
          <a:p>
            <a:pPr marL="0" lvl="0" indent="0" eaLnBrk="0" fontAlgn="base" hangingPunct="0">
              <a:spcBef>
                <a:spcPct val="0"/>
              </a:spcBef>
              <a:spcAft>
                <a:spcPct val="0"/>
              </a:spcAft>
              <a:buClrTx/>
              <a:buNone/>
              <a:tabLst>
                <a:tab pos="247650" algn="l"/>
              </a:tabLst>
            </a:pPr>
            <a:endParaRPr lang="en-US" altLang="ja-JP" sz="1600" b="1" dirty="0">
              <a:latin typeface="Tahoma" panose="020B0604030504040204" pitchFamily="34" charset="0"/>
              <a:ea typeface="Times New Roman" panose="02020603050405020304" pitchFamily="18" charset="0"/>
              <a:cs typeface="Times New Roman" panose="02020603050405020304" pitchFamily="18" charset="0"/>
            </a:endParaRPr>
          </a:p>
          <a:p>
            <a:pPr marL="0" lvl="0" indent="0">
              <a:spcBef>
                <a:spcPts val="1800"/>
              </a:spcBef>
              <a:spcAft>
                <a:spcPts val="1800"/>
              </a:spcAft>
              <a:buClr>
                <a:srgbClr val="40BAD2"/>
              </a:buClr>
              <a:buNone/>
            </a:pPr>
            <a:r>
              <a:rPr lang="en-US" sz="1600" dirty="0">
                <a:solidFill>
                  <a:schemeClr val="tx1"/>
                </a:solidFill>
                <a:latin typeface="Tahoma" panose="020B0604030504040204" pitchFamily="34" charset="0"/>
                <a:ea typeface="Times New Roman" panose="02020603050405020304" pitchFamily="18" charset="0"/>
                <a:cs typeface="Times New Roman" panose="02020603050405020304" pitchFamily="18" charset="0"/>
              </a:rPr>
              <a:t>Front End: Web interface where users can enter specific data about themselves which is then added to the data set. </a:t>
            </a:r>
          </a:p>
          <a:p>
            <a:pPr marL="0" lvl="0" indent="0">
              <a:spcBef>
                <a:spcPts val="1800"/>
              </a:spcBef>
              <a:spcAft>
                <a:spcPts val="1800"/>
              </a:spcAft>
              <a:buClr>
                <a:srgbClr val="40BAD2"/>
              </a:buClr>
              <a:buNone/>
            </a:pPr>
            <a:r>
              <a:rPr lang="en-US" sz="1600" dirty="0">
                <a:solidFill>
                  <a:schemeClr val="tx1"/>
                </a:solidFill>
                <a:latin typeface="Tahoma" panose="020B0604030504040204" pitchFamily="34" charset="0"/>
                <a:ea typeface="Times New Roman" panose="02020603050405020304" pitchFamily="18" charset="0"/>
                <a:cs typeface="Times New Roman" panose="02020603050405020304" pitchFamily="18" charset="0"/>
              </a:rPr>
              <a:t>Model: Regression Tree Learner with Python that was trained on the Cardinal Solutions claims data using inputs such as race, ethnicity, gender, diagnosis, and service summary and produces a single cost estimate for each row submitted.</a:t>
            </a:r>
          </a:p>
          <a:p>
            <a:pPr marL="0" lvl="0" indent="0">
              <a:spcBef>
                <a:spcPts val="1800"/>
              </a:spcBef>
              <a:spcAft>
                <a:spcPts val="1800"/>
              </a:spcAft>
              <a:buClr>
                <a:srgbClr val="40BAD2"/>
              </a:buClr>
              <a:buNone/>
            </a:pPr>
            <a:r>
              <a:rPr lang="en-US" sz="1600" dirty="0">
                <a:solidFill>
                  <a:schemeClr val="tx1"/>
                </a:solidFill>
                <a:latin typeface="Tahoma" panose="020B0604030504040204" pitchFamily="34" charset="0"/>
                <a:ea typeface="Times New Roman" panose="02020603050405020304" pitchFamily="18" charset="0"/>
                <a:cs typeface="Times New Roman" panose="02020603050405020304" pitchFamily="18" charset="0"/>
              </a:rPr>
              <a:t>Webservice: Using Django</a:t>
            </a:r>
            <a:r>
              <a:rPr lang="en-US" sz="1600">
                <a:solidFill>
                  <a:schemeClr val="tx1"/>
                </a:solidFill>
                <a:latin typeface="Tahoma" panose="020B0604030504040204" pitchFamily="34" charset="0"/>
                <a:ea typeface="Times New Roman" panose="02020603050405020304" pitchFamily="18" charset="0"/>
                <a:cs typeface="Times New Roman" panose="02020603050405020304" pitchFamily="18" charset="0"/>
              </a:rPr>
              <a:t>, serves </a:t>
            </a:r>
            <a:r>
              <a:rPr lang="en-US" sz="1600" dirty="0">
                <a:solidFill>
                  <a:schemeClr val="tx1"/>
                </a:solidFill>
                <a:latin typeface="Tahoma" panose="020B0604030504040204" pitchFamily="34" charset="0"/>
                <a:ea typeface="Times New Roman" panose="02020603050405020304" pitchFamily="18" charset="0"/>
                <a:cs typeface="Times New Roman" panose="02020603050405020304" pitchFamily="18" charset="0"/>
              </a:rPr>
              <a:t>the data from our front end into the database and from the database to the classifier</a:t>
            </a:r>
          </a:p>
          <a:p>
            <a:pPr marL="0" lvl="0" indent="0" eaLnBrk="0" fontAlgn="base" hangingPunct="0">
              <a:spcBef>
                <a:spcPct val="0"/>
              </a:spcBef>
              <a:spcAft>
                <a:spcPct val="0"/>
              </a:spcAft>
              <a:buClrTx/>
              <a:buNone/>
              <a:tabLst>
                <a:tab pos="247650" algn="l"/>
              </a:tabLst>
            </a:pPr>
            <a:endParaRPr lang="en-US" altLang="ja-JP" sz="1600" b="1" dirty="0">
              <a:latin typeface="Tahoma" panose="020B0604030504040204" pitchFamily="34" charset="0"/>
              <a:ea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51992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6580-6D97-445E-A9FF-151A45E107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84C427-7E2E-4DC4-AD57-1595D03FA572}"/>
              </a:ext>
            </a:extLst>
          </p:cNvPr>
          <p:cNvSpPr>
            <a:spLocks noGrp="1"/>
          </p:cNvSpPr>
          <p:nvPr>
            <p:ph idx="1"/>
          </p:nvPr>
        </p:nvSpPr>
        <p:spPr/>
        <p:txBody>
          <a:bodyPr>
            <a:normAutofit lnSpcReduction="10000"/>
          </a:bodyPr>
          <a:lstStyle/>
          <a:p>
            <a:pPr marL="0" lvl="0" indent="0" eaLnBrk="0" fontAlgn="base" hangingPunct="0">
              <a:lnSpc>
                <a:spcPct val="100000"/>
              </a:lnSpc>
              <a:spcBef>
                <a:spcPct val="0"/>
              </a:spcBef>
              <a:spcAft>
                <a:spcPct val="0"/>
              </a:spcAft>
              <a:buClrTx/>
              <a:buNone/>
              <a:tabLst>
                <a:tab pos="247650" algn="l"/>
              </a:tabLst>
            </a:pPr>
            <a:r>
              <a:rPr lang="en-US" altLang="ja-JP" sz="2800" b="1" dirty="0">
                <a:solidFill>
                  <a:srgbClr val="E09B3B"/>
                </a:solidFill>
                <a:latin typeface="Tahoma" panose="020B0604030504040204" pitchFamily="34" charset="0"/>
                <a:ea typeface="Times New Roman" panose="02020603050405020304" pitchFamily="18" charset="0"/>
                <a:cs typeface="Times New Roman" panose="02020603050405020304" pitchFamily="18" charset="0"/>
              </a:rPr>
              <a:t>The Future</a:t>
            </a:r>
          </a:p>
          <a:p>
            <a:r>
              <a:rPr lang="en-US" dirty="0">
                <a:solidFill>
                  <a:schemeClr val="tx1"/>
                </a:solidFill>
              </a:rPr>
              <a:t>After entering personal information such as demographics, medical history and relevant provide information we can allow users to quickly choose a “reason for visit” from a dropdown and provide an estimated health cost for the visit. </a:t>
            </a:r>
          </a:p>
          <a:p>
            <a:r>
              <a:rPr lang="en-US" dirty="0">
                <a:solidFill>
                  <a:schemeClr val="tx1"/>
                </a:solidFill>
              </a:rPr>
              <a:t>Recommendations can be made to show users how to lower their cost information, such as using urgent care for non-critical visits versus an emergency room visit.</a:t>
            </a:r>
          </a:p>
          <a:p>
            <a:r>
              <a:rPr lang="en-US" dirty="0">
                <a:solidFill>
                  <a:schemeClr val="tx1"/>
                </a:solidFill>
              </a:rPr>
              <a:t>We can also proactively alert patients to opportunities which will help them lower their healthcare costs, such as times for free clinic operations.</a:t>
            </a:r>
          </a:p>
          <a:p>
            <a:r>
              <a:rPr lang="en-US" dirty="0">
                <a:solidFill>
                  <a:schemeClr val="tx1"/>
                </a:solidFill>
              </a:rPr>
              <a:t>Patients and other entities will also have the ability to view healthcare information in aggregate, to understand average costs, and how costs have changed over time.</a:t>
            </a:r>
          </a:p>
          <a:p>
            <a:r>
              <a:rPr lang="en-US" dirty="0">
                <a:solidFill>
                  <a:schemeClr val="tx1"/>
                </a:solidFill>
              </a:rPr>
              <a:t>Partner with hospital networks to integrate claims data into system.</a:t>
            </a:r>
          </a:p>
          <a:p>
            <a:endParaRPr lang="en-US" dirty="0"/>
          </a:p>
        </p:txBody>
      </p:sp>
    </p:spTree>
    <p:extLst>
      <p:ext uri="{BB962C8B-B14F-4D97-AF65-F5344CB8AC3E}">
        <p14:creationId xmlns:p14="http://schemas.microsoft.com/office/powerpoint/2010/main" val="318490839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63</TotalTime>
  <Words>600</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MS Gothic</vt:lpstr>
      <vt:lpstr>Arial</vt:lpstr>
      <vt:lpstr>Corbel</vt:lpstr>
      <vt:lpstr>Symbol</vt:lpstr>
      <vt:lpstr>Tahoma</vt:lpstr>
      <vt:lpstr>Times New Roman</vt:lpstr>
      <vt:lpstr>Wingdings 2</vt:lpstr>
      <vt:lpstr>Frame</vt:lpstr>
      <vt:lpstr>Personalized Healthcare Estimates using Crowdsourcing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Healthcare Estimates using Crowdsourcing Techniques</dc:title>
  <dc:creator>Maritza Mills</dc:creator>
  <cp:lastModifiedBy>Maritza Mills</cp:lastModifiedBy>
  <cp:revision>8</cp:revision>
  <dcterms:created xsi:type="dcterms:W3CDTF">2017-11-11T15:06:51Z</dcterms:created>
  <dcterms:modified xsi:type="dcterms:W3CDTF">2017-11-11T16:10:43Z</dcterms:modified>
</cp:coreProperties>
</file>