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5" r:id="rId5"/>
  </p:sldMasterIdLst>
  <p:handoutMasterIdLst>
    <p:handoutMasterId r:id="rId31"/>
  </p:handoutMasterIdLst>
  <p:sldIdLst>
    <p:sldId id="257" r:id="rId6"/>
    <p:sldId id="261" r:id="rId7"/>
    <p:sldId id="262" r:id="rId8"/>
    <p:sldId id="258" r:id="rId9"/>
    <p:sldId id="278" r:id="rId10"/>
    <p:sldId id="280" r:id="rId11"/>
    <p:sldId id="281" r:id="rId12"/>
    <p:sldId id="259" r:id="rId13"/>
    <p:sldId id="260" r:id="rId14"/>
    <p:sldId id="269" r:id="rId15"/>
    <p:sldId id="263" r:id="rId16"/>
    <p:sldId id="265" r:id="rId17"/>
    <p:sldId id="266" r:id="rId18"/>
    <p:sldId id="267" r:id="rId19"/>
    <p:sldId id="268" r:id="rId20"/>
    <p:sldId id="264" r:id="rId21"/>
    <p:sldId id="270" r:id="rId22"/>
    <p:sldId id="271" r:id="rId23"/>
    <p:sldId id="272" r:id="rId24"/>
    <p:sldId id="274" r:id="rId25"/>
    <p:sldId id="273" r:id="rId26"/>
    <p:sldId id="275" r:id="rId27"/>
    <p:sldId id="276" r:id="rId28"/>
    <p:sldId id="277" r:id="rId29"/>
    <p:sldId id="279"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D2"/>
    <a:srgbClr val="0078D4"/>
    <a:srgbClr val="737373"/>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1744C4-4414-400F-9863-CC4BDC491F5A}" v="20" dt="2019-12-03T09:55:22.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1" d="100"/>
          <a:sy n="111" d="100"/>
        </p:scale>
        <p:origin x="216" y="57"/>
      </p:cViewPr>
      <p:guideLst/>
    </p:cSldViewPr>
  </p:slideViewPr>
  <p:notesTextViewPr>
    <p:cViewPr>
      <p:scale>
        <a:sx n="1" d="1"/>
        <a:sy n="1" d="1"/>
      </p:scale>
      <p:origin x="0" y="0"/>
    </p:cViewPr>
  </p:notesTextViewPr>
  <p:notesViewPr>
    <p:cSldViewPr snapToGrid="0">
      <p:cViewPr varScale="1">
        <p:scale>
          <a:sx n="84" d="100"/>
          <a:sy n="84" d="100"/>
        </p:scale>
        <p:origin x="3897"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0078D4"/>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0078D4"/>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0078D4"/>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D2D2D2"/>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D2D2D2"/>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D2D2D2"/>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rgbClr val="D2D2D2"/>
        </a:solidFill>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0078D4"/>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D2D2D2"/>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D2D2D2"/>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rgbClr val="D2D2D2"/>
        </a:solidFill>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D2D2D2"/>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0078D4"/>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D2D2D2"/>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rgbClr val="D2D2D2"/>
        </a:solidFill>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D2D2D2"/>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D2D2D2"/>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0078D4"/>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0078D4"/>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0078D4"/>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0078D4"/>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BF1E03F-27C1-487B-8E70-7C80E3220F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Espace réservé de la date 2">
            <a:extLst>
              <a:ext uri="{FF2B5EF4-FFF2-40B4-BE49-F238E27FC236}">
                <a16:creationId xmlns:a16="http://schemas.microsoft.com/office/drawing/2014/main" id="{FB956F0A-308F-495E-BEEC-D3A2414B09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19D1C7-2604-4729-80BE-14A255183766}" type="datetimeFigureOut">
              <a:rPr lang="en-BE" smtClean="0"/>
              <a:t>03/12/2019</a:t>
            </a:fld>
            <a:endParaRPr lang="en-BE"/>
          </a:p>
        </p:txBody>
      </p:sp>
      <p:sp>
        <p:nvSpPr>
          <p:cNvPr id="4" name="Espace réservé du pied de page 3">
            <a:extLst>
              <a:ext uri="{FF2B5EF4-FFF2-40B4-BE49-F238E27FC236}">
                <a16:creationId xmlns:a16="http://schemas.microsoft.com/office/drawing/2014/main" id="{2DC3F71C-9D41-4163-A5D8-FD6BCD87A7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5" name="Espace réservé du numéro de diapositive 4">
            <a:extLst>
              <a:ext uri="{FF2B5EF4-FFF2-40B4-BE49-F238E27FC236}">
                <a16:creationId xmlns:a16="http://schemas.microsoft.com/office/drawing/2014/main" id="{2E5CD32C-EA68-44DB-921C-8032F2FF16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97B572-4A43-4DB7-B39D-6ADDCAD51B3D}" type="slidenum">
              <a:rPr lang="en-BE" smtClean="0"/>
              <a:t>‹N°›</a:t>
            </a:fld>
            <a:endParaRPr lang="en-BE"/>
          </a:p>
        </p:txBody>
      </p:sp>
    </p:spTree>
    <p:extLst>
      <p:ext uri="{BB962C8B-B14F-4D97-AF65-F5344CB8AC3E}">
        <p14:creationId xmlns:p14="http://schemas.microsoft.com/office/powerpoint/2010/main" val="1417053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030" name="Picture 6" descr="Résultat de recherche d'images pour &quot;microsoft innovation center belgique&quot;">
            <a:extLst>
              <a:ext uri="{FF2B5EF4-FFF2-40B4-BE49-F238E27FC236}">
                <a16:creationId xmlns:a16="http://schemas.microsoft.com/office/drawing/2014/main" id="{7C83E603-A8A6-46ED-A993-ECE7F6E64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C791652-32E3-4784-95A7-B8A4B668E2FF}"/>
              </a:ext>
            </a:extLst>
          </p:cNvPr>
          <p:cNvSpPr txBox="1"/>
          <p:nvPr/>
        </p:nvSpPr>
        <p:spPr>
          <a:xfrm>
            <a:off x="7870209" y="5145206"/>
            <a:ext cx="370999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Put here the robots from </a:t>
            </a:r>
            <a:r>
              <a:rPr lang="en-US" sz="2000" dirty="0" err="1">
                <a:gradFill>
                  <a:gsLst>
                    <a:gs pos="2917">
                      <a:schemeClr val="tx1"/>
                    </a:gs>
                    <a:gs pos="30000">
                      <a:schemeClr val="tx1"/>
                    </a:gs>
                  </a:gsLst>
                  <a:lin ang="5400000" scaled="0"/>
                </a:gradFill>
              </a:rPr>
              <a:t>Devday</a:t>
            </a:r>
            <a:endParaRPr lang="en-BE" sz="2000" dirty="0" err="1">
              <a:gradFill>
                <a:gsLst>
                  <a:gs pos="2917">
                    <a:schemeClr val="tx1"/>
                  </a:gs>
                  <a:gs pos="30000">
                    <a:schemeClr val="tx1"/>
                  </a:gs>
                </a:gsLst>
                <a:lin ang="5400000" scaled="0"/>
              </a:gradFill>
            </a:endParaRPr>
          </a:p>
        </p:txBody>
      </p:sp>
      <p:sp>
        <p:nvSpPr>
          <p:cNvPr id="14" name="Title 1">
            <a:extLst>
              <a:ext uri="{FF2B5EF4-FFF2-40B4-BE49-F238E27FC236}">
                <a16:creationId xmlns:a16="http://schemas.microsoft.com/office/drawing/2014/main" id="{71ACC934-CC9C-4EA3-88BB-6E4F0258C4AB}"/>
              </a:ext>
            </a:extLst>
          </p:cNvPr>
          <p:cNvSpPr>
            <a:spLocks noGrp="1"/>
          </p:cNvSpPr>
          <p:nvPr>
            <p:ph type="title" hasCustomPrompt="1"/>
          </p:nvPr>
        </p:nvSpPr>
        <p:spPr>
          <a:xfrm>
            <a:off x="584900" y="1842354"/>
            <a:ext cx="7568872" cy="553998"/>
          </a:xfrm>
          <a:noFill/>
        </p:spPr>
        <p:txBody>
          <a:bodyPr wrap="square"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15" name="Text Placeholder 4">
            <a:extLst>
              <a:ext uri="{FF2B5EF4-FFF2-40B4-BE49-F238E27FC236}">
                <a16:creationId xmlns:a16="http://schemas.microsoft.com/office/drawing/2014/main" id="{2D4024C6-1B65-450A-8CAC-E2E224BF61C4}"/>
              </a:ext>
            </a:extLst>
          </p:cNvPr>
          <p:cNvSpPr>
            <a:spLocks noGrp="1"/>
          </p:cNvSpPr>
          <p:nvPr>
            <p:ph type="body" sz="quarter" idx="12" hasCustomPrompt="1"/>
          </p:nvPr>
        </p:nvSpPr>
        <p:spPr>
          <a:xfrm>
            <a:off x="584900" y="2726845"/>
            <a:ext cx="7568872"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196839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207983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620924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924696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742019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3688392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823782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3985285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913679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10862102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fr-FR"/>
              <a:t>Modifiez le style du titre</a:t>
            </a:r>
            <a:endParaRPr lang="en-US"/>
          </a:p>
        </p:txBody>
      </p:sp>
    </p:spTree>
    <p:extLst>
      <p:ext uri="{BB962C8B-B14F-4D97-AF65-F5344CB8AC3E}">
        <p14:creationId xmlns:p14="http://schemas.microsoft.com/office/powerpoint/2010/main" val="10753707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e de titr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Résultat de recherche d'images pour &quot;microsoft innovation center belgique&quot;">
            <a:extLst>
              <a:ext uri="{FF2B5EF4-FFF2-40B4-BE49-F238E27FC236}">
                <a16:creationId xmlns:a16="http://schemas.microsoft.com/office/drawing/2014/main" id="{40CFE898-D791-4000-89C7-323E4AD5F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712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fr-FR"/>
              <a:t>Cliquez pour modifier les styles du texte du masque</a:t>
            </a:r>
          </a:p>
        </p:txBody>
      </p:sp>
    </p:spTree>
    <p:extLst>
      <p:ext uri="{BB962C8B-B14F-4D97-AF65-F5344CB8AC3E}">
        <p14:creationId xmlns:p14="http://schemas.microsoft.com/office/powerpoint/2010/main" val="10846484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fr-FR"/>
              <a:t>Modifiez le style du titre</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7428006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fr-FR"/>
              <a:t>Modifiez le style du titre</a:t>
            </a:r>
            <a:endParaRPr lang="en-US"/>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fr-FR"/>
              <a:t>Cliquez pour modifier les styles du texte du masque</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362276121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fr-FR"/>
              <a:t>Cliquez pour modifier les styles du texte du masque</a:t>
            </a:r>
          </a:p>
        </p:txBody>
      </p:sp>
    </p:spTree>
    <p:extLst>
      <p:ext uri="{BB962C8B-B14F-4D97-AF65-F5344CB8AC3E}">
        <p14:creationId xmlns:p14="http://schemas.microsoft.com/office/powerpoint/2010/main" val="87884933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fr-FR"/>
              <a:t>Cliquez pour modifier les styles du texte du masque</a:t>
            </a:r>
          </a:p>
        </p:txBody>
      </p:sp>
    </p:spTree>
    <p:extLst>
      <p:ext uri="{BB962C8B-B14F-4D97-AF65-F5344CB8AC3E}">
        <p14:creationId xmlns:p14="http://schemas.microsoft.com/office/powerpoint/2010/main" val="7196671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fr-FR"/>
              <a:t>Cliquez pour modifier les styles du texte du masque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1521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5122" name="Picture 2">
            <a:extLst>
              <a:ext uri="{FF2B5EF4-FFF2-40B4-BE49-F238E27FC236}">
                <a16:creationId xmlns:a16="http://schemas.microsoft.com/office/drawing/2014/main" id="{996DE8DC-6ACF-4763-98A2-7D1206BB43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78659" y="920322"/>
            <a:ext cx="47625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153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3" name="ZoneTexte 2">
            <a:extLst>
              <a:ext uri="{FF2B5EF4-FFF2-40B4-BE49-F238E27FC236}">
                <a16:creationId xmlns:a16="http://schemas.microsoft.com/office/drawing/2014/main" id="{20809413-40AD-485A-9154-2E962A225189}"/>
              </a:ext>
            </a:extLst>
          </p:cNvPr>
          <p:cNvSpPr txBox="1"/>
          <p:nvPr/>
        </p:nvSpPr>
        <p:spPr>
          <a:xfrm>
            <a:off x="8971128" y="3598460"/>
            <a:ext cx="2287486"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Something </a:t>
            </a:r>
            <a:r>
              <a:rPr lang="en-US" sz="2000" dirty="0" err="1">
                <a:gradFill>
                  <a:gsLst>
                    <a:gs pos="2917">
                      <a:schemeClr val="tx1"/>
                    </a:gs>
                    <a:gs pos="30000">
                      <a:schemeClr val="tx1"/>
                    </a:gs>
                  </a:gsLst>
                  <a:lin ang="5400000" scaled="0"/>
                </a:gradFill>
              </a:rPr>
              <a:t>inspirant</a:t>
            </a:r>
            <a:endParaRPr lang="en-BE"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58367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8041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0948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Résultat de recherche d'images pour &quot;microsoft innovation center belgique&quot;">
            <a:extLst>
              <a:ext uri="{FF2B5EF4-FFF2-40B4-BE49-F238E27FC236}">
                <a16:creationId xmlns:a16="http://schemas.microsoft.com/office/drawing/2014/main" id="{EAD2E916-AA39-4A6D-A735-F9919C3A8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pour une image  2">
            <a:extLst>
              <a:ext uri="{FF2B5EF4-FFF2-40B4-BE49-F238E27FC236}">
                <a16:creationId xmlns:a16="http://schemas.microsoft.com/office/drawing/2014/main" id="{947C2694-A928-4B1E-AF03-7C7787C24DA2}"/>
              </a:ext>
            </a:extLst>
          </p:cNvPr>
          <p:cNvSpPr>
            <a:spLocks noGrp="1"/>
          </p:cNvSpPr>
          <p:nvPr>
            <p:ph type="pic" sz="quarter" idx="13" hasCustomPrompt="1"/>
          </p:nvPr>
        </p:nvSpPr>
        <p:spPr>
          <a:xfrm>
            <a:off x="6445250" y="601663"/>
            <a:ext cx="5432425" cy="5518126"/>
          </a:xfrm>
        </p:spPr>
        <p:txBody>
          <a:bodyPr/>
          <a:lstStyle>
            <a:lvl1pPr>
              <a:defRPr/>
            </a:lvl1pPr>
          </a:lstStyle>
          <a:p>
            <a:r>
              <a:rPr lang="en-US" dirty="0"/>
              <a:t>Drag &amp; Drop or click on the picture icon</a:t>
            </a:r>
            <a:endParaRPr lang="en-BE" dirty="0"/>
          </a:p>
        </p:txBody>
      </p:sp>
    </p:spTree>
    <p:extLst>
      <p:ext uri="{BB962C8B-B14F-4D97-AF65-F5344CB8AC3E}">
        <p14:creationId xmlns:p14="http://schemas.microsoft.com/office/powerpoint/2010/main" val="2386130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pic>
        <p:nvPicPr>
          <p:cNvPr id="6" name="Picture 6" descr="Résultat de recherche d'images pour &quot;microsoft innovation center belgique&quot;">
            <a:extLst>
              <a:ext uri="{FF2B5EF4-FFF2-40B4-BE49-F238E27FC236}">
                <a16:creationId xmlns:a16="http://schemas.microsoft.com/office/drawing/2014/main" id="{03EB10C6-C480-443D-B9FB-8E38DC3E5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1751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fr-FR"/>
              <a:t>Modifiez le style du titre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206485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50949855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fr-FR"/>
              <a:t>Modifiez le style du titre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47256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3226300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6" descr="Résultat de recherche d'images pour &quot;microsoft innovation center belgique&quot;">
            <a:extLst>
              <a:ext uri="{FF2B5EF4-FFF2-40B4-BE49-F238E27FC236}">
                <a16:creationId xmlns:a16="http://schemas.microsoft.com/office/drawing/2014/main" id="{B2D017A9-9790-4BBA-B969-4E3540F4F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pour une image  2">
            <a:extLst>
              <a:ext uri="{FF2B5EF4-FFF2-40B4-BE49-F238E27FC236}">
                <a16:creationId xmlns:a16="http://schemas.microsoft.com/office/drawing/2014/main" id="{A5040985-063C-4337-A0E5-5AFD0D564E9F}"/>
              </a:ext>
            </a:extLst>
          </p:cNvPr>
          <p:cNvSpPr>
            <a:spLocks noGrp="1"/>
          </p:cNvSpPr>
          <p:nvPr>
            <p:ph type="pic" sz="quarter" idx="13" hasCustomPrompt="1"/>
          </p:nvPr>
        </p:nvSpPr>
        <p:spPr>
          <a:xfrm>
            <a:off x="6445250" y="601663"/>
            <a:ext cx="5432425" cy="5518126"/>
          </a:xfrm>
        </p:spPr>
        <p:txBody>
          <a:bodyPr/>
          <a:lstStyle>
            <a:lvl1pPr>
              <a:defRPr/>
            </a:lvl1pPr>
          </a:lstStyle>
          <a:p>
            <a:r>
              <a:rPr lang="en-US" dirty="0"/>
              <a:t>Drag &amp; Drop or click on the picture icon</a:t>
            </a:r>
            <a:endParaRPr lang="en-BE" dirty="0"/>
          </a:p>
        </p:txBody>
      </p:sp>
    </p:spTree>
    <p:extLst>
      <p:ext uri="{BB962C8B-B14F-4D97-AF65-F5344CB8AC3E}">
        <p14:creationId xmlns:p14="http://schemas.microsoft.com/office/powerpoint/2010/main" val="2539106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0024863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et tex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fr-FR"/>
              <a:t>Modifiez le style du titre</a:t>
            </a:r>
            <a:endParaRPr lang="en-US"/>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52423644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spc="-50" baseline="0">
                <a:solidFill>
                  <a:schemeClr val="accent3"/>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973467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833081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3977480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fr-FR"/>
              <a:t>Modifiez le style du titre</a:t>
            </a:r>
            <a:endParaRPr lang="en-US"/>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5"/>
          <a:srcRect l="762"/>
          <a:stretch/>
        </p:blipFill>
        <p:spPr>
          <a:xfrm rot="5400000">
            <a:off x="9464500" y="2843773"/>
            <a:ext cx="6858000" cy="1170455"/>
          </a:xfrm>
          <a:prstGeom prst="rect">
            <a:avLst/>
          </a:prstGeom>
        </p:spPr>
      </p:pic>
      <p:sp>
        <p:nvSpPr>
          <p:cNvPr id="8" name="ZoneTexte 7">
            <a:extLst>
              <a:ext uri="{FF2B5EF4-FFF2-40B4-BE49-F238E27FC236}">
                <a16:creationId xmlns:a16="http://schemas.microsoft.com/office/drawing/2014/main" id="{A34A5CC0-A4FB-486F-B4D0-1677515C5E9C}"/>
              </a:ext>
            </a:extLst>
          </p:cNvPr>
          <p:cNvSpPr txBox="1"/>
          <p:nvPr/>
        </p:nvSpPr>
        <p:spPr>
          <a:xfrm>
            <a:off x="582168" y="6499818"/>
            <a:ext cx="1127232"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rPr>
              <a:t>bit.ly/BDAI101</a:t>
            </a:r>
            <a:endParaRPr lang="en-BE" sz="1400" dirty="0" err="1">
              <a:gradFill>
                <a:gsLst>
                  <a:gs pos="2917">
                    <a:schemeClr val="tx1"/>
                  </a:gs>
                  <a:gs pos="30000">
                    <a:schemeClr val="tx1"/>
                  </a:gs>
                </a:gsLst>
                <a:lin ang="5400000" scaled="0"/>
              </a:gradFill>
            </a:endParaRPr>
          </a:p>
        </p:txBody>
      </p:sp>
      <p:sp>
        <p:nvSpPr>
          <p:cNvPr id="49" name="ZoneTexte 48">
            <a:extLst>
              <a:ext uri="{FF2B5EF4-FFF2-40B4-BE49-F238E27FC236}">
                <a16:creationId xmlns:a16="http://schemas.microsoft.com/office/drawing/2014/main" id="{E55D2DAA-DD85-480C-93CE-460F14D82562}"/>
              </a:ext>
            </a:extLst>
          </p:cNvPr>
          <p:cNvSpPr txBox="1"/>
          <p:nvPr/>
        </p:nvSpPr>
        <p:spPr>
          <a:xfrm>
            <a:off x="10742415" y="6499818"/>
            <a:ext cx="1005083"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MICOnTour</a:t>
            </a:r>
            <a:endParaRPr lang="en-BE" sz="1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5811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bit.ly/</a:t>
            </a:r>
            <a:r>
              <a:rPr lang="en-US" dirty="0" err="1">
                <a:solidFill>
                  <a:schemeClr val="bg1"/>
                </a:solidFill>
              </a:rPr>
              <a:t>keydevday</a:t>
            </a:r>
            <a:endParaRPr lang="en-US" dirty="0">
              <a:solidFill>
                <a:schemeClr val="bg1"/>
              </a:solidFill>
            </a:endParaRPr>
          </a:p>
        </p:txBody>
      </p:sp>
      <p:sp>
        <p:nvSpPr>
          <p:cNvPr id="50" name="Text Placeholder 4">
            <a:extLst>
              <a:ext uri="{FF2B5EF4-FFF2-40B4-BE49-F238E27FC236}">
                <a16:creationId xmlns:a16="http://schemas.microsoft.com/office/drawing/2014/main" id="{DE648455-4F70-B242-BC20-F51C306A2253}"/>
              </a:ext>
            </a:extLst>
          </p:cNvPr>
          <p:cNvSpPr txBox="1">
            <a:spLocks/>
          </p:cNvSpPr>
          <p:nvPr/>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#devday2019</a:t>
            </a:r>
          </a:p>
        </p:txBody>
      </p:sp>
    </p:spTree>
    <p:extLst>
      <p:ext uri="{BB962C8B-B14F-4D97-AF65-F5344CB8AC3E}">
        <p14:creationId xmlns:p14="http://schemas.microsoft.com/office/powerpoint/2010/main" val="2087478149"/>
      </p:ext>
    </p:extLst>
  </p:cSld>
  <p:clrMap bg1="lt1" tx1="dk1" bg2="lt2" tx2="dk2" accent1="accent1" accent2="accent2" accent3="accent3" accent4="accent4" accent5="accent5" accent6="accent6" hlink="hlink" folHlink="folHlink"/>
  <p:sldLayoutIdLst>
    <p:sldLayoutId id="2147483696" r:id="rId1"/>
  </p:sldLayoutIdLst>
  <p:transition>
    <p:fade/>
  </p:transition>
  <p:hf sldNum="0"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hyperlink" Target="http://bit.ly/2B7AWOp" TargetMode="Externa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1.xml"/><Relationship Id="rId1" Type="http://schemas.openxmlformats.org/officeDocument/2006/relationships/video" Target="https://www.youtube.com/embed/hx_bgoTF7b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1.xml"/><Relationship Id="rId1" Type="http://schemas.openxmlformats.org/officeDocument/2006/relationships/video" Target="https://www.youtube.com/embed/Aut32pR5PQ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F26D235-E9BC-41A4-B957-FFD4E82E6CDE}"/>
              </a:ext>
            </a:extLst>
          </p:cNvPr>
          <p:cNvSpPr>
            <a:spLocks noGrp="1"/>
          </p:cNvSpPr>
          <p:nvPr>
            <p:ph type="title"/>
          </p:nvPr>
        </p:nvSpPr>
        <p:spPr/>
        <p:txBody>
          <a:bodyPr/>
          <a:lstStyle/>
          <a:p>
            <a:r>
              <a:rPr lang="en-US" dirty="0"/>
              <a:t>Big Data et intelligence </a:t>
            </a:r>
            <a:r>
              <a:rPr lang="en-US" dirty="0" err="1"/>
              <a:t>artificielle</a:t>
            </a:r>
            <a:endParaRPr lang="en-BE" dirty="0"/>
          </a:p>
        </p:txBody>
      </p:sp>
      <p:sp>
        <p:nvSpPr>
          <p:cNvPr id="5" name="Espace réservé du texte 4">
            <a:extLst>
              <a:ext uri="{FF2B5EF4-FFF2-40B4-BE49-F238E27FC236}">
                <a16:creationId xmlns:a16="http://schemas.microsoft.com/office/drawing/2014/main" id="{913FB7A2-059D-4663-90C5-ED534769CD95}"/>
              </a:ext>
            </a:extLst>
          </p:cNvPr>
          <p:cNvSpPr>
            <a:spLocks noGrp="1"/>
          </p:cNvSpPr>
          <p:nvPr>
            <p:ph type="body" sz="quarter" idx="12"/>
          </p:nvPr>
        </p:nvSpPr>
        <p:spPr/>
        <p:txBody>
          <a:bodyPr/>
          <a:lstStyle/>
          <a:p>
            <a:r>
              <a:rPr lang="en-US" dirty="0"/>
              <a:t>Nathan Pire</a:t>
            </a:r>
            <a:endParaRPr lang="en-BE" dirty="0"/>
          </a:p>
        </p:txBody>
      </p:sp>
    </p:spTree>
    <p:extLst>
      <p:ext uri="{BB962C8B-B14F-4D97-AF65-F5344CB8AC3E}">
        <p14:creationId xmlns:p14="http://schemas.microsoft.com/office/powerpoint/2010/main" val="101024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a:extLst>
              <a:ext uri="{FF2B5EF4-FFF2-40B4-BE49-F238E27FC236}">
                <a16:creationId xmlns:a16="http://schemas.microsoft.com/office/drawing/2014/main" id="{CEC0E800-B9F9-4BEB-BDE1-791D6BD37D83}"/>
              </a:ext>
            </a:extLst>
          </p:cNvPr>
          <p:cNvSpPr>
            <a:spLocks noGrp="1"/>
          </p:cNvSpPr>
          <p:nvPr>
            <p:ph type="title"/>
          </p:nvPr>
        </p:nvSpPr>
        <p:spPr/>
        <p:txBody>
          <a:bodyPr/>
          <a:lstStyle/>
          <a:p>
            <a:endParaRPr lang="en-BE"/>
          </a:p>
        </p:txBody>
      </p:sp>
      <p:graphicFrame>
        <p:nvGraphicFramePr>
          <p:cNvPr id="14" name="Diagram 14">
            <a:extLst>
              <a:ext uri="{FF2B5EF4-FFF2-40B4-BE49-F238E27FC236}">
                <a16:creationId xmlns:a16="http://schemas.microsoft.com/office/drawing/2014/main" id="{80239F7E-5C5B-4D50-A0CC-E38C03D3800E}"/>
              </a:ext>
            </a:extLst>
          </p:cNvPr>
          <p:cNvGraphicFramePr/>
          <p:nvPr>
            <p:extLst>
              <p:ext uri="{D42A27DB-BD31-4B8C-83A1-F6EECF244321}">
                <p14:modId xmlns:p14="http://schemas.microsoft.com/office/powerpoint/2010/main" val="3756100904"/>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35571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FF2CD-276A-4BC7-977B-B761384F3892}"/>
              </a:ext>
            </a:extLst>
          </p:cNvPr>
          <p:cNvSpPr>
            <a:spLocks noGrp="1"/>
          </p:cNvSpPr>
          <p:nvPr>
            <p:ph type="title"/>
          </p:nvPr>
        </p:nvSpPr>
        <p:spPr/>
        <p:txBody>
          <a:bodyPr/>
          <a:lstStyle/>
          <a:p>
            <a:endParaRPr lang="en-BE"/>
          </a:p>
        </p:txBody>
      </p:sp>
      <p:graphicFrame>
        <p:nvGraphicFramePr>
          <p:cNvPr id="3" name="Diagram 14">
            <a:extLst>
              <a:ext uri="{FF2B5EF4-FFF2-40B4-BE49-F238E27FC236}">
                <a16:creationId xmlns:a16="http://schemas.microsoft.com/office/drawing/2014/main" id="{CBB33842-5222-4051-AE50-73BC9BFB1FFD}"/>
              </a:ext>
            </a:extLst>
          </p:cNvPr>
          <p:cNvGraphicFramePr/>
          <p:nvPr>
            <p:extLst>
              <p:ext uri="{D42A27DB-BD31-4B8C-83A1-F6EECF244321}">
                <p14:modId xmlns:p14="http://schemas.microsoft.com/office/powerpoint/2010/main" val="4241946534"/>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555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C7B76E-6AA7-4BD9-8314-0EA652446169}"/>
              </a:ext>
            </a:extLst>
          </p:cNvPr>
          <p:cNvSpPr>
            <a:spLocks noGrp="1"/>
          </p:cNvSpPr>
          <p:nvPr>
            <p:ph type="title"/>
          </p:nvPr>
        </p:nvSpPr>
        <p:spPr/>
        <p:txBody>
          <a:bodyPr/>
          <a:lstStyle/>
          <a:p>
            <a:r>
              <a:rPr lang="en-US" dirty="0"/>
              <a:t>Comment </a:t>
            </a:r>
            <a:r>
              <a:rPr lang="en-US" dirty="0" err="1"/>
              <a:t>récupérer</a:t>
            </a:r>
            <a:r>
              <a:rPr lang="en-US" dirty="0"/>
              <a:t> des </a:t>
            </a:r>
            <a:r>
              <a:rPr lang="en-US" dirty="0" err="1"/>
              <a:t>données</a:t>
            </a:r>
            <a:r>
              <a:rPr lang="en-US" dirty="0"/>
              <a:t>?</a:t>
            </a:r>
            <a:endParaRPr lang="en-BE" dirty="0"/>
          </a:p>
        </p:txBody>
      </p:sp>
      <p:pic>
        <p:nvPicPr>
          <p:cNvPr id="2050" name="Picture 2" descr="Résultat de recherche d'images pour &quot;api logo&quot;">
            <a:extLst>
              <a:ext uri="{FF2B5EF4-FFF2-40B4-BE49-F238E27FC236}">
                <a16:creationId xmlns:a16="http://schemas.microsoft.com/office/drawing/2014/main" id="{ECB69A2F-252D-4433-A260-93C47F886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67" y="1360338"/>
            <a:ext cx="3013599" cy="27094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e recherche d'images pour &quot;dataset&quot;">
            <a:extLst>
              <a:ext uri="{FF2B5EF4-FFF2-40B4-BE49-F238E27FC236}">
                <a16:creationId xmlns:a16="http://schemas.microsoft.com/office/drawing/2014/main" id="{975F9EB0-D3EE-4644-B2E2-5EA7AD86D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34" y="1244423"/>
            <a:ext cx="3530044" cy="22805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ésultat de recherche d'images pour &quot;database&quot;">
            <a:extLst>
              <a:ext uri="{FF2B5EF4-FFF2-40B4-BE49-F238E27FC236}">
                <a16:creationId xmlns:a16="http://schemas.microsoft.com/office/drawing/2014/main" id="{5B21090F-DADD-417C-9FFF-EC0B481C1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188" y="2633276"/>
            <a:ext cx="2704068" cy="25526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ésultat de recherche d'images pour &quot;txt file&quot;">
            <a:extLst>
              <a:ext uri="{FF2B5EF4-FFF2-40B4-BE49-F238E27FC236}">
                <a16:creationId xmlns:a16="http://schemas.microsoft.com/office/drawing/2014/main" id="{580EBBA4-1E37-40D9-8C92-D4EE12B83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880" y="4069755"/>
            <a:ext cx="1935030" cy="193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6949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descr="Une image contenant neige, lit, pose, blanc&#10;&#10;Description générée automatiquement">
            <a:extLst>
              <a:ext uri="{FF2B5EF4-FFF2-40B4-BE49-F238E27FC236}">
                <a16:creationId xmlns:a16="http://schemas.microsoft.com/office/drawing/2014/main" id="{B5838B27-3418-4BAB-B9B7-7390FB22FD7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875" r="21875"/>
          <a:stretch>
            <a:fillRect/>
          </a:stretch>
        </p:blipFill>
        <p:spPr/>
      </p:pic>
      <p:sp>
        <p:nvSpPr>
          <p:cNvPr id="2" name="Titre 1">
            <a:extLst>
              <a:ext uri="{FF2B5EF4-FFF2-40B4-BE49-F238E27FC236}">
                <a16:creationId xmlns:a16="http://schemas.microsoft.com/office/drawing/2014/main" id="{94034EE6-6934-4E51-AC94-7D2A11FF6141}"/>
              </a:ext>
            </a:extLst>
          </p:cNvPr>
          <p:cNvSpPr>
            <a:spLocks noGrp="1"/>
          </p:cNvSpPr>
          <p:nvPr>
            <p:ph type="title"/>
          </p:nvPr>
        </p:nvSpPr>
        <p:spPr/>
        <p:txBody>
          <a:bodyPr/>
          <a:lstStyle/>
          <a:p>
            <a:r>
              <a:rPr lang="en-US" dirty="0"/>
              <a:t>Pas de </a:t>
            </a:r>
            <a:r>
              <a:rPr lang="en-US" dirty="0" err="1"/>
              <a:t>données</a:t>
            </a:r>
            <a:r>
              <a:rPr lang="en-US" dirty="0"/>
              <a:t>? </a:t>
            </a:r>
            <a:endParaRPr lang="en-BE" dirty="0"/>
          </a:p>
        </p:txBody>
      </p:sp>
      <p:sp>
        <p:nvSpPr>
          <p:cNvPr id="5" name="Espace réservé du texte 4">
            <a:extLst>
              <a:ext uri="{FF2B5EF4-FFF2-40B4-BE49-F238E27FC236}">
                <a16:creationId xmlns:a16="http://schemas.microsoft.com/office/drawing/2014/main" id="{A3987A89-97BB-4193-936A-F99F7DD312F2}"/>
              </a:ext>
            </a:extLst>
          </p:cNvPr>
          <p:cNvSpPr>
            <a:spLocks noGrp="1"/>
          </p:cNvSpPr>
          <p:nvPr>
            <p:ph type="body" sz="quarter" idx="10"/>
          </p:nvPr>
        </p:nvSpPr>
        <p:spPr>
          <a:xfrm>
            <a:off x="584200" y="3535540"/>
            <a:ext cx="4162425" cy="1557349"/>
          </a:xfrm>
        </p:spPr>
        <p:txBody>
          <a:bodyPr/>
          <a:lstStyle/>
          <a:p>
            <a:r>
              <a:rPr lang="en-US" dirty="0"/>
              <a:t>Il </a:t>
            </a:r>
            <a:r>
              <a:rPr lang="en-US" dirty="0" err="1"/>
              <a:t>faut</a:t>
            </a:r>
            <a:r>
              <a:rPr lang="en-US" dirty="0"/>
              <a:t> la </a:t>
            </a:r>
            <a:r>
              <a:rPr lang="en-US" dirty="0" err="1"/>
              <a:t>créer</a:t>
            </a:r>
            <a:endParaRPr lang="en-US" dirty="0"/>
          </a:p>
          <a:p>
            <a:pPr marL="342900" indent="-342900">
              <a:buFont typeface="Arial" panose="020B0604020202020204" pitchFamily="34" charset="0"/>
              <a:buChar char="•"/>
            </a:pPr>
            <a:r>
              <a:rPr lang="en-US" dirty="0"/>
              <a:t>Bien </a:t>
            </a:r>
            <a:r>
              <a:rPr lang="en-US" dirty="0" err="1"/>
              <a:t>penser</a:t>
            </a:r>
            <a:r>
              <a:rPr lang="en-US" dirty="0"/>
              <a:t> à la recuperation</a:t>
            </a:r>
          </a:p>
          <a:p>
            <a:pPr marL="342900" indent="-342900">
              <a:buFont typeface="Arial" panose="020B0604020202020204" pitchFamily="34" charset="0"/>
              <a:buChar char="•"/>
            </a:pPr>
            <a:r>
              <a:rPr lang="en-US" dirty="0"/>
              <a:t>La structurer</a:t>
            </a:r>
          </a:p>
          <a:p>
            <a:pPr marL="342900" indent="-342900">
              <a:buFont typeface="Arial" panose="020B0604020202020204" pitchFamily="34" charset="0"/>
              <a:buChar char="•"/>
            </a:pPr>
            <a:r>
              <a:rPr lang="en-US" dirty="0" err="1"/>
              <a:t>Vérifier</a:t>
            </a:r>
            <a:r>
              <a:rPr lang="en-US" dirty="0"/>
              <a:t> </a:t>
            </a:r>
            <a:r>
              <a:rPr lang="en-US" dirty="0" err="1"/>
              <a:t>l’environnement</a:t>
            </a:r>
            <a:endParaRPr lang="en-BE" dirty="0"/>
          </a:p>
        </p:txBody>
      </p:sp>
    </p:spTree>
    <p:extLst>
      <p:ext uri="{BB962C8B-B14F-4D97-AF65-F5344CB8AC3E}">
        <p14:creationId xmlns:p14="http://schemas.microsoft.com/office/powerpoint/2010/main" val="10222920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300774F-A69F-499E-A8DD-14058C6F8B30}"/>
              </a:ext>
            </a:extLst>
          </p:cNvPr>
          <p:cNvSpPr>
            <a:spLocks noGrp="1"/>
          </p:cNvSpPr>
          <p:nvPr>
            <p:ph type="title"/>
          </p:nvPr>
        </p:nvSpPr>
        <p:spPr/>
        <p:txBody>
          <a:bodyPr/>
          <a:lstStyle/>
          <a:p>
            <a:r>
              <a:rPr lang="en-US" dirty="0" err="1"/>
              <a:t>Nettoyer</a:t>
            </a:r>
            <a:r>
              <a:rPr lang="en-US" dirty="0"/>
              <a:t> les </a:t>
            </a:r>
            <a:r>
              <a:rPr lang="en-US" dirty="0" err="1"/>
              <a:t>données</a:t>
            </a:r>
            <a:endParaRPr lang="en-BE" dirty="0"/>
          </a:p>
        </p:txBody>
      </p:sp>
      <p:sp>
        <p:nvSpPr>
          <p:cNvPr id="9" name="Espace réservé du texte 8">
            <a:extLst>
              <a:ext uri="{FF2B5EF4-FFF2-40B4-BE49-F238E27FC236}">
                <a16:creationId xmlns:a16="http://schemas.microsoft.com/office/drawing/2014/main" id="{2B6FF17D-6A98-4B42-A6F2-77BE206EA213}"/>
              </a:ext>
            </a:extLst>
          </p:cNvPr>
          <p:cNvSpPr>
            <a:spLocks noGrp="1"/>
          </p:cNvSpPr>
          <p:nvPr>
            <p:ph type="body" sz="quarter" idx="13"/>
          </p:nvPr>
        </p:nvSpPr>
        <p:spPr>
          <a:xfrm>
            <a:off x="8115300" y="2017713"/>
            <a:ext cx="3494088" cy="3705630"/>
          </a:xfrm>
        </p:spPr>
        <p:txBody>
          <a:bodyPr/>
          <a:lstStyle/>
          <a:p>
            <a:pPr marL="342900" indent="-342900">
              <a:buFont typeface="Arial" panose="020B0604020202020204" pitchFamily="34" charset="0"/>
              <a:buChar char="•"/>
            </a:pPr>
            <a:r>
              <a:rPr lang="en-US" sz="2800" dirty="0" err="1"/>
              <a:t>Retirer</a:t>
            </a:r>
            <a:r>
              <a:rPr lang="en-US" sz="2800" dirty="0"/>
              <a:t> les </a:t>
            </a:r>
            <a:r>
              <a:rPr lang="en-US" sz="2800" dirty="0" err="1"/>
              <a:t>erreurs</a:t>
            </a:r>
            <a:endParaRPr lang="en-US" sz="2800" dirty="0"/>
          </a:p>
          <a:p>
            <a:pPr marL="342900" indent="-342900">
              <a:buFont typeface="Arial" panose="020B0604020202020204" pitchFamily="34" charset="0"/>
              <a:buChar char="•"/>
            </a:pPr>
            <a:r>
              <a:rPr lang="en-US" sz="2800" dirty="0" err="1"/>
              <a:t>Nettoyer</a:t>
            </a:r>
            <a:r>
              <a:rPr lang="en-US" sz="2800" dirty="0"/>
              <a:t> les champs </a:t>
            </a:r>
            <a:r>
              <a:rPr lang="en-US" sz="2800" dirty="0" err="1"/>
              <a:t>inutiles</a:t>
            </a:r>
            <a:endParaRPr lang="en-US" sz="2800" dirty="0"/>
          </a:p>
          <a:p>
            <a:pPr marL="342900" indent="-342900">
              <a:buFont typeface="Arial" panose="020B0604020202020204" pitchFamily="34" charset="0"/>
              <a:buChar char="•"/>
            </a:pPr>
            <a:r>
              <a:rPr lang="en-US" sz="2800" dirty="0"/>
              <a:t>Transformer les champs incomprehensible</a:t>
            </a:r>
          </a:p>
          <a:p>
            <a:pPr marL="342900" indent="-342900">
              <a:buFont typeface="Arial" panose="020B0604020202020204" pitchFamily="34" charset="0"/>
              <a:buChar char="•"/>
            </a:pPr>
            <a:r>
              <a:rPr lang="en-US" sz="2800" dirty="0" err="1"/>
              <a:t>Créer</a:t>
            </a:r>
            <a:r>
              <a:rPr lang="en-US" sz="2800" dirty="0"/>
              <a:t> des datasets </a:t>
            </a:r>
            <a:r>
              <a:rPr lang="en-US" sz="2800" dirty="0" err="1"/>
              <a:t>différents</a:t>
            </a:r>
            <a:endParaRPr lang="en-BE" sz="2800" dirty="0"/>
          </a:p>
        </p:txBody>
      </p:sp>
      <p:pic>
        <p:nvPicPr>
          <p:cNvPr id="4098" name="Picture 2" descr="Résultat de recherche d'images pour &quot;clean data&quot;">
            <a:extLst>
              <a:ext uri="{FF2B5EF4-FFF2-40B4-BE49-F238E27FC236}">
                <a16:creationId xmlns:a16="http://schemas.microsoft.com/office/drawing/2014/main" id="{336F237E-E48E-4FCF-A866-31A5BD480661}"/>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l="9039" r="90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966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98CDD56-FE37-461F-9F0C-ABB78888EAF7}"/>
              </a:ext>
            </a:extLst>
          </p:cNvPr>
          <p:cNvSpPr>
            <a:spLocks noGrp="1"/>
          </p:cNvSpPr>
          <p:nvPr>
            <p:ph type="title"/>
          </p:nvPr>
        </p:nvSpPr>
        <p:spPr/>
        <p:txBody>
          <a:bodyPr/>
          <a:lstStyle/>
          <a:p>
            <a:endParaRPr lang="en-BE"/>
          </a:p>
        </p:txBody>
      </p:sp>
      <p:graphicFrame>
        <p:nvGraphicFramePr>
          <p:cNvPr id="32" name="Diagram 14">
            <a:extLst>
              <a:ext uri="{FF2B5EF4-FFF2-40B4-BE49-F238E27FC236}">
                <a16:creationId xmlns:a16="http://schemas.microsoft.com/office/drawing/2014/main" id="{E8ED0A5B-89DD-41D9-ADA0-F9FA4659EBC4}"/>
              </a:ext>
            </a:extLst>
          </p:cNvPr>
          <p:cNvGraphicFramePr/>
          <p:nvPr>
            <p:extLst>
              <p:ext uri="{D42A27DB-BD31-4B8C-83A1-F6EECF244321}">
                <p14:modId xmlns:p14="http://schemas.microsoft.com/office/powerpoint/2010/main" val="3632071679"/>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6943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BC0D3D55-9CD1-4EF8-8A73-E3D7AC7775AB}"/>
              </a:ext>
            </a:extLst>
          </p:cNvPr>
          <p:cNvSpPr>
            <a:spLocks noGrp="1"/>
          </p:cNvSpPr>
          <p:nvPr>
            <p:ph type="body" sz="quarter" idx="13"/>
          </p:nvPr>
        </p:nvSpPr>
        <p:spPr/>
        <p:txBody>
          <a:bodyPr/>
          <a:lstStyle/>
          <a:p>
            <a:r>
              <a:rPr lang="fr-BE" dirty="0"/>
              <a:t>Régression: Combien?</a:t>
            </a:r>
          </a:p>
        </p:txBody>
      </p:sp>
      <p:sp>
        <p:nvSpPr>
          <p:cNvPr id="3" name="Titre 2">
            <a:extLst>
              <a:ext uri="{FF2B5EF4-FFF2-40B4-BE49-F238E27FC236}">
                <a16:creationId xmlns:a16="http://schemas.microsoft.com/office/drawing/2014/main" id="{E0D02E47-6DF8-4C0C-B03A-7B7468029C31}"/>
              </a:ext>
            </a:extLst>
          </p:cNvPr>
          <p:cNvSpPr>
            <a:spLocks noGrp="1"/>
          </p:cNvSpPr>
          <p:nvPr>
            <p:ph type="title"/>
          </p:nvPr>
        </p:nvSpPr>
        <p:spPr/>
        <p:txBody>
          <a:bodyPr/>
          <a:lstStyle/>
          <a:p>
            <a:r>
              <a:rPr lang="fr-BE" dirty="0"/>
              <a:t>Quel algorithme utiliser?</a:t>
            </a:r>
          </a:p>
        </p:txBody>
      </p:sp>
      <p:sp>
        <p:nvSpPr>
          <p:cNvPr id="5" name="Espace réservé du texte 4">
            <a:extLst>
              <a:ext uri="{FF2B5EF4-FFF2-40B4-BE49-F238E27FC236}">
                <a16:creationId xmlns:a16="http://schemas.microsoft.com/office/drawing/2014/main" id="{C80C1B2A-0CCA-4207-9B0E-908FAED89C3F}"/>
              </a:ext>
            </a:extLst>
          </p:cNvPr>
          <p:cNvSpPr>
            <a:spLocks noGrp="1"/>
          </p:cNvSpPr>
          <p:nvPr>
            <p:ph type="body" sz="quarter" idx="20"/>
          </p:nvPr>
        </p:nvSpPr>
        <p:spPr/>
        <p:txBody>
          <a:bodyPr/>
          <a:lstStyle/>
          <a:p>
            <a:r>
              <a:rPr lang="fr-BE" dirty="0"/>
              <a:t>Classification: Quelle classe correspond le mieux?</a:t>
            </a:r>
          </a:p>
        </p:txBody>
      </p:sp>
      <p:sp>
        <p:nvSpPr>
          <p:cNvPr id="6" name="Espace réservé du texte 5">
            <a:extLst>
              <a:ext uri="{FF2B5EF4-FFF2-40B4-BE49-F238E27FC236}">
                <a16:creationId xmlns:a16="http://schemas.microsoft.com/office/drawing/2014/main" id="{EC85F633-F7BE-49E9-A573-AA9C970076E6}"/>
              </a:ext>
            </a:extLst>
          </p:cNvPr>
          <p:cNvSpPr>
            <a:spLocks noGrp="1"/>
          </p:cNvSpPr>
          <p:nvPr>
            <p:ph type="body" sz="quarter" idx="22"/>
          </p:nvPr>
        </p:nvSpPr>
        <p:spPr/>
        <p:txBody>
          <a:bodyPr/>
          <a:lstStyle/>
          <a:p>
            <a:r>
              <a:rPr lang="fr-BE" dirty="0"/>
              <a:t>Clustering: Sont-ils des groupes différents?</a:t>
            </a:r>
          </a:p>
        </p:txBody>
      </p:sp>
      <p:sp>
        <p:nvSpPr>
          <p:cNvPr id="7" name="Espace réservé du texte 6">
            <a:extLst>
              <a:ext uri="{FF2B5EF4-FFF2-40B4-BE49-F238E27FC236}">
                <a16:creationId xmlns:a16="http://schemas.microsoft.com/office/drawing/2014/main" id="{4410DB23-A166-4D75-A58A-9B5EEC05D2D7}"/>
              </a:ext>
            </a:extLst>
          </p:cNvPr>
          <p:cNvSpPr>
            <a:spLocks noGrp="1"/>
          </p:cNvSpPr>
          <p:nvPr>
            <p:ph type="body" sz="quarter" idx="24"/>
          </p:nvPr>
        </p:nvSpPr>
        <p:spPr/>
        <p:txBody>
          <a:bodyPr/>
          <a:lstStyle/>
          <a:p>
            <a:r>
              <a:rPr lang="fr-BE" dirty="0" err="1"/>
              <a:t>Anomaly</a:t>
            </a:r>
            <a:r>
              <a:rPr lang="fr-BE" dirty="0"/>
              <a:t> </a:t>
            </a:r>
            <a:r>
              <a:rPr lang="fr-BE" dirty="0" err="1"/>
              <a:t>Detection</a:t>
            </a:r>
            <a:r>
              <a:rPr lang="fr-BE" dirty="0"/>
              <a:t>: est-ce bizarre?</a:t>
            </a:r>
          </a:p>
        </p:txBody>
      </p:sp>
      <p:sp>
        <p:nvSpPr>
          <p:cNvPr id="8" name="Espace réservé du texte 7">
            <a:extLst>
              <a:ext uri="{FF2B5EF4-FFF2-40B4-BE49-F238E27FC236}">
                <a16:creationId xmlns:a16="http://schemas.microsoft.com/office/drawing/2014/main" id="{F1784533-6F83-47B7-8237-E7E7A0849DF9}"/>
              </a:ext>
            </a:extLst>
          </p:cNvPr>
          <p:cNvSpPr>
            <a:spLocks noGrp="1"/>
          </p:cNvSpPr>
          <p:nvPr>
            <p:ph type="body" sz="quarter" idx="28"/>
          </p:nvPr>
        </p:nvSpPr>
        <p:spPr/>
        <p:txBody>
          <a:bodyPr/>
          <a:lstStyle/>
          <a:p>
            <a:r>
              <a:rPr lang="fr-BE" dirty="0"/>
              <a:t>Recommandation: quelle option devrais-je choisir?</a:t>
            </a:r>
          </a:p>
        </p:txBody>
      </p:sp>
      <p:sp>
        <p:nvSpPr>
          <p:cNvPr id="14" name="Left Brace 12">
            <a:extLst>
              <a:ext uri="{FF2B5EF4-FFF2-40B4-BE49-F238E27FC236}">
                <a16:creationId xmlns:a16="http://schemas.microsoft.com/office/drawing/2014/main" id="{7BA15995-0115-4A65-9B16-E7CF0443CBD7}"/>
              </a:ext>
            </a:extLst>
          </p:cNvPr>
          <p:cNvSpPr/>
          <p:nvPr/>
        </p:nvSpPr>
        <p:spPr>
          <a:xfrm>
            <a:off x="1556248" y="1286059"/>
            <a:ext cx="165182" cy="1919918"/>
          </a:xfrm>
          <a:prstGeom prst="leftBrace">
            <a:avLst/>
          </a:prstGeom>
          <a:solidFill>
            <a:schemeClr val="bg1"/>
          </a:solidFill>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endParaRPr lang="en-US"/>
          </a:p>
        </p:txBody>
      </p:sp>
      <p:sp>
        <p:nvSpPr>
          <p:cNvPr id="15" name="Left Brace 13">
            <a:extLst>
              <a:ext uri="{FF2B5EF4-FFF2-40B4-BE49-F238E27FC236}">
                <a16:creationId xmlns:a16="http://schemas.microsoft.com/office/drawing/2014/main" id="{AA10415C-B96E-4CBF-9B77-BF44BE87E927}"/>
              </a:ext>
            </a:extLst>
          </p:cNvPr>
          <p:cNvSpPr/>
          <p:nvPr/>
        </p:nvSpPr>
        <p:spPr>
          <a:xfrm>
            <a:off x="1522552" y="3392032"/>
            <a:ext cx="198877" cy="2974432"/>
          </a:xfrm>
          <a:prstGeom prst="leftBrace">
            <a:avLst/>
          </a:prstGeom>
          <a:solidFill>
            <a:schemeClr val="bg1"/>
          </a:solidFill>
          <a:ln w="28575">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endParaRPr lang="en-US"/>
          </a:p>
        </p:txBody>
      </p:sp>
      <p:sp>
        <p:nvSpPr>
          <p:cNvPr id="16" name="TextBox 14">
            <a:extLst>
              <a:ext uri="{FF2B5EF4-FFF2-40B4-BE49-F238E27FC236}">
                <a16:creationId xmlns:a16="http://schemas.microsoft.com/office/drawing/2014/main" id="{218EB712-3FC3-4A92-9B01-D0EB8404EF00}"/>
              </a:ext>
            </a:extLst>
          </p:cNvPr>
          <p:cNvSpPr txBox="1"/>
          <p:nvPr/>
        </p:nvSpPr>
        <p:spPr>
          <a:xfrm rot="16200000">
            <a:off x="187650" y="1789178"/>
            <a:ext cx="1653787" cy="999577"/>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sz="2400">
                <a:solidFill>
                  <a:schemeClr val="accent1"/>
                </a:solidFill>
              </a:rPr>
              <a:t>supervised</a:t>
            </a:r>
          </a:p>
          <a:p>
            <a:pPr algn="ctr"/>
            <a:r>
              <a:rPr lang="en-US" sz="2400">
                <a:solidFill>
                  <a:schemeClr val="accent1"/>
                </a:solidFill>
              </a:rPr>
              <a:t>learning</a:t>
            </a:r>
          </a:p>
        </p:txBody>
      </p:sp>
      <p:sp>
        <p:nvSpPr>
          <p:cNvPr id="17" name="TextBox 15">
            <a:extLst>
              <a:ext uri="{FF2B5EF4-FFF2-40B4-BE49-F238E27FC236}">
                <a16:creationId xmlns:a16="http://schemas.microsoft.com/office/drawing/2014/main" id="{65FF1328-6853-4AF6-BF11-2C2F712F59CF}"/>
              </a:ext>
            </a:extLst>
          </p:cNvPr>
          <p:cNvSpPr txBox="1"/>
          <p:nvPr/>
        </p:nvSpPr>
        <p:spPr>
          <a:xfrm rot="16200000">
            <a:off x="118113" y="4344994"/>
            <a:ext cx="1993944" cy="1022538"/>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sz="2400">
                <a:solidFill>
                  <a:schemeClr val="accent1"/>
                </a:solidFill>
              </a:rPr>
              <a:t>unsupervised</a:t>
            </a:r>
          </a:p>
          <a:p>
            <a:pPr algn="ctr"/>
            <a:r>
              <a:rPr lang="en-US" sz="2400">
                <a:solidFill>
                  <a:schemeClr val="accent1"/>
                </a:solidFill>
              </a:rPr>
              <a:t>learning</a:t>
            </a:r>
          </a:p>
        </p:txBody>
      </p:sp>
    </p:spTree>
    <p:extLst>
      <p:ext uri="{BB962C8B-B14F-4D97-AF65-F5344CB8AC3E}">
        <p14:creationId xmlns:p14="http://schemas.microsoft.com/office/powerpoint/2010/main" val="17443851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9C337B44-4353-4F00-AC02-4A3E524BC12D}"/>
              </a:ext>
            </a:extLst>
          </p:cNvPr>
          <p:cNvSpPr>
            <a:spLocks noGrp="1"/>
          </p:cNvSpPr>
          <p:nvPr>
            <p:ph type="title"/>
          </p:nvPr>
        </p:nvSpPr>
        <p:spPr>
          <a:xfrm>
            <a:off x="585216" y="2534625"/>
            <a:ext cx="5510784" cy="997196"/>
          </a:xfrm>
        </p:spPr>
        <p:txBody>
          <a:bodyPr/>
          <a:lstStyle/>
          <a:p>
            <a:r>
              <a:rPr lang="en-US" dirty="0" err="1"/>
              <a:t>Démonstration</a:t>
            </a:r>
            <a:r>
              <a:rPr lang="en-US" dirty="0"/>
              <a:t> dans Azure Machine Learning</a:t>
            </a:r>
            <a:endParaRPr lang="en-BE" dirty="0"/>
          </a:p>
        </p:txBody>
      </p:sp>
      <p:sp>
        <p:nvSpPr>
          <p:cNvPr id="15" name="Espace réservé du texte 14">
            <a:extLst>
              <a:ext uri="{FF2B5EF4-FFF2-40B4-BE49-F238E27FC236}">
                <a16:creationId xmlns:a16="http://schemas.microsoft.com/office/drawing/2014/main" id="{4754BAF7-8F1A-433E-8668-343F5B9B3A5B}"/>
              </a:ext>
            </a:extLst>
          </p:cNvPr>
          <p:cNvSpPr>
            <a:spLocks noGrp="1"/>
          </p:cNvSpPr>
          <p:nvPr>
            <p:ph type="body" sz="quarter" idx="12"/>
          </p:nvPr>
        </p:nvSpPr>
        <p:spPr>
          <a:xfrm>
            <a:off x="585216" y="3977319"/>
            <a:ext cx="5510784" cy="738664"/>
          </a:xfrm>
        </p:spPr>
        <p:txBody>
          <a:bodyPr/>
          <a:lstStyle/>
          <a:p>
            <a:r>
              <a:rPr lang="en-US" dirty="0"/>
              <a:t>Les </a:t>
            </a:r>
            <a:r>
              <a:rPr lang="en-US" dirty="0" err="1"/>
              <a:t>données</a:t>
            </a:r>
            <a:r>
              <a:rPr lang="en-US" dirty="0"/>
              <a:t>: </a:t>
            </a:r>
            <a:r>
              <a:rPr lang="fr-BE" sz="2400" dirty="0">
                <a:hlinkClick r:id="rId2"/>
              </a:rPr>
              <a:t>http://bit.ly/2B7AWOp</a:t>
            </a:r>
            <a:endParaRPr lang="fr-BE" sz="2400" dirty="0"/>
          </a:p>
          <a:p>
            <a:r>
              <a:rPr lang="fr-BE" sz="2400" dirty="0"/>
              <a:t>Le portail: </a:t>
            </a:r>
            <a:r>
              <a:rPr lang="fr-BE" sz="2400" dirty="0">
                <a:hlinkClick r:id="rId3"/>
              </a:rPr>
              <a:t>https://studio.azureml.net/</a:t>
            </a:r>
            <a:endParaRPr lang="en-BE" sz="2400" dirty="0"/>
          </a:p>
        </p:txBody>
      </p:sp>
    </p:spTree>
    <p:extLst>
      <p:ext uri="{BB962C8B-B14F-4D97-AF65-F5344CB8AC3E}">
        <p14:creationId xmlns:p14="http://schemas.microsoft.com/office/powerpoint/2010/main" val="11772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15542A3C-7F07-4981-AFCE-C3EB7C2FF9F0}"/>
              </a:ext>
            </a:extLst>
          </p:cNvPr>
          <p:cNvSpPr>
            <a:spLocks noGrp="1"/>
          </p:cNvSpPr>
          <p:nvPr>
            <p:ph type="body" sz="quarter" idx="11"/>
          </p:nvPr>
        </p:nvSpPr>
        <p:spPr/>
        <p:txBody>
          <a:bodyPr/>
          <a:lstStyle/>
          <a:p>
            <a:endParaRPr lang="en-BE"/>
          </a:p>
        </p:txBody>
      </p:sp>
      <p:sp>
        <p:nvSpPr>
          <p:cNvPr id="5" name="Espace réservé du texte 4">
            <a:extLst>
              <a:ext uri="{FF2B5EF4-FFF2-40B4-BE49-F238E27FC236}">
                <a16:creationId xmlns:a16="http://schemas.microsoft.com/office/drawing/2014/main" id="{453E49F3-E4C7-4305-9031-BCD60C423ACA}"/>
              </a:ext>
            </a:extLst>
          </p:cNvPr>
          <p:cNvSpPr>
            <a:spLocks noGrp="1"/>
          </p:cNvSpPr>
          <p:nvPr>
            <p:ph type="body" sz="quarter" idx="13"/>
          </p:nvPr>
        </p:nvSpPr>
        <p:spPr>
          <a:xfrm>
            <a:off x="86019" y="-15262"/>
            <a:ext cx="3788358" cy="307777"/>
          </a:xfrm>
        </p:spPr>
        <p:txBody>
          <a:bodyPr/>
          <a:lstStyle/>
          <a:p>
            <a:r>
              <a:rPr lang="en-US" dirty="0"/>
              <a:t>Datasets</a:t>
            </a:r>
            <a:endParaRPr lang="en-BE" dirty="0"/>
          </a:p>
        </p:txBody>
      </p:sp>
      <p:pic>
        <p:nvPicPr>
          <p:cNvPr id="6" name="Image 5">
            <a:extLst>
              <a:ext uri="{FF2B5EF4-FFF2-40B4-BE49-F238E27FC236}">
                <a16:creationId xmlns:a16="http://schemas.microsoft.com/office/drawing/2014/main" id="{F305A69A-13B0-4D9D-90D2-239E9332C302}"/>
              </a:ext>
            </a:extLst>
          </p:cNvPr>
          <p:cNvPicPr>
            <a:picLocks noChangeAspect="1"/>
          </p:cNvPicPr>
          <p:nvPr/>
        </p:nvPicPr>
        <p:blipFill>
          <a:blip r:embed="rId2"/>
          <a:stretch>
            <a:fillRect/>
          </a:stretch>
        </p:blipFill>
        <p:spPr>
          <a:xfrm>
            <a:off x="0" y="471566"/>
            <a:ext cx="12192000" cy="5914867"/>
          </a:xfrm>
          <a:prstGeom prst="rect">
            <a:avLst/>
          </a:prstGeom>
        </p:spPr>
      </p:pic>
    </p:spTree>
    <p:extLst>
      <p:ext uri="{BB962C8B-B14F-4D97-AF65-F5344CB8AC3E}">
        <p14:creationId xmlns:p14="http://schemas.microsoft.com/office/powerpoint/2010/main" val="15552189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3E4FA2F-3409-458C-BFD9-D265820E699B}"/>
              </a:ext>
            </a:extLst>
          </p:cNvPr>
          <p:cNvSpPr>
            <a:spLocks noGrp="1"/>
          </p:cNvSpPr>
          <p:nvPr>
            <p:ph type="body" sz="quarter" idx="11"/>
          </p:nvPr>
        </p:nvSpPr>
        <p:spPr/>
        <p:txBody>
          <a:bodyPr/>
          <a:lstStyle/>
          <a:p>
            <a:endParaRPr lang="en-BE"/>
          </a:p>
        </p:txBody>
      </p:sp>
      <p:sp>
        <p:nvSpPr>
          <p:cNvPr id="3" name="Espace réservé du texte 2">
            <a:extLst>
              <a:ext uri="{FF2B5EF4-FFF2-40B4-BE49-F238E27FC236}">
                <a16:creationId xmlns:a16="http://schemas.microsoft.com/office/drawing/2014/main" id="{FC782CFD-25F5-4136-B373-2C893AEEB218}"/>
              </a:ext>
            </a:extLst>
          </p:cNvPr>
          <p:cNvSpPr>
            <a:spLocks noGrp="1"/>
          </p:cNvSpPr>
          <p:nvPr>
            <p:ph type="body" sz="quarter" idx="13"/>
          </p:nvPr>
        </p:nvSpPr>
        <p:spPr>
          <a:xfrm>
            <a:off x="86019" y="-15262"/>
            <a:ext cx="3788358" cy="307777"/>
          </a:xfrm>
        </p:spPr>
        <p:txBody>
          <a:bodyPr/>
          <a:lstStyle/>
          <a:p>
            <a:r>
              <a:rPr lang="en-US" dirty="0"/>
              <a:t>Experiments</a:t>
            </a:r>
            <a:endParaRPr lang="en-BE" dirty="0"/>
          </a:p>
        </p:txBody>
      </p:sp>
      <p:pic>
        <p:nvPicPr>
          <p:cNvPr id="4" name="Image 3">
            <a:extLst>
              <a:ext uri="{FF2B5EF4-FFF2-40B4-BE49-F238E27FC236}">
                <a16:creationId xmlns:a16="http://schemas.microsoft.com/office/drawing/2014/main" id="{B0D0939D-2D84-4102-A08D-4078AA208FBC}"/>
              </a:ext>
            </a:extLst>
          </p:cNvPr>
          <p:cNvPicPr>
            <a:picLocks noChangeAspect="1"/>
          </p:cNvPicPr>
          <p:nvPr/>
        </p:nvPicPr>
        <p:blipFill>
          <a:blip r:embed="rId2"/>
          <a:stretch>
            <a:fillRect/>
          </a:stretch>
        </p:blipFill>
        <p:spPr>
          <a:xfrm>
            <a:off x="0" y="475368"/>
            <a:ext cx="12192000" cy="5907264"/>
          </a:xfrm>
          <a:prstGeom prst="rect">
            <a:avLst/>
          </a:prstGeom>
        </p:spPr>
      </p:pic>
    </p:spTree>
    <p:extLst>
      <p:ext uri="{BB962C8B-B14F-4D97-AF65-F5344CB8AC3E}">
        <p14:creationId xmlns:p14="http://schemas.microsoft.com/office/powerpoint/2010/main" val="36579365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0F861AC-ACE9-49AF-8AA8-13C2FBB4DB0D}"/>
              </a:ext>
            </a:extLst>
          </p:cNvPr>
          <p:cNvSpPr>
            <a:spLocks noGrp="1"/>
          </p:cNvSpPr>
          <p:nvPr>
            <p:ph type="title"/>
          </p:nvPr>
        </p:nvSpPr>
        <p:spPr/>
        <p:txBody>
          <a:bodyPr/>
          <a:lstStyle/>
          <a:p>
            <a:r>
              <a:rPr lang="en-US" dirty="0"/>
              <a:t>Qui </a:t>
            </a:r>
            <a:r>
              <a:rPr lang="en-US" dirty="0" err="1"/>
              <a:t>suis</a:t>
            </a:r>
            <a:r>
              <a:rPr lang="en-US" dirty="0"/>
              <a:t>-je?</a:t>
            </a:r>
            <a:endParaRPr lang="en-BE" dirty="0"/>
          </a:p>
        </p:txBody>
      </p:sp>
      <p:sp>
        <p:nvSpPr>
          <p:cNvPr id="7" name="Rectangle 6">
            <a:extLst>
              <a:ext uri="{FF2B5EF4-FFF2-40B4-BE49-F238E27FC236}">
                <a16:creationId xmlns:a16="http://schemas.microsoft.com/office/drawing/2014/main" id="{5EB4A456-EE63-4F86-B000-65D81FEC7D59}"/>
              </a:ext>
            </a:extLst>
          </p:cNvPr>
          <p:cNvSpPr/>
          <p:nvPr/>
        </p:nvSpPr>
        <p:spPr>
          <a:xfrm>
            <a:off x="588262" y="1626921"/>
            <a:ext cx="8226913" cy="2554545"/>
          </a:xfrm>
          <a:prstGeom prst="rect">
            <a:avLst/>
          </a:prstGeom>
        </p:spPr>
        <p:txBody>
          <a:bodyPr wrap="square">
            <a:spAutoFit/>
          </a:bodyPr>
          <a:lstStyle/>
          <a:p>
            <a:r>
              <a:rPr lang="fr-BE" sz="2000" dirty="0" err="1">
                <a:solidFill>
                  <a:srgbClr val="000000"/>
                </a:solidFill>
              </a:rPr>
              <a:t>Developer</a:t>
            </a:r>
            <a:r>
              <a:rPr lang="fr-BE" sz="2000" dirty="0">
                <a:solidFill>
                  <a:srgbClr val="000000"/>
                </a:solidFill>
              </a:rPr>
              <a:t> </a:t>
            </a:r>
            <a:r>
              <a:rPr lang="fr-BE" sz="2000" dirty="0" err="1">
                <a:solidFill>
                  <a:srgbClr val="000000"/>
                </a:solidFill>
              </a:rPr>
              <a:t>Evangelist</a:t>
            </a:r>
            <a:endParaRPr lang="fr-BE" sz="2000" dirty="0">
              <a:solidFill>
                <a:srgbClr val="000000"/>
              </a:solidFill>
            </a:endParaRPr>
          </a:p>
          <a:p>
            <a:pPr marL="800083" lvl="1" indent="-342900">
              <a:buFont typeface="Arial" panose="020B0604020202020204" pitchFamily="34" charset="0"/>
              <a:buChar char="•"/>
            </a:pPr>
            <a:r>
              <a:rPr lang="fr-BE" sz="2000" dirty="0">
                <a:solidFill>
                  <a:srgbClr val="000000"/>
                </a:solidFill>
              </a:rPr>
              <a:t>Promotion des Nouvelles technologies</a:t>
            </a:r>
          </a:p>
          <a:p>
            <a:pPr marL="800083" lvl="1" indent="-342900">
              <a:buFont typeface="Arial" panose="020B0604020202020204" pitchFamily="34" charset="0"/>
              <a:buChar char="•"/>
            </a:pPr>
            <a:r>
              <a:rPr lang="fr-BE" sz="2000" dirty="0">
                <a:solidFill>
                  <a:srgbClr val="000000"/>
                </a:solidFill>
              </a:rPr>
              <a:t>Formation axée développeur</a:t>
            </a:r>
          </a:p>
          <a:p>
            <a:pPr marL="800083" lvl="1" indent="-342900">
              <a:buFont typeface="Arial" panose="020B0604020202020204" pitchFamily="34" charset="0"/>
              <a:buChar char="•"/>
            </a:pPr>
            <a:r>
              <a:rPr lang="fr-BE" sz="2000" dirty="0">
                <a:solidFill>
                  <a:srgbClr val="000000"/>
                </a:solidFill>
              </a:rPr>
              <a:t>Coaching stagiaires</a:t>
            </a:r>
          </a:p>
          <a:p>
            <a:pPr marL="800083" lvl="1" indent="-342900">
              <a:buFont typeface="Arial" panose="020B0604020202020204" pitchFamily="34" charset="0"/>
              <a:buChar char="•"/>
            </a:pPr>
            <a:r>
              <a:rPr lang="fr-BE" sz="2000" dirty="0">
                <a:solidFill>
                  <a:srgbClr val="000000"/>
                </a:solidFill>
              </a:rPr>
              <a:t>Développement de projets innovants</a:t>
            </a:r>
          </a:p>
          <a:p>
            <a:pPr marL="800083" lvl="1" indent="-342900">
              <a:buFont typeface="Arial" panose="020B0604020202020204" pitchFamily="34" charset="0"/>
              <a:buChar char="•"/>
            </a:pPr>
            <a:r>
              <a:rPr lang="fr-BE" sz="2000" dirty="0">
                <a:solidFill>
                  <a:srgbClr val="000000"/>
                </a:solidFill>
              </a:rPr>
              <a:t>Développement de solutions innovantes pour vous aider à vous former</a:t>
            </a:r>
          </a:p>
          <a:p>
            <a:pPr lvl="1"/>
            <a:r>
              <a:rPr lang="fr-FR" sz="2000" dirty="0"/>
              <a:t>Microsoft </a:t>
            </a:r>
            <a:r>
              <a:rPr lang="fr-FR" sz="2000" dirty="0" err="1"/>
              <a:t>Certified</a:t>
            </a:r>
            <a:r>
              <a:rPr lang="fr-FR" sz="2000" dirty="0"/>
              <a:t>: Azure AI </a:t>
            </a:r>
            <a:r>
              <a:rPr lang="fr-FR" sz="2000" dirty="0" err="1"/>
              <a:t>Engineer</a:t>
            </a:r>
            <a:r>
              <a:rPr lang="fr-FR" sz="2000" dirty="0"/>
              <a:t> Associate</a:t>
            </a:r>
            <a:endParaRPr lang="fr-BE" sz="2000" dirty="0">
              <a:solidFill>
                <a:srgbClr val="000000"/>
              </a:solidFill>
            </a:endParaRPr>
          </a:p>
        </p:txBody>
      </p:sp>
      <p:pic>
        <p:nvPicPr>
          <p:cNvPr id="9" name="Picture 6" descr="Résultat de recherche d'images pour &quot;Angular&quot;">
            <a:extLst>
              <a:ext uri="{FF2B5EF4-FFF2-40B4-BE49-F238E27FC236}">
                <a16:creationId xmlns:a16="http://schemas.microsoft.com/office/drawing/2014/main" id="{E8D6B109-B22F-4752-9C1D-185C882FBB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16203" y="1768051"/>
            <a:ext cx="1714499" cy="17144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Une image contenant fleur&#10;&#10;Description générée automatiquement">
            <a:extLst>
              <a:ext uri="{FF2B5EF4-FFF2-40B4-BE49-F238E27FC236}">
                <a16:creationId xmlns:a16="http://schemas.microsoft.com/office/drawing/2014/main" id="{A7514F85-1189-4AC6-B2B3-CB8DEFD024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3168" y="330197"/>
            <a:ext cx="3060569" cy="1017638"/>
          </a:xfrm>
          <a:prstGeom prst="rect">
            <a:avLst/>
          </a:prstGeom>
        </p:spPr>
      </p:pic>
      <p:pic>
        <p:nvPicPr>
          <p:cNvPr id="11" name="Picture 2" descr="Résultat de recherche d'images pour &quot;Ai Azure&quot;">
            <a:extLst>
              <a:ext uri="{FF2B5EF4-FFF2-40B4-BE49-F238E27FC236}">
                <a16:creationId xmlns:a16="http://schemas.microsoft.com/office/drawing/2014/main" id="{4FA59874-82B1-4BFA-97F2-3626148572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70062" y="4152776"/>
            <a:ext cx="1863312" cy="18633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ésultat de recherche d'images pour &quot;Cognitive services&quot;">
            <a:extLst>
              <a:ext uri="{FF2B5EF4-FFF2-40B4-BE49-F238E27FC236}">
                <a16:creationId xmlns:a16="http://schemas.microsoft.com/office/drawing/2014/main" id="{8DD2C49D-D534-47EF-AFA4-A618A115759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63664" y="4386303"/>
            <a:ext cx="2179504" cy="18782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Flutter&quot;">
            <a:extLst>
              <a:ext uri="{FF2B5EF4-FFF2-40B4-BE49-F238E27FC236}">
                <a16:creationId xmlns:a16="http://schemas.microsoft.com/office/drawing/2014/main" id="{98DD7789-23D6-47F8-9511-8B039797E3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6202" y="4411585"/>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descr="Une image contenant signe, bleu, rue&#10;&#10;Description générée automatiquement">
            <a:extLst>
              <a:ext uri="{FF2B5EF4-FFF2-40B4-BE49-F238E27FC236}">
                <a16:creationId xmlns:a16="http://schemas.microsoft.com/office/drawing/2014/main" id="{1AF0C461-5BD6-45BE-91EA-AE3FAD13F1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2661" y="4483972"/>
            <a:ext cx="1580640" cy="1580640"/>
          </a:xfrm>
          <a:prstGeom prst="rect">
            <a:avLst/>
          </a:prstGeom>
        </p:spPr>
      </p:pic>
    </p:spTree>
    <p:extLst>
      <p:ext uri="{BB962C8B-B14F-4D97-AF65-F5344CB8AC3E}">
        <p14:creationId xmlns:p14="http://schemas.microsoft.com/office/powerpoint/2010/main" val="28979093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A32DC9B-940F-4E47-96DA-ADAFE9F15797}"/>
              </a:ext>
            </a:extLst>
          </p:cNvPr>
          <p:cNvSpPr>
            <a:spLocks noGrp="1"/>
          </p:cNvSpPr>
          <p:nvPr>
            <p:ph type="title"/>
          </p:nvPr>
        </p:nvSpPr>
        <p:spPr/>
        <p:txBody>
          <a:bodyPr/>
          <a:lstStyle/>
          <a:p>
            <a:endParaRPr lang="en-BE"/>
          </a:p>
        </p:txBody>
      </p:sp>
      <p:graphicFrame>
        <p:nvGraphicFramePr>
          <p:cNvPr id="5" name="Diagram 14">
            <a:extLst>
              <a:ext uri="{FF2B5EF4-FFF2-40B4-BE49-F238E27FC236}">
                <a16:creationId xmlns:a16="http://schemas.microsoft.com/office/drawing/2014/main" id="{5803341A-D0F8-4255-9D16-6E622FB79DE7}"/>
              </a:ext>
            </a:extLst>
          </p:cNvPr>
          <p:cNvGraphicFramePr/>
          <p:nvPr>
            <p:extLst>
              <p:ext uri="{D42A27DB-BD31-4B8C-83A1-F6EECF244321}">
                <p14:modId xmlns:p14="http://schemas.microsoft.com/office/powerpoint/2010/main" val="2489656930"/>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00012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34019F1-6CFB-4BEA-BC57-CDF757721DF4}"/>
              </a:ext>
            </a:extLst>
          </p:cNvPr>
          <p:cNvPicPr>
            <a:picLocks noChangeAspect="1"/>
          </p:cNvPicPr>
          <p:nvPr/>
        </p:nvPicPr>
        <p:blipFill>
          <a:blip r:embed="rId2"/>
          <a:stretch>
            <a:fillRect/>
          </a:stretch>
        </p:blipFill>
        <p:spPr>
          <a:xfrm>
            <a:off x="0" y="474821"/>
            <a:ext cx="12192000" cy="5908357"/>
          </a:xfrm>
          <a:prstGeom prst="rect">
            <a:avLst/>
          </a:prstGeom>
        </p:spPr>
      </p:pic>
      <p:sp>
        <p:nvSpPr>
          <p:cNvPr id="2" name="Espace réservé du texte 1">
            <a:extLst>
              <a:ext uri="{FF2B5EF4-FFF2-40B4-BE49-F238E27FC236}">
                <a16:creationId xmlns:a16="http://schemas.microsoft.com/office/drawing/2014/main" id="{8676CFDE-DFD6-4251-AC91-EA0C328BE846}"/>
              </a:ext>
            </a:extLst>
          </p:cNvPr>
          <p:cNvSpPr>
            <a:spLocks noGrp="1"/>
          </p:cNvSpPr>
          <p:nvPr>
            <p:ph type="body" sz="quarter" idx="11"/>
          </p:nvPr>
        </p:nvSpPr>
        <p:spPr/>
        <p:txBody>
          <a:bodyPr/>
          <a:lstStyle/>
          <a:p>
            <a:endParaRPr lang="en-BE" dirty="0"/>
          </a:p>
        </p:txBody>
      </p:sp>
      <p:sp>
        <p:nvSpPr>
          <p:cNvPr id="3" name="Espace réservé du texte 2">
            <a:extLst>
              <a:ext uri="{FF2B5EF4-FFF2-40B4-BE49-F238E27FC236}">
                <a16:creationId xmlns:a16="http://schemas.microsoft.com/office/drawing/2014/main" id="{8E6619DE-FE49-4DBF-AF7E-2B61E13D4481}"/>
              </a:ext>
            </a:extLst>
          </p:cNvPr>
          <p:cNvSpPr>
            <a:spLocks noGrp="1"/>
          </p:cNvSpPr>
          <p:nvPr>
            <p:ph type="body" sz="quarter" idx="13"/>
          </p:nvPr>
        </p:nvSpPr>
        <p:spPr>
          <a:xfrm>
            <a:off x="86019" y="-15262"/>
            <a:ext cx="3788358" cy="307777"/>
          </a:xfrm>
        </p:spPr>
        <p:txBody>
          <a:bodyPr/>
          <a:lstStyle/>
          <a:p>
            <a:r>
              <a:rPr lang="en-US" dirty="0"/>
              <a:t>Web </a:t>
            </a:r>
            <a:r>
              <a:rPr lang="en-US" dirty="0" err="1"/>
              <a:t>deployement</a:t>
            </a:r>
            <a:endParaRPr lang="en-BE" dirty="0"/>
          </a:p>
        </p:txBody>
      </p:sp>
    </p:spTree>
    <p:extLst>
      <p:ext uri="{BB962C8B-B14F-4D97-AF65-F5344CB8AC3E}">
        <p14:creationId xmlns:p14="http://schemas.microsoft.com/office/powerpoint/2010/main" val="89670221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147628F-51CF-4C72-AA38-CDB99FBEB49A}"/>
              </a:ext>
            </a:extLst>
          </p:cNvPr>
          <p:cNvSpPr>
            <a:spLocks noGrp="1"/>
          </p:cNvSpPr>
          <p:nvPr>
            <p:ph type="title"/>
          </p:nvPr>
        </p:nvSpPr>
        <p:spPr/>
        <p:txBody>
          <a:bodyPr/>
          <a:lstStyle/>
          <a:p>
            <a:endParaRPr lang="en-BE"/>
          </a:p>
        </p:txBody>
      </p:sp>
      <p:graphicFrame>
        <p:nvGraphicFramePr>
          <p:cNvPr id="4" name="Diagram 14">
            <a:extLst>
              <a:ext uri="{FF2B5EF4-FFF2-40B4-BE49-F238E27FC236}">
                <a16:creationId xmlns:a16="http://schemas.microsoft.com/office/drawing/2014/main" id="{D7749401-6011-420F-B18D-B83E695B02C1}"/>
              </a:ext>
            </a:extLst>
          </p:cNvPr>
          <p:cNvGraphicFramePr/>
          <p:nvPr>
            <p:extLst>
              <p:ext uri="{D42A27DB-BD31-4B8C-83A1-F6EECF244321}">
                <p14:modId xmlns:p14="http://schemas.microsoft.com/office/powerpoint/2010/main" val="2250507456"/>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3149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F416AD-C70A-444D-B2EB-B34B799B0EE5}"/>
              </a:ext>
            </a:extLst>
          </p:cNvPr>
          <p:cNvSpPr>
            <a:spLocks noGrp="1"/>
          </p:cNvSpPr>
          <p:nvPr>
            <p:ph type="title"/>
          </p:nvPr>
        </p:nvSpPr>
        <p:spPr/>
        <p:txBody>
          <a:bodyPr/>
          <a:lstStyle/>
          <a:p>
            <a:endParaRPr lang="en-BE"/>
          </a:p>
        </p:txBody>
      </p:sp>
      <p:pic>
        <p:nvPicPr>
          <p:cNvPr id="3" name="Image 2">
            <a:extLst>
              <a:ext uri="{FF2B5EF4-FFF2-40B4-BE49-F238E27FC236}">
                <a16:creationId xmlns:a16="http://schemas.microsoft.com/office/drawing/2014/main" id="{2E6E814E-969F-43F0-BB7B-6F7DCFA593B1}"/>
              </a:ext>
            </a:extLst>
          </p:cNvPr>
          <p:cNvPicPr>
            <a:picLocks noChangeAspect="1"/>
          </p:cNvPicPr>
          <p:nvPr/>
        </p:nvPicPr>
        <p:blipFill>
          <a:blip r:embed="rId2"/>
          <a:stretch>
            <a:fillRect/>
          </a:stretch>
        </p:blipFill>
        <p:spPr>
          <a:xfrm>
            <a:off x="1172515" y="0"/>
            <a:ext cx="9846970" cy="6858000"/>
          </a:xfrm>
          <a:prstGeom prst="rect">
            <a:avLst/>
          </a:prstGeom>
        </p:spPr>
      </p:pic>
    </p:spTree>
    <p:extLst>
      <p:ext uri="{BB962C8B-B14F-4D97-AF65-F5344CB8AC3E}">
        <p14:creationId xmlns:p14="http://schemas.microsoft.com/office/powerpoint/2010/main" val="16024784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84AA2-8F9B-4CE7-8D75-683E3A4BAE4D}"/>
              </a:ext>
            </a:extLst>
          </p:cNvPr>
          <p:cNvSpPr>
            <a:spLocks noGrp="1"/>
          </p:cNvSpPr>
          <p:nvPr>
            <p:ph type="title"/>
          </p:nvPr>
        </p:nvSpPr>
        <p:spPr/>
        <p:txBody>
          <a:bodyPr/>
          <a:lstStyle/>
          <a:p>
            <a:r>
              <a:rPr lang="en-US" dirty="0"/>
              <a:t>A </a:t>
            </a:r>
            <a:r>
              <a:rPr lang="en-US" dirty="0" err="1"/>
              <a:t>votre</a:t>
            </a:r>
            <a:r>
              <a:rPr lang="en-US" dirty="0"/>
              <a:t> </a:t>
            </a:r>
            <a:r>
              <a:rPr lang="en-US"/>
              <a:t>tour!</a:t>
            </a:r>
            <a:endParaRPr lang="en-BE" dirty="0"/>
          </a:p>
        </p:txBody>
      </p:sp>
      <p:sp>
        <p:nvSpPr>
          <p:cNvPr id="3" name="Espace réservé du texte 2">
            <a:extLst>
              <a:ext uri="{FF2B5EF4-FFF2-40B4-BE49-F238E27FC236}">
                <a16:creationId xmlns:a16="http://schemas.microsoft.com/office/drawing/2014/main" id="{E64BDAF2-CD8C-458E-A57B-46D0F689C82F}"/>
              </a:ext>
            </a:extLst>
          </p:cNvPr>
          <p:cNvSpPr>
            <a:spLocks noGrp="1"/>
          </p:cNvSpPr>
          <p:nvPr>
            <p:ph type="body" sz="quarter" idx="12"/>
          </p:nvPr>
        </p:nvSpPr>
        <p:spPr>
          <a:xfrm>
            <a:off x="585216" y="3977319"/>
            <a:ext cx="5510784" cy="677108"/>
          </a:xfrm>
        </p:spPr>
        <p:txBody>
          <a:bodyPr/>
          <a:lstStyle/>
          <a:p>
            <a:r>
              <a:rPr lang="en-US" dirty="0" err="1"/>
              <a:t>Rendez-vous</a:t>
            </a:r>
            <a:r>
              <a:rPr lang="en-US" dirty="0"/>
              <a:t> sur bit.ly/BDAI101</a:t>
            </a:r>
          </a:p>
          <a:p>
            <a:r>
              <a:rPr lang="en-US" dirty="0"/>
              <a:t>Tools </a:t>
            </a:r>
            <a:r>
              <a:rPr lang="en-US" dirty="0" err="1"/>
              <a:t>devday</a:t>
            </a:r>
            <a:r>
              <a:rPr lang="en-US" dirty="0"/>
              <a:t>: bit.ly/</a:t>
            </a:r>
            <a:r>
              <a:rPr lang="en-US" dirty="0" err="1"/>
              <a:t>toolsdevday</a:t>
            </a:r>
            <a:endParaRPr lang="en-BE" dirty="0"/>
          </a:p>
        </p:txBody>
      </p:sp>
    </p:spTree>
    <p:extLst>
      <p:ext uri="{BB962C8B-B14F-4D97-AF65-F5344CB8AC3E}">
        <p14:creationId xmlns:p14="http://schemas.microsoft.com/office/powerpoint/2010/main" val="39522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0A2FDE-FAA4-4EED-9DE0-2396DB8CE3D4}"/>
              </a:ext>
            </a:extLst>
          </p:cNvPr>
          <p:cNvSpPr>
            <a:spLocks noGrp="1"/>
          </p:cNvSpPr>
          <p:nvPr>
            <p:ph type="title"/>
          </p:nvPr>
        </p:nvSpPr>
        <p:spPr/>
        <p:txBody>
          <a:bodyPr/>
          <a:lstStyle/>
          <a:p>
            <a:endParaRPr lang="en-BE"/>
          </a:p>
        </p:txBody>
      </p:sp>
      <p:graphicFrame>
        <p:nvGraphicFramePr>
          <p:cNvPr id="5" name="Diagram 14">
            <a:extLst>
              <a:ext uri="{FF2B5EF4-FFF2-40B4-BE49-F238E27FC236}">
                <a16:creationId xmlns:a16="http://schemas.microsoft.com/office/drawing/2014/main" id="{0E0DB6BF-0E30-423B-BC56-50E48D14E340}"/>
              </a:ext>
            </a:extLst>
          </p:cNvPr>
          <p:cNvGraphicFramePr/>
          <p:nvPr>
            <p:extLst>
              <p:ext uri="{D42A27DB-BD31-4B8C-83A1-F6EECF244321}">
                <p14:modId xmlns:p14="http://schemas.microsoft.com/office/powerpoint/2010/main" val="2036542180"/>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0729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286A3-CF98-4A73-B801-FD40E3CD955B}"/>
              </a:ext>
            </a:extLst>
          </p:cNvPr>
          <p:cNvSpPr>
            <a:spLocks noGrp="1"/>
          </p:cNvSpPr>
          <p:nvPr>
            <p:ph type="title"/>
          </p:nvPr>
        </p:nvSpPr>
        <p:spPr/>
        <p:txBody>
          <a:bodyPr/>
          <a:lstStyle/>
          <a:p>
            <a:r>
              <a:rPr lang="fr-BE" dirty="0"/>
              <a:t>Big data, à quel point?</a:t>
            </a:r>
          </a:p>
        </p:txBody>
      </p:sp>
      <p:sp>
        <p:nvSpPr>
          <p:cNvPr id="3" name="Rectangle 2">
            <a:extLst>
              <a:ext uri="{FF2B5EF4-FFF2-40B4-BE49-F238E27FC236}">
                <a16:creationId xmlns:a16="http://schemas.microsoft.com/office/drawing/2014/main" id="{FA0A3958-5462-4207-9C45-BC1AF78F980C}"/>
              </a:ext>
            </a:extLst>
          </p:cNvPr>
          <p:cNvSpPr/>
          <p:nvPr/>
        </p:nvSpPr>
        <p:spPr>
          <a:xfrm>
            <a:off x="1753560" y="1167364"/>
            <a:ext cx="4969630" cy="707886"/>
          </a:xfrm>
          <a:prstGeom prst="rect">
            <a:avLst/>
          </a:prstGeom>
        </p:spPr>
        <p:txBody>
          <a:bodyPr wrap="none">
            <a:spAutoFit/>
          </a:bodyPr>
          <a:lstStyle/>
          <a:p>
            <a:r>
              <a:rPr lang="fr-BE" sz="2000" b="1" dirty="0">
                <a:latin typeface="Segoe UI" panose="020B0502040204020203" pitchFamily="34" charset="0"/>
                <a:cs typeface="Segoe UI" panose="020B0502040204020203" pitchFamily="34" charset="0"/>
              </a:rPr>
              <a:t>2.7 </a:t>
            </a:r>
            <a:r>
              <a:rPr lang="fr-BE" sz="2000" b="1" dirty="0" err="1">
                <a:latin typeface="Segoe UI" panose="020B0502040204020203" pitchFamily="34" charset="0"/>
                <a:cs typeface="Segoe UI" panose="020B0502040204020203" pitchFamily="34" charset="0"/>
              </a:rPr>
              <a:t>Zetabytes</a:t>
            </a:r>
            <a:r>
              <a:rPr lang="en-BE" sz="2000" b="1" dirty="0">
                <a:latin typeface="Segoe UI" panose="020B0502040204020203" pitchFamily="34" charset="0"/>
                <a:cs typeface="Segoe UI" panose="020B0502040204020203" pitchFamily="34" charset="0"/>
              </a:rPr>
              <a:t> (2 700 000 000 </a:t>
            </a:r>
            <a:r>
              <a:rPr lang="fr-BE" sz="2000" b="1" dirty="0">
                <a:latin typeface="Segoe UI" panose="020B0502040204020203" pitchFamily="34" charset="0"/>
                <a:cs typeface="Segoe UI" panose="020B0502040204020203" pitchFamily="34" charset="0"/>
              </a:rPr>
              <a:t>T</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a</a:t>
            </a:r>
            <a:r>
              <a:rPr lang="fr-BE" sz="2000" b="1" dirty="0">
                <a:latin typeface="Segoe UI" panose="020B0502040204020203" pitchFamily="34" charset="0"/>
                <a:cs typeface="Segoe UI" panose="020B0502040204020203" pitchFamily="34" charset="0"/>
              </a:rPr>
              <a:t>b</a:t>
            </a:r>
            <a:r>
              <a:rPr lang="en-BE" sz="2000" b="1" dirty="0">
                <a:latin typeface="Segoe UI" panose="020B0502040204020203" pitchFamily="34" charset="0"/>
                <a:cs typeface="Segoe UI" panose="020B0502040204020203" pitchFamily="34" charset="0"/>
              </a:rPr>
              <a:t>y</a:t>
            </a:r>
            <a:r>
              <a:rPr lang="fr-BE" sz="2000" b="1" dirty="0">
                <a:latin typeface="Segoe UI" panose="020B0502040204020203" pitchFamily="34" charset="0"/>
                <a:cs typeface="Segoe UI" panose="020B0502040204020203" pitchFamily="34" charset="0"/>
              </a:rPr>
              <a:t>t</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a:t>
            </a:r>
          </a:p>
          <a:p>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e </a:t>
            </a:r>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o</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n</a:t>
            </a:r>
            <a:r>
              <a:rPr lang="fr-BE" sz="2000" b="1" dirty="0">
                <a:latin typeface="Segoe UI" panose="020B0502040204020203" pitchFamily="34" charset="0"/>
                <a:cs typeface="Segoe UI" panose="020B0502040204020203" pitchFamily="34" charset="0"/>
              </a:rPr>
              <a:t>é</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u</a:t>
            </a:r>
            <a:r>
              <a:rPr lang="fr-BE" sz="2000" b="1" dirty="0">
                <a:latin typeface="Segoe UI" panose="020B0502040204020203" pitchFamily="34" charset="0"/>
                <a:cs typeface="Segoe UI" panose="020B0502040204020203" pitchFamily="34" charset="0"/>
              </a:rPr>
              <a:t>m</a:t>
            </a:r>
            <a:r>
              <a:rPr lang="en-BE" sz="2000" b="1" dirty="0">
                <a:latin typeface="Segoe UI" panose="020B0502040204020203" pitchFamily="34" charset="0"/>
                <a:cs typeface="Segoe UI" panose="020B0502040204020203" pitchFamily="34" charset="0"/>
              </a:rPr>
              <a:t>é</a:t>
            </a:r>
            <a:r>
              <a:rPr lang="fr-BE" sz="2000" b="1" dirty="0">
                <a:latin typeface="Segoe UI" panose="020B0502040204020203" pitchFamily="34" charset="0"/>
                <a:cs typeface="Segoe UI" panose="020B0502040204020203" pitchFamily="34" charset="0"/>
              </a:rPr>
              <a:t>r</a:t>
            </a:r>
            <a:r>
              <a:rPr lang="en-BE" sz="2000" b="1" dirty="0" err="1">
                <a:latin typeface="Segoe UI" panose="020B0502040204020203" pitchFamily="34" charset="0"/>
                <a:cs typeface="Segoe UI" panose="020B0502040204020203" pitchFamily="34" charset="0"/>
              </a:rPr>
              <a:t>i</a:t>
            </a:r>
            <a:r>
              <a:rPr lang="fr-BE" sz="2000" b="1" dirty="0">
                <a:latin typeface="Segoe UI" panose="020B0502040204020203" pitchFamily="34" charset="0"/>
                <a:cs typeface="Segoe UI" panose="020B0502040204020203" pitchFamily="34" charset="0"/>
              </a:rPr>
              <a:t>q</a:t>
            </a:r>
            <a:r>
              <a:rPr lang="en-BE" sz="2000" b="1" dirty="0">
                <a:latin typeface="Segoe UI" panose="020B0502040204020203" pitchFamily="34" charset="0"/>
                <a:cs typeface="Segoe UI" panose="020B0502040204020203" pitchFamily="34" charset="0"/>
              </a:rPr>
              <a:t>u</a:t>
            </a:r>
            <a:r>
              <a:rPr lang="fr-BE" sz="2000" b="1" dirty="0">
                <a:latin typeface="Segoe UI" panose="020B0502040204020203" pitchFamily="34" charset="0"/>
                <a:cs typeface="Segoe UI" panose="020B0502040204020203" pitchFamily="34" charset="0"/>
              </a:rPr>
              <a:t>e</a:t>
            </a:r>
            <a:r>
              <a:rPr lang="en-BE" sz="2000" b="1" dirty="0">
                <a:latin typeface="Segoe UI" panose="020B0502040204020203" pitchFamily="34" charset="0"/>
                <a:cs typeface="Segoe UI" panose="020B0502040204020203" pitchFamily="34" charset="0"/>
              </a:rPr>
              <a:t>s </a:t>
            </a:r>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a</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s </a:t>
            </a:r>
            <a:r>
              <a:rPr lang="fr-BE" sz="2000" b="1" dirty="0">
                <a:latin typeface="Segoe UI" panose="020B0502040204020203" pitchFamily="34" charset="0"/>
                <a:cs typeface="Segoe UI" panose="020B0502040204020203" pitchFamily="34" charset="0"/>
              </a:rPr>
              <a:t>l</a:t>
            </a:r>
            <a:r>
              <a:rPr lang="en-BE" sz="2000" b="1" dirty="0">
                <a:latin typeface="Segoe UI" panose="020B0502040204020203" pitchFamily="34" charset="0"/>
                <a:cs typeface="Segoe UI" panose="020B0502040204020203" pitchFamily="34" charset="0"/>
              </a:rPr>
              <a:t>e </a:t>
            </a:r>
            <a:r>
              <a:rPr lang="fr-BE" sz="2000" b="1" dirty="0">
                <a:latin typeface="Segoe UI" panose="020B0502040204020203" pitchFamily="34" charset="0"/>
                <a:cs typeface="Segoe UI" panose="020B0502040204020203" pitchFamily="34" charset="0"/>
              </a:rPr>
              <a:t>m</a:t>
            </a:r>
            <a:r>
              <a:rPr lang="en-BE" sz="2000" b="1" dirty="0">
                <a:latin typeface="Segoe UI" panose="020B0502040204020203" pitchFamily="34" charset="0"/>
                <a:cs typeface="Segoe UI" panose="020B0502040204020203" pitchFamily="34" charset="0"/>
              </a:rPr>
              <a:t>o</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de</a:t>
            </a:r>
          </a:p>
        </p:txBody>
      </p:sp>
      <p:sp>
        <p:nvSpPr>
          <p:cNvPr id="4" name="Rectangle 3">
            <a:extLst>
              <a:ext uri="{FF2B5EF4-FFF2-40B4-BE49-F238E27FC236}">
                <a16:creationId xmlns:a16="http://schemas.microsoft.com/office/drawing/2014/main" id="{11DD764A-9397-4AD2-B95B-6BEE3CD4A9C3}"/>
              </a:ext>
            </a:extLst>
          </p:cNvPr>
          <p:cNvSpPr/>
          <p:nvPr/>
        </p:nvSpPr>
        <p:spPr>
          <a:xfrm>
            <a:off x="6984000" y="5188156"/>
            <a:ext cx="4392000" cy="1015663"/>
          </a:xfrm>
          <a:prstGeom prst="rect">
            <a:avLst/>
          </a:prstGeom>
        </p:spPr>
        <p:txBody>
          <a:bodyPr wrap="square">
            <a:spAutoFit/>
          </a:bodyPr>
          <a:lstStyle/>
          <a:p>
            <a:r>
              <a:rPr lang="fr-BE" sz="2000" b="1" dirty="0">
                <a:latin typeface="Segoe UI" panose="020B0502040204020203" pitchFamily="34" charset="0"/>
                <a:cs typeface="Segoe UI" panose="020B0502040204020203" pitchFamily="34" charset="0"/>
              </a:rPr>
              <a:t>P</a:t>
            </a:r>
            <a:r>
              <a:rPr lang="en-BE" sz="2000" b="1" dirty="0">
                <a:latin typeface="Segoe UI" panose="020B0502040204020203" pitchFamily="34" charset="0"/>
                <a:cs typeface="Segoe UI" panose="020B0502040204020203" pitchFamily="34" charset="0"/>
              </a:rPr>
              <a:t>l</a:t>
            </a:r>
            <a:r>
              <a:rPr lang="fr-BE" sz="2000" b="1" dirty="0">
                <a:latin typeface="Segoe UI" panose="020B0502040204020203" pitchFamily="34" charset="0"/>
                <a:cs typeface="Segoe UI" panose="020B0502040204020203" pitchFamily="34" charset="0"/>
              </a:rPr>
              <a:t>u</a:t>
            </a:r>
            <a:r>
              <a:rPr lang="en-BE" sz="2000" b="1" dirty="0">
                <a:latin typeface="Segoe UI" panose="020B0502040204020203" pitchFamily="34" charset="0"/>
                <a:cs typeface="Segoe UI" panose="020B0502040204020203" pitchFamily="34" charset="0"/>
              </a:rPr>
              <a:t>s </a:t>
            </a:r>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e 5 </a:t>
            </a:r>
            <a:r>
              <a:rPr lang="fr-BE" sz="2000" b="1" dirty="0">
                <a:latin typeface="Segoe UI" panose="020B0502040204020203" pitchFamily="34" charset="0"/>
                <a:cs typeface="Segoe UI" panose="020B0502040204020203" pitchFamily="34" charset="0"/>
              </a:rPr>
              <a:t>m</a:t>
            </a:r>
            <a:r>
              <a:rPr lang="en-BE" sz="2000" b="1" dirty="0" err="1">
                <a:latin typeface="Segoe UI" panose="020B0502040204020203" pitchFamily="34" charset="0"/>
                <a:cs typeface="Segoe UI" panose="020B0502040204020203" pitchFamily="34" charset="0"/>
              </a:rPr>
              <a:t>i</a:t>
            </a:r>
            <a:r>
              <a:rPr lang="fr-BE" sz="2000" b="1" dirty="0">
                <a:latin typeface="Segoe UI" panose="020B0502040204020203" pitchFamily="34" charset="0"/>
                <a:cs typeface="Segoe UI" panose="020B0502040204020203" pitchFamily="34" charset="0"/>
              </a:rPr>
              <a:t>l</a:t>
            </a:r>
            <a:r>
              <a:rPr lang="en-BE" sz="2000" b="1" dirty="0">
                <a:latin typeface="Segoe UI" panose="020B0502040204020203" pitchFamily="34" charset="0"/>
                <a:cs typeface="Segoe UI" panose="020B0502040204020203" pitchFamily="34" charset="0"/>
              </a:rPr>
              <a:t>l</a:t>
            </a:r>
            <a:r>
              <a:rPr lang="fr-BE" sz="2000" b="1" dirty="0">
                <a:latin typeface="Segoe UI" panose="020B0502040204020203" pitchFamily="34" charset="0"/>
                <a:cs typeface="Segoe UI" panose="020B0502040204020203" pitchFamily="34" charset="0"/>
              </a:rPr>
              <a:t>i</a:t>
            </a:r>
            <a:r>
              <a:rPr lang="en-BE" sz="2000" b="1" dirty="0">
                <a:latin typeface="Segoe UI" panose="020B0502040204020203" pitchFamily="34" charset="0"/>
                <a:cs typeface="Segoe UI" panose="020B0502040204020203" pitchFamily="34" charset="0"/>
              </a:rPr>
              <a:t>a</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d</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e </a:t>
            </a:r>
            <a:r>
              <a:rPr lang="fr-BE" sz="2000" b="1" dirty="0">
                <a:latin typeface="Segoe UI" panose="020B0502040204020203" pitchFamily="34" charset="0"/>
                <a:cs typeface="Segoe UI" panose="020B0502040204020203" pitchFamily="34" charset="0"/>
              </a:rPr>
              <a:t>p</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s</a:t>
            </a:r>
            <a:r>
              <a:rPr lang="fr-BE" sz="2000" b="1" dirty="0">
                <a:latin typeface="Segoe UI" panose="020B0502040204020203" pitchFamily="34" charset="0"/>
                <a:cs typeface="Segoe UI" panose="020B0502040204020203" pitchFamily="34" charset="0"/>
              </a:rPr>
              <a:t>o</a:t>
            </a:r>
            <a:r>
              <a:rPr lang="en-BE" sz="2000" b="1" dirty="0">
                <a:latin typeface="Segoe UI" panose="020B0502040204020203" pitchFamily="34" charset="0"/>
                <a:cs typeface="Segoe UI" panose="020B0502040204020203" pitchFamily="34" charset="0"/>
              </a:rPr>
              <a:t>n</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u</a:t>
            </a:r>
            <a:r>
              <a:rPr lang="en-BE" sz="2000" b="1" dirty="0">
                <a:latin typeface="Segoe UI" panose="020B0502040204020203" pitchFamily="34" charset="0"/>
                <a:cs typeface="Segoe UI" panose="020B0502040204020203" pitchFamily="34" charset="0"/>
              </a:rPr>
              <a:t>t</a:t>
            </a:r>
            <a:r>
              <a:rPr lang="fr-BE" sz="2000" b="1" dirty="0">
                <a:latin typeface="Segoe UI" panose="020B0502040204020203" pitchFamily="34" charset="0"/>
                <a:cs typeface="Segoe UI" panose="020B0502040204020203" pitchFamily="34" charset="0"/>
              </a:rPr>
              <a:t>i</a:t>
            </a:r>
            <a:r>
              <a:rPr lang="en-BE" sz="2000" b="1" dirty="0">
                <a:latin typeface="Segoe UI" panose="020B0502040204020203" pitchFamily="34" charset="0"/>
                <a:cs typeface="Segoe UI" panose="020B0502040204020203" pitchFamily="34" charset="0"/>
              </a:rPr>
              <a:t>l</a:t>
            </a:r>
            <a:r>
              <a:rPr lang="fr-BE" sz="2000" b="1" dirty="0">
                <a:latin typeface="Segoe UI" panose="020B0502040204020203" pitchFamily="34" charset="0"/>
                <a:cs typeface="Segoe UI" panose="020B0502040204020203" pitchFamily="34" charset="0"/>
              </a:rPr>
              <a:t>i</a:t>
            </a:r>
            <a:r>
              <a:rPr lang="en-BE" sz="2000" b="1" dirty="0">
                <a:latin typeface="Segoe UI" panose="020B0502040204020203" pitchFamily="34" charset="0"/>
                <a:cs typeface="Segoe UI" panose="020B0502040204020203" pitchFamily="34" charset="0"/>
              </a:rPr>
              <a:t>se</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t un smartphone pour </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u</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f</a:t>
            </a:r>
            <a:r>
              <a:rPr lang="fr-BE" sz="2000" b="1" dirty="0">
                <a:latin typeface="Segoe UI" panose="020B0502040204020203" pitchFamily="34" charset="0"/>
                <a:cs typeface="Segoe UI" panose="020B0502040204020203" pitchFamily="34" charset="0"/>
              </a:rPr>
              <a:t>e</a:t>
            </a:r>
            <a:r>
              <a:rPr lang="en-BE" sz="2000" b="1" dirty="0">
                <a:latin typeface="Segoe UI" panose="020B0502040204020203" pitchFamily="34" charset="0"/>
                <a:cs typeface="Segoe UI" panose="020B0502040204020203" pitchFamily="34" charset="0"/>
              </a:rPr>
              <a:t>r </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u</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l</a:t>
            </a:r>
            <a:r>
              <a:rPr lang="en-BE" sz="2000" b="1" dirty="0">
                <a:latin typeface="Segoe UI" panose="020B0502040204020203" pitchFamily="34" charset="0"/>
                <a:cs typeface="Segoe UI" panose="020B0502040204020203" pitchFamily="34" charset="0"/>
              </a:rPr>
              <a:t>e </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t</a:t>
            </a:r>
            <a:endParaRPr lang="en-US" sz="2000" b="1" i="0" dirty="0">
              <a:effectLst/>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BB3EDE8-D331-4D6C-8C75-6BABD1E3AA1F}"/>
              </a:ext>
            </a:extLst>
          </p:cNvPr>
          <p:cNvSpPr/>
          <p:nvPr/>
        </p:nvSpPr>
        <p:spPr>
          <a:xfrm>
            <a:off x="713307" y="5385965"/>
            <a:ext cx="4326693" cy="707886"/>
          </a:xfrm>
          <a:prstGeom prst="rect">
            <a:avLst/>
          </a:prstGeom>
        </p:spPr>
        <p:txBody>
          <a:bodyPr wrap="square">
            <a:spAutoFit/>
          </a:bodyPr>
          <a:lstStyle/>
          <a:p>
            <a:r>
              <a:rPr lang="en-US" sz="2000" i="1" dirty="0">
                <a:latin typeface="Segoe UI" panose="020B0502040204020203" pitchFamily="34" charset="0"/>
                <a:cs typeface="Segoe UI" panose="020B0502040204020203" pitchFamily="34" charset="0"/>
              </a:rPr>
              <a:t>YouTube </a:t>
            </a:r>
            <a:r>
              <a:rPr lang="en-BE" sz="2000" i="1" dirty="0">
                <a:latin typeface="Segoe UI" panose="020B0502040204020203" pitchFamily="34" charset="0"/>
                <a:cs typeface="Segoe UI" panose="020B0502040204020203" pitchFamily="34" charset="0"/>
              </a:rPr>
              <a:t>: 300</a:t>
            </a:r>
            <a:r>
              <a:rPr lang="en-US" sz="2000" i="1" dirty="0">
                <a:latin typeface="Segoe UI" panose="020B0502040204020203" pitchFamily="34" charset="0"/>
                <a:cs typeface="Segoe UI" panose="020B0502040204020203" pitchFamily="34" charset="0"/>
              </a:rPr>
              <a:t> hours </a:t>
            </a:r>
            <a:r>
              <a:rPr lang="en-BE" sz="2000" i="1" dirty="0">
                <a:latin typeface="Segoe UI" panose="020B0502040204020203" pitchFamily="34" charset="0"/>
                <a:cs typeface="Segoe UI" panose="020B0502040204020203" pitchFamily="34" charset="0"/>
              </a:rPr>
              <a:t>d</a:t>
            </a:r>
            <a:r>
              <a:rPr lang="fr-BE" sz="2000" i="1" dirty="0">
                <a:latin typeface="Segoe UI" panose="020B0502040204020203" pitchFamily="34" charset="0"/>
                <a:cs typeface="Segoe UI" panose="020B0502040204020203" pitchFamily="34" charset="0"/>
              </a:rPr>
              <a:t>e</a:t>
            </a:r>
            <a:r>
              <a:rPr lang="en-BE" sz="2000" i="1" dirty="0">
                <a:latin typeface="Segoe UI" panose="020B0502040204020203" pitchFamily="34" charset="0"/>
                <a:cs typeface="Segoe UI" panose="020B0502040204020203" pitchFamily="34" charset="0"/>
              </a:rPr>
              <a:t> </a:t>
            </a:r>
            <a:r>
              <a:rPr lang="en-US" sz="2000" i="1" dirty="0">
                <a:latin typeface="Segoe UI" panose="020B0502040204020203" pitchFamily="34" charset="0"/>
                <a:cs typeface="Segoe UI" panose="020B0502040204020203" pitchFamily="34" charset="0"/>
              </a:rPr>
              <a:t>vid</a:t>
            </a:r>
            <a:r>
              <a:rPr lang="en-BE" sz="2000" i="1" dirty="0">
                <a:latin typeface="Segoe UI" panose="020B0502040204020203" pitchFamily="34" charset="0"/>
                <a:cs typeface="Segoe UI" panose="020B0502040204020203" pitchFamily="34" charset="0"/>
              </a:rPr>
              <a:t>é</a:t>
            </a:r>
            <a:r>
              <a:rPr lang="en-US" sz="2000" i="1" dirty="0">
                <a:latin typeface="Segoe UI" panose="020B0502040204020203" pitchFamily="34" charset="0"/>
                <a:cs typeface="Segoe UI" panose="020B0502040204020203" pitchFamily="34" charset="0"/>
              </a:rPr>
              <a:t>o</a:t>
            </a:r>
            <a:endParaRPr lang="en-BE" sz="2000" i="1" dirty="0">
              <a:latin typeface="Segoe UI" panose="020B0502040204020203" pitchFamily="34" charset="0"/>
              <a:cs typeface="Segoe UI" panose="020B0502040204020203" pitchFamily="34" charset="0"/>
            </a:endParaRPr>
          </a:p>
          <a:p>
            <a:r>
              <a:rPr lang="en-BE" sz="2000" i="1" dirty="0">
                <a:latin typeface="Segoe UI" panose="020B0502040204020203" pitchFamily="34" charset="0"/>
                <a:cs typeface="Segoe UI" panose="020B0502040204020203" pitchFamily="34" charset="0"/>
              </a:rPr>
              <a:t>u</a:t>
            </a:r>
            <a:r>
              <a:rPr lang="fr-BE" sz="2000" i="1" dirty="0">
                <a:latin typeface="Segoe UI" panose="020B0502040204020203" pitchFamily="34" charset="0"/>
                <a:cs typeface="Segoe UI" panose="020B0502040204020203" pitchFamily="34" charset="0"/>
              </a:rPr>
              <a:t>p</a:t>
            </a:r>
            <a:r>
              <a:rPr lang="en-BE" sz="2000" i="1" dirty="0">
                <a:latin typeface="Segoe UI" panose="020B0502040204020203" pitchFamily="34" charset="0"/>
                <a:cs typeface="Segoe UI" panose="020B0502040204020203" pitchFamily="34" charset="0"/>
              </a:rPr>
              <a:t>l</a:t>
            </a:r>
            <a:r>
              <a:rPr lang="fr-BE" sz="2000" i="1" dirty="0">
                <a:latin typeface="Segoe UI" panose="020B0502040204020203" pitchFamily="34" charset="0"/>
                <a:cs typeface="Segoe UI" panose="020B0502040204020203" pitchFamily="34" charset="0"/>
              </a:rPr>
              <a:t>o</a:t>
            </a:r>
            <a:r>
              <a:rPr lang="en-BE" sz="2000" i="1" dirty="0">
                <a:latin typeface="Segoe UI" panose="020B0502040204020203" pitchFamily="34" charset="0"/>
                <a:cs typeface="Segoe UI" panose="020B0502040204020203" pitchFamily="34" charset="0"/>
              </a:rPr>
              <a:t>a</a:t>
            </a:r>
            <a:r>
              <a:rPr lang="fr-BE" sz="2000" i="1" dirty="0">
                <a:latin typeface="Segoe UI" panose="020B0502040204020203" pitchFamily="34" charset="0"/>
                <a:cs typeface="Segoe UI" panose="020B0502040204020203" pitchFamily="34" charset="0"/>
              </a:rPr>
              <a:t>d</a:t>
            </a:r>
            <a:r>
              <a:rPr lang="en-BE" sz="2000" i="1" dirty="0">
                <a:latin typeface="Segoe UI" panose="020B0502040204020203" pitchFamily="34" charset="0"/>
                <a:cs typeface="Segoe UI" panose="020B0502040204020203" pitchFamily="34" charset="0"/>
              </a:rPr>
              <a:t>é</a:t>
            </a:r>
            <a:r>
              <a:rPr lang="fr-BE" sz="2000" i="1" dirty="0">
                <a:latin typeface="Segoe UI" panose="020B0502040204020203" pitchFamily="34" charset="0"/>
                <a:cs typeface="Segoe UI" panose="020B0502040204020203" pitchFamily="34" charset="0"/>
              </a:rPr>
              <a:t>e</a:t>
            </a:r>
            <a:r>
              <a:rPr lang="en-BE" sz="2000" i="1" dirty="0">
                <a:latin typeface="Segoe UI" panose="020B0502040204020203" pitchFamily="34" charset="0"/>
                <a:cs typeface="Segoe UI" panose="020B0502040204020203" pitchFamily="34" charset="0"/>
              </a:rPr>
              <a:t>s c</a:t>
            </a:r>
            <a:r>
              <a:rPr lang="fr-BE" sz="2000" i="1" dirty="0">
                <a:latin typeface="Segoe UI" panose="020B0502040204020203" pitchFamily="34" charset="0"/>
                <a:cs typeface="Segoe UI" panose="020B0502040204020203" pitchFamily="34" charset="0"/>
              </a:rPr>
              <a:t>h</a:t>
            </a:r>
            <a:r>
              <a:rPr lang="en-BE" sz="2000" i="1" dirty="0">
                <a:latin typeface="Segoe UI" panose="020B0502040204020203" pitchFamily="34" charset="0"/>
                <a:cs typeface="Segoe UI" panose="020B0502040204020203" pitchFamily="34" charset="0"/>
              </a:rPr>
              <a:t>a</a:t>
            </a:r>
            <a:r>
              <a:rPr lang="fr-BE" sz="2000" i="1" dirty="0">
                <a:latin typeface="Segoe UI" panose="020B0502040204020203" pitchFamily="34" charset="0"/>
                <a:cs typeface="Segoe UI" panose="020B0502040204020203" pitchFamily="34" charset="0"/>
              </a:rPr>
              <a:t>q</a:t>
            </a:r>
            <a:r>
              <a:rPr lang="en-BE" sz="2000" i="1" dirty="0">
                <a:latin typeface="Segoe UI" panose="020B0502040204020203" pitchFamily="34" charset="0"/>
                <a:cs typeface="Segoe UI" panose="020B0502040204020203" pitchFamily="34" charset="0"/>
              </a:rPr>
              <a:t>u</a:t>
            </a:r>
            <a:r>
              <a:rPr lang="fr-BE" sz="2000" i="1" dirty="0">
                <a:latin typeface="Segoe UI" panose="020B0502040204020203" pitchFamily="34" charset="0"/>
                <a:cs typeface="Segoe UI" panose="020B0502040204020203" pitchFamily="34" charset="0"/>
              </a:rPr>
              <a:t>e</a:t>
            </a:r>
            <a:r>
              <a:rPr lang="en-BE" sz="2000" i="1" dirty="0">
                <a:latin typeface="Segoe UI" panose="020B0502040204020203" pitchFamily="34" charset="0"/>
                <a:cs typeface="Segoe UI" panose="020B0502040204020203" pitchFamily="34" charset="0"/>
              </a:rPr>
              <a:t> </a:t>
            </a:r>
            <a:r>
              <a:rPr lang="fr-BE" sz="2000" i="1" dirty="0">
                <a:latin typeface="Segoe UI" panose="020B0502040204020203" pitchFamily="34" charset="0"/>
                <a:cs typeface="Segoe UI" panose="020B0502040204020203" pitchFamily="34" charset="0"/>
              </a:rPr>
              <a:t>m</a:t>
            </a:r>
            <a:r>
              <a:rPr lang="en-BE" sz="2000" i="1" dirty="0" err="1">
                <a:latin typeface="Segoe UI" panose="020B0502040204020203" pitchFamily="34" charset="0"/>
                <a:cs typeface="Segoe UI" panose="020B0502040204020203" pitchFamily="34" charset="0"/>
              </a:rPr>
              <a:t>inute</a:t>
            </a:r>
            <a:endParaRPr lang="fr-BE" sz="2000" i="1" dirty="0">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C4D83E8A-5AB3-4CCB-9DE9-020A351F04CA}"/>
              </a:ext>
            </a:extLst>
          </p:cNvPr>
          <p:cNvSpPr/>
          <p:nvPr/>
        </p:nvSpPr>
        <p:spPr>
          <a:xfrm>
            <a:off x="3312578" y="3976474"/>
            <a:ext cx="3174715" cy="707886"/>
          </a:xfrm>
          <a:prstGeom prst="rect">
            <a:avLst/>
          </a:prstGeom>
        </p:spPr>
        <p:txBody>
          <a:bodyPr wrap="none">
            <a:spAutoFit/>
          </a:bodyPr>
          <a:lstStyle/>
          <a:p>
            <a:r>
              <a:rPr lang="en-US" sz="2000" b="1" dirty="0">
                <a:latin typeface="Segoe UI" panose="020B0502040204020203" pitchFamily="34" charset="0"/>
                <a:cs typeface="Segoe UI" panose="020B0502040204020203" pitchFamily="34" charset="0"/>
              </a:rPr>
              <a:t>Facebook</a:t>
            </a:r>
            <a:r>
              <a:rPr lang="en-BE" sz="2000" b="1" dirty="0">
                <a:latin typeface="Segoe UI" panose="020B0502040204020203" pitchFamily="34" charset="0"/>
                <a:cs typeface="Segoe UI" panose="020B0502040204020203" pitchFamily="34" charset="0"/>
              </a:rPr>
              <a:t> : 5</a:t>
            </a:r>
            <a:r>
              <a:rPr lang="en-US" sz="2000" b="1" dirty="0">
                <a:latin typeface="Segoe UI" panose="020B0502040204020203" pitchFamily="34" charset="0"/>
                <a:cs typeface="Segoe UI" panose="020B0502040204020203" pitchFamily="34" charset="0"/>
              </a:rPr>
              <a:t>00 terabytes</a:t>
            </a:r>
            <a:endParaRPr lang="en-BE" sz="2000" b="1" dirty="0">
              <a:latin typeface="Segoe UI" panose="020B0502040204020203" pitchFamily="34" charset="0"/>
              <a:cs typeface="Segoe UI" panose="020B0502040204020203" pitchFamily="34" charset="0"/>
            </a:endParaRPr>
          </a:p>
          <a:p>
            <a:r>
              <a:rPr lang="fr-BE" sz="2000" b="1" dirty="0">
                <a:latin typeface="Segoe UI" panose="020B0502040204020203" pitchFamily="34" charset="0"/>
                <a:cs typeface="Segoe UI" panose="020B0502040204020203" pitchFamily="34" charset="0"/>
              </a:rPr>
              <a:t>t</a:t>
            </a:r>
            <a:r>
              <a:rPr lang="en-BE" sz="2000" b="1" dirty="0">
                <a:latin typeface="Segoe UI" panose="020B0502040204020203" pitchFamily="34" charset="0"/>
                <a:cs typeface="Segoe UI" panose="020B0502040204020203" pitchFamily="34" charset="0"/>
              </a:rPr>
              <a:t>r</a:t>
            </a:r>
            <a:r>
              <a:rPr lang="fr-BE" sz="2000" b="1" dirty="0">
                <a:latin typeface="Segoe UI" panose="020B0502040204020203" pitchFamily="34" charset="0"/>
                <a:cs typeface="Segoe UI" panose="020B0502040204020203" pitchFamily="34" charset="0"/>
              </a:rPr>
              <a:t>a</a:t>
            </a:r>
            <a:r>
              <a:rPr lang="en-BE" sz="2000" b="1" dirty="0" err="1">
                <a:latin typeface="Segoe UI" panose="020B0502040204020203" pitchFamily="34" charset="0"/>
                <a:cs typeface="Segoe UI" panose="020B0502040204020203" pitchFamily="34" charset="0"/>
              </a:rPr>
              <a:t>i</a:t>
            </a:r>
            <a:r>
              <a:rPr lang="fr-BE" sz="2000" b="1" dirty="0">
                <a:latin typeface="Segoe UI" panose="020B0502040204020203" pitchFamily="34" charset="0"/>
                <a:cs typeface="Segoe UI" panose="020B0502040204020203" pitchFamily="34" charset="0"/>
              </a:rPr>
              <a:t>t</a:t>
            </a:r>
            <a:r>
              <a:rPr lang="en-BE" sz="2000" b="1" dirty="0" err="1">
                <a:latin typeface="Segoe UI" panose="020B0502040204020203" pitchFamily="34" charset="0"/>
                <a:cs typeface="Segoe UI" panose="020B0502040204020203" pitchFamily="34" charset="0"/>
              </a:rPr>
              <a:t>ées</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p</a:t>
            </a:r>
            <a:r>
              <a:rPr lang="en-BE" sz="2000" b="1" dirty="0">
                <a:latin typeface="Segoe UI" panose="020B0502040204020203" pitchFamily="34" charset="0"/>
                <a:cs typeface="Segoe UI" panose="020B0502040204020203" pitchFamily="34" charset="0"/>
              </a:rPr>
              <a:t>a</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j</a:t>
            </a:r>
            <a:r>
              <a:rPr lang="en-BE" sz="2000" b="1" dirty="0">
                <a:latin typeface="Segoe UI" panose="020B0502040204020203" pitchFamily="34" charset="0"/>
                <a:cs typeface="Segoe UI" panose="020B0502040204020203" pitchFamily="34" charset="0"/>
              </a:rPr>
              <a:t>o</a:t>
            </a:r>
            <a:r>
              <a:rPr lang="fr-BE" sz="2000" b="1" dirty="0">
                <a:latin typeface="Segoe UI" panose="020B0502040204020203" pitchFamily="34" charset="0"/>
                <a:cs typeface="Segoe UI" panose="020B0502040204020203" pitchFamily="34" charset="0"/>
              </a:rPr>
              <a:t>u</a:t>
            </a:r>
            <a:r>
              <a:rPr lang="en-BE" sz="2000" b="1" dirty="0">
                <a:latin typeface="Segoe UI" panose="020B0502040204020203" pitchFamily="34" charset="0"/>
                <a:cs typeface="Segoe UI" panose="020B0502040204020203" pitchFamily="34" charset="0"/>
              </a:rPr>
              <a:t>r</a:t>
            </a:r>
            <a:endParaRPr lang="fr-BE" sz="2000" b="1" dirty="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662FB39D-70A7-4C51-8B4D-D8B75BFE0882}"/>
              </a:ext>
            </a:extLst>
          </p:cNvPr>
          <p:cNvSpPr/>
          <p:nvPr/>
        </p:nvSpPr>
        <p:spPr>
          <a:xfrm>
            <a:off x="740706" y="2648146"/>
            <a:ext cx="4145893" cy="707886"/>
          </a:xfrm>
          <a:prstGeom prst="rect">
            <a:avLst/>
          </a:prstGeom>
        </p:spPr>
        <p:txBody>
          <a:bodyPr wrap="square">
            <a:spAutoFit/>
          </a:bodyPr>
          <a:lstStyle/>
          <a:p>
            <a:pPr fontAlgn="base"/>
            <a:r>
              <a:rPr lang="en-US" sz="2000" dirty="0">
                <a:latin typeface="Segoe UI" panose="020B0502040204020203" pitchFamily="34" charset="0"/>
                <a:cs typeface="Segoe UI" panose="020B0502040204020203" pitchFamily="34" charset="0"/>
              </a:rPr>
              <a:t>5</a:t>
            </a:r>
            <a:r>
              <a:rPr lang="en-BE" sz="2000" dirty="0">
                <a:latin typeface="Segoe UI" panose="020B0502040204020203" pitchFamily="34" charset="0"/>
                <a:cs typeface="Segoe UI" panose="020B0502040204020203" pitchFamily="34" charset="0"/>
              </a:rPr>
              <a:t> </a:t>
            </a:r>
            <a:r>
              <a:rPr lang="fr-BE" sz="2000" dirty="0">
                <a:latin typeface="Segoe UI" panose="020B0502040204020203" pitchFamily="34" charset="0"/>
                <a:cs typeface="Segoe UI" panose="020B0502040204020203" pitchFamily="34" charset="0"/>
              </a:rPr>
              <a:t>m</a:t>
            </a:r>
            <a:r>
              <a:rPr lang="en-BE" sz="2000" dirty="0" err="1">
                <a:latin typeface="Segoe UI" panose="020B0502040204020203" pitchFamily="34" charset="0"/>
                <a:cs typeface="Segoe UI" panose="020B0502040204020203" pitchFamily="34" charset="0"/>
              </a:rPr>
              <a:t>i</a:t>
            </a:r>
            <a:r>
              <a:rPr lang="fr-BE" sz="2000" dirty="0">
                <a:latin typeface="Segoe UI" panose="020B0502040204020203" pitchFamily="34" charset="0"/>
                <a:cs typeface="Segoe UI" panose="020B0502040204020203" pitchFamily="34" charset="0"/>
              </a:rPr>
              <a:t>l</a:t>
            </a:r>
            <a:r>
              <a:rPr lang="en-BE" sz="2000" dirty="0">
                <a:latin typeface="Segoe UI" panose="020B0502040204020203" pitchFamily="34" charset="0"/>
                <a:cs typeface="Segoe UI" panose="020B0502040204020203" pitchFamily="34" charset="0"/>
              </a:rPr>
              <a:t>l</a:t>
            </a:r>
            <a:r>
              <a:rPr lang="fr-BE" sz="2000" dirty="0">
                <a:latin typeface="Segoe UI" panose="020B0502040204020203" pitchFamily="34" charset="0"/>
                <a:cs typeface="Segoe UI" panose="020B0502040204020203" pitchFamily="34" charset="0"/>
              </a:rPr>
              <a:t>i</a:t>
            </a:r>
            <a:r>
              <a:rPr lang="en-BE" sz="2000" dirty="0">
                <a:latin typeface="Segoe UI" panose="020B0502040204020203" pitchFamily="34" charset="0"/>
                <a:cs typeface="Segoe UI" panose="020B0502040204020203" pitchFamily="34" charset="0"/>
              </a:rPr>
              <a:t>a</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d</a:t>
            </a:r>
            <a:r>
              <a:rPr lang="fr-BE" sz="2000" dirty="0">
                <a:latin typeface="Segoe UI" panose="020B0502040204020203" pitchFamily="34" charset="0"/>
                <a:cs typeface="Segoe UI" panose="020B0502040204020203" pitchFamily="34" charset="0"/>
              </a:rPr>
              <a:t>s</a:t>
            </a:r>
            <a:r>
              <a:rPr lang="en-BE" sz="2000" dirty="0">
                <a:latin typeface="Segoe UI" panose="020B0502040204020203" pitchFamily="34" charset="0"/>
                <a:cs typeface="Segoe UI" panose="020B0502040204020203" pitchFamily="34" charset="0"/>
              </a:rPr>
              <a:t> </a:t>
            </a:r>
            <a:r>
              <a:rPr lang="fr-BE" sz="2000" dirty="0">
                <a:latin typeface="Segoe UI" panose="020B0502040204020203" pitchFamily="34" charset="0"/>
                <a:cs typeface="Segoe UI" panose="020B0502040204020203" pitchFamily="34" charset="0"/>
              </a:rPr>
              <a:t>d</a:t>
            </a:r>
            <a:r>
              <a:rPr lang="en-BE" sz="2000" dirty="0">
                <a:latin typeface="Segoe UI" panose="020B0502040204020203" pitchFamily="34" charset="0"/>
                <a:cs typeface="Segoe UI" panose="020B0502040204020203" pitchFamily="34" charset="0"/>
              </a:rPr>
              <a:t>e </a:t>
            </a:r>
            <a:r>
              <a:rPr lang="en-US" sz="2000" dirty="0">
                <a:latin typeface="Segoe UI" panose="020B0502040204020203" pitchFamily="34" charset="0"/>
                <a:cs typeface="Segoe UI" panose="020B0502040204020203" pitchFamily="34" charset="0"/>
              </a:rPr>
              <a:t>videos </a:t>
            </a:r>
            <a:r>
              <a:rPr lang="en-BE" sz="2000" dirty="0">
                <a:latin typeface="Segoe UI" panose="020B0502040204020203" pitchFamily="34" charset="0"/>
                <a:cs typeface="Segoe UI" panose="020B0502040204020203" pitchFamily="34" charset="0"/>
              </a:rPr>
              <a:t>r</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g</a:t>
            </a:r>
            <a:r>
              <a:rPr lang="fr-BE" sz="2000" dirty="0">
                <a:latin typeface="Segoe UI" panose="020B0502040204020203" pitchFamily="34" charset="0"/>
                <a:cs typeface="Segoe UI" panose="020B0502040204020203" pitchFamily="34" charset="0"/>
              </a:rPr>
              <a:t>a</a:t>
            </a:r>
            <a:r>
              <a:rPr lang="en-BE" sz="2000" dirty="0">
                <a:latin typeface="Segoe UI" panose="020B0502040204020203" pitchFamily="34" charset="0"/>
                <a:cs typeface="Segoe UI" panose="020B0502040204020203" pitchFamily="34" charset="0"/>
              </a:rPr>
              <a:t>r</a:t>
            </a:r>
            <a:r>
              <a:rPr lang="fr-BE" sz="2000" dirty="0">
                <a:latin typeface="Segoe UI" panose="020B0502040204020203" pitchFamily="34" charset="0"/>
                <a:cs typeface="Segoe UI" panose="020B0502040204020203" pitchFamily="34" charset="0"/>
              </a:rPr>
              <a:t>d</a:t>
            </a:r>
            <a:r>
              <a:rPr lang="en-BE" sz="2000" dirty="0">
                <a:latin typeface="Segoe UI" panose="020B0502040204020203" pitchFamily="34" charset="0"/>
                <a:cs typeface="Segoe UI" panose="020B0502040204020203" pitchFamily="34" charset="0"/>
              </a:rPr>
              <a:t>é</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s</a:t>
            </a:r>
          </a:p>
          <a:p>
            <a:pPr fontAlgn="base"/>
            <a:r>
              <a:rPr lang="fr-BE" sz="2000" dirty="0">
                <a:latin typeface="Segoe UI" panose="020B0502040204020203" pitchFamily="34" charset="0"/>
                <a:cs typeface="Segoe UI" panose="020B0502040204020203" pitchFamily="34" charset="0"/>
              </a:rPr>
              <a:t>s</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Youtube</a:t>
            </a:r>
            <a:r>
              <a:rPr lang="en-US" sz="2000" dirty="0">
                <a:latin typeface="Segoe UI" panose="020B0502040204020203" pitchFamily="34" charset="0"/>
                <a:cs typeface="Segoe UI" panose="020B0502040204020203" pitchFamily="34" charset="0"/>
              </a:rPr>
              <a:t> </a:t>
            </a:r>
            <a:r>
              <a:rPr lang="en-BE" sz="2000" dirty="0">
                <a:latin typeface="Segoe UI" panose="020B0502040204020203" pitchFamily="34" charset="0"/>
                <a:cs typeface="Segoe UI" panose="020B0502040204020203" pitchFamily="34" charset="0"/>
              </a:rPr>
              <a:t>p</a:t>
            </a:r>
            <a:r>
              <a:rPr lang="fr-BE" sz="2000" dirty="0">
                <a:latin typeface="Segoe UI" panose="020B0502040204020203" pitchFamily="34" charset="0"/>
                <a:cs typeface="Segoe UI" panose="020B0502040204020203" pitchFamily="34" charset="0"/>
              </a:rPr>
              <a:t>a</a:t>
            </a:r>
            <a:r>
              <a:rPr lang="en-BE" sz="2000" dirty="0">
                <a:latin typeface="Segoe UI" panose="020B0502040204020203" pitchFamily="34" charset="0"/>
                <a:cs typeface="Segoe UI" panose="020B0502040204020203" pitchFamily="34" charset="0"/>
              </a:rPr>
              <a:t>r j</a:t>
            </a:r>
            <a:r>
              <a:rPr lang="fr-BE" sz="2000" dirty="0">
                <a:latin typeface="Segoe UI" panose="020B0502040204020203" pitchFamily="34" charset="0"/>
                <a:cs typeface="Segoe UI" panose="020B0502040204020203" pitchFamily="34" charset="0"/>
              </a:rPr>
              <a:t>o</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endParaRPr lang="en-US" sz="2000" i="0" dirty="0">
              <a:effectLst/>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5134A52-4EBF-4C74-AD53-868F6FF818DF}"/>
              </a:ext>
            </a:extLst>
          </p:cNvPr>
          <p:cNvSpPr/>
          <p:nvPr/>
        </p:nvSpPr>
        <p:spPr>
          <a:xfrm>
            <a:off x="8072072" y="3472762"/>
            <a:ext cx="3743128" cy="707886"/>
          </a:xfrm>
          <a:prstGeom prst="rect">
            <a:avLst/>
          </a:prstGeom>
        </p:spPr>
        <p:txBody>
          <a:bodyPr wrap="square">
            <a:spAutoFit/>
          </a:bodyPr>
          <a:lstStyle/>
          <a:p>
            <a:pPr fontAlgn="base"/>
            <a:r>
              <a:rPr lang="en-BE" sz="2000" dirty="0">
                <a:latin typeface="Segoe UI" panose="020B0502040204020203" pitchFamily="34" charset="0"/>
                <a:cs typeface="Segoe UI" panose="020B0502040204020203" pitchFamily="34" charset="0"/>
              </a:rPr>
              <a:t>2 milliards </a:t>
            </a:r>
            <a:r>
              <a:rPr lang="fr-BE" sz="2000" dirty="0">
                <a:latin typeface="Segoe UI" panose="020B0502040204020203" pitchFamily="34" charset="0"/>
                <a:cs typeface="Segoe UI" panose="020B0502040204020203" pitchFamily="34" charset="0"/>
              </a:rPr>
              <a:t>d</a:t>
            </a:r>
            <a:r>
              <a:rPr lang="en-BE" sz="2000" dirty="0">
                <a:latin typeface="Segoe UI" panose="020B0502040204020203" pitchFamily="34" charset="0"/>
                <a:cs typeface="Segoe UI" panose="020B0502040204020203" pitchFamily="34" charset="0"/>
              </a:rPr>
              <a:t>’</a:t>
            </a:r>
            <a:r>
              <a:rPr lang="fr-BE" sz="2000" dirty="0">
                <a:latin typeface="Segoe UI" panose="020B0502040204020203" pitchFamily="34" charset="0"/>
                <a:cs typeface="Segoe UI" panose="020B0502040204020203" pitchFamily="34" charset="0"/>
              </a:rPr>
              <a:t>u</a:t>
            </a:r>
            <a:r>
              <a:rPr lang="en-BE" sz="2000" dirty="0">
                <a:latin typeface="Segoe UI" panose="020B0502040204020203" pitchFamily="34" charset="0"/>
                <a:cs typeface="Segoe UI" panose="020B0502040204020203" pitchFamily="34" charset="0"/>
              </a:rPr>
              <a:t>t</a:t>
            </a:r>
            <a:r>
              <a:rPr lang="fr-BE" sz="2000" dirty="0">
                <a:latin typeface="Segoe UI" panose="020B0502040204020203" pitchFamily="34" charset="0"/>
                <a:cs typeface="Segoe UI" panose="020B0502040204020203" pitchFamily="34" charset="0"/>
              </a:rPr>
              <a:t>i</a:t>
            </a:r>
            <a:r>
              <a:rPr lang="en-BE" sz="2000" dirty="0">
                <a:latin typeface="Segoe UI" panose="020B0502040204020203" pitchFamily="34" charset="0"/>
                <a:cs typeface="Segoe UI" panose="020B0502040204020203" pitchFamily="34" charset="0"/>
              </a:rPr>
              <a:t>l</a:t>
            </a:r>
            <a:r>
              <a:rPr lang="fr-BE" sz="2000" dirty="0">
                <a:latin typeface="Segoe UI" panose="020B0502040204020203" pitchFamily="34" charset="0"/>
                <a:cs typeface="Segoe UI" panose="020B0502040204020203" pitchFamily="34" charset="0"/>
              </a:rPr>
              <a:t>i</a:t>
            </a:r>
            <a:r>
              <a:rPr lang="en-BE" sz="2000" dirty="0">
                <a:latin typeface="Segoe UI" panose="020B0502040204020203" pitchFamily="34" charset="0"/>
                <a:cs typeface="Segoe UI" panose="020B0502040204020203" pitchFamily="34" charset="0"/>
              </a:rPr>
              <a:t>s</a:t>
            </a:r>
            <a:r>
              <a:rPr lang="fr-BE" sz="2000" dirty="0">
                <a:latin typeface="Segoe UI" panose="020B0502040204020203" pitchFamily="34" charset="0"/>
                <a:cs typeface="Segoe UI" panose="020B0502040204020203" pitchFamily="34" charset="0"/>
              </a:rPr>
              <a:t>a</a:t>
            </a:r>
            <a:r>
              <a:rPr lang="en-BE" sz="2000" dirty="0">
                <a:latin typeface="Segoe UI" panose="020B0502040204020203" pitchFamily="34" charset="0"/>
                <a:cs typeface="Segoe UI" panose="020B0502040204020203" pitchFamily="34" charset="0"/>
              </a:rPr>
              <a:t>t</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s</a:t>
            </a:r>
          </a:p>
          <a:p>
            <a:pPr fontAlgn="base"/>
            <a:r>
              <a:rPr lang="fr-BE" sz="2000" dirty="0">
                <a:latin typeface="Segoe UI" panose="020B0502040204020203" pitchFamily="34" charset="0"/>
                <a:cs typeface="Segoe UI" panose="020B0502040204020203" pitchFamily="34" charset="0"/>
              </a:rPr>
              <a:t>a</a:t>
            </a:r>
            <a:r>
              <a:rPr lang="en-BE" sz="2000" dirty="0">
                <a:latin typeface="Segoe UI" panose="020B0502040204020203" pitchFamily="34" charset="0"/>
                <a:cs typeface="Segoe UI" panose="020B0502040204020203" pitchFamily="34" charset="0"/>
              </a:rPr>
              <a:t>c</a:t>
            </a:r>
            <a:r>
              <a:rPr lang="fr-BE" sz="2000" dirty="0">
                <a:latin typeface="Segoe UI" panose="020B0502040204020203" pitchFamily="34" charset="0"/>
                <a:cs typeface="Segoe UI" panose="020B0502040204020203" pitchFamily="34" charset="0"/>
              </a:rPr>
              <a:t>t</a:t>
            </a:r>
            <a:r>
              <a:rPr lang="en-BE" sz="2000" dirty="0" err="1">
                <a:latin typeface="Segoe UI" panose="020B0502040204020203" pitchFamily="34" charset="0"/>
                <a:cs typeface="Segoe UI" panose="020B0502040204020203" pitchFamily="34" charset="0"/>
              </a:rPr>
              <a:t>i</a:t>
            </a:r>
            <a:r>
              <a:rPr lang="fr-BE" sz="2000" dirty="0">
                <a:latin typeface="Segoe UI" panose="020B0502040204020203" pitchFamily="34" charset="0"/>
                <a:cs typeface="Segoe UI" panose="020B0502040204020203" pitchFamily="34" charset="0"/>
              </a:rPr>
              <a:t>f</a:t>
            </a:r>
            <a:r>
              <a:rPr lang="en-BE" sz="2000" dirty="0">
                <a:latin typeface="Segoe UI" panose="020B0502040204020203" pitchFamily="34" charset="0"/>
                <a:cs typeface="Segoe UI" panose="020B0502040204020203" pitchFamily="34" charset="0"/>
              </a:rPr>
              <a:t>s </a:t>
            </a:r>
            <a:r>
              <a:rPr lang="fr-BE" sz="2000" dirty="0">
                <a:latin typeface="Segoe UI" panose="020B0502040204020203" pitchFamily="34" charset="0"/>
                <a:cs typeface="Segoe UI" panose="020B0502040204020203" pitchFamily="34" charset="0"/>
              </a:rPr>
              <a:t>s</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 </a:t>
            </a:r>
            <a:r>
              <a:rPr lang="en-BE" sz="2000" dirty="0" err="1">
                <a:latin typeface="Segoe UI" panose="020B0502040204020203" pitchFamily="34" charset="0"/>
                <a:cs typeface="Segoe UI" panose="020B0502040204020203" pitchFamily="34" charset="0"/>
              </a:rPr>
              <a:t>Faceb</a:t>
            </a:r>
            <a:r>
              <a:rPr lang="fr-BE" sz="2000" dirty="0">
                <a:latin typeface="Segoe UI" panose="020B0502040204020203" pitchFamily="34" charset="0"/>
                <a:cs typeface="Segoe UI" panose="020B0502040204020203" pitchFamily="34" charset="0"/>
              </a:rPr>
              <a:t>o</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k</a:t>
            </a:r>
            <a:endParaRPr lang="en-US" sz="2000" i="0" dirty="0">
              <a:effectLst/>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90407710-86A0-42A7-A4B2-75A16C3AF75C}"/>
              </a:ext>
            </a:extLst>
          </p:cNvPr>
          <p:cNvSpPr/>
          <p:nvPr/>
        </p:nvSpPr>
        <p:spPr>
          <a:xfrm>
            <a:off x="6661020" y="2031160"/>
            <a:ext cx="396978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300 million </a:t>
            </a:r>
            <a:r>
              <a:rPr lang="en-BE" sz="2000" dirty="0">
                <a:latin typeface="Segoe UI" panose="020B0502040204020203" pitchFamily="34" charset="0"/>
                <a:cs typeface="Segoe UI" panose="020B0502040204020203" pitchFamily="34" charset="0"/>
              </a:rPr>
              <a:t>d</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 p</a:t>
            </a:r>
            <a:r>
              <a:rPr lang="fr-BE" sz="2000" dirty="0">
                <a:latin typeface="Segoe UI" panose="020B0502040204020203" pitchFamily="34" charset="0"/>
                <a:cs typeface="Segoe UI" panose="020B0502040204020203" pitchFamily="34" charset="0"/>
              </a:rPr>
              <a:t>h</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t</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s</a:t>
            </a:r>
            <a:endParaRPr lang="en-BE"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upload</a:t>
            </a:r>
            <a:r>
              <a:rPr lang="en-BE" sz="2000" dirty="0">
                <a:latin typeface="Segoe UI" panose="020B0502040204020203" pitchFamily="34" charset="0"/>
                <a:cs typeface="Segoe UI" panose="020B0502040204020203" pitchFamily="34" charset="0"/>
              </a:rPr>
              <a:t>é</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s</a:t>
            </a:r>
            <a:r>
              <a:rPr lang="en-US" sz="2000" dirty="0">
                <a:latin typeface="Segoe UI" panose="020B0502040204020203" pitchFamily="34" charset="0"/>
                <a:cs typeface="Segoe UI" panose="020B0502040204020203" pitchFamily="34" charset="0"/>
              </a:rPr>
              <a:t> p</a:t>
            </a:r>
            <a:r>
              <a:rPr lang="en-BE" sz="2000" dirty="0">
                <a:latin typeface="Segoe UI" panose="020B0502040204020203" pitchFamily="34" charset="0"/>
                <a:cs typeface="Segoe UI" panose="020B0502040204020203" pitchFamily="34" charset="0"/>
              </a:rPr>
              <a:t>a</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 </a:t>
            </a:r>
            <a:r>
              <a:rPr lang="fr-BE" sz="2000" dirty="0">
                <a:latin typeface="Segoe UI" panose="020B0502040204020203" pitchFamily="34" charset="0"/>
                <a:cs typeface="Segoe UI" panose="020B0502040204020203" pitchFamily="34" charset="0"/>
              </a:rPr>
              <a:t>j</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u</a:t>
            </a:r>
            <a:r>
              <a:rPr lang="en-BE" sz="2000" dirty="0">
                <a:latin typeface="Segoe UI" panose="020B0502040204020203" pitchFamily="34" charset="0"/>
                <a:cs typeface="Segoe UI" panose="020B0502040204020203" pitchFamily="34" charset="0"/>
              </a:rPr>
              <a:t>r </a:t>
            </a:r>
            <a:r>
              <a:rPr lang="fr-BE" sz="2000" dirty="0">
                <a:latin typeface="Segoe UI" panose="020B0502040204020203" pitchFamily="34" charset="0"/>
                <a:cs typeface="Segoe UI" panose="020B0502040204020203" pitchFamily="34" charset="0"/>
              </a:rPr>
              <a:t>s</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 </a:t>
            </a:r>
            <a:r>
              <a:rPr lang="fr-BE" sz="2000" dirty="0">
                <a:latin typeface="Segoe UI" panose="020B0502040204020203" pitchFamily="34" charset="0"/>
                <a:cs typeface="Segoe UI" panose="020B0502040204020203" pitchFamily="34" charset="0"/>
              </a:rPr>
              <a:t>F</a:t>
            </a:r>
            <a:r>
              <a:rPr lang="en-BE" sz="2000" dirty="0">
                <a:latin typeface="Segoe UI" panose="020B0502040204020203" pitchFamily="34" charset="0"/>
                <a:cs typeface="Segoe UI" panose="020B0502040204020203" pitchFamily="34" charset="0"/>
              </a:rPr>
              <a:t>a</a:t>
            </a:r>
            <a:r>
              <a:rPr lang="fr-BE" sz="2000" dirty="0">
                <a:latin typeface="Segoe UI" panose="020B0502040204020203" pitchFamily="34" charset="0"/>
                <a:cs typeface="Segoe UI" panose="020B0502040204020203" pitchFamily="34" charset="0"/>
              </a:rPr>
              <a:t>c</a:t>
            </a:r>
            <a:r>
              <a:rPr lang="en-BE" sz="2000" dirty="0">
                <a:latin typeface="Segoe UI" panose="020B0502040204020203" pitchFamily="34" charset="0"/>
                <a:cs typeface="Segoe UI" panose="020B0502040204020203" pitchFamily="34" charset="0"/>
              </a:rPr>
              <a:t>e</a:t>
            </a:r>
            <a:r>
              <a:rPr lang="fr-BE" sz="2000" dirty="0">
                <a:latin typeface="Segoe UI" panose="020B0502040204020203" pitchFamily="34" charset="0"/>
                <a:cs typeface="Segoe UI" panose="020B0502040204020203" pitchFamily="34" charset="0"/>
              </a:rPr>
              <a:t>b</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o</a:t>
            </a:r>
            <a:r>
              <a:rPr lang="en-BE" sz="2000" dirty="0">
                <a:latin typeface="Segoe UI" panose="020B0502040204020203" pitchFamily="34" charset="0"/>
                <a:cs typeface="Segoe UI" panose="020B0502040204020203" pitchFamily="34" charset="0"/>
              </a:rPr>
              <a:t>k</a:t>
            </a:r>
            <a:endParaRPr lang="fr-BE"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67344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A890739-146E-4F87-976D-D6E6798B7881}"/>
              </a:ext>
            </a:extLst>
          </p:cNvPr>
          <p:cNvSpPr>
            <a:spLocks noGrp="1"/>
          </p:cNvSpPr>
          <p:nvPr>
            <p:ph type="title"/>
          </p:nvPr>
        </p:nvSpPr>
        <p:spPr/>
        <p:txBody>
          <a:bodyPr/>
          <a:lstStyle/>
          <a:p>
            <a:r>
              <a:rPr lang="en-US" dirty="0" err="1"/>
              <a:t>L’intelligence</a:t>
            </a:r>
            <a:r>
              <a:rPr lang="en-US" dirty="0"/>
              <a:t> </a:t>
            </a:r>
            <a:r>
              <a:rPr lang="en-US" dirty="0" err="1"/>
              <a:t>Artificielle</a:t>
            </a:r>
            <a:r>
              <a:rPr lang="en-US" dirty="0"/>
              <a:t>, </a:t>
            </a:r>
            <a:r>
              <a:rPr lang="en-US" dirty="0" err="1"/>
              <a:t>qu’est-ce</a:t>
            </a:r>
            <a:r>
              <a:rPr lang="en-US" dirty="0"/>
              <a:t> que </a:t>
            </a:r>
            <a:r>
              <a:rPr lang="en-US" dirty="0" err="1"/>
              <a:t>c’est</a:t>
            </a:r>
            <a:r>
              <a:rPr lang="en-US" dirty="0"/>
              <a:t>?</a:t>
            </a:r>
            <a:endParaRPr lang="en-BE" dirty="0"/>
          </a:p>
        </p:txBody>
      </p:sp>
      <p:sp>
        <p:nvSpPr>
          <p:cNvPr id="6" name="Espace réservé du texte 5">
            <a:extLst>
              <a:ext uri="{FF2B5EF4-FFF2-40B4-BE49-F238E27FC236}">
                <a16:creationId xmlns:a16="http://schemas.microsoft.com/office/drawing/2014/main" id="{5C4142D9-4D2C-4BAB-9349-8242D72D0894}"/>
              </a:ext>
            </a:extLst>
          </p:cNvPr>
          <p:cNvSpPr>
            <a:spLocks noGrp="1"/>
          </p:cNvSpPr>
          <p:nvPr>
            <p:ph type="body" sz="quarter" idx="13"/>
          </p:nvPr>
        </p:nvSpPr>
        <p:spPr/>
        <p:txBody>
          <a:bodyPr/>
          <a:lstStyle/>
          <a:p>
            <a:endParaRPr lang="en-BE"/>
          </a:p>
        </p:txBody>
      </p:sp>
      <p:sp>
        <p:nvSpPr>
          <p:cNvPr id="13" name="Rectangle: Rounded Corners 8">
            <a:extLst>
              <a:ext uri="{FF2B5EF4-FFF2-40B4-BE49-F238E27FC236}">
                <a16:creationId xmlns:a16="http://schemas.microsoft.com/office/drawing/2014/main" id="{ED910417-723B-4231-A161-DCC98522548E}"/>
              </a:ext>
            </a:extLst>
          </p:cNvPr>
          <p:cNvSpPr/>
          <p:nvPr/>
        </p:nvSpPr>
        <p:spPr bwMode="auto">
          <a:xfrm>
            <a:off x="330241" y="1333245"/>
            <a:ext cx="11531517" cy="493579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1">
            <a:extLst>
              <a:ext uri="{FF2B5EF4-FFF2-40B4-BE49-F238E27FC236}">
                <a16:creationId xmlns:a16="http://schemas.microsoft.com/office/drawing/2014/main" id="{6EACFB40-7EDE-4A27-952B-DBBCF9865EE8}"/>
              </a:ext>
            </a:extLst>
          </p:cNvPr>
          <p:cNvSpPr txBox="1">
            <a:spLocks/>
          </p:cNvSpPr>
          <p:nvPr/>
        </p:nvSpPr>
        <p:spPr>
          <a:xfrm>
            <a:off x="489127" y="1564318"/>
            <a:ext cx="9419208" cy="1292662"/>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b="1"/>
              <a:t>Artificial intelligence (AI)</a:t>
            </a:r>
            <a:r>
              <a:rPr lang="en-US"/>
              <a:t> is a technique that enables computers to mimic human intelligence. It includes machine learning.</a:t>
            </a:r>
          </a:p>
        </p:txBody>
      </p:sp>
      <p:sp>
        <p:nvSpPr>
          <p:cNvPr id="15" name="Rectangle: Rounded Corners 10">
            <a:extLst>
              <a:ext uri="{FF2B5EF4-FFF2-40B4-BE49-F238E27FC236}">
                <a16:creationId xmlns:a16="http://schemas.microsoft.com/office/drawing/2014/main" id="{9F7C429B-B2E6-4EFF-907D-A917C90FEF9A}"/>
              </a:ext>
            </a:extLst>
          </p:cNvPr>
          <p:cNvSpPr/>
          <p:nvPr/>
        </p:nvSpPr>
        <p:spPr bwMode="auto">
          <a:xfrm>
            <a:off x="1100352" y="2970317"/>
            <a:ext cx="10761406" cy="3298722"/>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 Placeholder 3">
            <a:extLst>
              <a:ext uri="{FF2B5EF4-FFF2-40B4-BE49-F238E27FC236}">
                <a16:creationId xmlns:a16="http://schemas.microsoft.com/office/drawing/2014/main" id="{AEDF3E8B-0A11-4A7B-B907-D15864D0C606}"/>
              </a:ext>
            </a:extLst>
          </p:cNvPr>
          <p:cNvSpPr txBox="1">
            <a:spLocks/>
          </p:cNvSpPr>
          <p:nvPr/>
        </p:nvSpPr>
        <p:spPr>
          <a:xfrm>
            <a:off x="1228219" y="3054038"/>
            <a:ext cx="9419208" cy="1292662"/>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b="1">
                <a:solidFill>
                  <a:schemeClr val="tx1"/>
                </a:solidFill>
                <a:latin typeface="Segoe UI" panose="020B0502040204020203" pitchFamily="34" charset="0"/>
              </a:rPr>
              <a:t>Machine learning (ML)</a:t>
            </a:r>
            <a:r>
              <a:rPr lang="en-US">
                <a:solidFill>
                  <a:schemeClr val="tx1"/>
                </a:solidFill>
                <a:latin typeface="Segoe UI" panose="020B0502040204020203" pitchFamily="34" charset="0"/>
              </a:rPr>
              <a:t> is a subset of artificial intelligence that includes techniques (such as deep learning) that enable machines to improve at tasks with experience.</a:t>
            </a:r>
            <a:endParaRPr lang="en-US"/>
          </a:p>
        </p:txBody>
      </p:sp>
      <p:sp>
        <p:nvSpPr>
          <p:cNvPr id="17" name="Rectangle: Rounded Corners 9">
            <a:extLst>
              <a:ext uri="{FF2B5EF4-FFF2-40B4-BE49-F238E27FC236}">
                <a16:creationId xmlns:a16="http://schemas.microsoft.com/office/drawing/2014/main" id="{94B61128-FC7C-4907-8B4E-ADF1EEA88CE2}"/>
              </a:ext>
            </a:extLst>
          </p:cNvPr>
          <p:cNvSpPr/>
          <p:nvPr/>
        </p:nvSpPr>
        <p:spPr bwMode="auto">
          <a:xfrm>
            <a:off x="2029439" y="4788162"/>
            <a:ext cx="9832320" cy="1480875"/>
          </a:xfrm>
          <a:prstGeom prst="roundRect">
            <a:avLst/>
          </a:prstGeom>
          <a:solidFill>
            <a:schemeClr val="accent1">
              <a:lumMod val="40000"/>
              <a:lumOff val="6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4">
            <a:extLst>
              <a:ext uri="{FF2B5EF4-FFF2-40B4-BE49-F238E27FC236}">
                <a16:creationId xmlns:a16="http://schemas.microsoft.com/office/drawing/2014/main" id="{AF59FAC9-0CBD-4895-9C23-8FF5A26E74AE}"/>
              </a:ext>
            </a:extLst>
          </p:cNvPr>
          <p:cNvSpPr txBox="1">
            <a:spLocks/>
          </p:cNvSpPr>
          <p:nvPr/>
        </p:nvSpPr>
        <p:spPr>
          <a:xfrm>
            <a:off x="2180276" y="4788160"/>
            <a:ext cx="9419208" cy="1292662"/>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b="1">
                <a:solidFill>
                  <a:schemeClr val="tx1"/>
                </a:solidFill>
                <a:latin typeface="Segoe UI" panose="020B0502040204020203" pitchFamily="34" charset="0"/>
              </a:rPr>
              <a:t>Deep learning (DL)</a:t>
            </a:r>
            <a:r>
              <a:rPr lang="en-US">
                <a:solidFill>
                  <a:schemeClr val="tx1"/>
                </a:solidFill>
                <a:latin typeface="Segoe UI" panose="020B0502040204020203" pitchFamily="34" charset="0"/>
              </a:rPr>
              <a:t> is a subset of machine learning based on artificial neural networks that permit a machine to train itself. </a:t>
            </a:r>
            <a:endParaRPr lang="en-US"/>
          </a:p>
        </p:txBody>
      </p:sp>
    </p:spTree>
    <p:extLst>
      <p:ext uri="{BB962C8B-B14F-4D97-AF65-F5344CB8AC3E}">
        <p14:creationId xmlns:p14="http://schemas.microsoft.com/office/powerpoint/2010/main" val="20316423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828853-691E-444C-AA9F-8984497A1804}"/>
              </a:ext>
            </a:extLst>
          </p:cNvPr>
          <p:cNvSpPr>
            <a:spLocks noGrp="1"/>
          </p:cNvSpPr>
          <p:nvPr>
            <p:ph type="title"/>
          </p:nvPr>
        </p:nvSpPr>
        <p:spPr/>
        <p:txBody>
          <a:bodyPr/>
          <a:lstStyle/>
          <a:p>
            <a:r>
              <a:rPr lang="en-US" dirty="0"/>
              <a:t>Le deep learning</a:t>
            </a:r>
            <a:endParaRPr lang="en-BE" dirty="0"/>
          </a:p>
        </p:txBody>
      </p:sp>
      <p:sp>
        <p:nvSpPr>
          <p:cNvPr id="3" name="Espace réservé du texte 2">
            <a:extLst>
              <a:ext uri="{FF2B5EF4-FFF2-40B4-BE49-F238E27FC236}">
                <a16:creationId xmlns:a16="http://schemas.microsoft.com/office/drawing/2014/main" id="{882DCA27-C185-4785-9E05-279E3C9BE96B}"/>
              </a:ext>
            </a:extLst>
          </p:cNvPr>
          <p:cNvSpPr>
            <a:spLocks noGrp="1"/>
          </p:cNvSpPr>
          <p:nvPr>
            <p:ph type="body" sz="quarter" idx="13"/>
          </p:nvPr>
        </p:nvSpPr>
        <p:spPr/>
        <p:txBody>
          <a:bodyPr/>
          <a:lstStyle/>
          <a:p>
            <a:endParaRPr lang="en-BE"/>
          </a:p>
        </p:txBody>
      </p:sp>
      <p:pic>
        <p:nvPicPr>
          <p:cNvPr id="5" name="Online Media 2">
            <a:hlinkClick r:id="" action="ppaction://media"/>
            <a:extLst>
              <a:ext uri="{FF2B5EF4-FFF2-40B4-BE49-F238E27FC236}">
                <a16:creationId xmlns:a16="http://schemas.microsoft.com/office/drawing/2014/main" id="{6769DFB6-4B62-451B-B7B5-0AB8257888A3}"/>
              </a:ext>
            </a:extLst>
          </p:cNvPr>
          <p:cNvPicPr>
            <a:picLocks noRot="1" noChangeAspect="1"/>
          </p:cNvPicPr>
          <p:nvPr>
            <a:videoFile r:link="rId1"/>
          </p:nvPr>
        </p:nvPicPr>
        <p:blipFill>
          <a:blip r:embed="rId3"/>
          <a:stretch>
            <a:fillRect/>
          </a:stretch>
        </p:blipFill>
        <p:spPr>
          <a:xfrm>
            <a:off x="2506408" y="1234225"/>
            <a:ext cx="7179184" cy="5384388"/>
          </a:xfrm>
          <a:prstGeom prst="rect">
            <a:avLst/>
          </a:prstGeom>
        </p:spPr>
      </p:pic>
    </p:spTree>
    <p:extLst>
      <p:ext uri="{BB962C8B-B14F-4D97-AF65-F5344CB8AC3E}">
        <p14:creationId xmlns:p14="http://schemas.microsoft.com/office/powerpoint/2010/main" val="1125455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p:cTn id="12" fill="hold" display="0">
                  <p:stCondLst>
                    <p:cond delay="indefinite"/>
                  </p:st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EF0A6-5928-4CDF-AF0B-1318AE567616}"/>
              </a:ext>
            </a:extLst>
          </p:cNvPr>
          <p:cNvSpPr>
            <a:spLocks noGrp="1"/>
          </p:cNvSpPr>
          <p:nvPr>
            <p:ph type="title"/>
          </p:nvPr>
        </p:nvSpPr>
        <p:spPr/>
        <p:txBody>
          <a:bodyPr/>
          <a:lstStyle/>
          <a:p>
            <a:endParaRPr lang="en-BE"/>
          </a:p>
        </p:txBody>
      </p:sp>
      <p:sp>
        <p:nvSpPr>
          <p:cNvPr id="3" name="Espace réservé du texte 2">
            <a:extLst>
              <a:ext uri="{FF2B5EF4-FFF2-40B4-BE49-F238E27FC236}">
                <a16:creationId xmlns:a16="http://schemas.microsoft.com/office/drawing/2014/main" id="{AA6B7FC0-83BD-4341-BD0B-C6E2FF1C6AD9}"/>
              </a:ext>
            </a:extLst>
          </p:cNvPr>
          <p:cNvSpPr>
            <a:spLocks noGrp="1"/>
          </p:cNvSpPr>
          <p:nvPr>
            <p:ph type="body" sz="quarter" idx="13"/>
          </p:nvPr>
        </p:nvSpPr>
        <p:spPr/>
        <p:txBody>
          <a:bodyPr/>
          <a:lstStyle/>
          <a:p>
            <a:endParaRPr lang="en-BE"/>
          </a:p>
        </p:txBody>
      </p:sp>
      <p:pic>
        <p:nvPicPr>
          <p:cNvPr id="5" name="Online Media 4">
            <a:hlinkClick r:id="" action="ppaction://media"/>
            <a:extLst>
              <a:ext uri="{FF2B5EF4-FFF2-40B4-BE49-F238E27FC236}">
                <a16:creationId xmlns:a16="http://schemas.microsoft.com/office/drawing/2014/main" id="{8E399BED-04B7-4DAF-B2E9-6E777A168E04}"/>
              </a:ext>
            </a:extLst>
          </p:cNvPr>
          <p:cNvPicPr>
            <a:picLocks noRot="1" noChangeAspect="1"/>
          </p:cNvPicPr>
          <p:nvPr>
            <a:videoFile r:link="rId1"/>
          </p:nvPr>
        </p:nvPicPr>
        <p:blipFill>
          <a:blip r:embed="rId3"/>
          <a:stretch>
            <a:fillRect/>
          </a:stretch>
        </p:blipFill>
        <p:spPr>
          <a:xfrm>
            <a:off x="1678329" y="115747"/>
            <a:ext cx="8835342" cy="6626506"/>
          </a:xfrm>
          <a:prstGeom prst="rect">
            <a:avLst/>
          </a:prstGeom>
        </p:spPr>
      </p:pic>
    </p:spTree>
    <p:extLst>
      <p:ext uri="{BB962C8B-B14F-4D97-AF65-F5344CB8AC3E}">
        <p14:creationId xmlns:p14="http://schemas.microsoft.com/office/powerpoint/2010/main" val="2889989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p:cTn id="12" fill="hold" display="0">
                  <p:stCondLst>
                    <p:cond delay="indefinite"/>
                  </p:st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4A0666-7164-4054-A670-1AB861639438}"/>
              </a:ext>
            </a:extLst>
          </p:cNvPr>
          <p:cNvSpPr>
            <a:spLocks noGrp="1"/>
          </p:cNvSpPr>
          <p:nvPr>
            <p:ph type="title"/>
          </p:nvPr>
        </p:nvSpPr>
        <p:spPr/>
        <p:txBody>
          <a:bodyPr/>
          <a:lstStyle/>
          <a:p>
            <a:endParaRPr lang="en-BE"/>
          </a:p>
        </p:txBody>
      </p:sp>
      <p:sp>
        <p:nvSpPr>
          <p:cNvPr id="3" name="Espace réservé du texte 2">
            <a:extLst>
              <a:ext uri="{FF2B5EF4-FFF2-40B4-BE49-F238E27FC236}">
                <a16:creationId xmlns:a16="http://schemas.microsoft.com/office/drawing/2014/main" id="{AF340FE6-1AEA-4391-AF4F-BA5DB8E42291}"/>
              </a:ext>
            </a:extLst>
          </p:cNvPr>
          <p:cNvSpPr>
            <a:spLocks noGrp="1"/>
          </p:cNvSpPr>
          <p:nvPr>
            <p:ph type="body" sz="quarter" idx="13"/>
          </p:nvPr>
        </p:nvSpPr>
        <p:spPr/>
        <p:txBody>
          <a:bodyPr/>
          <a:lstStyle/>
          <a:p>
            <a:endParaRPr lang="en-BE"/>
          </a:p>
        </p:txBody>
      </p:sp>
      <p:pic>
        <p:nvPicPr>
          <p:cNvPr id="5" name="Picture 2" descr="https://cdn.edureka.co/blog/wp-content/uploads/2017/05/Deep-Neural-Network-What-is-Deep-Learning-Edureka.png">
            <a:extLst>
              <a:ext uri="{FF2B5EF4-FFF2-40B4-BE49-F238E27FC236}">
                <a16:creationId xmlns:a16="http://schemas.microsoft.com/office/drawing/2014/main" id="{DAEB8007-EFAE-4176-A9A2-DDF23479D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21920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4267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5F69875-92D3-466E-8667-810725A03A55}"/>
              </a:ext>
            </a:extLst>
          </p:cNvPr>
          <p:cNvSpPr>
            <a:spLocks noGrp="1"/>
          </p:cNvSpPr>
          <p:nvPr>
            <p:ph type="title"/>
          </p:nvPr>
        </p:nvSpPr>
        <p:spPr/>
        <p:txBody>
          <a:bodyPr/>
          <a:lstStyle/>
          <a:p>
            <a:r>
              <a:rPr lang="fr-BE" dirty="0"/>
              <a:t>Qu’est-ce que le machine </a:t>
            </a:r>
            <a:r>
              <a:rPr lang="fr-BE" dirty="0" err="1"/>
              <a:t>learning</a:t>
            </a:r>
            <a:r>
              <a:rPr lang="fr-BE" dirty="0"/>
              <a:t>?</a:t>
            </a:r>
          </a:p>
        </p:txBody>
      </p:sp>
      <p:sp>
        <p:nvSpPr>
          <p:cNvPr id="6" name="Espace réservé du texte 5">
            <a:extLst>
              <a:ext uri="{FF2B5EF4-FFF2-40B4-BE49-F238E27FC236}">
                <a16:creationId xmlns:a16="http://schemas.microsoft.com/office/drawing/2014/main" id="{F9BF2ABB-59EA-4F9D-985B-D1046F22E3F4}"/>
              </a:ext>
            </a:extLst>
          </p:cNvPr>
          <p:cNvSpPr>
            <a:spLocks noGrp="1"/>
          </p:cNvSpPr>
          <p:nvPr>
            <p:ph type="body" sz="quarter" idx="12"/>
          </p:nvPr>
        </p:nvSpPr>
        <p:spPr/>
        <p:txBody>
          <a:bodyPr/>
          <a:lstStyle/>
          <a:p>
            <a:r>
              <a:rPr lang="en-US" dirty="0"/>
              <a:t>(</a:t>
            </a:r>
            <a:r>
              <a:rPr lang="en-US" dirty="0" err="1"/>
              <a:t>vraiment</a:t>
            </a:r>
            <a:r>
              <a:rPr lang="en-US" dirty="0"/>
              <a:t>)</a:t>
            </a:r>
            <a:endParaRPr lang="en-BE" dirty="0"/>
          </a:p>
        </p:txBody>
      </p:sp>
    </p:spTree>
    <p:extLst>
      <p:ext uri="{BB962C8B-B14F-4D97-AF65-F5344CB8AC3E}">
        <p14:creationId xmlns:p14="http://schemas.microsoft.com/office/powerpoint/2010/main" val="359546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DFE6990-35B6-440C-9855-437394E36454}"/>
              </a:ext>
            </a:extLst>
          </p:cNvPr>
          <p:cNvSpPr>
            <a:spLocks noGrp="1"/>
          </p:cNvSpPr>
          <p:nvPr>
            <p:ph type="title"/>
          </p:nvPr>
        </p:nvSpPr>
        <p:spPr/>
        <p:txBody>
          <a:bodyPr/>
          <a:lstStyle/>
          <a:p>
            <a:r>
              <a:rPr lang="en-US" dirty="0" err="1"/>
              <a:t>Qu’est-ce</a:t>
            </a:r>
            <a:r>
              <a:rPr lang="en-US" dirty="0"/>
              <a:t> que le Machine Learning?</a:t>
            </a:r>
            <a:endParaRPr lang="en-BE" dirty="0"/>
          </a:p>
        </p:txBody>
      </p:sp>
      <p:sp>
        <p:nvSpPr>
          <p:cNvPr id="5" name="Rectangle: Rounded Corners 68">
            <a:extLst>
              <a:ext uri="{FF2B5EF4-FFF2-40B4-BE49-F238E27FC236}">
                <a16:creationId xmlns:a16="http://schemas.microsoft.com/office/drawing/2014/main" id="{07789D3B-C2B1-4021-A541-ECEC00294473}"/>
              </a:ext>
            </a:extLst>
          </p:cNvPr>
          <p:cNvSpPr/>
          <p:nvPr/>
        </p:nvSpPr>
        <p:spPr bwMode="auto">
          <a:xfrm>
            <a:off x="637663" y="1117005"/>
            <a:ext cx="4947666" cy="5267567"/>
          </a:xfrm>
          <a:prstGeom prst="roundRect">
            <a:avLst/>
          </a:prstGeom>
          <a:solidFill>
            <a:srgbClr val="FFB900"/>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69">
            <a:extLst>
              <a:ext uri="{FF2B5EF4-FFF2-40B4-BE49-F238E27FC236}">
                <a16:creationId xmlns:a16="http://schemas.microsoft.com/office/drawing/2014/main" id="{A9D9A864-5A37-4E2F-BCE1-D21827D7C188}"/>
              </a:ext>
            </a:extLst>
          </p:cNvPr>
          <p:cNvSpPr/>
          <p:nvPr/>
        </p:nvSpPr>
        <p:spPr bwMode="auto">
          <a:xfrm>
            <a:off x="1183052" y="3402213"/>
            <a:ext cx="3634864" cy="1567114"/>
          </a:xfrm>
          <a:prstGeom prst="round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72">
            <a:extLst>
              <a:ext uri="{FF2B5EF4-FFF2-40B4-BE49-F238E27FC236}">
                <a16:creationId xmlns:a16="http://schemas.microsoft.com/office/drawing/2014/main" id="{EC1A5914-744E-47C4-A669-BD624CFC037D}"/>
              </a:ext>
            </a:extLst>
          </p:cNvPr>
          <p:cNvSpPr txBox="1"/>
          <p:nvPr/>
        </p:nvSpPr>
        <p:spPr>
          <a:xfrm>
            <a:off x="1284634" y="1117005"/>
            <a:ext cx="3848743"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gradFill>
                  <a:gsLst>
                    <a:gs pos="2917">
                      <a:schemeClr val="tx1"/>
                    </a:gs>
                    <a:gs pos="30000">
                      <a:schemeClr val="tx1"/>
                    </a:gs>
                  </a:gsLst>
                  <a:lin ang="5400000" scaled="0"/>
                </a:gradFill>
              </a:rPr>
              <a:t>Traditional Programming</a:t>
            </a:r>
          </a:p>
        </p:txBody>
      </p:sp>
      <p:sp>
        <p:nvSpPr>
          <p:cNvPr id="8" name="Arrow: Down 73">
            <a:extLst>
              <a:ext uri="{FF2B5EF4-FFF2-40B4-BE49-F238E27FC236}">
                <a16:creationId xmlns:a16="http://schemas.microsoft.com/office/drawing/2014/main" id="{B9F559CC-C330-4044-8ED2-12716F88BE49}"/>
              </a:ext>
            </a:extLst>
          </p:cNvPr>
          <p:cNvSpPr/>
          <p:nvPr/>
        </p:nvSpPr>
        <p:spPr bwMode="auto">
          <a:xfrm>
            <a:off x="1769094" y="2569073"/>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Down 74">
            <a:extLst>
              <a:ext uri="{FF2B5EF4-FFF2-40B4-BE49-F238E27FC236}">
                <a16:creationId xmlns:a16="http://schemas.microsoft.com/office/drawing/2014/main" id="{DD7BD240-5D75-4CB4-A478-60BB0787BE6D}"/>
              </a:ext>
            </a:extLst>
          </p:cNvPr>
          <p:cNvSpPr/>
          <p:nvPr/>
        </p:nvSpPr>
        <p:spPr bwMode="auto">
          <a:xfrm>
            <a:off x="3638093" y="2527203"/>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Down 75">
            <a:extLst>
              <a:ext uri="{FF2B5EF4-FFF2-40B4-BE49-F238E27FC236}">
                <a16:creationId xmlns:a16="http://schemas.microsoft.com/office/drawing/2014/main" id="{6F11CD19-0442-44C5-BB2C-964A34EED6F4}"/>
              </a:ext>
            </a:extLst>
          </p:cNvPr>
          <p:cNvSpPr/>
          <p:nvPr/>
        </p:nvSpPr>
        <p:spPr bwMode="auto">
          <a:xfrm>
            <a:off x="2640010" y="5167063"/>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82">
            <a:extLst>
              <a:ext uri="{FF2B5EF4-FFF2-40B4-BE49-F238E27FC236}">
                <a16:creationId xmlns:a16="http://schemas.microsoft.com/office/drawing/2014/main" id="{E18A9C2D-CED3-4396-9675-B972893AA189}"/>
              </a:ext>
            </a:extLst>
          </p:cNvPr>
          <p:cNvSpPr txBox="1"/>
          <p:nvPr/>
        </p:nvSpPr>
        <p:spPr>
          <a:xfrm>
            <a:off x="1897398" y="3898637"/>
            <a:ext cx="214849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solidFill>
                  <a:schemeClr val="bg2"/>
                </a:solidFill>
              </a:rPr>
              <a:t>Computation</a:t>
            </a:r>
          </a:p>
        </p:txBody>
      </p:sp>
      <p:sp>
        <p:nvSpPr>
          <p:cNvPr id="12" name="Rectangle: Rounded Corners 116">
            <a:extLst>
              <a:ext uri="{FF2B5EF4-FFF2-40B4-BE49-F238E27FC236}">
                <a16:creationId xmlns:a16="http://schemas.microsoft.com/office/drawing/2014/main" id="{95E366B3-BD58-48DE-A5BE-8FD1E3CCED30}"/>
              </a:ext>
            </a:extLst>
          </p:cNvPr>
          <p:cNvSpPr/>
          <p:nvPr/>
        </p:nvSpPr>
        <p:spPr bwMode="auto">
          <a:xfrm>
            <a:off x="6606671" y="1121925"/>
            <a:ext cx="4947666" cy="5267567"/>
          </a:xfrm>
          <a:prstGeom prst="roundRect">
            <a:avLst/>
          </a:prstGeom>
          <a:solidFill>
            <a:srgbClr val="FFB900"/>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Rounded Corners 117">
            <a:extLst>
              <a:ext uri="{FF2B5EF4-FFF2-40B4-BE49-F238E27FC236}">
                <a16:creationId xmlns:a16="http://schemas.microsoft.com/office/drawing/2014/main" id="{F1694EFA-730E-4288-BEF5-FE1E54342EE5}"/>
              </a:ext>
            </a:extLst>
          </p:cNvPr>
          <p:cNvSpPr/>
          <p:nvPr/>
        </p:nvSpPr>
        <p:spPr bwMode="auto">
          <a:xfrm>
            <a:off x="7352589" y="3358365"/>
            <a:ext cx="3634864" cy="1567114"/>
          </a:xfrm>
          <a:prstGeom prst="round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18">
            <a:extLst>
              <a:ext uri="{FF2B5EF4-FFF2-40B4-BE49-F238E27FC236}">
                <a16:creationId xmlns:a16="http://schemas.microsoft.com/office/drawing/2014/main" id="{84D4BD32-942A-4214-A229-69A3B528EF25}"/>
              </a:ext>
            </a:extLst>
          </p:cNvPr>
          <p:cNvSpPr txBox="1"/>
          <p:nvPr/>
        </p:nvSpPr>
        <p:spPr>
          <a:xfrm>
            <a:off x="7817133" y="1117005"/>
            <a:ext cx="2802440"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dirty="0">
                <a:gradFill>
                  <a:gsLst>
                    <a:gs pos="2917">
                      <a:schemeClr val="tx1"/>
                    </a:gs>
                    <a:gs pos="30000">
                      <a:schemeClr val="tx1"/>
                    </a:gs>
                  </a:gsLst>
                  <a:lin ang="5400000" scaled="0"/>
                </a:gradFill>
              </a:rPr>
              <a:t>Machine Learning</a:t>
            </a:r>
          </a:p>
        </p:txBody>
      </p:sp>
      <p:sp>
        <p:nvSpPr>
          <p:cNvPr id="15" name="Arrow: Down 119">
            <a:extLst>
              <a:ext uri="{FF2B5EF4-FFF2-40B4-BE49-F238E27FC236}">
                <a16:creationId xmlns:a16="http://schemas.microsoft.com/office/drawing/2014/main" id="{91630833-DD90-4CEE-AEA8-0A1E82FCAB6B}"/>
              </a:ext>
            </a:extLst>
          </p:cNvPr>
          <p:cNvSpPr/>
          <p:nvPr/>
        </p:nvSpPr>
        <p:spPr bwMode="auto">
          <a:xfrm>
            <a:off x="7938631" y="2525225"/>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Arrow: Down 120">
            <a:extLst>
              <a:ext uri="{FF2B5EF4-FFF2-40B4-BE49-F238E27FC236}">
                <a16:creationId xmlns:a16="http://schemas.microsoft.com/office/drawing/2014/main" id="{D5240C51-DAC6-4E1A-974F-5954180654C7}"/>
              </a:ext>
            </a:extLst>
          </p:cNvPr>
          <p:cNvSpPr/>
          <p:nvPr/>
        </p:nvSpPr>
        <p:spPr bwMode="auto">
          <a:xfrm>
            <a:off x="9699159" y="2520305"/>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Arrow: Down 121">
            <a:extLst>
              <a:ext uri="{FF2B5EF4-FFF2-40B4-BE49-F238E27FC236}">
                <a16:creationId xmlns:a16="http://schemas.microsoft.com/office/drawing/2014/main" id="{F99CAE76-82C1-4E9F-98D6-031A19FA9DF1}"/>
              </a:ext>
            </a:extLst>
          </p:cNvPr>
          <p:cNvSpPr/>
          <p:nvPr/>
        </p:nvSpPr>
        <p:spPr bwMode="auto">
          <a:xfrm>
            <a:off x="8877865" y="5196145"/>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25">
            <a:extLst>
              <a:ext uri="{FF2B5EF4-FFF2-40B4-BE49-F238E27FC236}">
                <a16:creationId xmlns:a16="http://schemas.microsoft.com/office/drawing/2014/main" id="{246330D3-9E06-49FD-B49E-D27694EC7E39}"/>
              </a:ext>
            </a:extLst>
          </p:cNvPr>
          <p:cNvSpPr txBox="1"/>
          <p:nvPr/>
        </p:nvSpPr>
        <p:spPr>
          <a:xfrm>
            <a:off x="8066935" y="3854789"/>
            <a:ext cx="255263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solidFill>
                  <a:schemeClr val="bg2"/>
                </a:solidFill>
              </a:rPr>
              <a:t>Computation</a:t>
            </a:r>
          </a:p>
        </p:txBody>
      </p:sp>
      <p:sp>
        <p:nvSpPr>
          <p:cNvPr id="19" name="TextBox 21">
            <a:extLst>
              <a:ext uri="{FF2B5EF4-FFF2-40B4-BE49-F238E27FC236}">
                <a16:creationId xmlns:a16="http://schemas.microsoft.com/office/drawing/2014/main" id="{37A2C846-F3F7-4E9D-8129-B82530DB76E3}"/>
              </a:ext>
            </a:extLst>
          </p:cNvPr>
          <p:cNvSpPr txBox="1"/>
          <p:nvPr/>
        </p:nvSpPr>
        <p:spPr>
          <a:xfrm>
            <a:off x="1571605" y="1843039"/>
            <a:ext cx="1216685"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gradFill>
                  <a:gsLst>
                    <a:gs pos="2917">
                      <a:schemeClr val="tx1"/>
                    </a:gs>
                    <a:gs pos="30000">
                      <a:schemeClr val="tx1"/>
                    </a:gs>
                  </a:gsLst>
                  <a:lin ang="5400000" scaled="0"/>
                </a:gradFill>
              </a:rPr>
              <a:t>Data</a:t>
            </a:r>
          </a:p>
        </p:txBody>
      </p:sp>
      <p:sp>
        <p:nvSpPr>
          <p:cNvPr id="20" name="TextBox 23">
            <a:extLst>
              <a:ext uri="{FF2B5EF4-FFF2-40B4-BE49-F238E27FC236}">
                <a16:creationId xmlns:a16="http://schemas.microsoft.com/office/drawing/2014/main" id="{E9DFAB63-1B56-4608-AB21-FC618C2A8413}"/>
              </a:ext>
            </a:extLst>
          </p:cNvPr>
          <p:cNvSpPr txBox="1"/>
          <p:nvPr/>
        </p:nvSpPr>
        <p:spPr>
          <a:xfrm>
            <a:off x="3122196" y="1856507"/>
            <a:ext cx="1967619"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gradFill>
                  <a:gsLst>
                    <a:gs pos="2917">
                      <a:schemeClr val="tx1"/>
                    </a:gs>
                    <a:gs pos="30000">
                      <a:schemeClr val="tx1"/>
                    </a:gs>
                  </a:gsLst>
                  <a:lin ang="5400000" scaled="0"/>
                </a:gradFill>
              </a:rPr>
              <a:t>Algorithm</a:t>
            </a:r>
          </a:p>
        </p:txBody>
      </p:sp>
      <p:sp>
        <p:nvSpPr>
          <p:cNvPr id="21" name="TextBox 24">
            <a:extLst>
              <a:ext uri="{FF2B5EF4-FFF2-40B4-BE49-F238E27FC236}">
                <a16:creationId xmlns:a16="http://schemas.microsoft.com/office/drawing/2014/main" id="{3B760842-C342-45A0-974C-93D5F4458C67}"/>
              </a:ext>
            </a:extLst>
          </p:cNvPr>
          <p:cNvSpPr txBox="1"/>
          <p:nvPr/>
        </p:nvSpPr>
        <p:spPr>
          <a:xfrm>
            <a:off x="2226241" y="5725330"/>
            <a:ext cx="1411851"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gradFill>
                  <a:gsLst>
                    <a:gs pos="2917">
                      <a:schemeClr val="tx1"/>
                    </a:gs>
                    <a:gs pos="30000">
                      <a:schemeClr val="tx1"/>
                    </a:gs>
                  </a:gsLst>
                  <a:lin ang="5400000" scaled="0"/>
                </a:gradFill>
              </a:rPr>
              <a:t>Output</a:t>
            </a:r>
          </a:p>
        </p:txBody>
      </p:sp>
      <p:sp>
        <p:nvSpPr>
          <p:cNvPr id="22" name="TextBox 1">
            <a:extLst>
              <a:ext uri="{FF2B5EF4-FFF2-40B4-BE49-F238E27FC236}">
                <a16:creationId xmlns:a16="http://schemas.microsoft.com/office/drawing/2014/main" id="{ACAFE301-47E3-4076-B8C3-EAA71AA1F780}"/>
              </a:ext>
            </a:extLst>
          </p:cNvPr>
          <p:cNvSpPr txBox="1"/>
          <p:nvPr/>
        </p:nvSpPr>
        <p:spPr>
          <a:xfrm>
            <a:off x="7700289" y="2212528"/>
            <a:ext cx="1060996"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000">
                <a:gradFill>
                  <a:gsLst>
                    <a:gs pos="2917">
                      <a:schemeClr val="tx1"/>
                    </a:gs>
                    <a:gs pos="30000">
                      <a:schemeClr val="tx1"/>
                    </a:gs>
                  </a:gsLst>
                  <a:lin ang="5400000" scaled="0"/>
                </a:gradFill>
              </a:rPr>
              <a:t>(features)</a:t>
            </a:r>
          </a:p>
        </p:txBody>
      </p:sp>
      <p:sp>
        <p:nvSpPr>
          <p:cNvPr id="23" name="TextBox 26">
            <a:extLst>
              <a:ext uri="{FF2B5EF4-FFF2-40B4-BE49-F238E27FC236}">
                <a16:creationId xmlns:a16="http://schemas.microsoft.com/office/drawing/2014/main" id="{531CF7A4-1110-4766-AABB-09D99F5FB523}"/>
              </a:ext>
            </a:extLst>
          </p:cNvPr>
          <p:cNvSpPr txBox="1"/>
          <p:nvPr/>
        </p:nvSpPr>
        <p:spPr>
          <a:xfrm>
            <a:off x="9589761" y="2212528"/>
            <a:ext cx="803105"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000">
                <a:gradFill>
                  <a:gsLst>
                    <a:gs pos="2917">
                      <a:schemeClr val="tx1"/>
                    </a:gs>
                    <a:gs pos="30000">
                      <a:schemeClr val="tx1"/>
                    </a:gs>
                  </a:gsLst>
                  <a:lin ang="5400000" scaled="0"/>
                </a:gradFill>
              </a:rPr>
              <a:t>(labels)</a:t>
            </a:r>
          </a:p>
        </p:txBody>
      </p:sp>
      <p:sp>
        <p:nvSpPr>
          <p:cNvPr id="24" name="TextBox 27">
            <a:extLst>
              <a:ext uri="{FF2B5EF4-FFF2-40B4-BE49-F238E27FC236}">
                <a16:creationId xmlns:a16="http://schemas.microsoft.com/office/drawing/2014/main" id="{AE33F7DF-AA2E-497C-BB13-2779B6DD8DE9}"/>
              </a:ext>
            </a:extLst>
          </p:cNvPr>
          <p:cNvSpPr txBox="1"/>
          <p:nvPr/>
        </p:nvSpPr>
        <p:spPr>
          <a:xfrm>
            <a:off x="8761285" y="6001386"/>
            <a:ext cx="873637"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000">
                <a:gradFill>
                  <a:gsLst>
                    <a:gs pos="2917">
                      <a:schemeClr val="tx1"/>
                    </a:gs>
                    <a:gs pos="30000">
                      <a:schemeClr val="tx1"/>
                    </a:gs>
                  </a:gsLst>
                  <a:lin ang="5400000" scaled="0"/>
                </a:gradFill>
              </a:rPr>
              <a:t>(model)</a:t>
            </a:r>
          </a:p>
        </p:txBody>
      </p:sp>
    </p:spTree>
    <p:extLst>
      <p:ext uri="{BB962C8B-B14F-4D97-AF65-F5344CB8AC3E}">
        <p14:creationId xmlns:p14="http://schemas.microsoft.com/office/powerpoint/2010/main" val="3218687000"/>
      </p:ext>
    </p:extLst>
  </p:cSld>
  <p:clrMapOvr>
    <a:masterClrMapping/>
  </p:clrMapOvr>
  <p:transition>
    <p:fade/>
  </p:transition>
</p:sld>
</file>

<file path=ppt/theme/theme1.xml><?xml version="1.0" encoding="utf-8"?>
<a:theme xmlns:a="http://schemas.openxmlformats.org/drawingml/2006/main" name="Thème1">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ème1" id="{6B93D47B-BABE-4046-B830-44FFFEECFF26}" vid="{9927BC53-69EC-434C-B5CC-2397B55EEAA6}"/>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8F849219A7EB419481661FE5597DDC" ma:contentTypeVersion="2" ma:contentTypeDescription="Crée un document." ma:contentTypeScope="" ma:versionID="cc134ff8b731db97d51e71456baac96c">
  <xsd:schema xmlns:xsd="http://www.w3.org/2001/XMLSchema" xmlns:xs="http://www.w3.org/2001/XMLSchema" xmlns:p="http://schemas.microsoft.com/office/2006/metadata/properties" xmlns:ns3="17619b05-8300-4939-b4e0-a23e716e5e01" targetNamespace="http://schemas.microsoft.com/office/2006/metadata/properties" ma:root="true" ma:fieldsID="c048822604756484f165d9622c01bec2" ns3:_="">
    <xsd:import namespace="17619b05-8300-4939-b4e0-a23e716e5e0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619b05-8300-4939-b4e0-a23e716e5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62AC7D-8708-4CCD-9EF3-55CB23280A9D}">
  <ds:schemaRefs>
    <ds:schemaRef ds:uri="http://schemas.microsoft.com/sharepoint/v3/contenttype/forms"/>
  </ds:schemaRefs>
</ds:datastoreItem>
</file>

<file path=customXml/itemProps2.xml><?xml version="1.0" encoding="utf-8"?>
<ds:datastoreItem xmlns:ds="http://schemas.openxmlformats.org/officeDocument/2006/customXml" ds:itemID="{0085C8A1-0A14-4E22-AA5D-BC8EB8B9C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619b05-8300-4939-b4e0-a23e716e5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B925E-F351-4E40-8462-895B45ADDE5E}">
  <ds:schemaRefs>
    <ds:schemaRef ds:uri="http://purl.org/dc/elements/1.1/"/>
    <ds:schemaRef ds:uri="17619b05-8300-4939-b4e0-a23e716e5e01"/>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Thème1</Template>
  <TotalTime>430</TotalTime>
  <Words>868</Words>
  <Application>Microsoft Office PowerPoint</Application>
  <PresentationFormat>Grand écran</PresentationFormat>
  <Paragraphs>144</Paragraphs>
  <Slides>25</Slides>
  <Notes>0</Notes>
  <HiddenSlides>3</HiddenSlides>
  <MMClips>2</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25</vt:i4>
      </vt:variant>
    </vt:vector>
  </HeadingPairs>
  <TitlesOfParts>
    <vt:vector size="34" baseType="lpstr">
      <vt:lpstr>Arial</vt:lpstr>
      <vt:lpstr>Calibri</vt:lpstr>
      <vt:lpstr>Consolas</vt:lpstr>
      <vt:lpstr>Myriad Pro</vt:lpstr>
      <vt:lpstr>Segoe UI</vt:lpstr>
      <vt:lpstr>Segoe UI Semibold</vt:lpstr>
      <vt:lpstr>Wingdings</vt:lpstr>
      <vt:lpstr>Thème1</vt:lpstr>
      <vt:lpstr>1_White Template</vt:lpstr>
      <vt:lpstr>Big Data et intelligence artificielle</vt:lpstr>
      <vt:lpstr>Qui suis-je?</vt:lpstr>
      <vt:lpstr>Big data, à quel point?</vt:lpstr>
      <vt:lpstr>L’intelligence Artificielle, qu’est-ce que c’est?</vt:lpstr>
      <vt:lpstr>Le deep learning</vt:lpstr>
      <vt:lpstr>Présentation PowerPoint</vt:lpstr>
      <vt:lpstr>Présentation PowerPoint</vt:lpstr>
      <vt:lpstr>Qu’est-ce que le machine learning?</vt:lpstr>
      <vt:lpstr>Qu’est-ce que le Machine Learning?</vt:lpstr>
      <vt:lpstr>Présentation PowerPoint</vt:lpstr>
      <vt:lpstr>Présentation PowerPoint</vt:lpstr>
      <vt:lpstr>Comment récupérer des données?</vt:lpstr>
      <vt:lpstr>Pas de données? </vt:lpstr>
      <vt:lpstr>Nettoyer les données</vt:lpstr>
      <vt:lpstr>Présentation PowerPoint</vt:lpstr>
      <vt:lpstr>Quel algorithme utiliser?</vt:lpstr>
      <vt:lpstr>Démonstration dans Azure Machine Learning</vt:lpstr>
      <vt:lpstr>Présentation PowerPoint</vt:lpstr>
      <vt:lpstr>Présentation PowerPoint</vt:lpstr>
      <vt:lpstr>Présentation PowerPoint</vt:lpstr>
      <vt:lpstr>Présentation PowerPoint</vt:lpstr>
      <vt:lpstr>Présentation PowerPoint</vt:lpstr>
      <vt:lpstr>Présentation PowerPoint</vt:lpstr>
      <vt:lpstr>A votre tour!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Nathan Pire</dc:creator>
  <cp:lastModifiedBy>Nathan Pire</cp:lastModifiedBy>
  <cp:revision>13</cp:revision>
  <dcterms:created xsi:type="dcterms:W3CDTF">2019-12-02T08:55:44Z</dcterms:created>
  <dcterms:modified xsi:type="dcterms:W3CDTF">2019-12-03T10:24:11Z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0x010100488F849219A7EB419481661FE5597DDC</vt:lpwstr>
  </property>
</Properties>
</file>